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56" r:id="rId2"/>
    <p:sldId id="257" r:id="rId3"/>
    <p:sldId id="258" r:id="rId4"/>
    <p:sldId id="259" r:id="rId5"/>
    <p:sldId id="260" r:id="rId6"/>
    <p:sldId id="261" r:id="rId7"/>
    <p:sldId id="262" r:id="rId8"/>
    <p:sldId id="294" r:id="rId9"/>
    <p:sldId id="295" r:id="rId10"/>
    <p:sldId id="264" r:id="rId11"/>
    <p:sldId id="266" r:id="rId12"/>
    <p:sldId id="267" r:id="rId13"/>
    <p:sldId id="265"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6" r:id="rId27"/>
    <p:sldId id="280" r:id="rId28"/>
    <p:sldId id="281" r:id="rId29"/>
    <p:sldId id="287" r:id="rId30"/>
    <p:sldId id="288" r:id="rId31"/>
    <p:sldId id="282" r:id="rId32"/>
    <p:sldId id="283" r:id="rId33"/>
    <p:sldId id="284" r:id="rId34"/>
    <p:sldId id="285" r:id="rId35"/>
    <p:sldId id="289" r:id="rId36"/>
    <p:sldId id="290" r:id="rId37"/>
    <p:sldId id="291" r:id="rId38"/>
    <p:sldId id="292"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6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6" d="100"/>
          <a:sy n="106" d="100"/>
        </p:scale>
        <p:origin x="-522" y="75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30C81E-F9BE-49A0-A231-D18D5483221F}" type="datetimeFigureOut">
              <a:rPr lang="en-US" smtClean="0"/>
              <a:pPr/>
              <a:t>9/26/2016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7A828B-EC72-4EBA-A003-DD000506CEAF}" type="slidenum">
              <a:rPr lang="en-US" smtClean="0"/>
              <a:pPr/>
              <a:t>‹#›</a:t>
            </a:fld>
            <a:endParaRPr lang="en-US"/>
          </a:p>
        </p:txBody>
      </p:sp>
    </p:spTree>
    <p:extLst>
      <p:ext uri="{BB962C8B-B14F-4D97-AF65-F5344CB8AC3E}">
        <p14:creationId xmlns="" xmlns:p14="http://schemas.microsoft.com/office/powerpoint/2010/main" val="4157203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7513A53-6DB8-4E43-96DF-6BC018A0D6A5}" type="datetime1">
              <a:rPr lang="en-US" smtClean="0"/>
              <a:pPr/>
              <a:t>9/26/2016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E5B1A-5215-4ED9-AFDA-11F18AC9B0E2}" type="datetime1">
              <a:rPr lang="en-US" smtClean="0"/>
              <a:pPr/>
              <a:t>9/26/2016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92809-531F-4B24-B2B3-671EB6AFD00A}" type="datetime1">
              <a:rPr lang="en-US" smtClean="0"/>
              <a:pPr/>
              <a:t>9/26/2016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1408F4-4D77-46A2-BF10-98E123A3F030}" type="datetime1">
              <a:rPr lang="en-US" smtClean="0"/>
              <a:pPr/>
              <a:t>9/26/2016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DC3D44-508D-42C7-8EE7-29435297046C}" type="datetime1">
              <a:rPr lang="en-US" smtClean="0"/>
              <a:pPr/>
              <a:t>9/26/2016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8C48127-08E8-45DA-876D-B64B15B7BB22}" type="datetime1">
              <a:rPr lang="en-US" smtClean="0"/>
              <a:pPr/>
              <a:t>9/26/2016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384C5A-44AF-4536-B287-570FE083C525}" type="datetime1">
              <a:rPr lang="en-US" smtClean="0"/>
              <a:pPr/>
              <a:t>9/26/2016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596EC3-B2A6-4839-A571-2FF89911B77E}" type="datetime1">
              <a:rPr lang="en-US" smtClean="0"/>
              <a:pPr/>
              <a:t>9/26/2016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30B2C-20C1-4DD6-8527-F0B9975FD9C9}" type="datetime1">
              <a:rPr lang="en-US" smtClean="0"/>
              <a:pPr/>
              <a:t>9/26/2016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D644AF-64BE-411A-9540-9B9A944DD1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8B343-9E92-47F3-8ED8-73BFA476EE6B}" type="datetime1">
              <a:rPr lang="en-US" smtClean="0"/>
              <a:pPr/>
              <a:t>9/26/2016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D644AF-64BE-411A-9540-9B9A944DD121}"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6D2C20C7-EE4E-4BCB-AC90-70ACA0476EE6}" type="datetime1">
              <a:rPr lang="en-US" smtClean="0"/>
              <a:pPr/>
              <a:t>9/26/2016</a:t>
            </a:fld>
            <a:endParaRPr lang="en-US"/>
          </a:p>
        </p:txBody>
      </p:sp>
      <p:sp>
        <p:nvSpPr>
          <p:cNvPr id="9" name="Slide Number Placeholder 8"/>
          <p:cNvSpPr>
            <a:spLocks noGrp="1"/>
          </p:cNvSpPr>
          <p:nvPr>
            <p:ph type="sldNum" sz="quarter" idx="11"/>
          </p:nvPr>
        </p:nvSpPr>
        <p:spPr/>
        <p:txBody>
          <a:bodyPr/>
          <a:lstStyle/>
          <a:p>
            <a:fld id="{47D644AF-64BE-411A-9540-9B9A944DD12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7D644AF-64BE-411A-9540-9B9A944DD121}"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414ECDF-87DB-4466-9DA6-C399BF929D66}" type="datetime1">
              <a:rPr lang="en-US" smtClean="0"/>
              <a:pPr/>
              <a:t>9/26/2016</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png"/><Relationship Id="rId4" Type="http://schemas.openxmlformats.org/officeDocument/2006/relationships/oleObject" Target="../embeddings/oleObject9.bin"/></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png"/><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2.png"/><Relationship Id="rId4" Type="http://schemas.openxmlformats.org/officeDocument/2006/relationships/oleObject" Target="../embeddings/oleObject18.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2.png"/><Relationship Id="rId4" Type="http://schemas.openxmlformats.org/officeDocument/2006/relationships/oleObject" Target="../embeddings/oleObject20.bin"/></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2.png"/><Relationship Id="rId4" Type="http://schemas.openxmlformats.org/officeDocument/2006/relationships/oleObject" Target="../embeddings/oleObject21.bin"/></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2.pn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b="1" kern="10" dirty="0" smtClean="0">
                <a:ln w="12700">
                  <a:solidFill>
                    <a:srgbClr val="B2B2B2"/>
                  </a:solidFill>
                  <a:round/>
                  <a:headEnd/>
                  <a:tailEnd/>
                </a:ln>
                <a:solidFill>
                  <a:srgbClr val="0070C0"/>
                </a:solidFill>
                <a:latin typeface="Bookman Old Style" panose="02050604050505020204" pitchFamily="18" charset="0"/>
              </a:rPr>
              <a:t>Saturated Hydrocarbons</a:t>
            </a:r>
            <a:br>
              <a:rPr lang="en-US" sz="4400" b="1" kern="10" dirty="0" smtClean="0">
                <a:ln w="12700">
                  <a:solidFill>
                    <a:srgbClr val="B2B2B2"/>
                  </a:solidFill>
                  <a:round/>
                  <a:headEnd/>
                  <a:tailEnd/>
                </a:ln>
                <a:solidFill>
                  <a:srgbClr val="0070C0"/>
                </a:solidFill>
                <a:latin typeface="Bookman Old Style" panose="02050604050505020204" pitchFamily="18" charset="0"/>
              </a:rPr>
            </a:br>
            <a:r>
              <a:rPr lang="en-US" sz="4400" b="1" kern="10" dirty="0" smtClean="0">
                <a:ln w="12700">
                  <a:solidFill>
                    <a:srgbClr val="B2B2B2"/>
                  </a:solidFill>
                  <a:round/>
                  <a:headEnd/>
                  <a:tailEnd/>
                </a:ln>
                <a:solidFill>
                  <a:srgbClr val="0070C0"/>
                </a:solidFill>
                <a:latin typeface="Bookman Old Style" panose="02050604050505020204" pitchFamily="18" charset="0"/>
              </a:rPr>
              <a:t>Alkanes</a:t>
            </a:r>
            <a:endParaRPr lang="en-US" sz="4400" b="1" dirty="0">
              <a:solidFill>
                <a:srgbClr val="0070C0"/>
              </a:solidFill>
              <a:latin typeface="Bookman Old Style" panose="02050604050505020204" pitchFamily="18" charset="0"/>
            </a:endParaRPr>
          </a:p>
        </p:txBody>
      </p:sp>
      <p:sp>
        <p:nvSpPr>
          <p:cNvPr id="3" name="Subtitle 2"/>
          <p:cNvSpPr>
            <a:spLocks noGrp="1"/>
          </p:cNvSpPr>
          <p:nvPr>
            <p:ph type="subTitle" idx="1"/>
          </p:nvPr>
        </p:nvSpPr>
        <p:spPr/>
        <p:txBody>
          <a:bodyPr/>
          <a:lstStyle/>
          <a:p>
            <a:r>
              <a:rPr lang="en-US" b="1" dirty="0" smtClean="0">
                <a:solidFill>
                  <a:srgbClr val="7030A0"/>
                </a:solidFill>
                <a:latin typeface="Bookman Old Style" panose="02050604050505020204" pitchFamily="18" charset="0"/>
              </a:rPr>
              <a:t>Dr. </a:t>
            </a:r>
            <a:r>
              <a:rPr lang="en-US" b="1" dirty="0" err="1" smtClean="0">
                <a:solidFill>
                  <a:srgbClr val="7030A0"/>
                </a:solidFill>
                <a:latin typeface="Bookman Old Style" panose="02050604050505020204" pitchFamily="18" charset="0"/>
              </a:rPr>
              <a:t>Shatha</a:t>
            </a:r>
            <a:r>
              <a:rPr lang="en-US" b="1" dirty="0" smtClean="0">
                <a:solidFill>
                  <a:srgbClr val="7030A0"/>
                </a:solidFill>
                <a:latin typeface="Bookman Old Style" panose="02050604050505020204" pitchFamily="18" charset="0"/>
              </a:rPr>
              <a:t> I </a:t>
            </a:r>
            <a:r>
              <a:rPr lang="en-US" b="1" dirty="0" err="1" smtClean="0">
                <a:solidFill>
                  <a:srgbClr val="7030A0"/>
                </a:solidFill>
                <a:latin typeface="Bookman Old Style" panose="02050604050505020204" pitchFamily="18" charset="0"/>
              </a:rPr>
              <a:t>Alaqeel</a:t>
            </a:r>
            <a:endParaRPr lang="en-US" b="1" dirty="0">
              <a:solidFill>
                <a:srgbClr val="7030A0"/>
              </a:solidFill>
              <a:latin typeface="Bookman Old Style" panose="02050604050505020204" pitchFamily="18" charset="0"/>
            </a:endParaRPr>
          </a:p>
        </p:txBody>
      </p:sp>
      <p:pic>
        <p:nvPicPr>
          <p:cNvPr id="4"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47D644AF-64BE-411A-9540-9B9A944DD121}" type="slidenum">
              <a:rPr lang="en-US" smtClean="0"/>
              <a:pPr/>
              <a:t>1</a:t>
            </a:fld>
            <a:endParaRPr lang="en-US"/>
          </a:p>
        </p:txBody>
      </p:sp>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455908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914400" y="679781"/>
            <a:ext cx="6096000" cy="436846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مربع نص 5"/>
          <p:cNvSpPr txBox="1">
            <a:spLocks noChangeArrowheads="1"/>
          </p:cNvSpPr>
          <p:nvPr/>
        </p:nvSpPr>
        <p:spPr bwMode="auto">
          <a:xfrm>
            <a:off x="1295400" y="5181600"/>
            <a:ext cx="5791200" cy="954087"/>
          </a:xfrm>
          <a:prstGeom prst="rect">
            <a:avLst/>
          </a:prstGeom>
          <a:solidFill>
            <a:schemeClr val="accent1"/>
          </a:solidFill>
          <a:ln w="9525">
            <a:noFill/>
            <a:miter lim="800000"/>
            <a:headEnd/>
            <a:tailEnd/>
          </a:ln>
        </p:spPr>
        <p:txBody>
          <a:bodyPr>
            <a:spAutoFit/>
          </a:bodyPr>
          <a:lstStyle/>
          <a:p>
            <a:r>
              <a:rPr lang="en-US" sz="2800" dirty="0"/>
              <a:t>The length of the band: 1.54 </a:t>
            </a:r>
            <a:r>
              <a:rPr lang="en-US" sz="2800" dirty="0" smtClean="0"/>
              <a:t>A</a:t>
            </a:r>
            <a:r>
              <a:rPr lang="en-GB" sz="2800" b="1" dirty="0" smtClean="0">
                <a:latin typeface="Times New Roman"/>
                <a:cs typeface="Times New Roman"/>
              </a:rPr>
              <a:t>º</a:t>
            </a:r>
            <a:endParaRPr lang="en-US" sz="2800" dirty="0"/>
          </a:p>
          <a:p>
            <a:r>
              <a:rPr lang="en-US" sz="2800" dirty="0"/>
              <a:t>Angle: </a:t>
            </a:r>
            <a:r>
              <a:rPr lang="en-US" sz="2800" dirty="0" smtClean="0"/>
              <a:t>109.5</a:t>
            </a:r>
            <a:r>
              <a:rPr lang="en-GB" sz="2800" b="1" dirty="0" smtClean="0">
                <a:latin typeface="Times New Roman"/>
                <a:cs typeface="Times New Roman"/>
              </a:rPr>
              <a:t>º</a:t>
            </a:r>
            <a:endParaRPr lang="en-US" sz="2800" dirty="0"/>
          </a:p>
        </p:txBody>
      </p:sp>
      <p:pic>
        <p:nvPicPr>
          <p:cNvPr id="1843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4000732">
            <a:off x="5657084" y="2745301"/>
            <a:ext cx="712787" cy="908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 Box 17"/>
          <p:cNvSpPr txBox="1">
            <a:spLocks noChangeArrowheads="1"/>
          </p:cNvSpPr>
          <p:nvPr/>
        </p:nvSpPr>
        <p:spPr bwMode="auto">
          <a:xfrm>
            <a:off x="6288953" y="3211378"/>
            <a:ext cx="769937" cy="336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rtl="1" eaLnBrk="1" hangingPunct="1"/>
            <a:r>
              <a:rPr lang="en-GB" altLang="en-US" sz="1600" b="1" dirty="0">
                <a:solidFill>
                  <a:srgbClr val="CC0000"/>
                </a:solidFill>
                <a:cs typeface="Arial" pitchFamily="34" charset="0"/>
              </a:rPr>
              <a:t>109.5º</a:t>
            </a:r>
          </a:p>
        </p:txBody>
      </p:sp>
      <p:sp>
        <p:nvSpPr>
          <p:cNvPr id="2" name="Slide Number Placeholder 1"/>
          <p:cNvSpPr>
            <a:spLocks noGrp="1"/>
          </p:cNvSpPr>
          <p:nvPr>
            <p:ph type="sldNum" sz="quarter" idx="12"/>
          </p:nvPr>
        </p:nvSpPr>
        <p:spPr/>
        <p:txBody>
          <a:bodyPr/>
          <a:lstStyle/>
          <a:p>
            <a:fld id="{47D644AF-64BE-411A-9540-9B9A944DD121}" type="slidenum">
              <a:rPr lang="en-US" smtClean="0"/>
              <a:pPr/>
              <a:t>10</a:t>
            </a:fld>
            <a:endParaRPr lang="en-US"/>
          </a:p>
        </p:txBody>
      </p:sp>
      <p:pic>
        <p:nvPicPr>
          <p:cNvPr id="8" name="Picture 7"/>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Box 2"/>
          <p:cNvSpPr txBox="1"/>
          <p:nvPr/>
        </p:nvSpPr>
        <p:spPr>
          <a:xfrm>
            <a:off x="3276601" y="2829580"/>
            <a:ext cx="1752599" cy="523220"/>
          </a:xfrm>
          <a:prstGeom prst="rect">
            <a:avLst/>
          </a:prstGeom>
          <a:noFill/>
        </p:spPr>
        <p:txBody>
          <a:bodyPr wrap="square" rtlCol="0">
            <a:spAutoFit/>
          </a:bodyPr>
          <a:lstStyle/>
          <a:p>
            <a:r>
              <a:rPr lang="el-GR" sz="2800" b="1" dirty="0" smtClean="0"/>
              <a:t>σ</a:t>
            </a:r>
            <a:r>
              <a:rPr lang="en-US" sz="2800" b="1" dirty="0" smtClean="0"/>
              <a:t> bond</a:t>
            </a:r>
            <a:endParaRPr lang="en-US" sz="2800" b="1" dirty="0"/>
          </a:p>
        </p:txBody>
      </p:sp>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cxnSp>
        <p:nvCxnSpPr>
          <p:cNvPr id="11" name="Straight Arrow Connector 10"/>
          <p:cNvCxnSpPr/>
          <p:nvPr/>
        </p:nvCxnSpPr>
        <p:spPr>
          <a:xfrm flipV="1">
            <a:off x="2971800" y="1143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flipV="1">
            <a:off x="4191000" y="1143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124200" y="38100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4343400" y="38862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048000" y="762000"/>
            <a:ext cx="2351989" cy="369332"/>
          </a:xfrm>
          <a:prstGeom prst="rect">
            <a:avLst/>
          </a:prstGeom>
          <a:noFill/>
        </p:spPr>
        <p:txBody>
          <a:bodyPr wrap="none" rtlCol="0">
            <a:spAutoFit/>
          </a:bodyPr>
          <a:lstStyle/>
          <a:p>
            <a:r>
              <a:rPr lang="en-US" b="1" dirty="0" smtClean="0"/>
              <a:t>s orbital (hydrogen)</a:t>
            </a:r>
            <a:endParaRPr lang="en-US" b="1" dirty="0"/>
          </a:p>
        </p:txBody>
      </p:sp>
      <p:sp>
        <p:nvSpPr>
          <p:cNvPr id="16" name="TextBox 15"/>
          <p:cNvSpPr txBox="1"/>
          <p:nvPr/>
        </p:nvSpPr>
        <p:spPr>
          <a:xfrm>
            <a:off x="2975040" y="4368224"/>
            <a:ext cx="2020305" cy="584776"/>
          </a:xfrm>
          <a:prstGeom prst="rect">
            <a:avLst/>
          </a:prstGeom>
          <a:noFill/>
        </p:spPr>
        <p:txBody>
          <a:bodyPr wrap="none" rtlCol="0">
            <a:spAutoFit/>
          </a:bodyPr>
          <a:lstStyle/>
          <a:p>
            <a:pPr algn="ctr"/>
            <a:r>
              <a:rPr lang="en-US" sz="1600" b="1" dirty="0" smtClean="0"/>
              <a:t>sp3 hybrids orbital</a:t>
            </a:r>
          </a:p>
          <a:p>
            <a:pPr algn="ctr"/>
            <a:r>
              <a:rPr lang="en-US" sz="1600" b="1" dirty="0" smtClean="0"/>
              <a:t> (carbon)</a:t>
            </a:r>
            <a:endParaRPr lang="en-US" sz="1600" b="1" dirty="0"/>
          </a:p>
        </p:txBody>
      </p:sp>
      <p:sp>
        <p:nvSpPr>
          <p:cNvPr id="17" name="TextBox 16"/>
          <p:cNvSpPr txBox="1"/>
          <p:nvPr/>
        </p:nvSpPr>
        <p:spPr>
          <a:xfrm>
            <a:off x="304800" y="1143000"/>
            <a:ext cx="1227770" cy="461665"/>
          </a:xfrm>
          <a:prstGeom prst="rect">
            <a:avLst/>
          </a:prstGeom>
          <a:noFill/>
        </p:spPr>
        <p:txBody>
          <a:bodyPr wrap="none" rtlCol="0">
            <a:spAutoFit/>
          </a:bodyPr>
          <a:lstStyle/>
          <a:p>
            <a:r>
              <a:rPr lang="en-US" sz="2400" b="1" dirty="0" smtClean="0">
                <a:latin typeface="Times New Roman"/>
                <a:cs typeface="Times New Roman"/>
              </a:rPr>
              <a:t>Ethane:</a:t>
            </a:r>
            <a:endParaRPr lang="en-US" sz="2400" b="1" dirty="0">
              <a:latin typeface="Times New Roman"/>
              <a:cs typeface="Times New Roman"/>
            </a:endParaRPr>
          </a:p>
        </p:txBody>
      </p:sp>
    </p:spTree>
    <p:extLst>
      <p:ext uri="{BB962C8B-B14F-4D97-AF65-F5344CB8AC3E}">
        <p14:creationId xmlns="" xmlns:p14="http://schemas.microsoft.com/office/powerpoint/2010/main" val="3670977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ctr"/>
            <a:r>
              <a:rPr lang="en-US" sz="4800" b="1" dirty="0" smtClean="0">
                <a:solidFill>
                  <a:srgbClr val="7030A0"/>
                </a:solidFill>
                <a:latin typeface="Bookman Old Style" panose="02050604050505020204" pitchFamily="18" charset="0"/>
              </a:rPr>
              <a:t>Isomerism</a:t>
            </a:r>
            <a:endParaRPr lang="en-US"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lstStyle/>
          <a:p>
            <a:pPr marL="114300" indent="0" algn="justLow">
              <a:buNone/>
            </a:pPr>
            <a:r>
              <a:rPr lang="en-US" altLang="en-US" sz="2400" dirty="0" smtClean="0">
                <a:solidFill>
                  <a:schemeClr val="tx2"/>
                </a:solidFill>
                <a:latin typeface="Bookman Old Style" panose="02050604050505020204" pitchFamily="18" charset="0"/>
              </a:rPr>
              <a:t>Isomers  are different compounds </a:t>
            </a:r>
            <a:r>
              <a:rPr lang="en-US" altLang="en-US" sz="2400" dirty="0">
                <a:solidFill>
                  <a:schemeClr val="tx2"/>
                </a:solidFill>
                <a:latin typeface="Bookman Old Style" panose="02050604050505020204" pitchFamily="18" charset="0"/>
              </a:rPr>
              <a:t>with the same molecular formula </a:t>
            </a:r>
            <a:endParaRPr lang="en-US" altLang="en-US" sz="2400" dirty="0" smtClean="0">
              <a:solidFill>
                <a:schemeClr val="tx2"/>
              </a:solidFill>
              <a:latin typeface="Bookman Old Style" panose="02050604050505020204" pitchFamily="18" charset="0"/>
            </a:endParaRPr>
          </a:p>
          <a:p>
            <a:pPr marL="114300" indent="0">
              <a:buNone/>
            </a:pPr>
            <a:r>
              <a:rPr lang="en-US" altLang="en-US" sz="2400" u="sng" dirty="0">
                <a:solidFill>
                  <a:srgbClr val="0070C0"/>
                </a:solidFill>
                <a:latin typeface="Bookman Old Style" panose="02050604050505020204" pitchFamily="18" charset="0"/>
              </a:rPr>
              <a:t>Structural Isomers</a:t>
            </a:r>
            <a:r>
              <a:rPr lang="en-US" altLang="en-US" sz="2400" u="sng" dirty="0">
                <a:latin typeface="Bookman Old Style" panose="02050604050505020204" pitchFamily="18" charset="0"/>
              </a:rPr>
              <a:t> </a:t>
            </a:r>
            <a:r>
              <a:rPr lang="en-US" altLang="en-US" sz="2400" u="sng" dirty="0" smtClean="0">
                <a:latin typeface="Bookman Old Style" panose="02050604050505020204" pitchFamily="18" charset="0"/>
              </a:rPr>
              <a:t> </a:t>
            </a:r>
            <a:r>
              <a:rPr lang="en-US" altLang="en-US" sz="2400" u="sng" dirty="0" smtClean="0">
                <a:solidFill>
                  <a:srgbClr val="FF0000"/>
                </a:solidFill>
                <a:latin typeface="Bookman Old Style" panose="02050604050505020204" pitchFamily="18" charset="0"/>
              </a:rPr>
              <a:t>(Constitutional isomers</a:t>
            </a:r>
            <a:r>
              <a:rPr lang="en-US" altLang="en-US" sz="2400" dirty="0" smtClean="0">
                <a:solidFill>
                  <a:srgbClr val="FF0000"/>
                </a:solidFill>
                <a:latin typeface="Bookman Old Style" panose="02050604050505020204" pitchFamily="18" charset="0"/>
              </a:rPr>
              <a:t>) </a:t>
            </a:r>
            <a:r>
              <a:rPr lang="en-US" altLang="en-US" sz="2400" dirty="0" smtClean="0">
                <a:latin typeface="Bookman Old Style" panose="02050604050505020204" pitchFamily="18" charset="0"/>
              </a:rPr>
              <a:t>are </a:t>
            </a:r>
            <a:r>
              <a:rPr lang="en-US" altLang="en-US" sz="2400" dirty="0">
                <a:solidFill>
                  <a:schemeClr val="tx2"/>
                </a:solidFill>
                <a:latin typeface="Bookman Old Style" panose="02050604050505020204" pitchFamily="18" charset="0"/>
              </a:rPr>
              <a:t>Isomers </a:t>
            </a:r>
            <a:r>
              <a:rPr lang="en-US" altLang="en-US" sz="2400" dirty="0" smtClean="0">
                <a:solidFill>
                  <a:schemeClr val="tx2"/>
                </a:solidFill>
                <a:latin typeface="Bookman Old Style" panose="02050604050505020204" pitchFamily="18" charset="0"/>
              </a:rPr>
              <a:t> that differ in their structures .</a:t>
            </a:r>
            <a:endParaRPr lang="en-US" altLang="en-US" sz="2400" dirty="0">
              <a:solidFill>
                <a:schemeClr val="tx2"/>
              </a:solidFill>
              <a:latin typeface="Bookman Old Style" panose="02050604050505020204" pitchFamily="18" charset="0"/>
            </a:endParaRPr>
          </a:p>
          <a:p>
            <a:endParaRPr lang="en-US"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47850" y="3276600"/>
            <a:ext cx="4552950" cy="31623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47D644AF-64BE-411A-9540-9B9A944DD121}" type="slidenum">
              <a:rPr lang="en-US" smtClean="0"/>
              <a:pPr/>
              <a:t>11</a:t>
            </a:fld>
            <a:endParaRPr lang="en-US"/>
          </a:p>
        </p:txBody>
      </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574374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762000"/>
            <a:ext cx="7620000" cy="5638800"/>
          </a:xfrm>
        </p:spPr>
        <p:txBody>
          <a:bodyPr/>
          <a:lstStyle/>
          <a:p>
            <a:pPr marL="114300" lvl="1" indent="0" algn="justLow">
              <a:buClr>
                <a:schemeClr val="accent1"/>
              </a:buClr>
              <a:buNone/>
            </a:pPr>
            <a:r>
              <a:rPr lang="en-US" altLang="en-US" sz="2400" u="sng" dirty="0">
                <a:solidFill>
                  <a:srgbClr val="0070C0"/>
                </a:solidFill>
                <a:latin typeface="Bookman Old Style" panose="02050604050505020204" pitchFamily="18" charset="0"/>
              </a:rPr>
              <a:t>Geometrical </a:t>
            </a:r>
            <a:r>
              <a:rPr lang="en-US" altLang="en-US" sz="2400" u="sng" dirty="0" smtClean="0">
                <a:solidFill>
                  <a:srgbClr val="0070C0"/>
                </a:solidFill>
                <a:latin typeface="Bookman Old Style" panose="02050604050505020204" pitchFamily="18" charset="0"/>
              </a:rPr>
              <a:t>Isomers </a:t>
            </a:r>
            <a:r>
              <a:rPr lang="en-US" altLang="en-US" sz="2400" u="sng" dirty="0" smtClean="0">
                <a:solidFill>
                  <a:srgbClr val="FF0000"/>
                </a:solidFill>
                <a:latin typeface="Bookman Old Style" panose="02050604050505020204" pitchFamily="18" charset="0"/>
              </a:rPr>
              <a:t>(Stereoisomers)</a:t>
            </a:r>
            <a:r>
              <a:rPr lang="en-US" altLang="en-US" sz="2400" dirty="0" smtClean="0">
                <a:solidFill>
                  <a:srgbClr val="FF0000"/>
                </a:solidFill>
                <a:latin typeface="Bookman Old Style" panose="02050604050505020204" pitchFamily="18" charset="0"/>
              </a:rPr>
              <a:t> </a:t>
            </a:r>
            <a:r>
              <a:rPr lang="en-US" altLang="en-US" sz="2400" dirty="0" smtClean="0">
                <a:latin typeface="Bookman Old Style" panose="02050604050505020204" pitchFamily="18" charset="0"/>
              </a:rPr>
              <a:t>are </a:t>
            </a:r>
            <a:r>
              <a:rPr lang="en-US" altLang="en-US" sz="2400" dirty="0">
                <a:solidFill>
                  <a:schemeClr val="tx2"/>
                </a:solidFill>
                <a:latin typeface="Bookman Old Style" panose="02050604050505020204" pitchFamily="18" charset="0"/>
              </a:rPr>
              <a:t>compounds with the </a:t>
            </a:r>
            <a:r>
              <a:rPr lang="en-US" altLang="en-US" sz="2400" b="1" dirty="0">
                <a:solidFill>
                  <a:schemeClr val="tx2"/>
                </a:solidFill>
                <a:latin typeface="Bookman Old Style" panose="02050604050505020204" pitchFamily="18" charset="0"/>
              </a:rPr>
              <a:t>same covalent</a:t>
            </a:r>
            <a:r>
              <a:rPr lang="en-US" altLang="en-US" sz="2400" dirty="0">
                <a:solidFill>
                  <a:schemeClr val="tx2"/>
                </a:solidFill>
                <a:latin typeface="Bookman Old Style" panose="02050604050505020204" pitchFamily="18" charset="0"/>
              </a:rPr>
              <a:t> arrangement but </a:t>
            </a:r>
            <a:r>
              <a:rPr lang="en-US" altLang="en-US" sz="2400" b="1" dirty="0">
                <a:solidFill>
                  <a:schemeClr val="tx2"/>
                </a:solidFill>
                <a:latin typeface="Bookman Old Style" panose="02050604050505020204" pitchFamily="18" charset="0"/>
              </a:rPr>
              <a:t>different </a:t>
            </a:r>
            <a:r>
              <a:rPr lang="en-US" altLang="en-US" sz="2400" dirty="0">
                <a:solidFill>
                  <a:schemeClr val="tx2"/>
                </a:solidFill>
                <a:latin typeface="Bookman Old Style" panose="02050604050505020204" pitchFamily="18" charset="0"/>
              </a:rPr>
              <a:t>arrangement around a carbon-carbon double </a:t>
            </a:r>
            <a:r>
              <a:rPr lang="en-US" altLang="en-US" sz="2400" dirty="0" smtClean="0">
                <a:solidFill>
                  <a:schemeClr val="tx2"/>
                </a:solidFill>
                <a:latin typeface="Bookman Old Style" panose="02050604050505020204" pitchFamily="18" charset="0"/>
              </a:rPr>
              <a:t>bond</a:t>
            </a:r>
          </a:p>
          <a:p>
            <a:pPr marL="342900" lvl="1">
              <a:buClr>
                <a:schemeClr val="accent1"/>
              </a:buClr>
            </a:pPr>
            <a:endParaRPr lang="en-US" altLang="en-US" sz="3600" dirty="0"/>
          </a:p>
          <a:p>
            <a:endParaRPr lang="en-US" altLang="en-US" dirty="0" smtClean="0"/>
          </a:p>
          <a:p>
            <a:endParaRPr lang="en-US" dirty="0"/>
          </a:p>
        </p:txBody>
      </p:sp>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057400" y="2514600"/>
            <a:ext cx="3790950" cy="12001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47D644AF-64BE-411A-9540-9B9A944DD121}" type="slidenum">
              <a:rPr lang="en-US" smtClean="0"/>
              <a:pPr/>
              <a:t>12</a:t>
            </a:fld>
            <a:endParaRPr lang="en-US"/>
          </a:p>
        </p:txBody>
      </p:sp>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4270197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660066"/>
                </a:solidFill>
                <a:effectLst>
                  <a:outerShdw blurRad="38100" dist="38100" dir="2700000" algn="tl">
                    <a:srgbClr val="C0C0C0"/>
                  </a:outerShdw>
                </a:effectLst>
                <a:latin typeface="Bookman Old Style" panose="02050604050505020204" pitchFamily="18" charset="0"/>
              </a:rPr>
              <a:t>Alkyl groups</a:t>
            </a:r>
            <a:endParaRPr lang="en-US" dirty="0">
              <a:solidFill>
                <a:srgbClr val="660066"/>
              </a:solidFill>
              <a:latin typeface="Bookman Old Style" panose="02050604050505020204" pitchFamily="18" charset="0"/>
            </a:endParaRPr>
          </a:p>
        </p:txBody>
      </p:sp>
      <p:sp>
        <p:nvSpPr>
          <p:cNvPr id="3" name="Content Placeholder 2"/>
          <p:cNvSpPr>
            <a:spLocks noGrp="1"/>
          </p:cNvSpPr>
          <p:nvPr>
            <p:ph idx="1"/>
          </p:nvPr>
        </p:nvSpPr>
        <p:spPr/>
        <p:txBody>
          <a:bodyPr/>
          <a:lstStyle/>
          <a:p>
            <a:pPr algn="just">
              <a:buClr>
                <a:schemeClr val="folHlink"/>
              </a:buClr>
              <a:buFont typeface="Wingdings" pitchFamily="2" charset="2"/>
              <a:buChar char="Ø"/>
              <a:defRPr/>
            </a:pPr>
            <a:r>
              <a:rPr lang="en-US" dirty="0">
                <a:latin typeface="Bookman Old Style" panose="02050604050505020204" pitchFamily="18" charset="0"/>
                <a:cs typeface="Arial" pitchFamily="34" charset="0"/>
              </a:rPr>
              <a:t>Alkyl groups are formed by loss of a hydrogen atom from the corresponding </a:t>
            </a:r>
            <a:r>
              <a:rPr lang="en-US" dirty="0" err="1" smtClean="0">
                <a:latin typeface="Bookman Old Style" panose="02050604050505020204" pitchFamily="18" charset="0"/>
                <a:cs typeface="Arial" pitchFamily="34" charset="0"/>
              </a:rPr>
              <a:t>alkane</a:t>
            </a:r>
            <a:endParaRPr lang="en-US" dirty="0" smtClean="0">
              <a:latin typeface="Bookman Old Style" panose="02050604050505020204" pitchFamily="18" charset="0"/>
              <a:cs typeface="Arial" pitchFamily="34" charset="0"/>
            </a:endParaRPr>
          </a:p>
          <a:p>
            <a:pPr algn="just">
              <a:buClr>
                <a:schemeClr val="folHlink"/>
              </a:buClr>
              <a:buNone/>
              <a:defRPr/>
            </a:pPr>
            <a:r>
              <a:rPr lang="en-US" sz="2000" dirty="0" smtClean="0">
                <a:effectLst>
                  <a:outerShdw blurRad="38100" dist="38100" dir="2700000" algn="tl">
                    <a:srgbClr val="C0C0C0"/>
                  </a:outerShdw>
                </a:effectLst>
                <a:latin typeface="Times New Roman"/>
                <a:cs typeface="Times New Roman"/>
              </a:rPr>
              <a:t> </a:t>
            </a:r>
            <a:r>
              <a:rPr lang="en-US" dirty="0" smtClean="0">
                <a:effectLst>
                  <a:outerShdw blurRad="38100" dist="38100" dir="2700000" algn="tl">
                    <a:srgbClr val="C0C0C0"/>
                  </a:outerShdw>
                </a:effectLst>
                <a:latin typeface="Bookman Old Style" pitchFamily="18" charset="0"/>
                <a:cs typeface="Times New Roman"/>
              </a:rPr>
              <a:t>( e.g. CH</a:t>
            </a:r>
            <a:r>
              <a:rPr lang="en-US" baseline="-25000" dirty="0" smtClean="0">
                <a:effectLst>
                  <a:outerShdw blurRad="38100" dist="38100" dir="2700000" algn="tl">
                    <a:srgbClr val="C0C0C0"/>
                  </a:outerShdw>
                </a:effectLst>
                <a:latin typeface="Bookman Old Style" pitchFamily="18" charset="0"/>
                <a:cs typeface="Times New Roman"/>
              </a:rPr>
              <a:t>4  </a:t>
            </a:r>
            <a:r>
              <a:rPr lang="en-US" dirty="0" smtClean="0">
                <a:effectLst>
                  <a:outerShdw blurRad="38100" dist="38100" dir="2700000" algn="tl">
                    <a:srgbClr val="C0C0C0"/>
                  </a:outerShdw>
                </a:effectLst>
                <a:latin typeface="Bookman Old Style" pitchFamily="18" charset="0"/>
                <a:cs typeface="Times New Roman"/>
              </a:rPr>
              <a:t>Methane – 1 H = -CH</a:t>
            </a:r>
            <a:r>
              <a:rPr lang="en-US" baseline="-25000" dirty="0" smtClean="0">
                <a:effectLst>
                  <a:outerShdw blurRad="38100" dist="38100" dir="2700000" algn="tl">
                    <a:srgbClr val="C0C0C0"/>
                  </a:outerShdw>
                </a:effectLst>
                <a:latin typeface="Bookman Old Style" pitchFamily="18" charset="0"/>
                <a:cs typeface="Times New Roman"/>
              </a:rPr>
              <a:t>3 </a:t>
            </a:r>
            <a:r>
              <a:rPr lang="en-US" dirty="0" smtClean="0">
                <a:effectLst>
                  <a:outerShdw blurRad="38100" dist="38100" dir="2700000" algn="tl">
                    <a:srgbClr val="C0C0C0"/>
                  </a:outerShdw>
                </a:effectLst>
                <a:latin typeface="Bookman Old Style" pitchFamily="18" charset="0"/>
                <a:cs typeface="Times New Roman"/>
              </a:rPr>
              <a:t>Methyl group )</a:t>
            </a:r>
          </a:p>
          <a:p>
            <a:pPr algn="just">
              <a:buClr>
                <a:schemeClr val="folHlink"/>
              </a:buClr>
              <a:buFont typeface="Wingdings" pitchFamily="2" charset="2"/>
              <a:buChar char="Ø"/>
              <a:defRPr/>
            </a:pPr>
            <a:r>
              <a:rPr lang="en-US" dirty="0" smtClean="0">
                <a:latin typeface="Bookman Old Style" panose="02050604050505020204" pitchFamily="18" charset="0"/>
                <a:cs typeface="Arial" pitchFamily="34" charset="0"/>
              </a:rPr>
              <a:t>Alkyl </a:t>
            </a:r>
            <a:r>
              <a:rPr lang="en-US" dirty="0">
                <a:latin typeface="Bookman Old Style" panose="02050604050505020204" pitchFamily="18" charset="0"/>
                <a:cs typeface="Arial" pitchFamily="34" charset="0"/>
              </a:rPr>
              <a:t>groups are named by dropping the </a:t>
            </a:r>
            <a:r>
              <a:rPr lang="en-US" dirty="0">
                <a:solidFill>
                  <a:srgbClr val="FF0000"/>
                </a:solidFill>
                <a:latin typeface="Bookman Old Style" panose="02050604050505020204" pitchFamily="18" charset="0"/>
                <a:cs typeface="Arial" pitchFamily="34" charset="0"/>
              </a:rPr>
              <a:t>-</a:t>
            </a:r>
            <a:r>
              <a:rPr lang="en-US" dirty="0" err="1">
                <a:solidFill>
                  <a:srgbClr val="FF0000"/>
                </a:solidFill>
                <a:latin typeface="Bookman Old Style" panose="02050604050505020204" pitchFamily="18" charset="0"/>
                <a:cs typeface="Arial" pitchFamily="34" charset="0"/>
              </a:rPr>
              <a:t>ane</a:t>
            </a:r>
            <a:r>
              <a:rPr lang="en-US" dirty="0">
                <a:solidFill>
                  <a:srgbClr val="FF0000"/>
                </a:solidFill>
                <a:latin typeface="Bookman Old Style" panose="02050604050505020204" pitchFamily="18" charset="0"/>
                <a:cs typeface="Arial" pitchFamily="34" charset="0"/>
              </a:rPr>
              <a:t> </a:t>
            </a:r>
            <a:r>
              <a:rPr lang="en-US" dirty="0">
                <a:latin typeface="Bookman Old Style" panose="02050604050505020204" pitchFamily="18" charset="0"/>
                <a:cs typeface="Arial" pitchFamily="34" charset="0"/>
              </a:rPr>
              <a:t>suffix of the alkanes and </a:t>
            </a:r>
            <a:r>
              <a:rPr lang="en-US" dirty="0">
                <a:solidFill>
                  <a:srgbClr val="0070C0"/>
                </a:solidFill>
                <a:latin typeface="Bookman Old Style" panose="02050604050505020204" pitchFamily="18" charset="0"/>
                <a:cs typeface="Arial" pitchFamily="34" charset="0"/>
              </a:rPr>
              <a:t>adding the suffix </a:t>
            </a:r>
            <a:r>
              <a:rPr lang="en-US" dirty="0">
                <a:solidFill>
                  <a:srgbClr val="FF0000"/>
                </a:solidFill>
                <a:latin typeface="Bookman Old Style" panose="02050604050505020204" pitchFamily="18" charset="0"/>
                <a:cs typeface="Arial" pitchFamily="34" charset="0"/>
              </a:rPr>
              <a:t>-</a:t>
            </a:r>
            <a:r>
              <a:rPr lang="en-US" dirty="0" err="1">
                <a:solidFill>
                  <a:srgbClr val="FF0000"/>
                </a:solidFill>
                <a:latin typeface="Bookman Old Style" panose="02050604050505020204" pitchFamily="18" charset="0"/>
                <a:cs typeface="Arial" pitchFamily="34" charset="0"/>
              </a:rPr>
              <a:t>yl</a:t>
            </a:r>
            <a:r>
              <a:rPr lang="en-US" dirty="0">
                <a:latin typeface="Bookman Old Style" panose="02050604050505020204" pitchFamily="18" charset="0"/>
                <a:cs typeface="Arial" pitchFamily="34" charset="0"/>
              </a:rPr>
              <a:t>. Methane becomes a methyl group, ethane an ethyl group, etc. </a:t>
            </a:r>
          </a:p>
          <a:p>
            <a:endParaRPr lang="en-US" dirty="0" smtClean="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09775" y="4114800"/>
            <a:ext cx="3171825" cy="17526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AutoShape 7" descr="data:image/jpeg;base64,/9j/4AAQSkZJRgABAQAAAQABAAD/2wCEAAkGBxETEREUEBIQFRIVFRYaExYYGRsbExMcFRYiGBkbHx8cHiohJCAnJxwWLT0nMSstLy4wGiEzOT8uNyk5OisBCgoKBQUFDgUFDisZExkrKysrKysrKysrKysrKysrKysrKysrKysrKysrKysrKysrKysrKysrKysrKysrKysrK//AABEIAFgAkAMBIgACEQEDEQH/xAAbAAEAAgMBAQAAAAAAAAAAAAAABAUCAwYBB//EADIQAAICAQMDAgQGAgIDAQAAAAECAxEABBIhBRMxQVEUIjKBBiNCYXGRYqEzslKCsRX/xAAUAQEAAAAAAAAAAAAAAAAAAAAA/8QAFBEBAAAAAAAAAAAAAAAAAAAAAP/aAAwDAQACEQMRAD8A+44xjAZX6jqyJBqJir7YBKWArc3ZvdXNc0a5GWGcx1H8K6eWLVK0WkOqmE5jkZFMi77CNurd8tpyPHGB0+MYwGMYwGMYwGa9RMEVnb6VUk/wBZzZkfqMReGVV+po3A/kqQMBLrUUwgk3M22Pjye20n2+VGyRlF/+EFk0Tx7/AMqQmTdI7AKdPJHwGYi9zL9ry9wNM+pVGjVruRiqceSEZ/8A4jZ7HqFZnUeUIDf+wsZB6103vNpbvbHMXemZTXYkjHKkHy68Z70rp3Zeer2OyFbZmPCBTyxJ9MCyxjGAxlZ+IpHWAmP6+5Dt+YqCTMgosASAfB4PBPByLp59SdZEs6RRjsTkCOVpFYiSEWwaNKIvjz9R8eoXuQpNOx1McnG1YpFPvbOhH/U5q0s2sLKJYNKqfqKah3YceimBQea9RlU3wndf4ntfGdx+ze34vZZ7fa/Vtq/HH13+rA6fGQNdLqgw7EOndKFl5nja7NilhcV45v1PHHMnRtIUBmVEfm1Ry6jnimKKTxXoPvgbsYxgMYyl18+oGqAgSJx2bYSStGB8/BG2N7Pn2+/oF1jOd6HqdWdNaxwvJ8Rqw4edwqBdVIAFbtMWAoAcLQAyx7+p7MzSRxJIqsYxG7ShiFseY0N36UcDLpsDK+qLCg825f8AIdmNb/tSPtk/KnQRRKYWWVy0q7q3l1lG2y1EkACwbFDkD1rNmqm1gdhFBpWTjazTujHjm1EDAc36nAssrfwzp2j0Wkjddrpp4VZf/ErGARxxwRmPUJZeyncCozSRrIEYsqqzhWpyqnwfNCrzfoYURnRHc0FJVmLbLvm2s8+1+g8XyE3GVunm1hcCSDSql/My6h2YD9lMCg/2MssDF0BFMARYNHkWDY/3WCgsNQ3AEA1yAaJF+xof0MyxgMhSahhqY4+NrRSMfe1dAP8Ascm5zB/Fen2xkTaQ6kzxw9vevcG/UrE4rduuua9xgdPjGMBjGMBmOwXdC6q/WvbMsYGMcYUUoAFk0BQtjZP8kkn75ljI3UdV2o3et20XV1fPvWBE6RDEJdWUhhjbvbXZECtL+WsluRyTcjf3lpkHvKmoWNUH5ySys1+sRij8V6hxzfG39+J2Bi6AghgCCKIPIIPkHK38L7Do9M8cUUQkijkKRqFjUyIGNAfuclazV7HgXbfdkKXdbaieS/HP0VXHm/TnDpzKpaFECJAERADxt2AgV6V4+2BNxjGAxjK/rOolQRdkpvaVV+cHaRRJHHIuq3c1d01UQsMgN0pDEsW59qyI4PF3HMJgPHiwB/GVMnXpozKHjRn+ICRp84CL8OkpDFEkJPLcha9OPJw6h13UKuvZUCrF09J4Q3/KHdZjTqRQ/wCMCt36f34DqMZTaXrbM7RvEFdJHRqfcPliWZSDtF2si37GwNwFnLpPUHkle/oOn00qrx8hmMgYXQsfIv8AvAt8YxgMYxgMidV0InhkiatsilWsbgQfIIPkH2yXjAqNL+HtPFqEmgigiIiljYRxqpfuNGwJK147Z4/y9K5t8pxqJG1jJvlCIENKimM2CTuYix4HjK6LrOrMenPbhMsmt1UJXeQhWIajZbbLFGJLIUnjxzwFx1jpEep7AmWN0ilMhR0Dq/5TxgUeBW+758fvnvSukRadpeykcaSMrbEQIoIUKT8vBJoc5E0f4gEkaSLGQr/DVZ5A1KhhdAixu8Xzkzoc7vFch3MJZ0ugLEUzxg0OLpRgT8YxgM1ywq23cL2ncv7Eev8As5szw4FZGuknMojeJ2V7l7cnzo4XZ8xRrU0tVx9NZIm6ZC4IaNaMZjIHCshFbSBwQLNe1mqs5zcOj1PagjUSr249PG/CqyFZoQ/bcclSqyE80aXJms0EyzoIe92x8P2jvYqtahm1O6zzujKgXfjisCf1Xo4kVu2Ujd33OxVjuOwIfodGB2qo+quOQcmaPQpGF2jkRxx7j9TLFe0H+Nzf2c5TqzahUQONQEVokdg5HcMmuhG1abcbQkX/AJEe+dL0VHEVPvHzSbQxtghclASebC7fPOBPxjGAxjGAxjGBVj4R9SwEiHVIAXjWUhwBVFow3j518j9Q98lL0+IMGCCw5kHmldlKswHgEhnuvO4nyc5ttHqVUxxo1rLrXPyrtqczPGyP5ElyRjgjgvkjqfTZVCdo6hgYpbqRi3fOztOefpFS3+nnx7BMk6AvcgKMqRRBKjCtf5X0Cw4WhQ8qx9iMtoIVQUgAG5moe7sWY/ckn75y3XviVWWu8ArTSGQNSKnwTqo839dGq4IB9suOhRsBJxKsZK9sSElx8o3fUSfN+uBa4xjAYxjAYxjAYxjAYxjAYxjAYxjAYxjAYxjAYxjA/9k="/>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Slide Number Placeholder 4"/>
          <p:cNvSpPr>
            <a:spLocks noGrp="1"/>
          </p:cNvSpPr>
          <p:nvPr>
            <p:ph type="sldNum" sz="quarter" idx="12"/>
          </p:nvPr>
        </p:nvSpPr>
        <p:spPr/>
        <p:txBody>
          <a:bodyPr/>
          <a:lstStyle/>
          <a:p>
            <a:fld id="{47D644AF-64BE-411A-9540-9B9A944DD121}" type="slidenum">
              <a:rPr lang="en-US" smtClean="0"/>
              <a:pPr/>
              <a:t>13</a:t>
            </a:fld>
            <a:endParaRPr lang="en-US"/>
          </a:p>
        </p:txBody>
      </p:sp>
      <p:pic>
        <p:nvPicPr>
          <p:cNvPr id="7"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719971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1"/>
            <p:extLst>
              <p:ext uri="{D42A27DB-BD31-4B8C-83A1-F6EECF244321}">
                <p14:modId xmlns="" xmlns:p14="http://schemas.microsoft.com/office/powerpoint/2010/main" val="3432499776"/>
              </p:ext>
            </p:extLst>
          </p:nvPr>
        </p:nvGraphicFramePr>
        <p:xfrm>
          <a:off x="2346496" y="1676400"/>
          <a:ext cx="3597104" cy="1204913"/>
        </p:xfrm>
        <a:graphic>
          <a:graphicData uri="http://schemas.openxmlformats.org/presentationml/2006/ole">
            <p:oleObj spid="_x0000_s4182" name="CS ChemDraw Drawing" r:id="rId3" imgW="3890520" imgH="1302480" progId="ChemDraw.Document.6.0">
              <p:embed/>
            </p:oleObj>
          </a:graphicData>
        </a:graphic>
      </p:graphicFrame>
      <p:sp>
        <p:nvSpPr>
          <p:cNvPr id="5" name="Rectangle 4"/>
          <p:cNvSpPr/>
          <p:nvPr/>
        </p:nvSpPr>
        <p:spPr>
          <a:xfrm>
            <a:off x="533400" y="685800"/>
            <a:ext cx="7467600" cy="646331"/>
          </a:xfrm>
          <a:prstGeom prst="rect">
            <a:avLst/>
          </a:prstGeom>
        </p:spPr>
        <p:txBody>
          <a:bodyPr wrap="square">
            <a:spAutoFit/>
          </a:bodyPr>
          <a:lstStyle/>
          <a:p>
            <a:r>
              <a:rPr lang="en-US" b="1" dirty="0" smtClean="0">
                <a:solidFill>
                  <a:schemeClr val="hlink"/>
                </a:solidFill>
                <a:latin typeface="Bookman Old Style" panose="02050604050505020204" pitchFamily="18" charset="0"/>
                <a:cs typeface="Arial" pitchFamily="34" charset="0"/>
              </a:rPr>
              <a:t>                               Propyl </a:t>
            </a:r>
            <a:r>
              <a:rPr lang="en-US" b="1" dirty="0">
                <a:solidFill>
                  <a:schemeClr val="hlink"/>
                </a:solidFill>
                <a:latin typeface="Bookman Old Style" panose="02050604050505020204" pitchFamily="18" charset="0"/>
                <a:cs typeface="Arial" pitchFamily="34" charset="0"/>
              </a:rPr>
              <a:t>group  C</a:t>
            </a:r>
            <a:r>
              <a:rPr lang="en-US" b="1" baseline="-25000" dirty="0">
                <a:solidFill>
                  <a:schemeClr val="hlink"/>
                </a:solidFill>
                <a:latin typeface="Bookman Old Style" panose="02050604050505020204" pitchFamily="18" charset="0"/>
                <a:cs typeface="Arial" pitchFamily="34" charset="0"/>
              </a:rPr>
              <a:t>3</a:t>
            </a:r>
            <a:r>
              <a:rPr lang="en-US" b="1" dirty="0">
                <a:solidFill>
                  <a:schemeClr val="hlink"/>
                </a:solidFill>
                <a:latin typeface="Bookman Old Style" panose="02050604050505020204" pitchFamily="18" charset="0"/>
                <a:cs typeface="Arial" pitchFamily="34" charset="0"/>
              </a:rPr>
              <a:t>H</a:t>
            </a:r>
            <a:r>
              <a:rPr lang="en-US" b="1" baseline="-25000" dirty="0">
                <a:solidFill>
                  <a:schemeClr val="hlink"/>
                </a:solidFill>
                <a:latin typeface="Bookman Old Style" panose="02050604050505020204" pitchFamily="18" charset="0"/>
                <a:cs typeface="Arial" pitchFamily="34" charset="0"/>
              </a:rPr>
              <a:t>7</a:t>
            </a:r>
            <a:r>
              <a:rPr lang="en-US" b="1" dirty="0">
                <a:solidFill>
                  <a:schemeClr val="accent2"/>
                </a:solidFill>
                <a:latin typeface="Bookman Old Style" panose="02050604050505020204" pitchFamily="18" charset="0"/>
                <a:cs typeface="Arial" pitchFamily="34" charset="0"/>
              </a:rPr>
              <a:t> </a:t>
            </a:r>
            <a:br>
              <a:rPr lang="en-US" b="1" dirty="0">
                <a:solidFill>
                  <a:schemeClr val="accent2"/>
                </a:solidFill>
                <a:latin typeface="Bookman Old Style" panose="02050604050505020204" pitchFamily="18" charset="0"/>
                <a:cs typeface="Arial" pitchFamily="34" charset="0"/>
              </a:rPr>
            </a:br>
            <a:r>
              <a:rPr lang="en-US" b="1" dirty="0">
                <a:solidFill>
                  <a:schemeClr val="accent2"/>
                </a:solidFill>
                <a:latin typeface="Bookman Old Style" panose="02050604050505020204" pitchFamily="18" charset="0"/>
                <a:cs typeface="Arial" pitchFamily="34" charset="0"/>
              </a:rPr>
              <a:t>		</a:t>
            </a:r>
            <a:r>
              <a:rPr lang="en-US" b="1" dirty="0">
                <a:solidFill>
                  <a:schemeClr val="hlink"/>
                </a:solidFill>
                <a:latin typeface="Bookman Old Style" panose="02050604050505020204" pitchFamily="18" charset="0"/>
                <a:cs typeface="Arial" pitchFamily="34" charset="0"/>
              </a:rPr>
              <a:t>(can give two isomeric alky groups)</a:t>
            </a:r>
            <a:endParaRPr lang="en-US" dirty="0"/>
          </a:p>
        </p:txBody>
      </p:sp>
      <p:sp>
        <p:nvSpPr>
          <p:cNvPr id="7" name="Rectangle 6"/>
          <p:cNvSpPr/>
          <p:nvPr/>
        </p:nvSpPr>
        <p:spPr>
          <a:xfrm>
            <a:off x="2286000" y="3105835"/>
            <a:ext cx="4572000" cy="646331"/>
          </a:xfrm>
          <a:prstGeom prst="rect">
            <a:avLst/>
          </a:prstGeom>
        </p:spPr>
        <p:txBody>
          <a:bodyPr>
            <a:spAutoFit/>
          </a:bodyPr>
          <a:lstStyle/>
          <a:p>
            <a:pPr algn="ctr">
              <a:defRPr/>
            </a:pPr>
            <a:r>
              <a:rPr lang="en-US" b="1" dirty="0">
                <a:solidFill>
                  <a:srgbClr val="0070C0"/>
                </a:solidFill>
                <a:effectLst>
                  <a:outerShdw blurRad="38100" dist="38100" dir="2700000" algn="tl">
                    <a:srgbClr val="C0C0C0"/>
                  </a:outerShdw>
                </a:effectLst>
                <a:latin typeface="Bookman Old Style" panose="02050604050505020204" pitchFamily="18" charset="0"/>
              </a:rPr>
              <a:t>Butyl </a:t>
            </a:r>
            <a:r>
              <a:rPr lang="en-US" b="1" dirty="0">
                <a:solidFill>
                  <a:srgbClr val="0070C0"/>
                </a:solidFill>
                <a:latin typeface="Bookman Old Style" panose="02050604050505020204" pitchFamily="18" charset="0"/>
              </a:rPr>
              <a:t>Group  C</a:t>
            </a:r>
            <a:r>
              <a:rPr lang="en-US" b="1" baseline="-25000" dirty="0">
                <a:solidFill>
                  <a:srgbClr val="0070C0"/>
                </a:solidFill>
                <a:latin typeface="Bookman Old Style" panose="02050604050505020204" pitchFamily="18" charset="0"/>
              </a:rPr>
              <a:t>4</a:t>
            </a:r>
            <a:r>
              <a:rPr lang="en-US" b="1" dirty="0">
                <a:solidFill>
                  <a:srgbClr val="0070C0"/>
                </a:solidFill>
                <a:latin typeface="Bookman Old Style" panose="02050604050505020204" pitchFamily="18" charset="0"/>
              </a:rPr>
              <a:t>H</a:t>
            </a:r>
            <a:r>
              <a:rPr lang="en-US" b="1" baseline="-25000" dirty="0">
                <a:solidFill>
                  <a:srgbClr val="0070C0"/>
                </a:solidFill>
                <a:latin typeface="Bookman Old Style" panose="02050604050505020204" pitchFamily="18" charset="0"/>
              </a:rPr>
              <a:t>9</a:t>
            </a:r>
            <a:r>
              <a:rPr lang="en-US" b="1" dirty="0">
                <a:solidFill>
                  <a:srgbClr val="0070C0"/>
                </a:solidFill>
                <a:latin typeface="Bookman Old Style" panose="02050604050505020204" pitchFamily="18" charset="0"/>
              </a:rPr>
              <a:t> </a:t>
            </a:r>
          </a:p>
          <a:p>
            <a:pPr algn="ctr">
              <a:defRPr/>
            </a:pPr>
            <a:r>
              <a:rPr lang="en-US" b="1" dirty="0">
                <a:solidFill>
                  <a:srgbClr val="0070C0"/>
                </a:solidFill>
                <a:latin typeface="Bookman Old Style" panose="02050604050505020204" pitchFamily="18" charset="0"/>
              </a:rPr>
              <a:t>(can give four isomeric alky groups)</a:t>
            </a:r>
            <a:endParaRPr lang="en-GB" b="1" dirty="0">
              <a:solidFill>
                <a:srgbClr val="0070C0"/>
              </a:solidFill>
              <a:latin typeface="Bookman Old Style" panose="02050604050505020204" pitchFamily="18" charset="0"/>
            </a:endParaRPr>
          </a:p>
        </p:txBody>
      </p:sp>
      <p:graphicFrame>
        <p:nvGraphicFramePr>
          <p:cNvPr id="8" name="Object 7"/>
          <p:cNvGraphicFramePr>
            <a:graphicFrameLocks noGrp="1" noChangeAspect="1"/>
          </p:cNvGraphicFramePr>
          <p:nvPr>
            <p:extLst>
              <p:ext uri="{D42A27DB-BD31-4B8C-83A1-F6EECF244321}">
                <p14:modId xmlns="" xmlns:p14="http://schemas.microsoft.com/office/powerpoint/2010/main" val="1606414791"/>
              </p:ext>
            </p:extLst>
          </p:nvPr>
        </p:nvGraphicFramePr>
        <p:xfrm>
          <a:off x="152400" y="4343400"/>
          <a:ext cx="8229600" cy="1601787"/>
        </p:xfrm>
        <a:graphic>
          <a:graphicData uri="http://schemas.openxmlformats.org/presentationml/2006/ole">
            <p:oleObj spid="_x0000_s4183" name="CS ChemDraw Drawing" r:id="rId4" imgW="3221736" imgH="627888" progId="ChemDraw.Document.6.0">
              <p:embed/>
            </p:oleObj>
          </a:graphicData>
        </a:graphic>
      </p:graphicFrame>
      <p:sp>
        <p:nvSpPr>
          <p:cNvPr id="2" name="Slide Number Placeholder 1"/>
          <p:cNvSpPr>
            <a:spLocks noGrp="1"/>
          </p:cNvSpPr>
          <p:nvPr>
            <p:ph type="sldNum" sz="quarter" idx="12"/>
          </p:nvPr>
        </p:nvSpPr>
        <p:spPr/>
        <p:txBody>
          <a:bodyPr/>
          <a:lstStyle/>
          <a:p>
            <a:fld id="{47D644AF-64BE-411A-9540-9B9A944DD121}" type="slidenum">
              <a:rPr lang="en-US" smtClean="0"/>
              <a:pPr/>
              <a:t>14</a:t>
            </a:fld>
            <a:endParaRPr lang="en-US"/>
          </a:p>
        </p:txBody>
      </p:sp>
      <p:pic>
        <p:nvPicPr>
          <p:cNvPr id="9" name="Picture 8"/>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510233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smtClean="0">
                <a:solidFill>
                  <a:srgbClr val="7030A0"/>
                </a:solidFill>
                <a:effectLst>
                  <a:outerShdw blurRad="38100" dist="38100" dir="2700000" algn="tl">
                    <a:srgbClr val="C0C0C0"/>
                  </a:outerShdw>
                </a:effectLst>
                <a:latin typeface="Bookman Old Style" panose="02050604050505020204" pitchFamily="18" charset="0"/>
              </a:rPr>
              <a:t>   IUPAC </a:t>
            </a:r>
            <a:r>
              <a:rPr lang="en-US" sz="4000" b="1" dirty="0">
                <a:solidFill>
                  <a:srgbClr val="7030A0"/>
                </a:solidFill>
                <a:effectLst>
                  <a:outerShdw blurRad="38100" dist="38100" dir="2700000" algn="tl">
                    <a:srgbClr val="C0C0C0"/>
                  </a:outerShdw>
                </a:effectLst>
                <a:latin typeface="Bookman Old Style" panose="02050604050505020204" pitchFamily="18" charset="0"/>
              </a:rPr>
              <a:t>Nomenclature </a:t>
            </a:r>
            <a:r>
              <a:rPr lang="en-US" sz="4000" b="1" dirty="0" smtClean="0">
                <a:solidFill>
                  <a:srgbClr val="7030A0"/>
                </a:solidFill>
                <a:effectLst>
                  <a:outerShdw blurRad="38100" dist="38100" dir="2700000" algn="tl">
                    <a:srgbClr val="C0C0C0"/>
                  </a:outerShdw>
                </a:effectLst>
                <a:latin typeface="Bookman Old Style" panose="02050604050505020204" pitchFamily="18" charset="0"/>
              </a:rPr>
              <a:t/>
            </a:r>
            <a:br>
              <a:rPr lang="en-US" sz="4000" b="1" dirty="0" smtClean="0">
                <a:solidFill>
                  <a:srgbClr val="7030A0"/>
                </a:solidFill>
                <a:effectLst>
                  <a:outerShdw blurRad="38100" dist="38100" dir="2700000" algn="tl">
                    <a:srgbClr val="C0C0C0"/>
                  </a:outerShdw>
                </a:effectLst>
                <a:latin typeface="Bookman Old Style" panose="02050604050505020204" pitchFamily="18" charset="0"/>
              </a:rPr>
            </a:br>
            <a:r>
              <a:rPr lang="en-US" sz="4000" b="1" dirty="0" smtClean="0">
                <a:solidFill>
                  <a:srgbClr val="7030A0"/>
                </a:solidFill>
                <a:effectLst>
                  <a:outerShdw blurRad="38100" dist="38100" dir="2700000" algn="tl">
                    <a:srgbClr val="C0C0C0"/>
                  </a:outerShdw>
                </a:effectLst>
                <a:latin typeface="Bookman Old Style" panose="02050604050505020204" pitchFamily="18" charset="0"/>
              </a:rPr>
              <a:t>Of </a:t>
            </a:r>
            <a:r>
              <a:rPr lang="en-US" sz="4000" b="1" dirty="0">
                <a:solidFill>
                  <a:srgbClr val="7030A0"/>
                </a:solidFill>
                <a:effectLst>
                  <a:outerShdw blurRad="38100" dist="38100" dir="2700000" algn="tl">
                    <a:srgbClr val="C0C0C0"/>
                  </a:outerShdw>
                </a:effectLst>
                <a:latin typeface="Bookman Old Style" panose="02050604050505020204" pitchFamily="18" charset="0"/>
              </a:rPr>
              <a:t>Branched-Chain Alkanes</a:t>
            </a:r>
            <a:endParaRPr lang="en-US" sz="4000"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normAutofit fontScale="92500"/>
          </a:bodyPr>
          <a:lstStyle/>
          <a:p>
            <a:pPr marL="114300" indent="0" algn="just">
              <a:buNone/>
              <a:defRPr/>
            </a:pPr>
            <a:r>
              <a:rPr lang="en-US" sz="2800" dirty="0">
                <a:latin typeface="Bookman Old Style" panose="02050604050505020204" pitchFamily="18" charset="0"/>
                <a:cs typeface="Arial" pitchFamily="34" charset="0"/>
              </a:rPr>
              <a:t>1- </a:t>
            </a:r>
            <a:r>
              <a:rPr lang="en-US" dirty="0">
                <a:latin typeface="Bookman Old Style" panose="02050604050505020204" pitchFamily="18" charset="0"/>
                <a:cs typeface="Arial" pitchFamily="34" charset="0"/>
              </a:rPr>
              <a:t>Locate the longest continuous chain of carbon atoms; this chain determines the root name for the alkane. </a:t>
            </a:r>
          </a:p>
          <a:p>
            <a:pPr algn="just">
              <a:buNone/>
              <a:defRPr/>
            </a:pPr>
            <a:r>
              <a:rPr lang="en-US" dirty="0">
                <a:latin typeface="Bookman Old Style" panose="02050604050505020204" pitchFamily="18" charset="0"/>
                <a:cs typeface="Arial" pitchFamily="34" charset="0"/>
              </a:rPr>
              <a:t>    Sometimes, you may need to go around corners and zigzag to find the longest (parent) chain.  (the parent chain is in blue):</a:t>
            </a:r>
          </a:p>
          <a:p>
            <a:pPr algn="just">
              <a:buNone/>
              <a:defRPr/>
            </a:pPr>
            <a:endParaRPr lang="en-US" dirty="0">
              <a:latin typeface="Bookman Old Style" panose="02050604050505020204" pitchFamily="18" charset="0"/>
              <a:cs typeface="Arial" pitchFamily="34" charset="0"/>
            </a:endParaRPr>
          </a:p>
          <a:p>
            <a:pPr algn="just">
              <a:buNone/>
              <a:defRPr/>
            </a:pPr>
            <a:endParaRPr lang="en-US" dirty="0">
              <a:latin typeface="Bookman Old Style" panose="02050604050505020204" pitchFamily="18" charset="0"/>
              <a:cs typeface="Arial" pitchFamily="34" charset="0"/>
            </a:endParaRPr>
          </a:p>
          <a:p>
            <a:pPr algn="just">
              <a:buNone/>
              <a:defRPr/>
            </a:pPr>
            <a:endParaRPr lang="en-US" dirty="0">
              <a:latin typeface="Bookman Old Style" panose="02050604050505020204" pitchFamily="18" charset="0"/>
              <a:cs typeface="Arial" pitchFamily="34" charset="0"/>
            </a:endParaRPr>
          </a:p>
          <a:p>
            <a:pPr algn="just">
              <a:buNone/>
              <a:defRPr/>
            </a:pPr>
            <a:endParaRPr lang="en-US" dirty="0">
              <a:latin typeface="Bookman Old Style" panose="02050604050505020204" pitchFamily="18" charset="0"/>
              <a:cs typeface="Arial" pitchFamily="34" charset="0"/>
            </a:endParaRPr>
          </a:p>
          <a:p>
            <a:pPr algn="just">
              <a:buNone/>
              <a:defRPr/>
            </a:pPr>
            <a:endParaRPr lang="en-US" dirty="0">
              <a:latin typeface="Bookman Old Style" panose="02050604050505020204" pitchFamily="18" charset="0"/>
              <a:cs typeface="Arial" pitchFamily="34" charset="0"/>
            </a:endParaRPr>
          </a:p>
          <a:p>
            <a:pPr algn="just">
              <a:buFont typeface="Wingdings" pitchFamily="2" charset="2"/>
              <a:buChar char="Ø"/>
              <a:defRPr/>
            </a:pPr>
            <a:r>
              <a:rPr lang="en-US" dirty="0">
                <a:latin typeface="Bookman Old Style" panose="02050604050505020204" pitchFamily="18" charset="0"/>
                <a:cs typeface="Arial" pitchFamily="34" charset="0"/>
              </a:rPr>
              <a:t>If the parent chain for example has 6 carbon atoms, therefore, it is a derivative of </a:t>
            </a:r>
            <a:r>
              <a:rPr lang="en-US" i="1" dirty="0">
                <a:latin typeface="Bookman Old Style" panose="02050604050505020204" pitchFamily="18" charset="0"/>
                <a:cs typeface="Arial" pitchFamily="34" charset="0"/>
              </a:rPr>
              <a:t>hexane </a:t>
            </a:r>
            <a:r>
              <a:rPr lang="en-US" dirty="0">
                <a:latin typeface="Bookman Old Style" panose="02050604050505020204" pitchFamily="18" charset="0"/>
                <a:cs typeface="Arial" pitchFamily="34" charset="0"/>
              </a:rPr>
              <a:t>and if it has 4 carbon atoms it is derivative of </a:t>
            </a:r>
            <a:r>
              <a:rPr lang="en-US" i="1" dirty="0">
                <a:latin typeface="Bookman Old Style" panose="02050604050505020204" pitchFamily="18" charset="0"/>
                <a:cs typeface="Arial" pitchFamily="34" charset="0"/>
              </a:rPr>
              <a:t>butane</a:t>
            </a:r>
            <a:r>
              <a:rPr lang="en-US" dirty="0">
                <a:latin typeface="Bookman Old Style" panose="02050604050505020204" pitchFamily="18" charset="0"/>
                <a:cs typeface="Arial" pitchFamily="34" charset="0"/>
              </a:rPr>
              <a:t> and so on</a:t>
            </a:r>
            <a:r>
              <a:rPr lang="en-US" i="1" dirty="0">
                <a:latin typeface="Bookman Old Style" panose="02050604050505020204" pitchFamily="18" charset="0"/>
                <a:cs typeface="Arial" pitchFamily="34" charset="0"/>
              </a:rPr>
              <a:t> </a:t>
            </a:r>
            <a:r>
              <a:rPr lang="en-US" dirty="0">
                <a:latin typeface="Bookman Old Style" panose="02050604050505020204" pitchFamily="18" charset="0"/>
                <a:cs typeface="Arial" pitchFamily="34" charset="0"/>
              </a:rPr>
              <a:t>. </a:t>
            </a:r>
          </a:p>
          <a:p>
            <a:pPr>
              <a:buNone/>
              <a:defRPr/>
            </a:pPr>
            <a:endParaRPr lang="en-US" sz="2400" dirty="0">
              <a:latin typeface="Bookman Old Style" panose="02050604050505020204" pitchFamily="18" charset="0"/>
              <a:cs typeface="Arial" pitchFamily="34" charset="0"/>
            </a:endParaRPr>
          </a:p>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499132846"/>
              </p:ext>
            </p:extLst>
          </p:nvPr>
        </p:nvGraphicFramePr>
        <p:xfrm>
          <a:off x="1817688" y="3429000"/>
          <a:ext cx="4659312" cy="1719263"/>
        </p:xfrm>
        <a:graphic>
          <a:graphicData uri="http://schemas.openxmlformats.org/presentationml/2006/ole">
            <p:oleObj spid="_x0000_s5163" name="CS ChemDraw Drawing" r:id="rId3" imgW="4023360" imgH="1299240" progId="ChemDraw.Document.6.0">
              <p:embed/>
            </p:oleObj>
          </a:graphicData>
        </a:graphic>
      </p:graphicFrame>
      <p:sp>
        <p:nvSpPr>
          <p:cNvPr id="5" name="Slide Number Placeholder 4"/>
          <p:cNvSpPr>
            <a:spLocks noGrp="1"/>
          </p:cNvSpPr>
          <p:nvPr>
            <p:ph type="sldNum" sz="quarter" idx="12"/>
          </p:nvPr>
        </p:nvSpPr>
        <p:spPr/>
        <p:txBody>
          <a:bodyPr/>
          <a:lstStyle/>
          <a:p>
            <a:fld id="{47D644AF-64BE-411A-9540-9B9A944DD121}" type="slidenum">
              <a:rPr lang="en-US" smtClean="0"/>
              <a:pPr/>
              <a:t>15</a:t>
            </a:fld>
            <a:endParaRPr lang="en-US"/>
          </a:p>
        </p:txBody>
      </p:sp>
      <p:pic>
        <p:nvPicPr>
          <p:cNvPr id="6"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graphicFrame>
        <p:nvGraphicFramePr>
          <p:cNvPr id="5164" name="Object 44"/>
          <p:cNvGraphicFramePr>
            <a:graphicFrameLocks noChangeAspect="1"/>
          </p:cNvGraphicFramePr>
          <p:nvPr/>
        </p:nvGraphicFramePr>
        <p:xfrm>
          <a:off x="152400" y="3352800"/>
          <a:ext cx="8153400" cy="1828800"/>
        </p:xfrm>
        <a:graphic>
          <a:graphicData uri="http://schemas.openxmlformats.org/presentationml/2006/ole">
            <p:oleObj spid="_x0000_s5164" name="CS ChemDraw Drawing" r:id="rId5" imgW="6193536" imgH="1287780" progId="ChemDraw.Document.6.0">
              <p:embed/>
            </p:oleObj>
          </a:graphicData>
        </a:graphic>
      </p:graphicFrame>
    </p:spTree>
    <p:extLst>
      <p:ext uri="{BB962C8B-B14F-4D97-AF65-F5344CB8AC3E}">
        <p14:creationId xmlns="" xmlns:p14="http://schemas.microsoft.com/office/powerpoint/2010/main" val="1122610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381000"/>
            <a:ext cx="7620000" cy="6019800"/>
          </a:xfrm>
        </p:spPr>
        <p:txBody>
          <a:bodyPr/>
          <a:lstStyle/>
          <a:p>
            <a:pPr marL="114300" indent="0">
              <a:buNone/>
            </a:pPr>
            <a:r>
              <a:rPr lang="en-US" sz="2000" dirty="0" smtClean="0">
                <a:latin typeface="Bookman Old Style" panose="02050604050505020204" pitchFamily="18" charset="0"/>
                <a:cs typeface="Arial" pitchFamily="34" charset="0"/>
              </a:rPr>
              <a:t>     </a:t>
            </a:r>
          </a:p>
          <a:p>
            <a:pPr marL="114300" indent="0">
              <a:buNone/>
            </a:pPr>
            <a:r>
              <a:rPr lang="en-US" sz="2000" dirty="0" smtClean="0">
                <a:latin typeface="Bookman Old Style" panose="02050604050505020204" pitchFamily="18" charset="0"/>
                <a:cs typeface="Arial" pitchFamily="34" charset="0"/>
              </a:rPr>
              <a:t>2- </a:t>
            </a:r>
            <a:r>
              <a:rPr lang="en-US" sz="2000" dirty="0">
                <a:latin typeface="Bookman Old Style" panose="02050604050505020204" pitchFamily="18" charset="0"/>
                <a:cs typeface="Arial" pitchFamily="34" charset="0"/>
              </a:rPr>
              <a:t>Number the longest chain beginning with the end of the chain nearer  to the substituent.</a:t>
            </a:r>
          </a:p>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2042207738"/>
              </p:ext>
            </p:extLst>
          </p:nvPr>
        </p:nvGraphicFramePr>
        <p:xfrm>
          <a:off x="609600" y="1524000"/>
          <a:ext cx="7162800" cy="2236788"/>
        </p:xfrm>
        <a:graphic>
          <a:graphicData uri="http://schemas.openxmlformats.org/presentationml/2006/ole">
            <p:oleObj spid="_x0000_s6187" name="CS ChemDraw Drawing" r:id="rId4" imgW="4849368" imgH="1514856" progId="ChemDraw.Document.6.0">
              <p:embed/>
            </p:oleObj>
          </a:graphicData>
        </a:graphic>
      </p:graphicFrame>
      <p:sp>
        <p:nvSpPr>
          <p:cNvPr id="2" name="Slide Number Placeholder 1"/>
          <p:cNvSpPr>
            <a:spLocks noGrp="1"/>
          </p:cNvSpPr>
          <p:nvPr>
            <p:ph type="sldNum" sz="quarter" idx="12"/>
          </p:nvPr>
        </p:nvSpPr>
        <p:spPr/>
        <p:txBody>
          <a:bodyPr/>
          <a:lstStyle/>
          <a:p>
            <a:fld id="{47D644AF-64BE-411A-9540-9B9A944DD121}" type="slidenum">
              <a:rPr lang="en-US" smtClean="0"/>
              <a:pPr/>
              <a:t>16</a:t>
            </a:fld>
            <a:endParaRPr lang="en-US"/>
          </a:p>
        </p:txBody>
      </p:sp>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77675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7620000" cy="5943600"/>
          </a:xfrm>
        </p:spPr>
        <p:txBody>
          <a:bodyPr>
            <a:normAutofit/>
          </a:bodyPr>
          <a:lstStyle/>
          <a:p>
            <a:pPr marL="114300" indent="0" algn="justLow">
              <a:buNone/>
            </a:pPr>
            <a:endParaRPr lang="en-US" sz="2000" dirty="0" smtClean="0">
              <a:solidFill>
                <a:srgbClr val="000000"/>
              </a:solidFill>
              <a:latin typeface="Bookman Old Style" panose="02050604050505020204" pitchFamily="18" charset="0"/>
              <a:cs typeface="Arial" pitchFamily="34" charset="0"/>
            </a:endParaRPr>
          </a:p>
          <a:p>
            <a:pPr marL="114300" indent="0" algn="justLow">
              <a:buNone/>
            </a:pPr>
            <a:r>
              <a:rPr lang="en-US" sz="2000" dirty="0" smtClean="0">
                <a:solidFill>
                  <a:srgbClr val="000000"/>
                </a:solidFill>
                <a:latin typeface="Bookman Old Style" panose="02050604050505020204" pitchFamily="18" charset="0"/>
                <a:cs typeface="Arial" pitchFamily="34" charset="0"/>
              </a:rPr>
              <a:t>3- </a:t>
            </a:r>
            <a:r>
              <a:rPr lang="en-US" sz="2000" dirty="0">
                <a:solidFill>
                  <a:srgbClr val="000000"/>
                </a:solidFill>
                <a:latin typeface="Bookman Old Style" panose="02050604050505020204" pitchFamily="18" charset="0"/>
                <a:cs typeface="Arial" pitchFamily="34" charset="0"/>
              </a:rPr>
              <a:t>Use the </a:t>
            </a:r>
            <a:r>
              <a:rPr lang="en-US" sz="2000" b="1" dirty="0">
                <a:solidFill>
                  <a:srgbClr val="000000"/>
                </a:solidFill>
                <a:latin typeface="Bookman Old Style" panose="02050604050505020204" pitchFamily="18" charset="0"/>
                <a:cs typeface="Arial" pitchFamily="34" charset="0"/>
              </a:rPr>
              <a:t>numbers </a:t>
            </a:r>
            <a:r>
              <a:rPr lang="en-US" sz="2000" dirty="0">
                <a:solidFill>
                  <a:srgbClr val="000000"/>
                </a:solidFill>
                <a:latin typeface="Bookman Old Style" panose="02050604050505020204" pitchFamily="18" charset="0"/>
                <a:cs typeface="Arial" pitchFamily="34" charset="0"/>
              </a:rPr>
              <a:t>obtained by application of </a:t>
            </a:r>
            <a:r>
              <a:rPr lang="en-US" sz="2000" dirty="0">
                <a:solidFill>
                  <a:srgbClr val="0000FF"/>
                </a:solidFill>
                <a:latin typeface="Bookman Old Style" panose="02050604050505020204" pitchFamily="18" charset="0"/>
                <a:cs typeface="Arial" pitchFamily="34" charset="0"/>
              </a:rPr>
              <a:t>rule 2 </a:t>
            </a:r>
            <a:r>
              <a:rPr lang="en-US" sz="2000" dirty="0">
                <a:solidFill>
                  <a:srgbClr val="000000"/>
                </a:solidFill>
                <a:latin typeface="Bookman Old Style" panose="02050604050505020204" pitchFamily="18" charset="0"/>
                <a:cs typeface="Arial" pitchFamily="34" charset="0"/>
              </a:rPr>
              <a:t>to </a:t>
            </a:r>
            <a:r>
              <a:rPr lang="en-US" sz="2000" b="1" dirty="0">
                <a:solidFill>
                  <a:srgbClr val="810000"/>
                </a:solidFill>
                <a:latin typeface="Bookman Old Style" panose="02050604050505020204" pitchFamily="18" charset="0"/>
                <a:cs typeface="Arial" pitchFamily="34" charset="0"/>
              </a:rPr>
              <a:t>designate the location of the substituent group</a:t>
            </a:r>
            <a:r>
              <a:rPr lang="en-US" sz="2000" dirty="0">
                <a:solidFill>
                  <a:srgbClr val="000000"/>
                </a:solidFill>
                <a:latin typeface="Bookman Old Style" panose="02050604050505020204" pitchFamily="18" charset="0"/>
                <a:cs typeface="Arial" pitchFamily="34" charset="0"/>
              </a:rPr>
              <a:t>.</a:t>
            </a:r>
          </a:p>
          <a:p>
            <a:pPr marL="114300" indent="0" algn="justLow">
              <a:buNone/>
            </a:pPr>
            <a:endParaRPr lang="en-US" sz="2000" dirty="0" smtClean="0"/>
          </a:p>
          <a:p>
            <a:pPr marL="114300" indent="0" algn="justLow">
              <a:buNone/>
            </a:pPr>
            <a:endParaRPr lang="en-US" sz="2000" dirty="0"/>
          </a:p>
          <a:p>
            <a:pPr marL="114300" indent="0" algn="justLow">
              <a:buNone/>
            </a:pPr>
            <a:endParaRPr lang="en-US" sz="2000" dirty="0" smtClean="0"/>
          </a:p>
          <a:p>
            <a:pPr marL="114300" indent="0" algn="justLow">
              <a:buNone/>
            </a:pPr>
            <a:endParaRPr lang="en-US" sz="2000" dirty="0"/>
          </a:p>
          <a:p>
            <a:pPr marL="114300" indent="0" algn="justLow">
              <a:buNone/>
            </a:pPr>
            <a:endParaRPr lang="en-US" sz="2000" dirty="0" smtClean="0"/>
          </a:p>
          <a:p>
            <a:pPr marL="114300" indent="0" algn="justLow">
              <a:buNone/>
            </a:pPr>
            <a:endParaRPr lang="en-US" sz="2000" dirty="0"/>
          </a:p>
          <a:p>
            <a:pPr marL="114300" indent="0" algn="justLow">
              <a:buNone/>
            </a:pPr>
            <a:endParaRPr lang="en-US" sz="2000" dirty="0" smtClean="0"/>
          </a:p>
          <a:p>
            <a:pPr marL="114300" indent="0" algn="justLow">
              <a:buNone/>
            </a:pPr>
            <a:endParaRPr lang="en-US" sz="2000" dirty="0"/>
          </a:p>
          <a:p>
            <a:pPr marL="114300" indent="0" algn="justLow">
              <a:buNone/>
            </a:pPr>
            <a:endParaRPr lang="en-US" sz="2000" dirty="0" smtClean="0"/>
          </a:p>
          <a:p>
            <a:pPr marL="114300" indent="0" algn="justLow">
              <a:buNone/>
            </a:pPr>
            <a:r>
              <a:rPr lang="en-US" sz="2000" dirty="0">
                <a:solidFill>
                  <a:srgbClr val="000000"/>
                </a:solidFill>
                <a:latin typeface="Bookman Old Style" panose="02050604050505020204" pitchFamily="18" charset="0"/>
                <a:cs typeface="Arial" pitchFamily="34" charset="0"/>
              </a:rPr>
              <a:t> In writing the full name the </a:t>
            </a:r>
            <a:r>
              <a:rPr lang="en-US" sz="2000" b="1" dirty="0">
                <a:solidFill>
                  <a:srgbClr val="008100"/>
                </a:solidFill>
                <a:latin typeface="Bookman Old Style" panose="02050604050505020204" pitchFamily="18" charset="0"/>
                <a:cs typeface="Arial" pitchFamily="34" charset="0"/>
              </a:rPr>
              <a:t>root name </a:t>
            </a:r>
            <a:r>
              <a:rPr lang="en-US" sz="2000" dirty="0">
                <a:solidFill>
                  <a:srgbClr val="000000"/>
                </a:solidFill>
                <a:latin typeface="Bookman Old Style" panose="02050604050505020204" pitchFamily="18" charset="0"/>
                <a:cs typeface="Arial" pitchFamily="34" charset="0"/>
              </a:rPr>
              <a:t>is placed </a:t>
            </a:r>
            <a:r>
              <a:rPr lang="en-US" sz="2000" b="1" dirty="0">
                <a:solidFill>
                  <a:srgbClr val="008100"/>
                </a:solidFill>
                <a:latin typeface="Bookman Old Style" panose="02050604050505020204" pitchFamily="18" charset="0"/>
                <a:cs typeface="Arial" pitchFamily="34" charset="0"/>
              </a:rPr>
              <a:t>last</a:t>
            </a:r>
            <a:r>
              <a:rPr lang="en-US" sz="2000" dirty="0">
                <a:solidFill>
                  <a:srgbClr val="000000"/>
                </a:solidFill>
                <a:latin typeface="Bookman Old Style" panose="02050604050505020204" pitchFamily="18" charset="0"/>
                <a:cs typeface="Arial" pitchFamily="34" charset="0"/>
              </a:rPr>
              <a:t>; the </a:t>
            </a:r>
            <a:r>
              <a:rPr lang="en-US" sz="2000" b="1" dirty="0">
                <a:solidFill>
                  <a:srgbClr val="9B3300"/>
                </a:solidFill>
                <a:latin typeface="Bookman Old Style" panose="02050604050505020204" pitchFamily="18" charset="0"/>
                <a:cs typeface="Arial" pitchFamily="34" charset="0"/>
              </a:rPr>
              <a:t>substituent group</a:t>
            </a:r>
            <a:r>
              <a:rPr lang="en-US" sz="2000" dirty="0">
                <a:solidFill>
                  <a:srgbClr val="000000"/>
                </a:solidFill>
                <a:latin typeface="Bookman Old Style" panose="02050604050505020204" pitchFamily="18" charset="0"/>
                <a:cs typeface="Arial" pitchFamily="34" charset="0"/>
              </a:rPr>
              <a:t>, preceded by the</a:t>
            </a:r>
            <a:r>
              <a:rPr lang="ar-SA" sz="2000" dirty="0">
                <a:solidFill>
                  <a:srgbClr val="000000"/>
                </a:solidFill>
                <a:latin typeface="Bookman Old Style" panose="02050604050505020204" pitchFamily="18" charset="0"/>
                <a:cs typeface="Arial" pitchFamily="34" charset="0"/>
              </a:rPr>
              <a:t> </a:t>
            </a:r>
            <a:r>
              <a:rPr lang="en-US" sz="2000" b="1" dirty="0">
                <a:solidFill>
                  <a:srgbClr val="9B3300"/>
                </a:solidFill>
                <a:latin typeface="Bookman Old Style" panose="02050604050505020204" pitchFamily="18" charset="0"/>
                <a:cs typeface="Arial" pitchFamily="34" charset="0"/>
              </a:rPr>
              <a:t>number </a:t>
            </a:r>
            <a:r>
              <a:rPr lang="en-US" sz="2000" dirty="0">
                <a:solidFill>
                  <a:srgbClr val="000000"/>
                </a:solidFill>
                <a:latin typeface="Bookman Old Style" panose="02050604050505020204" pitchFamily="18" charset="0"/>
                <a:cs typeface="Arial" pitchFamily="34" charset="0"/>
              </a:rPr>
              <a:t>indicating its </a:t>
            </a:r>
            <a:r>
              <a:rPr lang="en-US" sz="2000" b="1" dirty="0">
                <a:solidFill>
                  <a:srgbClr val="9B3300"/>
                </a:solidFill>
                <a:latin typeface="Bookman Old Style" panose="02050604050505020204" pitchFamily="18" charset="0"/>
                <a:cs typeface="Arial" pitchFamily="34" charset="0"/>
              </a:rPr>
              <a:t>location </a:t>
            </a:r>
            <a:r>
              <a:rPr lang="en-US" sz="2000" dirty="0">
                <a:solidFill>
                  <a:srgbClr val="000000"/>
                </a:solidFill>
                <a:latin typeface="Bookman Old Style" panose="02050604050505020204" pitchFamily="18" charset="0"/>
                <a:cs typeface="Arial" pitchFamily="34" charset="0"/>
              </a:rPr>
              <a:t>on the chain, is placed </a:t>
            </a:r>
            <a:r>
              <a:rPr lang="en-US" sz="2000" b="1" dirty="0">
                <a:solidFill>
                  <a:srgbClr val="9B3300"/>
                </a:solidFill>
                <a:latin typeface="Bookman Old Style" panose="02050604050505020204" pitchFamily="18" charset="0"/>
                <a:cs typeface="Arial" pitchFamily="34" charset="0"/>
              </a:rPr>
              <a:t>first</a:t>
            </a:r>
            <a:r>
              <a:rPr lang="en-US" sz="2000" dirty="0">
                <a:solidFill>
                  <a:srgbClr val="000000"/>
                </a:solidFill>
                <a:latin typeface="Bookman Old Style" panose="02050604050505020204" pitchFamily="18" charset="0"/>
                <a:cs typeface="Arial" pitchFamily="34" charset="0"/>
              </a:rPr>
              <a:t>.</a:t>
            </a:r>
          </a:p>
          <a:p>
            <a:endParaRPr lang="en-US" dirty="0"/>
          </a:p>
        </p:txBody>
      </p:sp>
      <p:pic>
        <p:nvPicPr>
          <p:cNvPr id="4" name="Picture 4"/>
          <p:cNvPicPr>
            <a:picLocks noChangeAspect="1" noChangeArrowheads="1"/>
          </p:cNvPicPr>
          <p:nvPr/>
        </p:nvPicPr>
        <p:blipFill>
          <a:blip r:embed="rId2" cstate="print"/>
          <a:srcRect t="17390"/>
          <a:stretch>
            <a:fillRect/>
          </a:stretch>
        </p:blipFill>
        <p:spPr bwMode="auto">
          <a:xfrm>
            <a:off x="762000" y="1981200"/>
            <a:ext cx="7467600" cy="244628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7D644AF-64BE-411A-9540-9B9A944DD121}" type="slidenum">
              <a:rPr lang="en-US" smtClean="0"/>
              <a:pPr/>
              <a:t>17</a:t>
            </a:fld>
            <a:endParaRPr lang="en-US"/>
          </a:p>
        </p:txBody>
      </p:sp>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011297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457200"/>
            <a:ext cx="7620000" cy="5943600"/>
          </a:xfrm>
        </p:spPr>
        <p:txBody>
          <a:bodyPr>
            <a:normAutofit/>
          </a:bodyPr>
          <a:lstStyle/>
          <a:p>
            <a:endParaRPr lang="en-US" sz="2000" dirty="0" smtClean="0">
              <a:latin typeface="Bookman Old Style" panose="02050604050505020204" pitchFamily="18" charset="0"/>
              <a:cs typeface="Arial" pitchFamily="34" charset="0"/>
            </a:endParaRPr>
          </a:p>
          <a:p>
            <a:r>
              <a:rPr lang="en-US" sz="2000" dirty="0" smtClean="0">
                <a:latin typeface="Bookman Old Style" panose="02050604050505020204" pitchFamily="18" charset="0"/>
                <a:cs typeface="Arial" pitchFamily="34" charset="0"/>
              </a:rPr>
              <a:t>When </a:t>
            </a:r>
            <a:r>
              <a:rPr lang="en-US" sz="2000" dirty="0">
                <a:latin typeface="Bookman Old Style" panose="02050604050505020204" pitchFamily="18" charset="0"/>
                <a:cs typeface="Arial" pitchFamily="34" charset="0"/>
              </a:rPr>
              <a:t>two or more substituents are present, </a:t>
            </a:r>
            <a:r>
              <a:rPr lang="en-US" sz="2000" b="1" dirty="0">
                <a:latin typeface="Bookman Old Style" panose="02050604050505020204" pitchFamily="18" charset="0"/>
                <a:cs typeface="Arial" pitchFamily="34" charset="0"/>
              </a:rPr>
              <a:t>give each substituent a number</a:t>
            </a:r>
            <a:r>
              <a:rPr lang="ar-SA" sz="2000" b="1" dirty="0">
                <a:latin typeface="Bookman Old Style" panose="02050604050505020204" pitchFamily="18" charset="0"/>
                <a:cs typeface="Arial" pitchFamily="34" charset="0"/>
              </a:rPr>
              <a:t>  </a:t>
            </a:r>
            <a:r>
              <a:rPr lang="en-US" sz="2000" b="1" dirty="0">
                <a:latin typeface="Bookman Old Style" panose="02050604050505020204" pitchFamily="18" charset="0"/>
                <a:cs typeface="Arial" pitchFamily="34" charset="0"/>
              </a:rPr>
              <a:t>corresponding to its location </a:t>
            </a:r>
            <a:r>
              <a:rPr lang="en-US" sz="2000" dirty="0">
                <a:latin typeface="Bookman Old Style" panose="02050604050505020204" pitchFamily="18" charset="0"/>
                <a:cs typeface="Arial" pitchFamily="34" charset="0"/>
              </a:rPr>
              <a:t>on the longest chain.</a:t>
            </a: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solidFill>
                <a:srgbClr val="000000"/>
              </a:solidFill>
              <a:latin typeface="Bookman Old Style" panose="02050604050505020204" pitchFamily="18" charset="0"/>
              <a:cs typeface="Arial" pitchFamily="34" charset="0"/>
            </a:endParaRPr>
          </a:p>
          <a:p>
            <a:pPr algn="justLow"/>
            <a:r>
              <a:rPr lang="en-US" sz="2000" dirty="0" smtClean="0">
                <a:solidFill>
                  <a:srgbClr val="000000"/>
                </a:solidFill>
                <a:latin typeface="Bookman Old Style" panose="02050604050505020204" pitchFamily="18" charset="0"/>
                <a:cs typeface="Arial" pitchFamily="34" charset="0"/>
              </a:rPr>
              <a:t> </a:t>
            </a:r>
            <a:r>
              <a:rPr lang="en-US" sz="2000" dirty="0">
                <a:solidFill>
                  <a:srgbClr val="000000"/>
                </a:solidFill>
                <a:latin typeface="Bookman Old Style" panose="02050604050505020204" pitchFamily="18" charset="0"/>
                <a:cs typeface="Arial" pitchFamily="34" charset="0"/>
              </a:rPr>
              <a:t>The </a:t>
            </a:r>
            <a:r>
              <a:rPr lang="en-US" sz="2000" b="1" dirty="0">
                <a:solidFill>
                  <a:srgbClr val="000000"/>
                </a:solidFill>
                <a:latin typeface="Bookman Old Style" panose="02050604050505020204" pitchFamily="18" charset="0"/>
                <a:cs typeface="Arial" pitchFamily="34" charset="0"/>
              </a:rPr>
              <a:t>substituent groups </a:t>
            </a:r>
            <a:r>
              <a:rPr lang="en-US" sz="2000" dirty="0">
                <a:solidFill>
                  <a:srgbClr val="000000"/>
                </a:solidFill>
                <a:latin typeface="Bookman Old Style" panose="02050604050505020204" pitchFamily="18" charset="0"/>
                <a:cs typeface="Arial" pitchFamily="34" charset="0"/>
              </a:rPr>
              <a:t>are listed </a:t>
            </a:r>
            <a:r>
              <a:rPr lang="en-US" sz="2000" b="1" dirty="0">
                <a:solidFill>
                  <a:srgbClr val="9B3365"/>
                </a:solidFill>
                <a:latin typeface="Bookman Old Style" panose="02050604050505020204" pitchFamily="18" charset="0"/>
                <a:cs typeface="Arial" pitchFamily="34" charset="0"/>
              </a:rPr>
              <a:t>alphabetically </a:t>
            </a:r>
            <a:r>
              <a:rPr lang="en-US" sz="2000" dirty="0">
                <a:latin typeface="Bookman Old Style" panose="02050604050505020204" pitchFamily="18" charset="0"/>
                <a:cs typeface="Arial" pitchFamily="34" charset="0"/>
              </a:rPr>
              <a:t>regardless of their order of occurrence in the molecule. </a:t>
            </a:r>
            <a:r>
              <a:rPr lang="en-US" sz="2000" dirty="0">
                <a:solidFill>
                  <a:srgbClr val="C00000"/>
                </a:solidFill>
                <a:latin typeface="Bookman Old Style" panose="02050604050505020204" pitchFamily="18" charset="0"/>
                <a:cs typeface="Arial" pitchFamily="34" charset="0"/>
              </a:rPr>
              <a:t>Cl</a:t>
            </a:r>
            <a:r>
              <a:rPr lang="en-US" sz="2000" dirty="0">
                <a:solidFill>
                  <a:srgbClr val="000000"/>
                </a:solidFill>
                <a:latin typeface="Bookman Old Style" panose="02050604050505020204" pitchFamily="18" charset="0"/>
                <a:cs typeface="Arial" pitchFamily="34" charset="0"/>
              </a:rPr>
              <a:t> is called </a:t>
            </a:r>
            <a:r>
              <a:rPr lang="en-US" sz="2000" dirty="0" err="1">
                <a:solidFill>
                  <a:srgbClr val="000000"/>
                </a:solidFill>
                <a:latin typeface="Bookman Old Style" panose="02050604050505020204" pitchFamily="18" charset="0"/>
                <a:cs typeface="Arial" pitchFamily="34" charset="0"/>
              </a:rPr>
              <a:t>chloro</a:t>
            </a:r>
            <a:r>
              <a:rPr lang="en-US" sz="2000" dirty="0">
                <a:solidFill>
                  <a:srgbClr val="000000"/>
                </a:solidFill>
                <a:latin typeface="Bookman Old Style" panose="02050604050505020204" pitchFamily="18" charset="0"/>
                <a:cs typeface="Arial" pitchFamily="34" charset="0"/>
              </a:rPr>
              <a:t>, </a:t>
            </a:r>
            <a:r>
              <a:rPr lang="en-US" sz="2000" dirty="0">
                <a:solidFill>
                  <a:srgbClr val="C00000"/>
                </a:solidFill>
                <a:latin typeface="Bookman Old Style" panose="02050604050505020204" pitchFamily="18" charset="0"/>
                <a:cs typeface="Arial" pitchFamily="34" charset="0"/>
              </a:rPr>
              <a:t>Br</a:t>
            </a:r>
            <a:r>
              <a:rPr lang="en-US" sz="2000" dirty="0">
                <a:solidFill>
                  <a:srgbClr val="000000"/>
                </a:solidFill>
                <a:latin typeface="Bookman Old Style" panose="02050604050505020204" pitchFamily="18" charset="0"/>
                <a:cs typeface="Arial" pitchFamily="34" charset="0"/>
              </a:rPr>
              <a:t> called </a:t>
            </a:r>
            <a:r>
              <a:rPr lang="en-US" sz="2000" dirty="0" err="1">
                <a:solidFill>
                  <a:srgbClr val="000000"/>
                </a:solidFill>
                <a:latin typeface="Bookman Old Style" panose="02050604050505020204" pitchFamily="18" charset="0"/>
                <a:cs typeface="Arial" pitchFamily="34" charset="0"/>
              </a:rPr>
              <a:t>bromo</a:t>
            </a:r>
            <a:r>
              <a:rPr lang="en-US" sz="2000" dirty="0">
                <a:solidFill>
                  <a:srgbClr val="000000"/>
                </a:solidFill>
                <a:latin typeface="Bookman Old Style" panose="02050604050505020204" pitchFamily="18" charset="0"/>
                <a:cs typeface="Arial" pitchFamily="34" charset="0"/>
              </a:rPr>
              <a:t>, </a:t>
            </a:r>
            <a:r>
              <a:rPr lang="en-US" sz="2000" dirty="0">
                <a:solidFill>
                  <a:srgbClr val="C00000"/>
                </a:solidFill>
                <a:latin typeface="Bookman Old Style" panose="02050604050505020204" pitchFamily="18" charset="0"/>
                <a:cs typeface="Arial" pitchFamily="34" charset="0"/>
              </a:rPr>
              <a:t>I </a:t>
            </a:r>
            <a:r>
              <a:rPr lang="en-US" sz="2000" dirty="0">
                <a:solidFill>
                  <a:srgbClr val="000000"/>
                </a:solidFill>
                <a:latin typeface="Bookman Old Style" panose="02050604050505020204" pitchFamily="18" charset="0"/>
                <a:cs typeface="Arial" pitchFamily="34" charset="0"/>
              </a:rPr>
              <a:t>called </a:t>
            </a:r>
            <a:r>
              <a:rPr lang="en-US" sz="2000" dirty="0" err="1">
                <a:solidFill>
                  <a:srgbClr val="000000"/>
                </a:solidFill>
                <a:latin typeface="Bookman Old Style" panose="02050604050505020204" pitchFamily="18" charset="0"/>
                <a:cs typeface="Arial" pitchFamily="34" charset="0"/>
              </a:rPr>
              <a:t>iodo</a:t>
            </a:r>
            <a:r>
              <a:rPr lang="en-US" sz="2000" dirty="0">
                <a:solidFill>
                  <a:srgbClr val="000000"/>
                </a:solidFill>
                <a:latin typeface="Bookman Old Style" panose="02050604050505020204" pitchFamily="18" charset="0"/>
                <a:cs typeface="Arial" pitchFamily="34" charset="0"/>
              </a:rPr>
              <a:t>, </a:t>
            </a:r>
            <a:r>
              <a:rPr lang="en-US" sz="2000" dirty="0">
                <a:solidFill>
                  <a:srgbClr val="CC0000"/>
                </a:solidFill>
                <a:latin typeface="Bookman Old Style" panose="02050604050505020204" pitchFamily="18" charset="0"/>
                <a:cs typeface="Arial" pitchFamily="34" charset="0"/>
              </a:rPr>
              <a:t>F </a:t>
            </a:r>
            <a:r>
              <a:rPr lang="en-US" sz="2000" dirty="0">
                <a:solidFill>
                  <a:srgbClr val="000000"/>
                </a:solidFill>
                <a:latin typeface="Bookman Old Style" panose="02050604050505020204" pitchFamily="18" charset="0"/>
                <a:cs typeface="Arial" pitchFamily="34" charset="0"/>
              </a:rPr>
              <a:t>called </a:t>
            </a:r>
            <a:r>
              <a:rPr lang="en-US" sz="2000" dirty="0" err="1">
                <a:solidFill>
                  <a:srgbClr val="000000"/>
                </a:solidFill>
                <a:latin typeface="Bookman Old Style" panose="02050604050505020204" pitchFamily="18" charset="0"/>
                <a:cs typeface="Arial" pitchFamily="34" charset="0"/>
              </a:rPr>
              <a:t>fluoro</a:t>
            </a:r>
            <a:r>
              <a:rPr lang="en-US" sz="2000" dirty="0">
                <a:solidFill>
                  <a:srgbClr val="000000"/>
                </a:solidFill>
                <a:latin typeface="Bookman Old Style" panose="02050604050505020204" pitchFamily="18" charset="0"/>
                <a:cs typeface="Arial" pitchFamily="34" charset="0"/>
              </a:rPr>
              <a:t>, </a:t>
            </a:r>
            <a:r>
              <a:rPr lang="en-US" sz="2000" dirty="0">
                <a:solidFill>
                  <a:srgbClr val="C00000"/>
                </a:solidFill>
                <a:latin typeface="Bookman Old Style" panose="02050604050505020204" pitchFamily="18" charset="0"/>
                <a:cs typeface="Arial" pitchFamily="34" charset="0"/>
              </a:rPr>
              <a:t>NO</a:t>
            </a:r>
            <a:r>
              <a:rPr lang="en-US" sz="2000" baseline="-25000" dirty="0">
                <a:solidFill>
                  <a:srgbClr val="C00000"/>
                </a:solidFill>
                <a:latin typeface="Bookman Old Style" panose="02050604050505020204" pitchFamily="18" charset="0"/>
                <a:cs typeface="Arial" pitchFamily="34" charset="0"/>
              </a:rPr>
              <a:t>2</a:t>
            </a:r>
            <a:r>
              <a:rPr lang="en-US" sz="2000" dirty="0">
                <a:solidFill>
                  <a:srgbClr val="000000"/>
                </a:solidFill>
                <a:latin typeface="Bookman Old Style" panose="02050604050505020204" pitchFamily="18" charset="0"/>
                <a:cs typeface="Arial" pitchFamily="34" charset="0"/>
              </a:rPr>
              <a:t>  called nitro, </a:t>
            </a:r>
            <a:r>
              <a:rPr lang="en-US" sz="2000" dirty="0">
                <a:solidFill>
                  <a:srgbClr val="C00000"/>
                </a:solidFill>
                <a:latin typeface="Bookman Old Style" panose="02050604050505020204" pitchFamily="18" charset="0"/>
                <a:cs typeface="Arial" pitchFamily="34" charset="0"/>
              </a:rPr>
              <a:t>CN</a:t>
            </a:r>
            <a:r>
              <a:rPr lang="en-US" sz="2000" dirty="0">
                <a:solidFill>
                  <a:srgbClr val="000000"/>
                </a:solidFill>
                <a:latin typeface="Bookman Old Style" panose="02050604050505020204" pitchFamily="18" charset="0"/>
                <a:cs typeface="Arial" pitchFamily="34" charset="0"/>
              </a:rPr>
              <a:t> called </a:t>
            </a:r>
            <a:r>
              <a:rPr lang="en-US" sz="2000" dirty="0" err="1">
                <a:solidFill>
                  <a:srgbClr val="000000"/>
                </a:solidFill>
                <a:latin typeface="Bookman Old Style" panose="02050604050505020204" pitchFamily="18" charset="0"/>
                <a:cs typeface="Arial" pitchFamily="34" charset="0"/>
              </a:rPr>
              <a:t>cyano</a:t>
            </a:r>
            <a:endParaRPr lang="en-US" sz="2000" dirty="0">
              <a:solidFill>
                <a:srgbClr val="000000"/>
              </a:solidFill>
              <a:latin typeface="Bookman Old Style" panose="02050604050505020204" pitchFamily="18" charset="0"/>
              <a:cs typeface="Arial" pitchFamily="34" charset="0"/>
            </a:endParaRPr>
          </a:p>
          <a:p>
            <a:pPr algn="justLow"/>
            <a:endParaRPr lang="en-US" sz="2000" dirty="0">
              <a:latin typeface="Bookman Old Style" panose="02050604050505020204" pitchFamily="18" charset="0"/>
            </a:endParaRPr>
          </a:p>
        </p:txBody>
      </p:sp>
      <p:pic>
        <p:nvPicPr>
          <p:cNvPr id="4" name="Picture 4"/>
          <p:cNvPicPr>
            <a:picLocks noChangeAspect="1" noChangeArrowheads="1"/>
          </p:cNvPicPr>
          <p:nvPr/>
        </p:nvPicPr>
        <p:blipFill>
          <a:blip r:embed="rId3" cstate="print"/>
          <a:srcRect/>
          <a:stretch>
            <a:fillRect/>
          </a:stretch>
        </p:blipFill>
        <p:spPr bwMode="auto">
          <a:xfrm>
            <a:off x="1981200" y="1752600"/>
            <a:ext cx="5257800" cy="22098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7D644AF-64BE-411A-9540-9B9A944DD121}" type="slidenum">
              <a:rPr lang="en-US" smtClean="0"/>
              <a:pPr/>
              <a:t>18</a:t>
            </a:fld>
            <a:endParaRPr lang="en-US"/>
          </a:p>
        </p:txBody>
      </p:sp>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770823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381000"/>
            <a:ext cx="7620000" cy="6019800"/>
          </a:xfrm>
        </p:spPr>
        <p:txBody>
          <a:bodyPr/>
          <a:lstStyle/>
          <a:p>
            <a:pPr marL="114300" indent="0">
              <a:buNone/>
            </a:pPr>
            <a:endParaRPr lang="en-US" sz="2000" dirty="0" smtClean="0">
              <a:latin typeface="Bookman Old Style" panose="02050604050505020204" pitchFamily="18" charset="0"/>
              <a:cs typeface="Arial" pitchFamily="34" charset="0"/>
            </a:endParaRPr>
          </a:p>
          <a:p>
            <a:pPr marL="114300" indent="0">
              <a:buNone/>
            </a:pPr>
            <a:r>
              <a:rPr lang="en-US" sz="2000" dirty="0" smtClean="0">
                <a:latin typeface="Bookman Old Style" panose="02050604050505020204" pitchFamily="18" charset="0"/>
                <a:cs typeface="Arial" pitchFamily="34" charset="0"/>
              </a:rPr>
              <a:t>5- </a:t>
            </a:r>
            <a:r>
              <a:rPr lang="en-US" sz="2000" dirty="0">
                <a:latin typeface="Bookman Old Style" panose="02050604050505020204" pitchFamily="18" charset="0"/>
                <a:cs typeface="Arial" pitchFamily="34" charset="0"/>
              </a:rPr>
              <a:t>When two or more substituents are identical, indicate this by the use of the prefixes </a:t>
            </a:r>
            <a:r>
              <a:rPr lang="en-US" sz="2000" b="1" dirty="0">
                <a:latin typeface="Bookman Old Style" panose="02050604050505020204" pitchFamily="18" charset="0"/>
                <a:cs typeface="Arial" pitchFamily="34" charset="0"/>
              </a:rPr>
              <a:t>di-</a:t>
            </a:r>
            <a:r>
              <a:rPr lang="en-US" sz="2000" dirty="0">
                <a:latin typeface="Bookman Old Style" panose="02050604050505020204" pitchFamily="18" charset="0"/>
                <a:cs typeface="Arial" pitchFamily="34" charset="0"/>
              </a:rPr>
              <a:t>, </a:t>
            </a:r>
            <a:r>
              <a:rPr lang="en-US" sz="2000" b="1" dirty="0">
                <a:latin typeface="Bookman Old Style" panose="02050604050505020204" pitchFamily="18" charset="0"/>
                <a:cs typeface="Arial" pitchFamily="34" charset="0"/>
              </a:rPr>
              <a:t>tri-</a:t>
            </a:r>
            <a:r>
              <a:rPr lang="en-US" sz="2000" dirty="0">
                <a:latin typeface="Bookman Old Style" panose="02050604050505020204" pitchFamily="18" charset="0"/>
                <a:cs typeface="Arial" pitchFamily="34" charset="0"/>
              </a:rPr>
              <a:t>, </a:t>
            </a:r>
            <a:r>
              <a:rPr lang="en-US" sz="2000" b="1" dirty="0">
                <a:latin typeface="Bookman Old Style" panose="02050604050505020204" pitchFamily="18" charset="0"/>
                <a:cs typeface="Arial" pitchFamily="34" charset="0"/>
              </a:rPr>
              <a:t>tetra-</a:t>
            </a:r>
            <a:r>
              <a:rPr lang="en-US" sz="2000" dirty="0">
                <a:latin typeface="Bookman Old Style" panose="02050604050505020204" pitchFamily="18" charset="0"/>
                <a:cs typeface="Arial" pitchFamily="34" charset="0"/>
              </a:rPr>
              <a:t>, and so on.</a:t>
            </a: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endParaRPr lang="en-US" sz="2000" dirty="0">
              <a:latin typeface="Bookman Old Style" panose="02050604050505020204" pitchFamily="18" charset="0"/>
            </a:endParaRPr>
          </a:p>
          <a:p>
            <a:endParaRPr lang="en-US" sz="2000" dirty="0" smtClean="0">
              <a:latin typeface="Bookman Old Style" panose="02050604050505020204" pitchFamily="18" charset="0"/>
            </a:endParaRPr>
          </a:p>
          <a:p>
            <a:r>
              <a:rPr lang="en-US" sz="2000" dirty="0">
                <a:solidFill>
                  <a:srgbClr val="000000"/>
                </a:solidFill>
                <a:latin typeface="Bookman Old Style" panose="02050604050505020204" pitchFamily="18" charset="0"/>
                <a:cs typeface="Arial" pitchFamily="34" charset="0"/>
              </a:rPr>
              <a:t> In case of deciding </a:t>
            </a:r>
            <a:r>
              <a:rPr lang="en-US" sz="2000" b="1" dirty="0">
                <a:solidFill>
                  <a:srgbClr val="9B3365"/>
                </a:solidFill>
                <a:latin typeface="Bookman Old Style" panose="02050604050505020204" pitchFamily="18" charset="0"/>
                <a:cs typeface="Arial" pitchFamily="34" charset="0"/>
              </a:rPr>
              <a:t>alphabetical </a:t>
            </a:r>
            <a:r>
              <a:rPr lang="en-US" sz="2000" dirty="0">
                <a:solidFill>
                  <a:srgbClr val="000000"/>
                </a:solidFill>
                <a:latin typeface="Bookman Old Style" panose="02050604050505020204" pitchFamily="18" charset="0"/>
                <a:cs typeface="Arial" pitchFamily="34" charset="0"/>
              </a:rPr>
              <a:t>order of many substituent  </a:t>
            </a:r>
            <a:r>
              <a:rPr lang="en-US" sz="2000" b="1" dirty="0">
                <a:solidFill>
                  <a:srgbClr val="C00000"/>
                </a:solidFill>
                <a:latin typeface="Bookman Old Style" panose="02050604050505020204" pitchFamily="18" charset="0"/>
                <a:cs typeface="Arial" pitchFamily="34" charset="0"/>
              </a:rPr>
              <a:t>disregard</a:t>
            </a:r>
            <a:r>
              <a:rPr lang="en-US" sz="2000" b="1" dirty="0">
                <a:solidFill>
                  <a:srgbClr val="000000"/>
                </a:solidFill>
                <a:latin typeface="Bookman Old Style" panose="02050604050505020204" pitchFamily="18" charset="0"/>
                <a:cs typeface="Arial" pitchFamily="34" charset="0"/>
              </a:rPr>
              <a:t> </a:t>
            </a:r>
            <a:r>
              <a:rPr lang="en-US" sz="2000" dirty="0">
                <a:solidFill>
                  <a:srgbClr val="000000"/>
                </a:solidFill>
                <a:latin typeface="Bookman Old Style" panose="02050604050505020204" pitchFamily="18" charset="0"/>
                <a:cs typeface="Arial" pitchFamily="34" charset="0"/>
              </a:rPr>
              <a:t>multiplying prefixes such as “</a:t>
            </a:r>
            <a:r>
              <a:rPr lang="en-US" sz="2000" b="1" dirty="0" err="1">
                <a:solidFill>
                  <a:srgbClr val="FF0000"/>
                </a:solidFill>
                <a:latin typeface="Bookman Old Style" panose="02050604050505020204" pitchFamily="18" charset="0"/>
                <a:cs typeface="Arial" pitchFamily="34" charset="0"/>
              </a:rPr>
              <a:t>di</a:t>
            </a:r>
            <a:r>
              <a:rPr lang="en-US" sz="2000" dirty="0" err="1">
                <a:solidFill>
                  <a:srgbClr val="000000"/>
                </a:solidFill>
                <a:latin typeface="Bookman Old Style" panose="02050604050505020204" pitchFamily="18" charset="0"/>
                <a:cs typeface="Arial" pitchFamily="34" charset="0"/>
              </a:rPr>
              <a:t>”and</a:t>
            </a:r>
            <a:r>
              <a:rPr lang="en-US" sz="2000" dirty="0">
                <a:solidFill>
                  <a:srgbClr val="000000"/>
                </a:solidFill>
                <a:latin typeface="Bookman Old Style" panose="02050604050505020204" pitchFamily="18" charset="0"/>
                <a:cs typeface="Arial" pitchFamily="34" charset="0"/>
              </a:rPr>
              <a:t> “</a:t>
            </a:r>
            <a:r>
              <a:rPr lang="en-US" sz="2000" b="1" dirty="0">
                <a:solidFill>
                  <a:srgbClr val="FF0000"/>
                </a:solidFill>
                <a:latin typeface="Bookman Old Style" panose="02050604050505020204" pitchFamily="18" charset="0"/>
                <a:cs typeface="Arial" pitchFamily="34" charset="0"/>
              </a:rPr>
              <a:t>tri</a:t>
            </a:r>
            <a:r>
              <a:rPr lang="en-US" sz="2000" dirty="0">
                <a:solidFill>
                  <a:srgbClr val="000000"/>
                </a:solidFill>
                <a:latin typeface="Bookman Old Style" panose="02050604050505020204" pitchFamily="18" charset="0"/>
                <a:cs typeface="Arial" pitchFamily="34" charset="0"/>
              </a:rPr>
              <a:t>”, “</a:t>
            </a:r>
            <a:r>
              <a:rPr lang="en-US" sz="2000" dirty="0">
                <a:solidFill>
                  <a:srgbClr val="FF0000"/>
                </a:solidFill>
                <a:latin typeface="Bookman Old Style" panose="02050604050505020204" pitchFamily="18" charset="0"/>
                <a:cs typeface="Arial" pitchFamily="34" charset="0"/>
              </a:rPr>
              <a:t>tetra</a:t>
            </a:r>
            <a:r>
              <a:rPr lang="en-US" sz="2000" dirty="0">
                <a:latin typeface="Bookman Old Style" panose="02050604050505020204" pitchFamily="18" charset="0"/>
                <a:cs typeface="Arial" pitchFamily="34" charset="0"/>
              </a:rPr>
              <a:t>”</a:t>
            </a:r>
            <a:r>
              <a:rPr lang="en-US" sz="2000" dirty="0">
                <a:solidFill>
                  <a:srgbClr val="000000"/>
                </a:solidFill>
                <a:latin typeface="Bookman Old Style" panose="02050604050505020204" pitchFamily="18" charset="0"/>
                <a:cs typeface="Arial" pitchFamily="34" charset="0"/>
              </a:rPr>
              <a:t>, </a:t>
            </a:r>
            <a:r>
              <a:rPr lang="en-US" sz="2000" dirty="0">
                <a:latin typeface="Bookman Old Style" panose="02050604050505020204" pitchFamily="18" charset="0"/>
                <a:cs typeface="Arial" pitchFamily="34" charset="0"/>
              </a:rPr>
              <a:t>“</a:t>
            </a:r>
            <a:r>
              <a:rPr lang="en-US" sz="2000" dirty="0" err="1">
                <a:solidFill>
                  <a:srgbClr val="FF0000"/>
                </a:solidFill>
                <a:latin typeface="Bookman Old Style" panose="02050604050505020204" pitchFamily="18" charset="0"/>
                <a:cs typeface="Arial" pitchFamily="34" charset="0"/>
              </a:rPr>
              <a:t>penta</a:t>
            </a:r>
            <a:r>
              <a:rPr lang="en-US" sz="2000" dirty="0">
                <a:latin typeface="Bookman Old Style" panose="02050604050505020204" pitchFamily="18" charset="0"/>
                <a:cs typeface="Arial" pitchFamily="34" charset="0"/>
              </a:rPr>
              <a:t>”</a:t>
            </a:r>
            <a:r>
              <a:rPr lang="en-US" sz="2000" dirty="0">
                <a:solidFill>
                  <a:srgbClr val="000000"/>
                </a:solidFill>
                <a:latin typeface="Bookman Old Style" panose="02050604050505020204" pitchFamily="18" charset="0"/>
                <a:cs typeface="Arial" pitchFamily="34" charset="0"/>
              </a:rPr>
              <a:t>, ….</a:t>
            </a:r>
          </a:p>
          <a:p>
            <a:endParaRPr lang="en-US" sz="2000" dirty="0">
              <a:latin typeface="Bookman Old Style" panose="02050604050505020204" pitchFamily="18" charset="0"/>
            </a:endParaRPr>
          </a:p>
        </p:txBody>
      </p:sp>
      <p:pic>
        <p:nvPicPr>
          <p:cNvPr id="4" name="Picture 4"/>
          <p:cNvPicPr>
            <a:picLocks noChangeAspect="1" noChangeArrowheads="1"/>
          </p:cNvPicPr>
          <p:nvPr/>
        </p:nvPicPr>
        <p:blipFill>
          <a:blip r:embed="rId3" cstate="print"/>
          <a:srcRect/>
          <a:stretch>
            <a:fillRect/>
          </a:stretch>
        </p:blipFill>
        <p:spPr bwMode="auto">
          <a:xfrm>
            <a:off x="838200" y="1524000"/>
            <a:ext cx="7162800" cy="2441864"/>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7D644AF-64BE-411A-9540-9B9A944DD121}" type="slidenum">
              <a:rPr lang="en-US" smtClean="0"/>
              <a:pPr/>
              <a:t>19</a:t>
            </a:fld>
            <a:endParaRPr lang="en-US"/>
          </a:p>
        </p:txBody>
      </p:sp>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1740924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smtClean="0">
                <a:solidFill>
                  <a:srgbClr val="7030A0"/>
                </a:solidFill>
                <a:effectLst>
                  <a:outerShdw blurRad="38100" dist="38100" dir="2700000" algn="tl">
                    <a:srgbClr val="C0C0C0"/>
                  </a:outerShdw>
                </a:effectLst>
                <a:latin typeface="Bookman Old Style" panose="02050604050505020204" pitchFamily="18" charset="0"/>
              </a:rPr>
              <a:t>Learning Objectives</a:t>
            </a:r>
            <a:endParaRPr lang="en-US"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normAutofit fontScale="25000" lnSpcReduction="20000"/>
          </a:bodyPr>
          <a:lstStyle/>
          <a:p>
            <a:pPr algn="just">
              <a:defRPr/>
            </a:pPr>
            <a:r>
              <a:rPr lang="en-US" sz="6400" b="1" dirty="0">
                <a:solidFill>
                  <a:schemeClr val="accent1"/>
                </a:solidFill>
                <a:effectLst>
                  <a:outerShdw blurRad="38100" dist="38100" dir="2700000" algn="tl">
                    <a:srgbClr val="C0C0C0"/>
                  </a:outerShdw>
                </a:effectLst>
                <a:latin typeface="Bookman Old Style" panose="02050604050505020204" pitchFamily="18" charset="0"/>
              </a:rPr>
              <a:t>Chapter one discusses the following topics and the student by the end of this chapter will:</a:t>
            </a:r>
          </a:p>
          <a:p>
            <a:pPr algn="just">
              <a:defRPr/>
            </a:pPr>
            <a:endParaRPr lang="en-US" b="1" dirty="0">
              <a:solidFill>
                <a:schemeClr val="accent1"/>
              </a:solidFill>
              <a:effectLst>
                <a:outerShdw blurRad="38100" dist="38100" dir="2700000" algn="tl">
                  <a:srgbClr val="C0C0C0"/>
                </a:outerShdw>
              </a:effectLst>
            </a:endParaRPr>
          </a:p>
          <a:p>
            <a:pPr algn="just">
              <a:buClr>
                <a:schemeClr val="folHlink"/>
              </a:buClr>
              <a:buFont typeface="Wingdings" pitchFamily="2" charset="2"/>
              <a:buChar char="Ø"/>
              <a:defRPr/>
            </a:pPr>
            <a:r>
              <a:rPr lang="en-US" sz="5500" dirty="0">
                <a:latin typeface="Bookman Old Style" panose="02050604050505020204" pitchFamily="18" charset="0"/>
              </a:rPr>
              <a:t> </a:t>
            </a:r>
            <a:r>
              <a:rPr lang="en-US" sz="6400" dirty="0">
                <a:effectLst>
                  <a:outerShdw blurRad="38100" dist="38100" dir="2700000" algn="tl">
                    <a:srgbClr val="C0C0C0"/>
                  </a:outerShdw>
                </a:effectLst>
                <a:latin typeface="Bookman Old Style" panose="02050604050505020204" pitchFamily="18" charset="0"/>
                <a:cs typeface="Arial" pitchFamily="34" charset="0"/>
              </a:rPr>
              <a:t>Know the classification of hydrocarbon</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general formula of simple alkanes and their names from methane to </a:t>
            </a:r>
            <a:r>
              <a:rPr lang="en-US" sz="6400" dirty="0" err="1">
                <a:effectLst>
                  <a:outerShdw blurRad="38100" dist="38100" dir="2700000" algn="tl">
                    <a:srgbClr val="C0C0C0"/>
                  </a:outerShdw>
                </a:effectLst>
                <a:latin typeface="Bookman Old Style" panose="02050604050505020204" pitchFamily="18" charset="0"/>
                <a:cs typeface="Arial" pitchFamily="34" charset="0"/>
              </a:rPr>
              <a:t>decane</a:t>
            </a:r>
            <a:r>
              <a:rPr lang="en-US" sz="6400" dirty="0">
                <a:effectLst>
                  <a:outerShdw blurRad="38100" dist="38100" dir="2700000" algn="tl">
                    <a:srgbClr val="C0C0C0"/>
                  </a:outerShdw>
                </a:effectLst>
                <a:latin typeface="Bookman Old Style" panose="02050604050505020204" pitchFamily="18" charset="0"/>
                <a:cs typeface="Arial" pitchFamily="34" charset="0"/>
              </a:rPr>
              <a:t>.</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different methods of representing molecular formulas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different classes of carbon and hydrogen atoms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 know the hybridization and geometry of alkanes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rules for naming branched chain alkanes and how to use them.</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physical properties of alkanes and factors affecting them.</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different methods used for preparing alkanes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different reaction of alkanes.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why are cycloalkanes are special class of  hydrocarbons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cis/trans isomerism in cycloalkanes</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Know the rules for naming cycloalkanes and how to use them.</a:t>
            </a:r>
          </a:p>
          <a:p>
            <a:pPr algn="just">
              <a:buClr>
                <a:schemeClr val="folHlink"/>
              </a:buClr>
              <a:buFont typeface="Wingdings" pitchFamily="2" charset="2"/>
              <a:buChar char="Ø"/>
              <a:defRPr/>
            </a:pPr>
            <a:r>
              <a:rPr lang="en-US" sz="6400" dirty="0">
                <a:effectLst>
                  <a:outerShdw blurRad="38100" dist="38100" dir="2700000" algn="tl">
                    <a:srgbClr val="C0C0C0"/>
                  </a:outerShdw>
                </a:effectLst>
                <a:latin typeface="Bookman Old Style" panose="02050604050505020204" pitchFamily="18" charset="0"/>
                <a:cs typeface="Arial" pitchFamily="34" charset="0"/>
              </a:rPr>
              <a:t> know the halogenation reactions of different cycloalkanes.</a:t>
            </a:r>
          </a:p>
          <a:p>
            <a:endParaRPr lang="en-US" sz="5500" dirty="0">
              <a:latin typeface="Bookman Old Style" panose="02050604050505020204" pitchFamily="18" charset="0"/>
            </a:endParaRPr>
          </a:p>
        </p:txBody>
      </p:sp>
      <p:sp>
        <p:nvSpPr>
          <p:cNvPr id="4" name="Slide Number Placeholder 3"/>
          <p:cNvSpPr>
            <a:spLocks noGrp="1"/>
          </p:cNvSpPr>
          <p:nvPr>
            <p:ph type="sldNum" sz="quarter" idx="12"/>
          </p:nvPr>
        </p:nvSpPr>
        <p:spPr/>
        <p:txBody>
          <a:bodyPr/>
          <a:lstStyle/>
          <a:p>
            <a:fld id="{47D644AF-64BE-411A-9540-9B9A944DD121}" type="slidenum">
              <a:rPr lang="en-US" smtClean="0"/>
              <a:pPr/>
              <a:t>2</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41262445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7620000" cy="5943600"/>
          </a:xfrm>
        </p:spPr>
        <p:txBody>
          <a:bodyPr/>
          <a:lstStyle/>
          <a:p>
            <a:pPr marL="114300" indent="0">
              <a:buNone/>
            </a:pPr>
            <a:endParaRPr lang="en-US" sz="2000" dirty="0" smtClean="0">
              <a:latin typeface="Bookman Old Style" panose="02050604050505020204" pitchFamily="18" charset="0"/>
              <a:cs typeface="Arial" pitchFamily="34" charset="0"/>
            </a:endParaRPr>
          </a:p>
          <a:p>
            <a:pPr marL="114300" indent="0">
              <a:buNone/>
            </a:pPr>
            <a:endParaRPr lang="en-US" sz="2000" dirty="0">
              <a:latin typeface="Bookman Old Style" panose="02050604050505020204" pitchFamily="18" charset="0"/>
              <a:cs typeface="Arial" pitchFamily="34" charset="0"/>
            </a:endParaRPr>
          </a:p>
          <a:p>
            <a:pPr marL="114300" indent="0">
              <a:buNone/>
            </a:pPr>
            <a:r>
              <a:rPr lang="en-US" sz="2000" dirty="0" smtClean="0">
                <a:latin typeface="Bookman Old Style" panose="02050604050505020204" pitchFamily="18" charset="0"/>
                <a:cs typeface="Arial" pitchFamily="34" charset="0"/>
              </a:rPr>
              <a:t>6- </a:t>
            </a:r>
            <a:r>
              <a:rPr lang="en-US" sz="2000" dirty="0">
                <a:latin typeface="Bookman Old Style" panose="02050604050505020204" pitchFamily="18" charset="0"/>
                <a:cs typeface="Arial" pitchFamily="34" charset="0"/>
              </a:rPr>
              <a:t>When two substituents are present on the same carbon, use the number twice.</a:t>
            </a:r>
          </a:p>
          <a:p>
            <a:endParaRPr lang="en-US" dirty="0"/>
          </a:p>
        </p:txBody>
      </p:sp>
      <p:graphicFrame>
        <p:nvGraphicFramePr>
          <p:cNvPr id="4" name="Object 3"/>
          <p:cNvGraphicFramePr>
            <a:graphicFrameLocks noChangeAspect="1"/>
          </p:cNvGraphicFramePr>
          <p:nvPr/>
        </p:nvGraphicFramePr>
        <p:xfrm>
          <a:off x="3124200" y="2590800"/>
          <a:ext cx="3175000" cy="2895600"/>
        </p:xfrm>
        <a:graphic>
          <a:graphicData uri="http://schemas.openxmlformats.org/presentationml/2006/ole">
            <p:oleObj spid="_x0000_s7210" name="CS ChemDraw Drawing" r:id="rId3" imgW="1877649" imgH="1697517" progId="ChemDraw.Document.6.0">
              <p:embed/>
            </p:oleObj>
          </a:graphicData>
        </a:graphic>
      </p:graphicFrame>
      <p:sp>
        <p:nvSpPr>
          <p:cNvPr id="2" name="Slide Number Placeholder 1"/>
          <p:cNvSpPr>
            <a:spLocks noGrp="1"/>
          </p:cNvSpPr>
          <p:nvPr>
            <p:ph type="sldNum" sz="quarter" idx="12"/>
          </p:nvPr>
        </p:nvSpPr>
        <p:spPr/>
        <p:txBody>
          <a:bodyPr/>
          <a:lstStyle/>
          <a:p>
            <a:fld id="{47D644AF-64BE-411A-9540-9B9A944DD121}" type="slidenum">
              <a:rPr lang="en-US" smtClean="0"/>
              <a:pPr/>
              <a:t>20</a:t>
            </a:fld>
            <a:endParaRPr lang="en-US"/>
          </a:p>
        </p:txBody>
      </p:sp>
      <p:pic>
        <p:nvPicPr>
          <p:cNvPr id="5"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106115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620000" cy="6019800"/>
          </a:xfrm>
        </p:spPr>
        <p:txBody>
          <a:bodyPr/>
          <a:lstStyle/>
          <a:p>
            <a:pPr marL="114300" indent="0" algn="just">
              <a:buNone/>
              <a:defRPr/>
            </a:pPr>
            <a:endParaRPr lang="en-US" sz="2000" dirty="0" smtClean="0">
              <a:solidFill>
                <a:srgbClr val="000000"/>
              </a:solidFill>
              <a:latin typeface="Bookman Old Style" panose="02050604050505020204" pitchFamily="18" charset="0"/>
              <a:cs typeface="Arial" pitchFamily="34" charset="0"/>
            </a:endParaRPr>
          </a:p>
          <a:p>
            <a:pPr marL="114300" indent="0" algn="just">
              <a:buNone/>
              <a:defRPr/>
            </a:pPr>
            <a:endParaRPr lang="en-US" sz="2000" dirty="0">
              <a:solidFill>
                <a:srgbClr val="000000"/>
              </a:solidFill>
              <a:latin typeface="Bookman Old Style" panose="02050604050505020204" pitchFamily="18" charset="0"/>
              <a:cs typeface="Arial" pitchFamily="34" charset="0"/>
            </a:endParaRPr>
          </a:p>
          <a:p>
            <a:pPr marL="114300" indent="0" algn="just">
              <a:buNone/>
              <a:defRPr/>
            </a:pPr>
            <a:r>
              <a:rPr lang="en-US" sz="2000" dirty="0" smtClean="0">
                <a:solidFill>
                  <a:srgbClr val="000000"/>
                </a:solidFill>
                <a:latin typeface="Bookman Old Style" panose="02050604050505020204" pitchFamily="18" charset="0"/>
                <a:cs typeface="Arial" pitchFamily="34" charset="0"/>
              </a:rPr>
              <a:t>When </a:t>
            </a:r>
            <a:r>
              <a:rPr lang="en-US" sz="2000" dirty="0">
                <a:solidFill>
                  <a:srgbClr val="000000"/>
                </a:solidFill>
                <a:latin typeface="Bookman Old Style" panose="02050604050505020204" pitchFamily="18" charset="0"/>
                <a:cs typeface="Arial" pitchFamily="34" charset="0"/>
              </a:rPr>
              <a:t>two chains of equal length compete for selection as the parent chain, </a:t>
            </a:r>
            <a:r>
              <a:rPr lang="en-US" sz="2000" b="1" dirty="0">
                <a:solidFill>
                  <a:srgbClr val="C00000"/>
                </a:solidFill>
                <a:latin typeface="Bookman Old Style" panose="02050604050505020204" pitchFamily="18" charset="0"/>
                <a:cs typeface="Arial" pitchFamily="34" charset="0"/>
              </a:rPr>
              <a:t>choose the chain with the greater number of substituents</a:t>
            </a:r>
            <a:r>
              <a:rPr lang="en-US" sz="2000" dirty="0" smtClean="0">
                <a:solidFill>
                  <a:srgbClr val="000000"/>
                </a:solidFill>
                <a:latin typeface="Bookman Old Style" panose="02050604050505020204" pitchFamily="18" charset="0"/>
              </a:rPr>
              <a:t>.</a:t>
            </a:r>
          </a:p>
          <a:p>
            <a:pPr marL="114300" indent="0" algn="just">
              <a:buNone/>
              <a:defRPr/>
            </a:pPr>
            <a:endParaRPr lang="en-US" sz="2400" dirty="0">
              <a:solidFill>
                <a:srgbClr val="000000"/>
              </a:solidFill>
            </a:endParaRPr>
          </a:p>
          <a:p>
            <a:pPr algn="just">
              <a:buNone/>
              <a:defRPr/>
            </a:pPr>
            <a:endParaRPr lang="en-US" sz="2400" dirty="0"/>
          </a:p>
          <a:p>
            <a:endParaRPr lang="en-US" dirty="0"/>
          </a:p>
        </p:txBody>
      </p:sp>
      <p:pic>
        <p:nvPicPr>
          <p:cNvPr id="4" name="Picture 4"/>
          <p:cNvPicPr>
            <a:picLocks noChangeAspect="1" noChangeArrowheads="1"/>
          </p:cNvPicPr>
          <p:nvPr/>
        </p:nvPicPr>
        <p:blipFill>
          <a:blip r:embed="rId2" cstate="print"/>
          <a:srcRect l="15625" r="15625"/>
          <a:stretch>
            <a:fillRect/>
          </a:stretch>
        </p:blipFill>
        <p:spPr bwMode="auto">
          <a:xfrm>
            <a:off x="1295400" y="2057400"/>
            <a:ext cx="6305550" cy="3535187"/>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7D644AF-64BE-411A-9540-9B9A944DD121}" type="slidenum">
              <a:rPr lang="en-US" smtClean="0"/>
              <a:pPr/>
              <a:t>21</a:t>
            </a:fld>
            <a:endParaRPr lang="en-US"/>
          </a:p>
        </p:txBody>
      </p:sp>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2982557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7620000" cy="5867400"/>
          </a:xfrm>
        </p:spPr>
        <p:txBody>
          <a:bodyPr/>
          <a:lstStyle/>
          <a:p>
            <a:pPr marL="114300" indent="0" algn="justLow">
              <a:buNone/>
            </a:pPr>
            <a:endParaRPr lang="en-US" sz="2000" dirty="0" smtClean="0">
              <a:solidFill>
                <a:srgbClr val="000000"/>
              </a:solidFill>
              <a:latin typeface="Bookman Old Style" panose="02050604050505020204" pitchFamily="18" charset="0"/>
              <a:cs typeface="Arial" pitchFamily="34" charset="0"/>
            </a:endParaRPr>
          </a:p>
          <a:p>
            <a:pPr marL="114300" indent="0" algn="justLow">
              <a:buNone/>
            </a:pPr>
            <a:r>
              <a:rPr lang="en-US" sz="2000" dirty="0" smtClean="0">
                <a:solidFill>
                  <a:srgbClr val="000000"/>
                </a:solidFill>
                <a:latin typeface="Bookman Old Style" panose="02050604050505020204" pitchFamily="18" charset="0"/>
                <a:cs typeface="Arial" pitchFamily="34" charset="0"/>
              </a:rPr>
              <a:t>8- </a:t>
            </a:r>
            <a:r>
              <a:rPr lang="en-US" sz="2000" dirty="0">
                <a:solidFill>
                  <a:srgbClr val="000000"/>
                </a:solidFill>
                <a:latin typeface="Bookman Old Style" panose="02050604050505020204" pitchFamily="18" charset="0"/>
                <a:cs typeface="Arial" pitchFamily="34" charset="0"/>
              </a:rPr>
              <a:t>When branching occurs at an equal distance from both ends of the longest chain, </a:t>
            </a:r>
            <a:r>
              <a:rPr lang="en-US" sz="2000" b="1" dirty="0">
                <a:solidFill>
                  <a:srgbClr val="008100"/>
                </a:solidFill>
                <a:latin typeface="Bookman Old Style" panose="02050604050505020204" pitchFamily="18" charset="0"/>
                <a:cs typeface="Arial" pitchFamily="34" charset="0"/>
              </a:rPr>
              <a:t>choose the name that gives the lower number at the first point of difference</a:t>
            </a:r>
            <a:r>
              <a:rPr lang="en-US" sz="2000" dirty="0">
                <a:solidFill>
                  <a:srgbClr val="000000"/>
                </a:solidFill>
                <a:latin typeface="Bookman Old Style" panose="02050604050505020204" pitchFamily="18" charset="0"/>
                <a:cs typeface="Arial" pitchFamily="34" charset="0"/>
              </a:rPr>
              <a:t>.</a:t>
            </a:r>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1143000" y="2362200"/>
            <a:ext cx="6248400" cy="32639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7D644AF-64BE-411A-9540-9B9A944DD121}" type="slidenum">
              <a:rPr lang="en-US" smtClean="0"/>
              <a:pPr/>
              <a:t>22</a:t>
            </a:fld>
            <a:endParaRPr lang="en-US"/>
          </a:p>
        </p:txBody>
      </p:sp>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7058991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7030A0"/>
                </a:solidFill>
                <a:latin typeface="Bookman Old Style" panose="02050604050505020204" pitchFamily="18" charset="0"/>
              </a:rPr>
              <a:t>Important Notes</a:t>
            </a:r>
            <a:endParaRPr lang="en-US" sz="4400"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normAutofit fontScale="92500"/>
          </a:bodyPr>
          <a:lstStyle/>
          <a:p>
            <a:pPr algn="just">
              <a:buFont typeface="Wingdings" pitchFamily="2" charset="2"/>
              <a:buChar char="Ø"/>
              <a:defRPr/>
            </a:pPr>
            <a:r>
              <a:rPr lang="en-US" dirty="0">
                <a:latin typeface="Bookman Old Style" panose="02050604050505020204" pitchFamily="18" charset="0"/>
                <a:cs typeface="Arial" pitchFamily="34" charset="0"/>
              </a:rPr>
              <a:t>The common names </a:t>
            </a:r>
            <a:r>
              <a:rPr lang="en-US" b="1" dirty="0">
                <a:solidFill>
                  <a:srgbClr val="FF0000"/>
                </a:solidFill>
                <a:latin typeface="Bookman Old Style" panose="02050604050505020204" pitchFamily="18" charset="0"/>
                <a:cs typeface="Arial" pitchFamily="34" charset="0"/>
              </a:rPr>
              <a:t>isopropyl, isobutyl, </a:t>
            </a:r>
            <a:r>
              <a:rPr lang="en-US" b="1" i="1" dirty="0">
                <a:solidFill>
                  <a:srgbClr val="FF0000"/>
                </a:solidFill>
                <a:latin typeface="Bookman Old Style" panose="02050604050505020204" pitchFamily="18" charset="0"/>
                <a:cs typeface="Arial" pitchFamily="34" charset="0"/>
              </a:rPr>
              <a:t>sec-butyl, </a:t>
            </a:r>
            <a:r>
              <a:rPr lang="en-US" b="1" i="1" dirty="0" err="1">
                <a:solidFill>
                  <a:srgbClr val="FF0000"/>
                </a:solidFill>
                <a:latin typeface="Bookman Old Style" panose="02050604050505020204" pitchFamily="18" charset="0"/>
                <a:cs typeface="Arial" pitchFamily="34" charset="0"/>
              </a:rPr>
              <a:t>tert</a:t>
            </a:r>
            <a:r>
              <a:rPr lang="en-US" b="1" i="1" dirty="0">
                <a:solidFill>
                  <a:srgbClr val="FF0000"/>
                </a:solidFill>
                <a:latin typeface="Bookman Old Style" panose="02050604050505020204" pitchFamily="18" charset="0"/>
                <a:cs typeface="Arial" pitchFamily="34" charset="0"/>
              </a:rPr>
              <a:t>-butyl </a:t>
            </a:r>
            <a:r>
              <a:rPr lang="en-US" b="1" i="1" dirty="0">
                <a:latin typeface="Bookman Old Style" panose="02050604050505020204" pitchFamily="18" charset="0"/>
                <a:cs typeface="Arial" pitchFamily="34" charset="0"/>
              </a:rPr>
              <a:t>are approved by </a:t>
            </a:r>
            <a:r>
              <a:rPr lang="en-US" b="1" dirty="0">
                <a:latin typeface="Bookman Old Style" panose="02050604050505020204" pitchFamily="18" charset="0"/>
                <a:cs typeface="Arial" pitchFamily="34" charset="0"/>
              </a:rPr>
              <a:t>the IUPAC for the substituted groups. </a:t>
            </a:r>
          </a:p>
          <a:p>
            <a:pPr algn="just">
              <a:buFont typeface="Wingdings" pitchFamily="2" charset="2"/>
              <a:buChar char="Ø"/>
              <a:defRPr/>
            </a:pPr>
            <a:r>
              <a:rPr lang="en-US" dirty="0">
                <a:latin typeface="Bookman Old Style" panose="02050604050505020204" pitchFamily="18" charset="0"/>
                <a:cs typeface="Arial" pitchFamily="34" charset="0"/>
              </a:rPr>
              <a:t>Substituent groups are cited in the name in alphabetical order, regardless of their order of occurrence in the molecule. Multiplication prefixes </a:t>
            </a:r>
            <a:r>
              <a:rPr lang="en-US" dirty="0">
                <a:solidFill>
                  <a:srgbClr val="007033"/>
                </a:solidFill>
                <a:latin typeface="Bookman Old Style" panose="02050604050505020204" pitchFamily="18" charset="0"/>
                <a:cs typeface="Arial" pitchFamily="34" charset="0"/>
              </a:rPr>
              <a:t>di, tri, </a:t>
            </a:r>
            <a:r>
              <a:rPr lang="en-US" dirty="0" err="1">
                <a:solidFill>
                  <a:srgbClr val="007033"/>
                </a:solidFill>
                <a:latin typeface="Bookman Old Style" panose="02050604050505020204" pitchFamily="18" charset="0"/>
                <a:cs typeface="Arial" pitchFamily="34" charset="0"/>
              </a:rPr>
              <a:t>ect</a:t>
            </a:r>
            <a:r>
              <a:rPr lang="en-US" dirty="0">
                <a:solidFill>
                  <a:srgbClr val="007033"/>
                </a:solidFill>
                <a:latin typeface="Bookman Old Style" panose="02050604050505020204" pitchFamily="18" charset="0"/>
                <a:cs typeface="Arial" pitchFamily="34" charset="0"/>
              </a:rPr>
              <a:t>. and structural prefixes  </a:t>
            </a:r>
            <a:r>
              <a:rPr lang="en-US" i="1" dirty="0">
                <a:solidFill>
                  <a:srgbClr val="007033"/>
                </a:solidFill>
                <a:latin typeface="Bookman Old Style" panose="02050604050505020204" pitchFamily="18" charset="0"/>
                <a:cs typeface="Arial" pitchFamily="34" charset="0"/>
              </a:rPr>
              <a:t>sec</a:t>
            </a:r>
            <a:r>
              <a:rPr lang="en-US" dirty="0">
                <a:solidFill>
                  <a:srgbClr val="007033"/>
                </a:solidFill>
                <a:latin typeface="Bookman Old Style" panose="02050604050505020204" pitchFamily="18" charset="0"/>
                <a:cs typeface="Arial" pitchFamily="34" charset="0"/>
              </a:rPr>
              <a:t>., </a:t>
            </a:r>
            <a:r>
              <a:rPr lang="en-US" i="1" dirty="0" err="1">
                <a:solidFill>
                  <a:srgbClr val="007033"/>
                </a:solidFill>
                <a:latin typeface="Bookman Old Style" panose="02050604050505020204" pitchFamily="18" charset="0"/>
                <a:cs typeface="Arial" pitchFamily="34" charset="0"/>
              </a:rPr>
              <a:t>tert</a:t>
            </a:r>
            <a:r>
              <a:rPr lang="en-US" i="1" dirty="0">
                <a:solidFill>
                  <a:srgbClr val="007033"/>
                </a:solidFill>
                <a:latin typeface="Bookman Old Style" panose="02050604050505020204" pitchFamily="18" charset="0"/>
                <a:cs typeface="Arial" pitchFamily="34" charset="0"/>
              </a:rPr>
              <a:t>.</a:t>
            </a:r>
            <a:r>
              <a:rPr lang="en-US" dirty="0">
                <a:solidFill>
                  <a:srgbClr val="007033"/>
                </a:solidFill>
                <a:latin typeface="Bookman Old Style" panose="02050604050505020204" pitchFamily="18" charset="0"/>
                <a:cs typeface="Arial" pitchFamily="34" charset="0"/>
              </a:rPr>
              <a:t>  </a:t>
            </a:r>
            <a:r>
              <a:rPr lang="en-US" dirty="0">
                <a:latin typeface="Bookman Old Style" panose="02050604050505020204" pitchFamily="18" charset="0"/>
                <a:cs typeface="Arial" pitchFamily="34" charset="0"/>
              </a:rPr>
              <a:t>written in italics and separated from the name by a hyphen) </a:t>
            </a:r>
            <a:r>
              <a:rPr lang="en-US" dirty="0">
                <a:solidFill>
                  <a:srgbClr val="007033"/>
                </a:solidFill>
                <a:latin typeface="Bookman Old Style" panose="02050604050505020204" pitchFamily="18" charset="0"/>
                <a:cs typeface="Arial" pitchFamily="34" charset="0"/>
              </a:rPr>
              <a:t>are ignored</a:t>
            </a:r>
            <a:r>
              <a:rPr lang="en-US" dirty="0">
                <a:latin typeface="Bookman Old Style" panose="02050604050505020204" pitchFamily="18" charset="0"/>
                <a:cs typeface="Arial" pitchFamily="34" charset="0"/>
              </a:rPr>
              <a:t>, </a:t>
            </a:r>
            <a:r>
              <a:rPr lang="en-US" dirty="0">
                <a:solidFill>
                  <a:srgbClr val="FF0000"/>
                </a:solidFill>
                <a:latin typeface="Bookman Old Style" panose="02050604050505020204" pitchFamily="18" charset="0"/>
                <a:cs typeface="Arial" pitchFamily="34" charset="0"/>
              </a:rPr>
              <a:t>but</a:t>
            </a:r>
            <a:r>
              <a:rPr lang="en-US" dirty="0">
                <a:latin typeface="Bookman Old Style" panose="02050604050505020204" pitchFamily="18" charset="0"/>
                <a:cs typeface="Arial" pitchFamily="34" charset="0"/>
              </a:rPr>
              <a:t> prefixes </a:t>
            </a:r>
            <a:r>
              <a:rPr lang="en-US" dirty="0" err="1">
                <a:solidFill>
                  <a:srgbClr val="C00000"/>
                </a:solidFill>
                <a:latin typeface="Bookman Old Style" panose="02050604050505020204" pitchFamily="18" charset="0"/>
                <a:cs typeface="Arial" pitchFamily="34" charset="0"/>
              </a:rPr>
              <a:t>iso</a:t>
            </a:r>
            <a:r>
              <a:rPr lang="en-US" dirty="0">
                <a:solidFill>
                  <a:srgbClr val="C00000"/>
                </a:solidFill>
                <a:latin typeface="Bookman Old Style" panose="02050604050505020204" pitchFamily="18" charset="0"/>
                <a:cs typeface="Arial" pitchFamily="34" charset="0"/>
              </a:rPr>
              <a:t> and </a:t>
            </a:r>
            <a:r>
              <a:rPr lang="en-US" dirty="0" err="1">
                <a:solidFill>
                  <a:srgbClr val="C00000"/>
                </a:solidFill>
                <a:latin typeface="Bookman Old Style" panose="02050604050505020204" pitchFamily="18" charset="0"/>
                <a:cs typeface="Arial" pitchFamily="34" charset="0"/>
              </a:rPr>
              <a:t>cyclo</a:t>
            </a:r>
            <a:r>
              <a:rPr lang="en-US" dirty="0">
                <a:solidFill>
                  <a:srgbClr val="C00000"/>
                </a:solidFill>
                <a:latin typeface="Bookman Old Style" panose="02050604050505020204" pitchFamily="18" charset="0"/>
                <a:cs typeface="Arial" pitchFamily="34" charset="0"/>
              </a:rPr>
              <a:t> are not!  </a:t>
            </a:r>
          </a:p>
          <a:p>
            <a:pPr algn="just">
              <a:buFont typeface="Wingdings" pitchFamily="2" charset="2"/>
              <a:buChar char="Ø"/>
              <a:defRPr/>
            </a:pPr>
            <a:r>
              <a:rPr lang="en-US" dirty="0">
                <a:latin typeface="Bookman Old Style" panose="02050604050505020204" pitchFamily="18" charset="0"/>
                <a:cs typeface="Arial" pitchFamily="34" charset="0"/>
              </a:rPr>
              <a:t> Thus “</a:t>
            </a:r>
            <a:r>
              <a:rPr lang="en-US" i="1" dirty="0" err="1">
                <a:latin typeface="Bookman Old Style" panose="02050604050505020204" pitchFamily="18" charset="0"/>
                <a:cs typeface="Arial" pitchFamily="34" charset="0"/>
              </a:rPr>
              <a:t>tert</a:t>
            </a:r>
            <a:r>
              <a:rPr lang="en-US" i="1" dirty="0">
                <a:latin typeface="Bookman Old Style" panose="02050604050505020204" pitchFamily="18" charset="0"/>
                <a:cs typeface="Arial" pitchFamily="34" charset="0"/>
              </a:rPr>
              <a:t>-</a:t>
            </a:r>
            <a:r>
              <a:rPr lang="en-US" i="1" dirty="0">
                <a:solidFill>
                  <a:srgbClr val="FF0000"/>
                </a:solidFill>
                <a:latin typeface="Bookman Old Style" panose="02050604050505020204" pitchFamily="18" charset="0"/>
                <a:cs typeface="Arial" pitchFamily="34" charset="0"/>
              </a:rPr>
              <a:t>b</a:t>
            </a:r>
            <a:r>
              <a:rPr lang="en-US" i="1" dirty="0">
                <a:latin typeface="Bookman Old Style" panose="02050604050505020204" pitchFamily="18" charset="0"/>
                <a:cs typeface="Arial" pitchFamily="34" charset="0"/>
              </a:rPr>
              <a:t>utyl” precedes “</a:t>
            </a:r>
            <a:r>
              <a:rPr lang="en-US" i="1" dirty="0">
                <a:solidFill>
                  <a:srgbClr val="FF0000"/>
                </a:solidFill>
                <a:latin typeface="Bookman Old Style" panose="02050604050505020204" pitchFamily="18" charset="0"/>
                <a:cs typeface="Arial" pitchFamily="34" charset="0"/>
              </a:rPr>
              <a:t>e</a:t>
            </a:r>
            <a:r>
              <a:rPr lang="en-US" i="1" dirty="0">
                <a:latin typeface="Bookman Old Style" panose="02050604050505020204" pitchFamily="18" charset="0"/>
                <a:cs typeface="Arial" pitchFamily="34" charset="0"/>
              </a:rPr>
              <a:t>thyl”, but  </a:t>
            </a:r>
            <a:r>
              <a:rPr lang="en-US" dirty="0">
                <a:solidFill>
                  <a:srgbClr val="FF0000"/>
                </a:solidFill>
                <a:latin typeface="Bookman Old Style" panose="02050604050505020204" pitchFamily="18" charset="0"/>
                <a:cs typeface="Arial" pitchFamily="34" charset="0"/>
              </a:rPr>
              <a:t>e</a:t>
            </a:r>
            <a:r>
              <a:rPr lang="en-US" dirty="0">
                <a:latin typeface="Bookman Old Style" panose="02050604050505020204" pitchFamily="18" charset="0"/>
                <a:cs typeface="Arial" pitchFamily="34" charset="0"/>
              </a:rPr>
              <a:t>thyl </a:t>
            </a:r>
            <a:r>
              <a:rPr lang="en-US" dirty="0" err="1">
                <a:latin typeface="Bookman Old Style" panose="02050604050505020204" pitchFamily="18" charset="0"/>
                <a:cs typeface="Arial" pitchFamily="34" charset="0"/>
              </a:rPr>
              <a:t>preceeds</a:t>
            </a:r>
            <a:r>
              <a:rPr lang="en-US" i="1" dirty="0">
                <a:latin typeface="Bookman Old Style" panose="02050604050505020204" pitchFamily="18" charset="0"/>
                <a:cs typeface="Arial" pitchFamily="34" charset="0"/>
              </a:rPr>
              <a:t> “</a:t>
            </a:r>
            <a:r>
              <a:rPr lang="en-US" i="1" dirty="0">
                <a:solidFill>
                  <a:srgbClr val="FF0000"/>
                </a:solidFill>
                <a:latin typeface="Bookman Old Style" panose="02050604050505020204" pitchFamily="18" charset="0"/>
                <a:cs typeface="Arial" pitchFamily="34" charset="0"/>
              </a:rPr>
              <a:t>i</a:t>
            </a:r>
            <a:r>
              <a:rPr lang="en-US" i="1" dirty="0">
                <a:latin typeface="Bookman Old Style" panose="02050604050505020204" pitchFamily="18" charset="0"/>
                <a:cs typeface="Arial" pitchFamily="34" charset="0"/>
              </a:rPr>
              <a:t>sopropyl”</a:t>
            </a:r>
            <a:r>
              <a:rPr lang="en-US" i="1" dirty="0">
                <a:latin typeface="Bookman Old Style" panose="02050604050505020204" pitchFamily="18" charset="0"/>
              </a:rPr>
              <a:t> </a:t>
            </a:r>
          </a:p>
          <a:p>
            <a:pPr algn="just">
              <a:buClr>
                <a:schemeClr val="folHlink"/>
              </a:buClr>
              <a:buFont typeface="Wingdings" pitchFamily="2" charset="2"/>
              <a:buChar char="Ø"/>
              <a:defRPr/>
            </a:pPr>
            <a:r>
              <a:rPr lang="en-US" i="1" dirty="0">
                <a:latin typeface="Bookman Old Style" panose="02050604050505020204" pitchFamily="18" charset="0"/>
                <a:cs typeface="Arial" pitchFamily="34" charset="0"/>
              </a:rPr>
              <a:t>3-</a:t>
            </a:r>
            <a:r>
              <a:rPr lang="en-US" b="1" i="1" dirty="0">
                <a:solidFill>
                  <a:srgbClr val="C00000"/>
                </a:solidFill>
                <a:latin typeface="Bookman Old Style" panose="02050604050505020204" pitchFamily="18" charset="0"/>
                <a:cs typeface="Arial" pitchFamily="34" charset="0"/>
              </a:rPr>
              <a:t>e</a:t>
            </a:r>
            <a:r>
              <a:rPr lang="en-US" i="1" dirty="0">
                <a:latin typeface="Bookman Old Style" panose="02050604050505020204" pitchFamily="18" charset="0"/>
                <a:cs typeface="Arial" pitchFamily="34" charset="0"/>
              </a:rPr>
              <a:t>thyl</a:t>
            </a:r>
            <a:r>
              <a:rPr lang="en-US" dirty="0">
                <a:latin typeface="Bookman Old Style" panose="02050604050505020204" pitchFamily="18" charset="0"/>
                <a:cs typeface="Arial" pitchFamily="34" charset="0"/>
              </a:rPr>
              <a:t> comes before </a:t>
            </a:r>
            <a:r>
              <a:rPr lang="en-US" i="1" dirty="0">
                <a:latin typeface="Bookman Old Style" panose="02050604050505020204" pitchFamily="18" charset="0"/>
                <a:cs typeface="Arial" pitchFamily="34" charset="0"/>
              </a:rPr>
              <a:t>2,2-di</a:t>
            </a:r>
            <a:r>
              <a:rPr lang="en-US" b="1" i="1" dirty="0">
                <a:solidFill>
                  <a:srgbClr val="C00000"/>
                </a:solidFill>
                <a:latin typeface="Bookman Old Style" panose="02050604050505020204" pitchFamily="18" charset="0"/>
                <a:cs typeface="Arial" pitchFamily="34" charset="0"/>
              </a:rPr>
              <a:t>m</a:t>
            </a:r>
            <a:r>
              <a:rPr lang="en-US" i="1" dirty="0">
                <a:latin typeface="Bookman Old Style" panose="02050604050505020204" pitchFamily="18" charset="0"/>
                <a:cs typeface="Arial" pitchFamily="34" charset="0"/>
              </a:rPr>
              <a:t>ethyl</a:t>
            </a:r>
            <a:r>
              <a:rPr lang="en-US" dirty="0">
                <a:latin typeface="Bookman Old Style" panose="02050604050505020204" pitchFamily="18" charset="0"/>
                <a:cs typeface="Arial" pitchFamily="34" charset="0"/>
              </a:rPr>
              <a:t>            </a:t>
            </a:r>
          </a:p>
          <a:p>
            <a:pPr algn="just">
              <a:buClr>
                <a:schemeClr val="folHlink"/>
              </a:buClr>
              <a:buFont typeface="Wingdings" pitchFamily="2" charset="2"/>
              <a:buChar char="Ø"/>
              <a:defRPr/>
            </a:pPr>
            <a:r>
              <a:rPr lang="en-US" dirty="0">
                <a:latin typeface="Bookman Old Style" panose="02050604050505020204" pitchFamily="18" charset="0"/>
                <a:cs typeface="Arial" pitchFamily="34" charset="0"/>
              </a:rPr>
              <a:t> </a:t>
            </a:r>
            <a:r>
              <a:rPr lang="en-US" i="1" dirty="0">
                <a:latin typeface="Bookman Old Style" panose="02050604050505020204" pitchFamily="18" charset="0"/>
                <a:cs typeface="Arial" pitchFamily="34" charset="0"/>
              </a:rPr>
              <a:t>4-</a:t>
            </a:r>
            <a:r>
              <a:rPr lang="en-US" b="1" i="1" dirty="0">
                <a:solidFill>
                  <a:srgbClr val="C00000"/>
                </a:solidFill>
                <a:latin typeface="Bookman Old Style" panose="02050604050505020204" pitchFamily="18" charset="0"/>
                <a:cs typeface="Arial" pitchFamily="34" charset="0"/>
              </a:rPr>
              <a:t>h</a:t>
            </a:r>
            <a:r>
              <a:rPr lang="en-US" i="1" dirty="0">
                <a:latin typeface="Bookman Old Style" panose="02050604050505020204" pitchFamily="18" charset="0"/>
                <a:cs typeface="Arial" pitchFamily="34" charset="0"/>
              </a:rPr>
              <a:t>exyl</a:t>
            </a:r>
            <a:r>
              <a:rPr lang="en-US" dirty="0">
                <a:latin typeface="Bookman Old Style" panose="02050604050505020204" pitchFamily="18" charset="0"/>
                <a:cs typeface="Arial" pitchFamily="34" charset="0"/>
              </a:rPr>
              <a:t> comes before </a:t>
            </a:r>
            <a:r>
              <a:rPr lang="en-US" i="1" dirty="0">
                <a:latin typeface="Bookman Old Style" panose="02050604050505020204" pitchFamily="18" charset="0"/>
                <a:cs typeface="Arial" pitchFamily="34" charset="0"/>
              </a:rPr>
              <a:t>2,3-di</a:t>
            </a:r>
            <a:r>
              <a:rPr lang="en-US" b="1" i="1" dirty="0">
                <a:solidFill>
                  <a:srgbClr val="C00000"/>
                </a:solidFill>
                <a:latin typeface="Bookman Old Style" panose="02050604050505020204" pitchFamily="18" charset="0"/>
                <a:cs typeface="Arial" pitchFamily="34" charset="0"/>
              </a:rPr>
              <a:t>i</a:t>
            </a:r>
            <a:r>
              <a:rPr lang="en-US" i="1" dirty="0">
                <a:latin typeface="Bookman Old Style" panose="02050604050505020204" pitchFamily="18" charset="0"/>
                <a:cs typeface="Arial" pitchFamily="34" charset="0"/>
              </a:rPr>
              <a:t>sopropyl</a:t>
            </a:r>
            <a:r>
              <a:rPr lang="en-US" dirty="0">
                <a:latin typeface="Bookman Old Style" panose="02050604050505020204" pitchFamily="18" charset="0"/>
                <a:cs typeface="Arial" pitchFamily="34" charset="0"/>
              </a:rPr>
              <a:t> </a:t>
            </a:r>
          </a:p>
          <a:p>
            <a:pPr algn="just">
              <a:buClr>
                <a:schemeClr val="folHlink"/>
              </a:buClr>
              <a:buFont typeface="Wingdings" pitchFamily="2" charset="2"/>
              <a:buChar char="Ø"/>
              <a:defRPr/>
            </a:pPr>
            <a:r>
              <a:rPr lang="en-US" i="1" dirty="0">
                <a:latin typeface="Bookman Old Style" panose="02050604050505020204" pitchFamily="18" charset="0"/>
                <a:cs typeface="Arial" pitchFamily="34" charset="0"/>
              </a:rPr>
              <a:t>3-Tert-</a:t>
            </a:r>
            <a:r>
              <a:rPr lang="en-US" i="1" dirty="0">
                <a:solidFill>
                  <a:srgbClr val="FF0000"/>
                </a:solidFill>
                <a:latin typeface="Bookman Old Style" panose="02050604050505020204" pitchFamily="18" charset="0"/>
                <a:cs typeface="Arial" pitchFamily="34" charset="0"/>
              </a:rPr>
              <a:t>b</a:t>
            </a:r>
            <a:r>
              <a:rPr lang="en-US" i="1" dirty="0">
                <a:latin typeface="Bookman Old Style" panose="02050604050505020204" pitchFamily="18" charset="0"/>
                <a:cs typeface="Arial" pitchFamily="34" charset="0"/>
              </a:rPr>
              <a:t>utyl </a:t>
            </a:r>
            <a:r>
              <a:rPr lang="en-US" dirty="0">
                <a:latin typeface="Bookman Old Style" panose="02050604050505020204" pitchFamily="18" charset="0"/>
                <a:cs typeface="Arial" pitchFamily="34" charset="0"/>
              </a:rPr>
              <a:t>comes before </a:t>
            </a:r>
            <a:r>
              <a:rPr lang="en-US" i="1" dirty="0">
                <a:latin typeface="Bookman Old Style" panose="02050604050505020204" pitchFamily="18" charset="0"/>
                <a:cs typeface="Arial" pitchFamily="34" charset="0"/>
              </a:rPr>
              <a:t>3-</a:t>
            </a:r>
            <a:r>
              <a:rPr lang="en-US" b="1" i="1" dirty="0">
                <a:solidFill>
                  <a:srgbClr val="FF0000"/>
                </a:solidFill>
                <a:latin typeface="Bookman Old Style" panose="02050604050505020204" pitchFamily="18" charset="0"/>
                <a:cs typeface="Arial" pitchFamily="34" charset="0"/>
              </a:rPr>
              <a:t>i</a:t>
            </a:r>
            <a:r>
              <a:rPr lang="en-US" b="1" i="1" dirty="0">
                <a:latin typeface="Bookman Old Style" panose="02050604050505020204" pitchFamily="18" charset="0"/>
                <a:cs typeface="Arial" pitchFamily="34" charset="0"/>
              </a:rPr>
              <a:t>sopropyl</a:t>
            </a:r>
            <a:r>
              <a:rPr lang="en-US" dirty="0">
                <a:latin typeface="Bookman Old Style" panose="02050604050505020204" pitchFamily="18" charset="0"/>
                <a:cs typeface="Arial" pitchFamily="34" charset="0"/>
              </a:rPr>
              <a:t> </a:t>
            </a:r>
          </a:p>
          <a:p>
            <a:endParaRPr lang="en-US" dirty="0"/>
          </a:p>
        </p:txBody>
      </p:sp>
      <p:sp>
        <p:nvSpPr>
          <p:cNvPr id="4" name="Slide Number Placeholder 3"/>
          <p:cNvSpPr>
            <a:spLocks noGrp="1"/>
          </p:cNvSpPr>
          <p:nvPr>
            <p:ph type="sldNum" sz="quarter" idx="12"/>
          </p:nvPr>
        </p:nvSpPr>
        <p:spPr/>
        <p:txBody>
          <a:bodyPr/>
          <a:lstStyle/>
          <a:p>
            <a:fld id="{47D644AF-64BE-411A-9540-9B9A944DD121}" type="slidenum">
              <a:rPr lang="en-US" smtClean="0"/>
              <a:pPr/>
              <a:t>23</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2869954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1"/>
            <p:extLst>
              <p:ext uri="{D42A27DB-BD31-4B8C-83A1-F6EECF244321}">
                <p14:modId xmlns="" xmlns:p14="http://schemas.microsoft.com/office/powerpoint/2010/main" val="1540963024"/>
              </p:ext>
            </p:extLst>
          </p:nvPr>
        </p:nvGraphicFramePr>
        <p:xfrm>
          <a:off x="838200" y="838200"/>
          <a:ext cx="6742916" cy="1585913"/>
        </p:xfrm>
        <a:graphic>
          <a:graphicData uri="http://schemas.openxmlformats.org/presentationml/2006/ole">
            <p:oleObj spid="_x0000_s8234" name="CS ChemDraw Drawing" r:id="rId3" imgW="4799076" imgH="1129284" progId="ChemDraw.Document.6.0">
              <p:embed/>
            </p:oleObj>
          </a:graphicData>
        </a:graphic>
      </p:graphicFrame>
      <p:pic>
        <p:nvPicPr>
          <p:cNvPr id="6" name="Picture 12" descr="nomprb3"/>
          <p:cNvPicPr>
            <a:picLocks noChangeAspect="1" noChangeArrowheads="1"/>
          </p:cNvPicPr>
          <p:nvPr/>
        </p:nvPicPr>
        <p:blipFill>
          <a:blip r:embed="rId4" cstate="print"/>
          <a:srcRect/>
          <a:stretch>
            <a:fillRect/>
          </a:stretch>
        </p:blipFill>
        <p:spPr bwMode="auto">
          <a:xfrm>
            <a:off x="381000" y="2667000"/>
            <a:ext cx="7543800" cy="3352800"/>
          </a:xfrm>
          <a:prstGeom prst="rect">
            <a:avLst/>
          </a:prstGeom>
          <a:solidFill>
            <a:schemeClr val="bg1"/>
          </a:solidFill>
          <a:ln w="9525">
            <a:noFill/>
            <a:miter lim="800000"/>
            <a:headEnd/>
            <a:tailEnd/>
          </a:ln>
        </p:spPr>
      </p:pic>
      <p:sp>
        <p:nvSpPr>
          <p:cNvPr id="8" name="Rectangle 2"/>
          <p:cNvSpPr>
            <a:spLocks noGrp="1" noChangeArrowheads="1"/>
          </p:cNvSpPr>
          <p:nvPr>
            <p:ph type="title" idx="4294967295"/>
          </p:nvPr>
        </p:nvSpPr>
        <p:spPr>
          <a:xfrm>
            <a:off x="0" y="76200"/>
            <a:ext cx="8222673" cy="838200"/>
          </a:xfrm>
        </p:spPr>
        <p:txBody>
          <a:bodyPr lIns="91440" rIns="91440" bIns="45720" anchor="ctr"/>
          <a:lstStyle/>
          <a:p>
            <a:pPr algn="ctr" eaLnBrk="1" hangingPunct="1"/>
            <a:r>
              <a:rPr lang="en-US" sz="3800" b="1" dirty="0" smtClean="0">
                <a:solidFill>
                  <a:srgbClr val="7030A0"/>
                </a:solidFill>
                <a:latin typeface="Bookman Old Style" panose="02050604050505020204" pitchFamily="18" charset="0"/>
              </a:rPr>
              <a:t>      Examples of The IUPAC Rules</a:t>
            </a:r>
          </a:p>
        </p:txBody>
      </p:sp>
      <p:cxnSp>
        <p:nvCxnSpPr>
          <p:cNvPr id="10" name="Straight Connector 9"/>
          <p:cNvCxnSpPr/>
          <p:nvPr/>
        </p:nvCxnSpPr>
        <p:spPr>
          <a:xfrm>
            <a:off x="457200" y="2590800"/>
            <a:ext cx="78486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47D644AF-64BE-411A-9540-9B9A944DD121}" type="slidenum">
              <a:rPr lang="en-US" smtClean="0"/>
              <a:pPr/>
              <a:t>24</a:t>
            </a:fld>
            <a:endParaRPr lang="en-US"/>
          </a:p>
        </p:txBody>
      </p:sp>
      <p:pic>
        <p:nvPicPr>
          <p:cNvPr id="7"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extBox 8"/>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
        <p:nvSpPr>
          <p:cNvPr id="11" name="Rectangle 10"/>
          <p:cNvSpPr/>
          <p:nvPr/>
        </p:nvSpPr>
        <p:spPr>
          <a:xfrm>
            <a:off x="304800" y="6096000"/>
            <a:ext cx="7391400" cy="646331"/>
          </a:xfrm>
          <a:prstGeom prst="rect">
            <a:avLst/>
          </a:prstGeom>
        </p:spPr>
        <p:txBody>
          <a:bodyPr wrap="square">
            <a:spAutoFit/>
          </a:bodyPr>
          <a:lstStyle/>
          <a:p>
            <a:pPr>
              <a:buClr>
                <a:schemeClr val="folHlink"/>
              </a:buClr>
            </a:pPr>
            <a:r>
              <a:rPr lang="en-US" dirty="0" smtClean="0">
                <a:latin typeface="Times New Roman"/>
                <a:cs typeface="Times New Roman"/>
              </a:rPr>
              <a:t>Thus the parent chain will be the one with 4 </a:t>
            </a:r>
            <a:r>
              <a:rPr lang="en-US" dirty="0" err="1" smtClean="0">
                <a:latin typeface="Times New Roman"/>
                <a:cs typeface="Times New Roman"/>
              </a:rPr>
              <a:t>substituents</a:t>
            </a:r>
            <a:r>
              <a:rPr lang="en-US" dirty="0" smtClean="0">
                <a:latin typeface="Times New Roman"/>
                <a:cs typeface="Times New Roman"/>
              </a:rPr>
              <a:t> </a:t>
            </a:r>
            <a:r>
              <a:rPr lang="en-US" dirty="0" smtClean="0">
                <a:latin typeface="Times New Roman"/>
                <a:cs typeface="Times New Roman"/>
              </a:rPr>
              <a:t>and the correct </a:t>
            </a:r>
            <a:r>
              <a:rPr lang="en-US" dirty="0" err="1" smtClean="0">
                <a:latin typeface="Times New Roman"/>
                <a:cs typeface="Times New Roman"/>
              </a:rPr>
              <a:t>IUPAc</a:t>
            </a:r>
            <a:r>
              <a:rPr lang="en-US" dirty="0" smtClean="0">
                <a:latin typeface="Times New Roman"/>
                <a:cs typeface="Times New Roman"/>
              </a:rPr>
              <a:t> name of this compound  is : </a:t>
            </a:r>
            <a:r>
              <a:rPr lang="en-US" b="1" dirty="0" smtClean="0">
                <a:solidFill>
                  <a:srgbClr val="C00000"/>
                </a:solidFill>
                <a:latin typeface="Times New Roman"/>
                <a:cs typeface="Times New Roman"/>
              </a:rPr>
              <a:t>3-Ethyl-2,2,5-trimethylhexane</a:t>
            </a:r>
            <a:endParaRPr lang="en-GB" b="1" dirty="0">
              <a:solidFill>
                <a:srgbClr val="C00000"/>
              </a:solidFill>
              <a:latin typeface="Times New Roman"/>
              <a:cs typeface="Times New Roman"/>
            </a:endParaRPr>
          </a:p>
        </p:txBody>
      </p:sp>
    </p:spTree>
    <p:extLst>
      <p:ext uri="{BB962C8B-B14F-4D97-AF65-F5344CB8AC3E}">
        <p14:creationId xmlns="" xmlns:p14="http://schemas.microsoft.com/office/powerpoint/2010/main" val="290994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b="1" dirty="0">
                <a:solidFill>
                  <a:srgbClr val="7030A0"/>
                </a:solidFill>
                <a:latin typeface="Bookman Old Style" panose="02050604050505020204" pitchFamily="18" charset="0"/>
              </a:rPr>
              <a:t>Physical Properties</a:t>
            </a:r>
            <a:endParaRPr lang="en-US" dirty="0">
              <a:solidFill>
                <a:srgbClr val="7030A0"/>
              </a:solidFill>
              <a:latin typeface="Bookman Old Style" panose="02050604050505020204" pitchFamily="18" charset="0"/>
            </a:endParaRPr>
          </a:p>
        </p:txBody>
      </p:sp>
      <p:sp>
        <p:nvSpPr>
          <p:cNvPr id="3" name="Content Placeholder 2"/>
          <p:cNvSpPr>
            <a:spLocks noGrp="1"/>
          </p:cNvSpPr>
          <p:nvPr>
            <p:ph idx="1"/>
          </p:nvPr>
        </p:nvSpPr>
        <p:spPr>
          <a:xfrm>
            <a:off x="457200" y="1371600"/>
            <a:ext cx="7620000" cy="4800600"/>
          </a:xfrm>
        </p:spPr>
        <p:txBody>
          <a:bodyPr/>
          <a:lstStyle/>
          <a:p>
            <a:pPr marL="0" indent="0" algn="just">
              <a:buClr>
                <a:schemeClr val="folHlink"/>
              </a:buClr>
              <a:buNone/>
              <a:defRPr/>
            </a:pPr>
            <a:r>
              <a:rPr lang="en-US" altLang="en-US" sz="2000" b="1" dirty="0">
                <a:latin typeface="Bookman Old Style" panose="02050604050505020204" pitchFamily="18" charset="0"/>
              </a:rPr>
              <a:t>C1-C4 </a:t>
            </a:r>
            <a:r>
              <a:rPr lang="en-US" altLang="en-US" sz="2000" dirty="0">
                <a:latin typeface="Bookman Old Style" panose="02050604050505020204" pitchFamily="18" charset="0"/>
              </a:rPr>
              <a:t>unbranched</a:t>
            </a:r>
            <a:r>
              <a:rPr lang="en-US" altLang="en-US" sz="2000" b="1" dirty="0">
                <a:latin typeface="Bookman Old Style" panose="02050604050505020204" pitchFamily="18" charset="0"/>
              </a:rPr>
              <a:t> </a:t>
            </a:r>
            <a:r>
              <a:rPr lang="en-US" altLang="en-US" sz="2000" dirty="0">
                <a:latin typeface="Bookman Old Style" panose="02050604050505020204" pitchFamily="18" charset="0"/>
              </a:rPr>
              <a:t>alkanes are </a:t>
            </a:r>
            <a:r>
              <a:rPr lang="en-US" altLang="en-US" sz="2000" dirty="0">
                <a:solidFill>
                  <a:srgbClr val="FF0000"/>
                </a:solidFill>
                <a:latin typeface="Bookman Old Style" panose="02050604050505020204" pitchFamily="18" charset="0"/>
              </a:rPr>
              <a:t>gases</a:t>
            </a:r>
            <a:r>
              <a:rPr lang="en-US" altLang="en-US" sz="2000" b="1" dirty="0">
                <a:latin typeface="Bookman Old Style" panose="02050604050505020204" pitchFamily="18" charset="0"/>
              </a:rPr>
              <a:t>; the C5-C17 </a:t>
            </a:r>
            <a:r>
              <a:rPr lang="en-US" altLang="en-US" sz="2000" dirty="0">
                <a:latin typeface="Bookman Old Style" panose="02050604050505020204" pitchFamily="18" charset="0"/>
              </a:rPr>
              <a:t>unbranched alkanes are </a:t>
            </a:r>
            <a:r>
              <a:rPr lang="en-US" altLang="en-US" sz="2000" dirty="0">
                <a:solidFill>
                  <a:srgbClr val="FF0000"/>
                </a:solidFill>
                <a:latin typeface="Bookman Old Style" panose="02050604050505020204" pitchFamily="18" charset="0"/>
              </a:rPr>
              <a:t>liquids</a:t>
            </a:r>
            <a:r>
              <a:rPr lang="en-US" altLang="en-US" sz="2000" b="1" dirty="0">
                <a:latin typeface="Bookman Old Style" panose="02050604050505020204" pitchFamily="18" charset="0"/>
              </a:rPr>
              <a:t>; </a:t>
            </a:r>
            <a:r>
              <a:rPr lang="en-US" altLang="en-US" sz="2000" dirty="0">
                <a:latin typeface="Bookman Old Style" panose="02050604050505020204" pitchFamily="18" charset="0"/>
              </a:rPr>
              <a:t>the unbranched alkanes with </a:t>
            </a:r>
            <a:r>
              <a:rPr lang="en-US" altLang="en-US" sz="2000" b="1" dirty="0">
                <a:latin typeface="Bookman Old Style" panose="02050604050505020204" pitchFamily="18" charset="0"/>
              </a:rPr>
              <a:t>18 or more carbon </a:t>
            </a:r>
            <a:r>
              <a:rPr lang="en-US" altLang="en-US" sz="2000" b="1" dirty="0" smtClean="0">
                <a:latin typeface="Bookman Old Style" panose="02050604050505020204" pitchFamily="18" charset="0"/>
              </a:rPr>
              <a:t>atoms </a:t>
            </a:r>
            <a:r>
              <a:rPr lang="en-US" sz="2000" dirty="0" smtClean="0">
                <a:latin typeface="Bookman Old Style" panose="02050604050505020204" pitchFamily="18" charset="0"/>
                <a:cs typeface="Arial" pitchFamily="34" charset="0"/>
              </a:rPr>
              <a:t>are </a:t>
            </a:r>
            <a:r>
              <a:rPr lang="en-US" sz="2000" dirty="0">
                <a:solidFill>
                  <a:srgbClr val="FF0000"/>
                </a:solidFill>
                <a:latin typeface="Bookman Old Style" panose="02050604050505020204" pitchFamily="18" charset="0"/>
                <a:cs typeface="Arial" pitchFamily="34" charset="0"/>
              </a:rPr>
              <a:t>solids</a:t>
            </a:r>
            <a:r>
              <a:rPr lang="en-US" sz="2000" dirty="0">
                <a:latin typeface="Bookman Old Style" panose="02050604050505020204" pitchFamily="18" charset="0"/>
                <a:cs typeface="Arial" pitchFamily="34" charset="0"/>
              </a:rPr>
              <a:t>. </a:t>
            </a:r>
            <a:endParaRPr lang="en-US" sz="2000" dirty="0" smtClean="0">
              <a:latin typeface="Bookman Old Style" panose="02050604050505020204" pitchFamily="18" charset="0"/>
              <a:cs typeface="Arial" pitchFamily="34" charset="0"/>
            </a:endParaRPr>
          </a:p>
          <a:p>
            <a:pPr marL="0" indent="0" algn="just">
              <a:buClr>
                <a:schemeClr val="folHlink"/>
              </a:buClr>
              <a:buNone/>
              <a:defRPr/>
            </a:pPr>
            <a:endParaRPr lang="en-US" sz="2000" dirty="0">
              <a:latin typeface="Bookman Old Style" panose="02050604050505020204" pitchFamily="18" charset="0"/>
              <a:cs typeface="Arial" pitchFamily="34" charset="0"/>
            </a:endParaRPr>
          </a:p>
          <a:p>
            <a:pPr marL="0" indent="0" algn="just">
              <a:buClr>
                <a:schemeClr val="folHlink"/>
              </a:buClr>
              <a:buNone/>
              <a:defRPr/>
            </a:pPr>
            <a:r>
              <a:rPr lang="en-US" sz="2000" dirty="0">
                <a:latin typeface="Bookman Old Style" panose="02050604050505020204" pitchFamily="18" charset="0"/>
                <a:cs typeface="Arial" pitchFamily="34" charset="0"/>
              </a:rPr>
              <a:t>Alkanes are </a:t>
            </a:r>
            <a:r>
              <a:rPr lang="en-US" sz="2000" dirty="0">
                <a:solidFill>
                  <a:srgbClr val="FF0000"/>
                </a:solidFill>
                <a:latin typeface="Bookman Old Style" panose="02050604050505020204" pitchFamily="18" charset="0"/>
                <a:cs typeface="Arial" pitchFamily="34" charset="0"/>
              </a:rPr>
              <a:t>non- polar  </a:t>
            </a:r>
            <a:r>
              <a:rPr lang="en-US" sz="2000" dirty="0">
                <a:latin typeface="Bookman Old Style" panose="02050604050505020204" pitchFamily="18" charset="0"/>
                <a:cs typeface="Arial" pitchFamily="34" charset="0"/>
              </a:rPr>
              <a:t>so are </a:t>
            </a:r>
            <a:r>
              <a:rPr lang="en-US" sz="2000" dirty="0">
                <a:solidFill>
                  <a:srgbClr val="FF0000"/>
                </a:solidFill>
                <a:latin typeface="Bookman Old Style" panose="02050604050505020204" pitchFamily="18" charset="0"/>
                <a:cs typeface="Arial" pitchFamily="34" charset="0"/>
              </a:rPr>
              <a:t>immiscible </a:t>
            </a:r>
            <a:r>
              <a:rPr lang="en-US" sz="2000" dirty="0">
                <a:latin typeface="Bookman Old Style" panose="02050604050505020204" pitchFamily="18" charset="0"/>
                <a:cs typeface="Arial" pitchFamily="34" charset="0"/>
              </a:rPr>
              <a:t>with  water , they are </a:t>
            </a:r>
            <a:r>
              <a:rPr lang="en-US" sz="2000" dirty="0">
                <a:solidFill>
                  <a:srgbClr val="FF0000"/>
                </a:solidFill>
                <a:latin typeface="Bookman Old Style" panose="02050604050505020204" pitchFamily="18" charset="0"/>
                <a:cs typeface="Arial" pitchFamily="34" charset="0"/>
              </a:rPr>
              <a:t>soluble </a:t>
            </a:r>
            <a:r>
              <a:rPr lang="en-US" sz="2000" dirty="0">
                <a:latin typeface="Bookman Old Style" panose="02050604050505020204" pitchFamily="18" charset="0"/>
                <a:cs typeface="Arial" pitchFamily="34" charset="0"/>
              </a:rPr>
              <a:t>in most </a:t>
            </a:r>
            <a:r>
              <a:rPr lang="en-US" sz="2000" dirty="0">
                <a:solidFill>
                  <a:srgbClr val="FF0000"/>
                </a:solidFill>
                <a:latin typeface="Bookman Old Style" panose="02050604050505020204" pitchFamily="18" charset="0"/>
                <a:cs typeface="Arial" pitchFamily="34" charset="0"/>
              </a:rPr>
              <a:t>organic solvents</a:t>
            </a:r>
            <a:r>
              <a:rPr lang="en-US" sz="2000" dirty="0" smtClean="0">
                <a:solidFill>
                  <a:srgbClr val="FF0000"/>
                </a:solidFill>
                <a:latin typeface="Bookman Old Style" panose="02050604050505020204" pitchFamily="18" charset="0"/>
                <a:cs typeface="Arial" pitchFamily="34" charset="0"/>
              </a:rPr>
              <a:t>.</a:t>
            </a:r>
          </a:p>
          <a:p>
            <a:pPr marL="0" indent="0" algn="just">
              <a:buClr>
                <a:schemeClr val="folHlink"/>
              </a:buClr>
              <a:buNone/>
              <a:defRPr/>
            </a:pPr>
            <a:endParaRPr lang="en-US" sz="2000" dirty="0" smtClean="0">
              <a:latin typeface="Bookman Old Style" panose="02050604050505020204" pitchFamily="18" charset="0"/>
              <a:cs typeface="Arial" pitchFamily="34" charset="0"/>
            </a:endParaRPr>
          </a:p>
          <a:p>
            <a:pPr marL="0" indent="0" algn="just">
              <a:buClr>
                <a:schemeClr val="folHlink"/>
              </a:buClr>
              <a:buNone/>
              <a:defRPr/>
            </a:pPr>
            <a:r>
              <a:rPr lang="en-US" sz="2000" dirty="0">
                <a:latin typeface="Bookman Old Style" panose="02050604050505020204" pitchFamily="18" charset="0"/>
                <a:cs typeface="Arial" pitchFamily="34" charset="0"/>
              </a:rPr>
              <a:t> </a:t>
            </a:r>
            <a:r>
              <a:rPr lang="en-US" sz="2400" b="1" u="sng" dirty="0" smtClean="0">
                <a:solidFill>
                  <a:srgbClr val="0070C0"/>
                </a:solidFill>
                <a:latin typeface="Bookman Old Style" panose="02050604050505020204" pitchFamily="18" charset="0"/>
                <a:cs typeface="Arial" pitchFamily="34" charset="0"/>
              </a:rPr>
              <a:t>Boiling </a:t>
            </a:r>
            <a:r>
              <a:rPr lang="en-US" sz="2400" b="1" u="sng" dirty="0">
                <a:solidFill>
                  <a:srgbClr val="0070C0"/>
                </a:solidFill>
                <a:latin typeface="Bookman Old Style" panose="02050604050505020204" pitchFamily="18" charset="0"/>
                <a:cs typeface="Arial" pitchFamily="34" charset="0"/>
              </a:rPr>
              <a:t>points and </a:t>
            </a:r>
            <a:r>
              <a:rPr lang="en-US" sz="2400" b="1" u="sng" dirty="0" smtClean="0">
                <a:solidFill>
                  <a:srgbClr val="0070C0"/>
                </a:solidFill>
                <a:latin typeface="Bookman Old Style" panose="02050604050505020204" pitchFamily="18" charset="0"/>
                <a:cs typeface="Arial" pitchFamily="34" charset="0"/>
              </a:rPr>
              <a:t>Melting </a:t>
            </a:r>
            <a:r>
              <a:rPr lang="en-US" sz="2400" b="1" u="sng" dirty="0">
                <a:solidFill>
                  <a:srgbClr val="0070C0"/>
                </a:solidFill>
                <a:latin typeface="Bookman Old Style" panose="02050604050505020204" pitchFamily="18" charset="0"/>
                <a:cs typeface="Arial" pitchFamily="34" charset="0"/>
              </a:rPr>
              <a:t>points</a:t>
            </a:r>
          </a:p>
          <a:p>
            <a:pPr marL="0" indent="0" algn="just">
              <a:buClr>
                <a:schemeClr val="folHlink"/>
              </a:buClr>
              <a:buFont typeface="Wingdings" pitchFamily="2" charset="2"/>
              <a:buChar char="Ø"/>
              <a:defRPr/>
            </a:pPr>
            <a:r>
              <a:rPr lang="en-US" sz="2000" dirty="0">
                <a:latin typeface="Bookman Old Style" panose="02050604050505020204" pitchFamily="18" charset="0"/>
                <a:cs typeface="Arial" pitchFamily="34" charset="0"/>
              </a:rPr>
              <a:t> The boiling points and melting points of alkanes increase with </a:t>
            </a:r>
            <a:r>
              <a:rPr lang="en-US" sz="2000" dirty="0" smtClean="0">
                <a:latin typeface="Bookman Old Style" panose="02050604050505020204" pitchFamily="18" charset="0"/>
                <a:cs typeface="Arial" pitchFamily="34" charset="0"/>
              </a:rPr>
              <a:t>increasing the numbers of carbon atoms and increasing molecular weights. </a:t>
            </a:r>
            <a:endParaRPr lang="en-US" sz="2000" dirty="0">
              <a:latin typeface="Bookman Old Style" panose="02050604050505020204" pitchFamily="18" charset="0"/>
              <a:cs typeface="Arial" pitchFamily="34" charset="0"/>
            </a:endParaRPr>
          </a:p>
          <a:p>
            <a:pPr marL="0" indent="0" algn="just">
              <a:buClr>
                <a:schemeClr val="folHlink"/>
              </a:buClr>
              <a:buFont typeface="Wingdings" pitchFamily="2" charset="2"/>
              <a:buChar char="Ø"/>
              <a:defRPr/>
            </a:pPr>
            <a:r>
              <a:rPr lang="en-US" sz="2000" dirty="0">
                <a:latin typeface="Bookman Old Style" panose="02050604050505020204" pitchFamily="18" charset="0"/>
                <a:cs typeface="Arial" pitchFamily="34" charset="0"/>
              </a:rPr>
              <a:t> </a:t>
            </a:r>
            <a:r>
              <a:rPr lang="en-US" sz="2000" dirty="0">
                <a:solidFill>
                  <a:srgbClr val="FF0000"/>
                </a:solidFill>
                <a:latin typeface="Bookman Old Style" panose="02050604050505020204" pitchFamily="18" charset="0"/>
                <a:cs typeface="Arial" pitchFamily="34" charset="0"/>
              </a:rPr>
              <a:t>Branching</a:t>
            </a:r>
            <a:r>
              <a:rPr lang="en-US" sz="2000" dirty="0">
                <a:latin typeface="Bookman Old Style" panose="02050604050505020204" pitchFamily="18" charset="0"/>
                <a:cs typeface="Arial" pitchFamily="34" charset="0"/>
              </a:rPr>
              <a:t> </a:t>
            </a:r>
            <a:r>
              <a:rPr lang="en-US" sz="2000" dirty="0">
                <a:solidFill>
                  <a:srgbClr val="FF0000"/>
                </a:solidFill>
                <a:latin typeface="Bookman Old Style" panose="02050604050505020204" pitchFamily="18" charset="0"/>
                <a:cs typeface="Arial" pitchFamily="34" charset="0"/>
              </a:rPr>
              <a:t>reduces</a:t>
            </a:r>
            <a:r>
              <a:rPr lang="en-US" sz="2000" dirty="0">
                <a:latin typeface="Bookman Old Style" panose="02050604050505020204" pitchFamily="18" charset="0"/>
                <a:cs typeface="Arial" pitchFamily="34" charset="0"/>
              </a:rPr>
              <a:t> the boiling point, the more branching </a:t>
            </a:r>
            <a:r>
              <a:rPr lang="en-US" sz="2000" dirty="0" smtClean="0">
                <a:latin typeface="Bookman Old Style" panose="02050604050505020204" pitchFamily="18" charset="0"/>
                <a:cs typeface="Arial" pitchFamily="34" charset="0"/>
              </a:rPr>
              <a:t>leads to </a:t>
            </a:r>
            <a:r>
              <a:rPr lang="en-US" sz="2000" dirty="0">
                <a:latin typeface="Bookman Old Style" panose="02050604050505020204" pitchFamily="18" charset="0"/>
                <a:cs typeface="Arial" pitchFamily="34" charset="0"/>
              </a:rPr>
              <a:t>lower the boiling point. </a:t>
            </a:r>
          </a:p>
          <a:p>
            <a:pPr marL="0" indent="0" algn="just">
              <a:buClr>
                <a:schemeClr val="folHlink"/>
              </a:buClr>
              <a:buNone/>
              <a:defRPr/>
            </a:pPr>
            <a:endParaRPr lang="en-US" sz="2000" dirty="0">
              <a:solidFill>
                <a:srgbClr val="FF0000"/>
              </a:solidFill>
              <a:latin typeface="Bookman Old Style" panose="02050604050505020204" pitchFamily="18" charset="0"/>
              <a:cs typeface="Arial" pitchFamily="34" charset="0"/>
            </a:endParaRPr>
          </a:p>
          <a:p>
            <a:pPr marL="0" indent="0" algn="just">
              <a:buClr>
                <a:schemeClr val="folHlink"/>
              </a:buClr>
              <a:buFont typeface="Wingdings" pitchFamily="2" charset="2"/>
              <a:buChar char="Ø"/>
              <a:defRPr/>
            </a:pPr>
            <a:endParaRPr lang="en-US" sz="2000" dirty="0">
              <a:latin typeface="Bookman Old Style" panose="02050604050505020204" pitchFamily="18" charset="0"/>
              <a:cs typeface="Arial" pitchFamily="34" charset="0"/>
            </a:endParaRPr>
          </a:p>
          <a:p>
            <a:endParaRPr lang="en-US" dirty="0"/>
          </a:p>
        </p:txBody>
      </p:sp>
      <p:sp>
        <p:nvSpPr>
          <p:cNvPr id="4" name="Slide Number Placeholder 3"/>
          <p:cNvSpPr>
            <a:spLocks noGrp="1"/>
          </p:cNvSpPr>
          <p:nvPr>
            <p:ph type="sldNum" sz="quarter" idx="12"/>
          </p:nvPr>
        </p:nvSpPr>
        <p:spPr/>
        <p:txBody>
          <a:bodyPr/>
          <a:lstStyle/>
          <a:p>
            <a:fld id="{47D644AF-64BE-411A-9540-9B9A944DD121}" type="slidenum">
              <a:rPr lang="en-US" smtClean="0"/>
              <a:pPr/>
              <a:t>25</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0757906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7030A0"/>
                </a:solidFill>
                <a:latin typeface="Bookman Old Style" panose="02050604050505020204" pitchFamily="18" charset="0"/>
              </a:rPr>
              <a:t>Example</a:t>
            </a:r>
            <a:endParaRPr lang="en-US" dirty="0">
              <a:solidFill>
                <a:srgbClr val="7030A0"/>
              </a:solidFill>
              <a:latin typeface="Bookman Old Style" panose="02050604050505020204" pitchFamily="18" charset="0"/>
            </a:endParaRPr>
          </a:p>
        </p:txBody>
      </p:sp>
      <p:pic>
        <p:nvPicPr>
          <p:cNvPr id="10244" name="Picture 4" descr="http://images.books24x7.com/bookimages/id_17311/fig9-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371600" y="1430384"/>
            <a:ext cx="6324600" cy="4734416"/>
          </a:xfrm>
          <a:prstGeom prst="rect">
            <a:avLst/>
          </a:prstGeom>
          <a:noFill/>
          <a:extLst>
            <a:ext uri="{909E8E84-426E-40DD-AFC4-6F175D3DCCD1}">
              <a14:hiddenFill xmlns=""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47D644AF-64BE-411A-9540-9B9A944DD121}" type="slidenum">
              <a:rPr lang="en-US" smtClean="0"/>
              <a:pPr/>
              <a:t>26</a:t>
            </a:fld>
            <a:endParaRPr lang="en-US"/>
          </a:p>
        </p:txBody>
      </p:sp>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25066221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7030A0"/>
                </a:solidFill>
                <a:latin typeface="Bookman Old Style" panose="02050604050505020204" pitchFamily="18" charset="0"/>
              </a:rPr>
              <a:t>Preparation Of Alkanes</a:t>
            </a:r>
          </a:p>
        </p:txBody>
      </p:sp>
      <p:sp>
        <p:nvSpPr>
          <p:cNvPr id="4" name="عنصر نائب للمحتوى 2"/>
          <p:cNvSpPr>
            <a:spLocks noGrp="1"/>
          </p:cNvSpPr>
          <p:nvPr>
            <p:ph idx="1"/>
          </p:nvPr>
        </p:nvSpPr>
        <p:spPr/>
        <p:txBody>
          <a:bodyPr/>
          <a:lstStyle/>
          <a:p>
            <a:pPr eaLnBrk="1" hangingPunct="1">
              <a:buFont typeface="Wingdings 2" pitchFamily="18" charset="2"/>
              <a:buNone/>
              <a:defRPr/>
            </a:pPr>
            <a:r>
              <a:rPr lang="en-US" sz="2400" dirty="0" smtClean="0">
                <a:solidFill>
                  <a:srgbClr val="FF0000"/>
                </a:solidFill>
                <a:latin typeface="Bookman Old Style" panose="02050604050505020204" pitchFamily="18" charset="0"/>
              </a:rPr>
              <a:t>1- Hydrogenation of unsaturated hydrocarbon</a:t>
            </a:r>
          </a:p>
          <a:p>
            <a:pPr eaLnBrk="1" hangingPunct="1">
              <a:buFont typeface="Wingdings 2" pitchFamily="18" charset="2"/>
              <a:buNone/>
              <a:defRPr/>
            </a:pPr>
            <a:endParaRPr lang="en-US" sz="2400" dirty="0" smtClean="0"/>
          </a:p>
          <a:p>
            <a:pPr eaLnBrk="1" hangingPunct="1">
              <a:buFont typeface="Wingdings 2" pitchFamily="18" charset="2"/>
              <a:buNone/>
              <a:defRPr/>
            </a:pPr>
            <a:r>
              <a:rPr lang="en-US" sz="2400" dirty="0" smtClean="0"/>
              <a:t>  </a:t>
            </a:r>
          </a:p>
          <a:p>
            <a:pPr eaLnBrk="1" hangingPunct="1">
              <a:buFont typeface="Wingdings 2" pitchFamily="18" charset="2"/>
              <a:buNone/>
              <a:defRPr/>
            </a:pPr>
            <a:endParaRPr lang="en-US" sz="2400" dirty="0" smtClean="0"/>
          </a:p>
          <a:p>
            <a:pPr eaLnBrk="1" hangingPunct="1">
              <a:buFont typeface="Wingdings 2" pitchFamily="18" charset="2"/>
              <a:buNone/>
              <a:defRPr/>
            </a:pPr>
            <a:r>
              <a:rPr lang="en-US" sz="2400" dirty="0" smtClean="0">
                <a:solidFill>
                  <a:srgbClr val="FF0000"/>
                </a:solidFill>
                <a:latin typeface="Bookman Old Style" panose="02050604050505020204" pitchFamily="18" charset="0"/>
              </a:rPr>
              <a:t>2- Hydrolysis of Grignard reagent</a:t>
            </a:r>
          </a:p>
          <a:p>
            <a:pPr eaLnBrk="1" hangingPunct="1">
              <a:buFont typeface="Wingdings 2" pitchFamily="18" charset="2"/>
              <a:buNone/>
              <a:defRPr/>
            </a:pPr>
            <a:endParaRPr lang="ar-SA" sz="2400" dirty="0" smtClean="0"/>
          </a:p>
        </p:txBody>
      </p:sp>
      <p:graphicFrame>
        <p:nvGraphicFramePr>
          <p:cNvPr id="5" name="Object 4"/>
          <p:cNvGraphicFramePr>
            <a:graphicFrameLocks noChangeAspect="1"/>
          </p:cNvGraphicFramePr>
          <p:nvPr/>
        </p:nvGraphicFramePr>
        <p:xfrm>
          <a:off x="1295400" y="2362200"/>
          <a:ext cx="6324600" cy="841375"/>
        </p:xfrm>
        <a:graphic>
          <a:graphicData uri="http://schemas.openxmlformats.org/presentationml/2006/ole">
            <p:oleObj spid="_x0000_s11334" name="ChemSketch" r:id="rId3" imgW="3483864" imgH="463296" progId="">
              <p:embed/>
            </p:oleObj>
          </a:graphicData>
        </a:graphic>
      </p:graphicFrame>
      <p:graphicFrame>
        <p:nvGraphicFramePr>
          <p:cNvPr id="6" name="Object 5"/>
          <p:cNvGraphicFramePr>
            <a:graphicFrameLocks noChangeAspect="1"/>
          </p:cNvGraphicFramePr>
          <p:nvPr/>
        </p:nvGraphicFramePr>
        <p:xfrm>
          <a:off x="838200" y="4267200"/>
          <a:ext cx="7239000" cy="2051050"/>
        </p:xfrm>
        <a:graphic>
          <a:graphicData uri="http://schemas.openxmlformats.org/presentationml/2006/ole">
            <p:oleObj spid="_x0000_s11335" name="ChemSketch" r:id="rId4" imgW="4136136" imgH="1149096" progId="">
              <p:embed/>
            </p:oleObj>
          </a:graphicData>
        </a:graphic>
      </p:graphicFrame>
      <p:sp>
        <p:nvSpPr>
          <p:cNvPr id="3" name="Slide Number Placeholder 2"/>
          <p:cNvSpPr>
            <a:spLocks noGrp="1"/>
          </p:cNvSpPr>
          <p:nvPr>
            <p:ph type="sldNum" sz="quarter" idx="12"/>
          </p:nvPr>
        </p:nvSpPr>
        <p:spPr/>
        <p:txBody>
          <a:bodyPr/>
          <a:lstStyle/>
          <a:p>
            <a:fld id="{47D644AF-64BE-411A-9540-9B9A944DD121}" type="slidenum">
              <a:rPr lang="en-US" smtClean="0"/>
              <a:pPr/>
              <a:t>27</a:t>
            </a:fld>
            <a:endParaRPr lang="en-US"/>
          </a:p>
        </p:txBody>
      </p:sp>
      <p:pic>
        <p:nvPicPr>
          <p:cNvPr id="7"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64758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381000"/>
            <a:ext cx="7620000" cy="6019800"/>
          </a:xfrm>
        </p:spPr>
        <p:txBody>
          <a:bodyPr>
            <a:normAutofit/>
          </a:bodyPr>
          <a:lstStyle/>
          <a:p>
            <a:pPr marL="114300" indent="0">
              <a:buNone/>
            </a:pPr>
            <a:r>
              <a:rPr lang="en-US" sz="2000" b="1" dirty="0" smtClean="0">
                <a:solidFill>
                  <a:srgbClr val="FF0000"/>
                </a:solidFill>
                <a:latin typeface="Bookman Old Style" panose="02050604050505020204" pitchFamily="18" charset="0"/>
              </a:rPr>
              <a:t>    3- Reduction </a:t>
            </a:r>
            <a:r>
              <a:rPr lang="en-US" sz="2000" b="1" dirty="0">
                <a:solidFill>
                  <a:srgbClr val="FF0000"/>
                </a:solidFill>
                <a:latin typeface="Bookman Old Style" panose="02050604050505020204" pitchFamily="18" charset="0"/>
              </a:rPr>
              <a:t>of alkyl halides</a:t>
            </a:r>
          </a:p>
          <a:p>
            <a:pPr marL="114300" indent="0">
              <a:buNone/>
            </a:pPr>
            <a:r>
              <a:rPr lang="en-US" sz="2000" b="1" dirty="0">
                <a:solidFill>
                  <a:srgbClr val="7030A0"/>
                </a:solidFill>
                <a:latin typeface="Bookman Old Style" panose="02050604050505020204" pitchFamily="18" charset="0"/>
              </a:rPr>
              <a:t>a) By metal and acid or by metal hydrides</a:t>
            </a:r>
          </a:p>
          <a:p>
            <a:pPr marL="114300" indent="0">
              <a:buNone/>
            </a:pPr>
            <a:endParaRPr lang="en-US" sz="2000" b="1" dirty="0" smtClean="0">
              <a:solidFill>
                <a:srgbClr val="7030A0"/>
              </a:solidFill>
              <a:latin typeface="Bookman Old Style" panose="02050604050505020204" pitchFamily="18" charset="0"/>
            </a:endParaRPr>
          </a:p>
          <a:p>
            <a:pPr marL="114300" indent="0">
              <a:buNone/>
            </a:pPr>
            <a:endParaRPr lang="en-US" sz="2000" b="1" dirty="0">
              <a:solidFill>
                <a:srgbClr val="7030A0"/>
              </a:solidFill>
              <a:latin typeface="Bookman Old Style" panose="02050604050505020204" pitchFamily="18" charset="0"/>
            </a:endParaRPr>
          </a:p>
          <a:p>
            <a:pPr marL="114300" indent="0">
              <a:buNone/>
            </a:pPr>
            <a:endParaRPr lang="en-US" sz="2000" b="1" dirty="0" smtClean="0">
              <a:solidFill>
                <a:srgbClr val="7030A0"/>
              </a:solidFill>
              <a:latin typeface="Bookman Old Style" panose="02050604050505020204" pitchFamily="18" charset="0"/>
            </a:endParaRPr>
          </a:p>
          <a:p>
            <a:pPr marL="114300" indent="0">
              <a:buNone/>
            </a:pPr>
            <a:endParaRPr lang="en-US" sz="2000" b="1" dirty="0">
              <a:solidFill>
                <a:srgbClr val="7030A0"/>
              </a:solidFill>
              <a:latin typeface="Bookman Old Style" panose="02050604050505020204" pitchFamily="18" charset="0"/>
            </a:endParaRPr>
          </a:p>
          <a:p>
            <a:pPr marL="114300" indent="0">
              <a:buNone/>
            </a:pPr>
            <a:endParaRPr lang="en-US" sz="2000" b="1" dirty="0" smtClean="0">
              <a:solidFill>
                <a:srgbClr val="7030A0"/>
              </a:solidFill>
              <a:latin typeface="Bookman Old Style" panose="02050604050505020204" pitchFamily="18" charset="0"/>
            </a:endParaRPr>
          </a:p>
          <a:p>
            <a:pPr marL="114300" indent="0">
              <a:buNone/>
            </a:pPr>
            <a:r>
              <a:rPr lang="en-US" sz="2000" b="1" dirty="0">
                <a:solidFill>
                  <a:srgbClr val="7030A0"/>
                </a:solidFill>
                <a:latin typeface="Bookman Old Style" panose="02050604050505020204" pitchFamily="18" charset="0"/>
              </a:rPr>
              <a:t>b) By sodium metal (Coupling reaction)(</a:t>
            </a:r>
            <a:r>
              <a:rPr lang="en-US" sz="2000" b="1" dirty="0" err="1">
                <a:solidFill>
                  <a:srgbClr val="7030A0"/>
                </a:solidFill>
                <a:latin typeface="Bookman Old Style" panose="02050604050505020204" pitchFamily="18" charset="0"/>
              </a:rPr>
              <a:t>Wurtz</a:t>
            </a:r>
            <a:r>
              <a:rPr lang="en-US" sz="2000" b="1" dirty="0">
                <a:solidFill>
                  <a:srgbClr val="7030A0"/>
                </a:solidFill>
                <a:latin typeface="Bookman Old Style" panose="02050604050505020204" pitchFamily="18" charset="0"/>
              </a:rPr>
              <a:t> reaction)</a:t>
            </a:r>
          </a:p>
          <a:p>
            <a:pPr marL="114300" indent="0">
              <a:buNone/>
            </a:pPr>
            <a:endParaRPr lang="en-US" sz="2000" b="1" dirty="0" smtClean="0">
              <a:solidFill>
                <a:srgbClr val="7030A0"/>
              </a:solidFill>
              <a:latin typeface="Bookman Old Style" panose="02050604050505020204" pitchFamily="18" charset="0"/>
            </a:endParaRPr>
          </a:p>
          <a:p>
            <a:pPr marL="114300" indent="0" algn="r">
              <a:buNone/>
            </a:pPr>
            <a:r>
              <a:rPr lang="en-US" sz="2000" dirty="0" smtClean="0"/>
              <a:t> Symmetrical </a:t>
            </a:r>
            <a:r>
              <a:rPr lang="en-US" sz="2000" dirty="0"/>
              <a:t>alkane</a:t>
            </a:r>
          </a:p>
          <a:p>
            <a:pPr marL="114300" indent="0">
              <a:buNone/>
            </a:pPr>
            <a:r>
              <a:rPr lang="en-US" sz="2000" b="1" dirty="0" smtClean="0">
                <a:solidFill>
                  <a:srgbClr val="7030A0"/>
                </a:solidFill>
                <a:latin typeface="Bookman Old Style" panose="02050604050505020204" pitchFamily="18" charset="0"/>
              </a:rPr>
              <a:t>c</a:t>
            </a:r>
            <a:r>
              <a:rPr lang="en-US" sz="2000" b="1" dirty="0">
                <a:solidFill>
                  <a:srgbClr val="7030A0"/>
                </a:solidFill>
                <a:latin typeface="Bookman Old Style" panose="02050604050505020204" pitchFamily="18" charset="0"/>
              </a:rPr>
              <a:t>) By lithium </a:t>
            </a:r>
            <a:r>
              <a:rPr lang="en-US" sz="2000" b="1" dirty="0" err="1">
                <a:solidFill>
                  <a:srgbClr val="7030A0"/>
                </a:solidFill>
                <a:latin typeface="Bookman Old Style" panose="02050604050505020204" pitchFamily="18" charset="0"/>
              </a:rPr>
              <a:t>dialkyl</a:t>
            </a:r>
            <a:r>
              <a:rPr lang="en-US" sz="2000" b="1" dirty="0">
                <a:solidFill>
                  <a:srgbClr val="7030A0"/>
                </a:solidFill>
                <a:latin typeface="Bookman Old Style" panose="02050604050505020204" pitchFamily="18" charset="0"/>
              </a:rPr>
              <a:t> </a:t>
            </a:r>
            <a:r>
              <a:rPr lang="en-US" sz="2000" b="1" dirty="0" err="1">
                <a:solidFill>
                  <a:srgbClr val="7030A0"/>
                </a:solidFill>
                <a:latin typeface="Bookman Old Style" panose="02050604050505020204" pitchFamily="18" charset="0"/>
              </a:rPr>
              <a:t>cuprate</a:t>
            </a:r>
            <a:r>
              <a:rPr lang="en-US" sz="2000" b="1" dirty="0">
                <a:solidFill>
                  <a:srgbClr val="7030A0"/>
                </a:solidFill>
                <a:latin typeface="Bookman Old Style" panose="02050604050505020204" pitchFamily="18" charset="0"/>
              </a:rPr>
              <a:t> </a:t>
            </a:r>
            <a:r>
              <a:rPr lang="en-US" sz="2000" b="1" dirty="0" smtClean="0">
                <a:solidFill>
                  <a:srgbClr val="7030A0"/>
                </a:solidFill>
                <a:latin typeface="Bookman Old Style" panose="02050604050505020204" pitchFamily="18" charset="0"/>
              </a:rPr>
              <a:t>(</a:t>
            </a:r>
            <a:r>
              <a:rPr lang="en-US" sz="2000" b="1" dirty="0">
                <a:solidFill>
                  <a:srgbClr val="7030A0"/>
                </a:solidFill>
                <a:latin typeface="Bookman Old Style" panose="02050604050505020204" pitchFamily="18" charset="0"/>
              </a:rPr>
              <a:t>Corey-House (Gilman </a:t>
            </a:r>
            <a:r>
              <a:rPr lang="en-US" sz="2000" b="1" dirty="0" smtClean="0">
                <a:solidFill>
                  <a:srgbClr val="7030A0"/>
                </a:solidFill>
                <a:latin typeface="Bookman Old Style" panose="02050604050505020204" pitchFamily="18" charset="0"/>
              </a:rPr>
              <a:t>reagent))</a:t>
            </a:r>
            <a:endParaRPr lang="en-US" sz="2000" b="1" dirty="0">
              <a:solidFill>
                <a:srgbClr val="7030A0"/>
              </a:solidFill>
              <a:latin typeface="Bookman Old Style" panose="02050604050505020204" pitchFamily="18" charset="0"/>
            </a:endParaRPr>
          </a:p>
          <a:p>
            <a:pPr marL="114300" indent="0">
              <a:buNone/>
            </a:pPr>
            <a:endParaRPr lang="en-US" sz="2000" b="1" dirty="0">
              <a:solidFill>
                <a:srgbClr val="7030A0"/>
              </a:solidFill>
              <a:latin typeface="Bookman Old Style" panose="02050604050505020204" pitchFamily="18" charset="0"/>
            </a:endParaRPr>
          </a:p>
          <a:p>
            <a:pPr marL="114300" indent="0">
              <a:buNone/>
            </a:pPr>
            <a:endParaRPr lang="en-US" sz="2000" b="1" dirty="0">
              <a:solidFill>
                <a:srgbClr val="7030A0"/>
              </a:solidFill>
              <a:latin typeface="Bookman Old Style" panose="02050604050505020204" pitchFamily="18" charset="0"/>
            </a:endParaRPr>
          </a:p>
        </p:txBody>
      </p:sp>
      <p:graphicFrame>
        <p:nvGraphicFramePr>
          <p:cNvPr id="2" name="Object 1"/>
          <p:cNvGraphicFramePr>
            <a:graphicFrameLocks noChangeAspect="1"/>
          </p:cNvGraphicFramePr>
          <p:nvPr>
            <p:extLst>
              <p:ext uri="{D42A27DB-BD31-4B8C-83A1-F6EECF244321}">
                <p14:modId xmlns="" xmlns:p14="http://schemas.microsoft.com/office/powerpoint/2010/main" val="1130380302"/>
              </p:ext>
            </p:extLst>
          </p:nvPr>
        </p:nvGraphicFramePr>
        <p:xfrm>
          <a:off x="1066800" y="1219200"/>
          <a:ext cx="6172200" cy="1676400"/>
        </p:xfrm>
        <a:graphic>
          <a:graphicData uri="http://schemas.openxmlformats.org/presentationml/2006/ole">
            <p:oleObj spid="_x0000_s12386" name="CS ChemDraw Drawing" r:id="rId4" imgW="5071872" imgH="1315212" progId="ChemDraw.Document.6.0">
              <p:embed/>
            </p:oleObj>
          </a:graphicData>
        </a:graphic>
      </p:graphicFrame>
      <p:graphicFrame>
        <p:nvGraphicFramePr>
          <p:cNvPr id="4" name="Object 3"/>
          <p:cNvGraphicFramePr>
            <a:graphicFrameLocks noChangeAspect="1"/>
          </p:cNvGraphicFramePr>
          <p:nvPr>
            <p:extLst>
              <p:ext uri="{D42A27DB-BD31-4B8C-83A1-F6EECF244321}">
                <p14:modId xmlns="" xmlns:p14="http://schemas.microsoft.com/office/powerpoint/2010/main" val="2583681806"/>
              </p:ext>
            </p:extLst>
          </p:nvPr>
        </p:nvGraphicFramePr>
        <p:xfrm>
          <a:off x="457200" y="3301614"/>
          <a:ext cx="7696200" cy="533400"/>
        </p:xfrm>
        <a:graphic>
          <a:graphicData uri="http://schemas.openxmlformats.org/presentationml/2006/ole">
            <p:oleObj spid="_x0000_s12387" name="ChemSketch" r:id="rId5" imgW="5279136" imgH="359664" progId="">
              <p:embed/>
            </p:oleObj>
          </a:graphicData>
        </a:graphic>
      </p:graphicFrame>
      <p:sp>
        <p:nvSpPr>
          <p:cNvPr id="6" name="Slide Number Placeholder 5"/>
          <p:cNvSpPr>
            <a:spLocks noGrp="1"/>
          </p:cNvSpPr>
          <p:nvPr>
            <p:ph type="sldNum" sz="quarter" idx="12"/>
          </p:nvPr>
        </p:nvSpPr>
        <p:spPr/>
        <p:txBody>
          <a:bodyPr/>
          <a:lstStyle/>
          <a:p>
            <a:fld id="{47D644AF-64BE-411A-9540-9B9A944DD121}" type="slidenum">
              <a:rPr lang="en-US" smtClean="0"/>
              <a:pPr/>
              <a:t>28</a:t>
            </a:fld>
            <a:endParaRPr lang="en-US"/>
          </a:p>
        </p:txBody>
      </p:sp>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graphicFrame>
        <p:nvGraphicFramePr>
          <p:cNvPr id="9" name="Object 8"/>
          <p:cNvGraphicFramePr>
            <a:graphicFrameLocks noChangeAspect="1"/>
          </p:cNvGraphicFramePr>
          <p:nvPr>
            <p:extLst>
              <p:ext uri="{D42A27DB-BD31-4B8C-83A1-F6EECF244321}">
                <p14:modId xmlns="" xmlns:p14="http://schemas.microsoft.com/office/powerpoint/2010/main" val="3418076430"/>
              </p:ext>
            </p:extLst>
          </p:nvPr>
        </p:nvGraphicFramePr>
        <p:xfrm>
          <a:off x="762000" y="4793220"/>
          <a:ext cx="6738707" cy="1455180"/>
        </p:xfrm>
        <a:graphic>
          <a:graphicData uri="http://schemas.openxmlformats.org/presentationml/2006/ole">
            <p:oleObj spid="_x0000_s12388" name="CS ChemDraw Drawing" r:id="rId6" imgW="4719240" imgH="1019880" progId="ChemDraw.Document.6.0">
              <p:embed/>
            </p:oleObj>
          </a:graphicData>
        </a:graphic>
      </p:graphicFrame>
    </p:spTree>
    <p:extLst>
      <p:ext uri="{BB962C8B-B14F-4D97-AF65-F5344CB8AC3E}">
        <p14:creationId xmlns="" xmlns:p14="http://schemas.microsoft.com/office/powerpoint/2010/main" val="16176126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7030A0"/>
                </a:solidFill>
                <a:effectLst>
                  <a:outerShdw blurRad="38100" dist="38100" dir="2700000" algn="tl">
                    <a:srgbClr val="C0C0C0"/>
                  </a:outerShdw>
                </a:effectLst>
                <a:latin typeface="Bookman Old Style" panose="02050604050505020204" pitchFamily="18" charset="0"/>
              </a:rPr>
              <a:t>Reactions Of Alkanes</a:t>
            </a:r>
            <a:endParaRPr lang="en-US" dirty="0">
              <a:solidFill>
                <a:srgbClr val="7030A0"/>
              </a:solidFill>
              <a:latin typeface="Bookman Old Style" panose="02050604050505020204" pitchFamily="18" charset="0"/>
            </a:endParaRPr>
          </a:p>
        </p:txBody>
      </p:sp>
      <p:sp>
        <p:nvSpPr>
          <p:cNvPr id="3" name="Content Placeholder 2"/>
          <p:cNvSpPr>
            <a:spLocks noGrp="1"/>
          </p:cNvSpPr>
          <p:nvPr>
            <p:ph idx="1"/>
          </p:nvPr>
        </p:nvSpPr>
        <p:spPr>
          <a:xfrm>
            <a:off x="457200" y="1371600"/>
            <a:ext cx="7620000" cy="4800600"/>
          </a:xfrm>
        </p:spPr>
        <p:txBody>
          <a:bodyPr>
            <a:normAutofit fontScale="92500" lnSpcReduction="10000"/>
          </a:bodyPr>
          <a:lstStyle/>
          <a:p>
            <a:pPr algn="just">
              <a:buClr>
                <a:schemeClr val="folHlink"/>
              </a:buClr>
              <a:buFont typeface="Wingdings" pitchFamily="2" charset="2"/>
              <a:buChar char="Ø"/>
              <a:defRPr/>
            </a:pPr>
            <a:r>
              <a:rPr lang="en-US" sz="2000" dirty="0">
                <a:latin typeface="Bookman Old Style" panose="02050604050505020204" pitchFamily="18" charset="0"/>
                <a:cs typeface="Arial" pitchFamily="34" charset="0"/>
              </a:rPr>
              <a:t>Chemically alkanes are very unreactive and stable at room temperature towards acids , bases and most reactive metals. </a:t>
            </a:r>
          </a:p>
          <a:p>
            <a:pPr algn="just">
              <a:buClr>
                <a:schemeClr val="folHlink"/>
              </a:buClr>
              <a:buFont typeface="Wingdings" pitchFamily="2" charset="2"/>
              <a:buChar char="Ø"/>
              <a:defRPr/>
            </a:pPr>
            <a:r>
              <a:rPr lang="en-US" sz="2000" dirty="0">
                <a:latin typeface="Bookman Old Style" panose="02050604050505020204" pitchFamily="18" charset="0"/>
                <a:cs typeface="Arial" pitchFamily="34" charset="0"/>
              </a:rPr>
              <a:t>Despite their relative inertness ( thus they known as </a:t>
            </a:r>
            <a:r>
              <a:rPr lang="en-US" sz="2000" dirty="0" err="1">
                <a:solidFill>
                  <a:srgbClr val="CC0000"/>
                </a:solidFill>
                <a:latin typeface="Bookman Old Style" panose="02050604050505020204" pitchFamily="18" charset="0"/>
                <a:cs typeface="Arial" pitchFamily="34" charset="0"/>
              </a:rPr>
              <a:t>paraffines</a:t>
            </a:r>
            <a:r>
              <a:rPr lang="en-US" sz="2000" dirty="0">
                <a:latin typeface="Bookman Old Style" panose="02050604050505020204" pitchFamily="18" charset="0"/>
                <a:cs typeface="Arial" pitchFamily="34" charset="0"/>
              </a:rPr>
              <a:t> </a:t>
            </a:r>
            <a:r>
              <a:rPr lang="en-US" sz="2000" dirty="0" err="1">
                <a:latin typeface="Bookman Old Style" panose="02050604050505020204" pitchFamily="18" charset="0"/>
                <a:cs typeface="Arial" pitchFamily="34" charset="0"/>
              </a:rPr>
              <a:t>i.e</a:t>
            </a:r>
            <a:r>
              <a:rPr lang="en-US" sz="2000" dirty="0">
                <a:latin typeface="Bookman Old Style" panose="02050604050505020204" pitchFamily="18" charset="0"/>
                <a:cs typeface="Arial" pitchFamily="34" charset="0"/>
              </a:rPr>
              <a:t> lacking affinity) , alkanes undergo halogenation reactions</a:t>
            </a:r>
            <a:r>
              <a:rPr lang="en-US" sz="2000" dirty="0" smtClean="0">
                <a:latin typeface="Bookman Old Style" panose="02050604050505020204" pitchFamily="18" charset="0"/>
                <a:cs typeface="Arial" pitchFamily="34" charset="0"/>
              </a:rPr>
              <a:t>.</a:t>
            </a:r>
          </a:p>
          <a:p>
            <a:pPr marL="0" indent="0" algn="just">
              <a:buClr>
                <a:schemeClr val="folHlink"/>
              </a:buClr>
              <a:buNone/>
              <a:defRPr/>
            </a:pPr>
            <a:r>
              <a:rPr lang="en-US" b="1" u="sng" dirty="0" smtClean="0">
                <a:solidFill>
                  <a:srgbClr val="C00000"/>
                </a:solidFill>
                <a:latin typeface="Bookman Old Style" panose="02050604050505020204" pitchFamily="18" charset="0"/>
              </a:rPr>
              <a:t>1. Halogenation</a:t>
            </a:r>
            <a:r>
              <a:rPr lang="en-US" b="1" u="sng" dirty="0">
                <a:solidFill>
                  <a:srgbClr val="C00000"/>
                </a:solidFill>
                <a:latin typeface="Bookman Old Style" panose="02050604050505020204" pitchFamily="18" charset="0"/>
              </a:rPr>
              <a:t>:</a:t>
            </a:r>
            <a:r>
              <a:rPr lang="en-US" dirty="0">
                <a:solidFill>
                  <a:srgbClr val="C00000"/>
                </a:solidFill>
                <a:latin typeface="Bookman Old Style" panose="02050604050505020204" pitchFamily="18" charset="0"/>
              </a:rPr>
              <a:t> </a:t>
            </a:r>
          </a:p>
          <a:p>
            <a:pPr algn="just">
              <a:buClr>
                <a:schemeClr val="folHlink"/>
              </a:buClr>
              <a:buFont typeface="Wingdings" pitchFamily="2" charset="2"/>
              <a:buChar char="Ø"/>
              <a:defRPr/>
            </a:pPr>
            <a:r>
              <a:rPr lang="en-US" dirty="0">
                <a:latin typeface="Bookman Old Style" panose="02050604050505020204" pitchFamily="18" charset="0"/>
                <a:cs typeface="Arial" pitchFamily="34" charset="0"/>
              </a:rPr>
              <a:t> Halogenation is the replacement of one or</a:t>
            </a:r>
            <a:r>
              <a:rPr lang="en-US" i="1" dirty="0">
                <a:solidFill>
                  <a:srgbClr val="C00000"/>
                </a:solidFill>
                <a:latin typeface="Bookman Old Style" panose="02050604050505020204" pitchFamily="18" charset="0"/>
              </a:rPr>
              <a:t> </a:t>
            </a:r>
            <a:r>
              <a:rPr lang="en-US" dirty="0">
                <a:latin typeface="Bookman Old Style" panose="02050604050505020204" pitchFamily="18" charset="0"/>
                <a:cs typeface="Arial" pitchFamily="34" charset="0"/>
              </a:rPr>
              <a:t>more hydrogen atoms in an organic compound by a halogen (fluorine, chlorine, bromine or iodine). </a:t>
            </a:r>
          </a:p>
          <a:p>
            <a:pPr algn="just">
              <a:buClr>
                <a:schemeClr val="folHlink"/>
              </a:buClr>
              <a:buFont typeface="Wingdings" pitchFamily="2" charset="2"/>
              <a:buChar char="Ø"/>
              <a:defRPr/>
            </a:pPr>
            <a:r>
              <a:rPr lang="en-US" dirty="0">
                <a:latin typeface="Bookman Old Style" panose="02050604050505020204" pitchFamily="18" charset="0"/>
                <a:cs typeface="Arial" pitchFamily="34" charset="0"/>
              </a:rPr>
              <a:t>The halogenation of an alkane appears to be a simple </a:t>
            </a:r>
            <a:r>
              <a:rPr lang="en-US" b="1" dirty="0">
                <a:solidFill>
                  <a:srgbClr val="7030A0"/>
                </a:solidFill>
                <a:latin typeface="Bookman Old Style" panose="02050604050505020204" pitchFamily="18" charset="0"/>
                <a:cs typeface="Arial" pitchFamily="34" charset="0"/>
              </a:rPr>
              <a:t>free radical </a:t>
            </a:r>
            <a:r>
              <a:rPr lang="en-US" b="1" dirty="0">
                <a:solidFill>
                  <a:srgbClr val="CC0000"/>
                </a:solidFill>
                <a:latin typeface="Bookman Old Style" panose="02050604050505020204" pitchFamily="18" charset="0"/>
                <a:cs typeface="Arial" pitchFamily="34" charset="0"/>
              </a:rPr>
              <a:t>substitution reaction</a:t>
            </a:r>
            <a:r>
              <a:rPr lang="en-US" dirty="0">
                <a:latin typeface="Bookman Old Style" panose="02050604050505020204" pitchFamily="18" charset="0"/>
                <a:cs typeface="Arial" pitchFamily="34" charset="0"/>
              </a:rPr>
              <a:t> in which a C-H bond is broken and a new C-X bond is formed; the reaction takes place in </a:t>
            </a:r>
            <a:r>
              <a:rPr lang="en-US" dirty="0">
                <a:solidFill>
                  <a:srgbClr val="00B050"/>
                </a:solidFill>
                <a:latin typeface="Bookman Old Style" panose="02050604050505020204" pitchFamily="18" charset="0"/>
                <a:cs typeface="Arial" pitchFamily="34" charset="0"/>
              </a:rPr>
              <a:t>presence of heat or UV light </a:t>
            </a:r>
            <a:r>
              <a:rPr lang="en-US" dirty="0">
                <a:solidFill>
                  <a:srgbClr val="CC0000"/>
                </a:solidFill>
                <a:latin typeface="Bookman Old Style" panose="02050604050505020204" pitchFamily="18" charset="0"/>
                <a:cs typeface="Arial" pitchFamily="34" charset="0"/>
              </a:rPr>
              <a:t>( no reaction in the dark to form the attacking radicals)</a:t>
            </a:r>
          </a:p>
          <a:p>
            <a:pPr marL="114300" indent="0" algn="just">
              <a:buClr>
                <a:schemeClr val="folHlink"/>
              </a:buClr>
              <a:buNone/>
              <a:defRPr/>
            </a:pPr>
            <a:endParaRPr lang="en-US" sz="2000" dirty="0">
              <a:latin typeface="Bookman Old Style" panose="02050604050505020204" pitchFamily="18" charset="0"/>
              <a:cs typeface="Arial" pitchFamily="34" charset="0"/>
            </a:endParaRPr>
          </a:p>
          <a:p>
            <a:pPr marL="114300" indent="0">
              <a:buNone/>
            </a:pP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69188367"/>
              </p:ext>
            </p:extLst>
          </p:nvPr>
        </p:nvGraphicFramePr>
        <p:xfrm>
          <a:off x="1600200" y="5791200"/>
          <a:ext cx="5867400" cy="762000"/>
        </p:xfrm>
        <a:graphic>
          <a:graphicData uri="http://schemas.openxmlformats.org/presentationml/2006/ole">
            <p:oleObj spid="_x0000_s13343" name="CS ChemDraw Drawing" r:id="rId3" imgW="2665476" imgH="320040" progId="ChemDraw.Document.6.0">
              <p:embed/>
            </p:oleObj>
          </a:graphicData>
        </a:graphic>
      </p:graphicFrame>
      <p:sp>
        <p:nvSpPr>
          <p:cNvPr id="5" name="Slide Number Placeholder 4"/>
          <p:cNvSpPr>
            <a:spLocks noGrp="1"/>
          </p:cNvSpPr>
          <p:nvPr>
            <p:ph type="sldNum" sz="quarter" idx="12"/>
          </p:nvPr>
        </p:nvSpPr>
        <p:spPr/>
        <p:txBody>
          <a:bodyPr/>
          <a:lstStyle/>
          <a:p>
            <a:fld id="{47D644AF-64BE-411A-9540-9B9A944DD121}" type="slidenum">
              <a:rPr lang="en-US" smtClean="0"/>
              <a:pPr/>
              <a:t>29</a:t>
            </a:fld>
            <a:endParaRPr lang="en-US"/>
          </a:p>
        </p:txBody>
      </p:sp>
      <p:pic>
        <p:nvPicPr>
          <p:cNvPr id="6"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515379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sz="4800" b="1" dirty="0">
                <a:solidFill>
                  <a:srgbClr val="7030A0"/>
                </a:solidFill>
                <a:effectLst>
                  <a:outerShdw blurRad="38100" dist="38100" dir="2700000" algn="tl">
                    <a:srgbClr val="C0C0C0"/>
                  </a:outerShdw>
                </a:effectLst>
                <a:latin typeface="Bookman Old Style" panose="02050604050505020204" pitchFamily="18" charset="0"/>
              </a:rPr>
              <a:t>Hydrocarbons ( C,H) </a:t>
            </a:r>
            <a:r>
              <a:rPr lang="en-GB" sz="4800" b="1" dirty="0">
                <a:solidFill>
                  <a:srgbClr val="7030A0"/>
                </a:solidFill>
                <a:effectLst>
                  <a:outerShdw blurRad="38100" dist="38100" dir="2700000" algn="tl">
                    <a:srgbClr val="C0C0C0"/>
                  </a:outerShdw>
                </a:effectLst>
                <a:latin typeface="Bookman Old Style" panose="02050604050505020204" pitchFamily="18" charset="0"/>
              </a:rPr>
              <a:t/>
            </a:r>
            <a:br>
              <a:rPr lang="en-GB" sz="4800" b="1" dirty="0">
                <a:solidFill>
                  <a:srgbClr val="7030A0"/>
                </a:solidFill>
                <a:effectLst>
                  <a:outerShdw blurRad="38100" dist="38100" dir="2700000" algn="tl">
                    <a:srgbClr val="C0C0C0"/>
                  </a:outerShdw>
                </a:effectLst>
                <a:latin typeface="Bookman Old Style" panose="02050604050505020204" pitchFamily="18" charset="0"/>
              </a:rPr>
            </a:br>
            <a:endParaRPr lang="en-US" dirty="0">
              <a:solidFill>
                <a:srgbClr val="7030A0"/>
              </a:solidFill>
              <a:latin typeface="Bookman Old Style" panose="02050604050505020204" pitchFamily="18" charset="0"/>
            </a:endParaRPr>
          </a:p>
        </p:txBody>
      </p:sp>
      <p:cxnSp>
        <p:nvCxnSpPr>
          <p:cNvPr id="5" name="Straight Connector 4"/>
          <p:cNvCxnSpPr/>
          <p:nvPr/>
        </p:nvCxnSpPr>
        <p:spPr>
          <a:xfrm>
            <a:off x="4038600" y="914400"/>
            <a:ext cx="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1295400" y="1828800"/>
            <a:ext cx="57150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295400" y="18288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7010400" y="1828800"/>
            <a:ext cx="0" cy="533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5105400" y="3810000"/>
            <a:ext cx="18288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1097973" y="3581400"/>
            <a:ext cx="195002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04900" y="3581400"/>
            <a:ext cx="0"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048000" y="3581400"/>
            <a:ext cx="0" cy="381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105400" y="3810000"/>
            <a:ext cx="0" cy="914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934200" y="3810000"/>
            <a:ext cx="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4845627" y="2538846"/>
            <a:ext cx="3155373"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en-US" b="1" dirty="0">
                <a:solidFill>
                  <a:srgbClr val="002060"/>
                </a:solidFill>
                <a:effectLst>
                  <a:outerShdw blurRad="38100" dist="38100" dir="2700000" algn="tl">
                    <a:srgbClr val="C0C0C0"/>
                  </a:outerShdw>
                </a:effectLst>
              </a:rPr>
              <a:t> </a:t>
            </a:r>
            <a:r>
              <a:rPr lang="en-US" altLang="en-US" sz="1600" b="1" dirty="0">
                <a:solidFill>
                  <a:srgbClr val="002060"/>
                </a:solidFill>
                <a:latin typeface="Bookman Old Style" panose="02050604050505020204" pitchFamily="18" charset="0"/>
              </a:rPr>
              <a:t>Unsaturated</a:t>
            </a:r>
          </a:p>
          <a:p>
            <a:pPr>
              <a:defRPr/>
            </a:pPr>
            <a:r>
              <a:rPr lang="en-US" sz="1600" b="1" dirty="0">
                <a:solidFill>
                  <a:srgbClr val="002060"/>
                </a:solidFill>
                <a:latin typeface="Bookman Old Style" panose="02050604050505020204" pitchFamily="18" charset="0"/>
              </a:rPr>
              <a:t>i.e. </a:t>
            </a:r>
            <a:r>
              <a:rPr lang="en-US" sz="1600" b="1" dirty="0">
                <a:solidFill>
                  <a:srgbClr val="00B050"/>
                </a:solidFill>
                <a:latin typeface="Bookman Old Style" panose="02050604050505020204" pitchFamily="18" charset="0"/>
              </a:rPr>
              <a:t>contain multiple </a:t>
            </a:r>
            <a:r>
              <a:rPr lang="en-US" sz="1600" b="1" dirty="0" smtClean="0">
                <a:solidFill>
                  <a:srgbClr val="00B050"/>
                </a:solidFill>
                <a:latin typeface="Bookman Old Style" panose="02050604050505020204" pitchFamily="18" charset="0"/>
              </a:rPr>
              <a:t>bonds</a:t>
            </a:r>
          </a:p>
          <a:p>
            <a:pPr>
              <a:defRPr/>
            </a:pPr>
            <a:r>
              <a:rPr lang="en-US" sz="1600" b="1" dirty="0" smtClean="0">
                <a:solidFill>
                  <a:srgbClr val="00B050"/>
                </a:solidFill>
                <a:latin typeface="Bookman Old Style" panose="02050604050505020204" pitchFamily="18" charset="0"/>
              </a:rPr>
              <a:t> </a:t>
            </a:r>
            <a:r>
              <a:rPr lang="en-US" sz="1600" b="1" dirty="0">
                <a:solidFill>
                  <a:srgbClr val="00B050"/>
                </a:solidFill>
                <a:latin typeface="Bookman Old Style" panose="02050604050505020204" pitchFamily="18" charset="0"/>
              </a:rPr>
              <a:t>(double or triple)</a:t>
            </a:r>
          </a:p>
        </p:txBody>
      </p:sp>
      <p:sp>
        <p:nvSpPr>
          <p:cNvPr id="25" name="Rectangle 24"/>
          <p:cNvSpPr/>
          <p:nvPr/>
        </p:nvSpPr>
        <p:spPr>
          <a:xfrm>
            <a:off x="609600" y="2545773"/>
            <a:ext cx="2209800"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en-US" b="1" dirty="0">
                <a:solidFill>
                  <a:schemeClr val="accent1"/>
                </a:solidFill>
                <a:effectLst>
                  <a:outerShdw blurRad="38100" dist="38100" dir="2700000" algn="tl">
                    <a:srgbClr val="C0C0C0"/>
                  </a:outerShdw>
                </a:effectLst>
              </a:rPr>
              <a:t> </a:t>
            </a:r>
            <a:r>
              <a:rPr lang="en-US" altLang="en-US" sz="1600" b="1" dirty="0">
                <a:solidFill>
                  <a:srgbClr val="002060"/>
                </a:solidFill>
                <a:latin typeface="Bookman Old Style" panose="02050604050505020204" pitchFamily="18" charset="0"/>
              </a:rPr>
              <a:t>Saturated </a:t>
            </a:r>
          </a:p>
          <a:p>
            <a:pPr>
              <a:defRPr/>
            </a:pPr>
            <a:r>
              <a:rPr lang="en-US" altLang="en-US" sz="1600" b="1" dirty="0">
                <a:solidFill>
                  <a:srgbClr val="002060"/>
                </a:solidFill>
                <a:latin typeface="Bookman Old Style" panose="02050604050505020204" pitchFamily="18" charset="0"/>
              </a:rPr>
              <a:t>i.e. </a:t>
            </a:r>
            <a:r>
              <a:rPr lang="en-US" altLang="en-US" sz="1600" b="1" dirty="0">
                <a:solidFill>
                  <a:srgbClr val="00B050"/>
                </a:solidFill>
                <a:latin typeface="Bookman Old Style" panose="02050604050505020204" pitchFamily="18" charset="0"/>
              </a:rPr>
              <a:t>contain only single bonds</a:t>
            </a:r>
            <a:endParaRPr lang="en-US" sz="1600" dirty="0">
              <a:solidFill>
                <a:srgbClr val="00B050"/>
              </a:solidFill>
              <a:latin typeface="Bookman Old Style" panose="02050604050505020204" pitchFamily="18" charset="0"/>
            </a:endParaRPr>
          </a:p>
        </p:txBody>
      </p:sp>
      <p:sp>
        <p:nvSpPr>
          <p:cNvPr id="26" name="Rectangle 25"/>
          <p:cNvSpPr/>
          <p:nvPr/>
        </p:nvSpPr>
        <p:spPr>
          <a:xfrm>
            <a:off x="609600" y="4191000"/>
            <a:ext cx="17526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en-US" sz="1600" b="1" dirty="0">
                <a:solidFill>
                  <a:srgbClr val="002060"/>
                </a:solidFill>
                <a:latin typeface="Bookman Old Style" panose="02050604050505020204" pitchFamily="18" charset="0"/>
              </a:rPr>
              <a:t>Opened chain</a:t>
            </a:r>
          </a:p>
          <a:p>
            <a:pPr>
              <a:defRPr/>
            </a:pPr>
            <a:r>
              <a:rPr lang="en-US" altLang="en-US" sz="1600" b="1" dirty="0">
                <a:solidFill>
                  <a:schemeClr val="accent1"/>
                </a:solidFill>
                <a:latin typeface="Bookman Old Style" panose="02050604050505020204" pitchFamily="18" charset="0"/>
              </a:rPr>
              <a:t>e.g</a:t>
            </a:r>
            <a:r>
              <a:rPr lang="en-US" altLang="en-US" sz="1600" b="1" dirty="0" smtClean="0">
                <a:solidFill>
                  <a:schemeClr val="accent1"/>
                </a:solidFill>
                <a:latin typeface="Bookman Old Style" panose="02050604050505020204" pitchFamily="18" charset="0"/>
              </a:rPr>
              <a:t>.</a:t>
            </a:r>
          </a:p>
          <a:p>
            <a:pPr>
              <a:defRPr/>
            </a:pPr>
            <a:r>
              <a:rPr lang="en-US" altLang="en-US" sz="1600" b="1" dirty="0" smtClean="0">
                <a:solidFill>
                  <a:srgbClr val="00B050"/>
                </a:solidFill>
                <a:latin typeface="Bookman Old Style" panose="02050604050505020204" pitchFamily="18" charset="0"/>
              </a:rPr>
              <a:t> </a:t>
            </a:r>
            <a:r>
              <a:rPr lang="en-US" altLang="en-US" sz="1600" b="1" dirty="0">
                <a:solidFill>
                  <a:srgbClr val="00B050"/>
                </a:solidFill>
                <a:latin typeface="Bookman Old Style" panose="02050604050505020204" pitchFamily="18" charset="0"/>
              </a:rPr>
              <a:t>Alkanes</a:t>
            </a:r>
          </a:p>
          <a:p>
            <a:pPr algn="ctr"/>
            <a:endParaRPr lang="en-US" sz="1600" dirty="0">
              <a:latin typeface="Bookman Old Style" panose="02050604050505020204" pitchFamily="18" charset="0"/>
            </a:endParaRPr>
          </a:p>
        </p:txBody>
      </p:sp>
      <p:sp>
        <p:nvSpPr>
          <p:cNvPr id="27" name="Rectangle 26"/>
          <p:cNvSpPr/>
          <p:nvPr/>
        </p:nvSpPr>
        <p:spPr>
          <a:xfrm>
            <a:off x="2590800" y="4191000"/>
            <a:ext cx="17526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en-US" sz="1600" b="1" dirty="0">
                <a:solidFill>
                  <a:srgbClr val="002060"/>
                </a:solidFill>
                <a:latin typeface="Bookman Old Style" panose="02050604050505020204" pitchFamily="18" charset="0"/>
              </a:rPr>
              <a:t>Cyclic</a:t>
            </a:r>
          </a:p>
          <a:p>
            <a:pPr>
              <a:defRPr/>
            </a:pPr>
            <a:r>
              <a:rPr lang="en-US" altLang="en-US" sz="1600" b="1" dirty="0">
                <a:solidFill>
                  <a:schemeClr val="accent1"/>
                </a:solidFill>
                <a:latin typeface="Bookman Old Style" panose="02050604050505020204" pitchFamily="18" charset="0"/>
              </a:rPr>
              <a:t>e.g. </a:t>
            </a:r>
            <a:r>
              <a:rPr lang="en-US" altLang="en-US" sz="1600" b="1" dirty="0">
                <a:solidFill>
                  <a:srgbClr val="00B050"/>
                </a:solidFill>
                <a:latin typeface="Bookman Old Style" panose="02050604050505020204" pitchFamily="18" charset="0"/>
              </a:rPr>
              <a:t>Cycloalkanes</a:t>
            </a:r>
          </a:p>
          <a:p>
            <a:pPr algn="ctr"/>
            <a:endParaRPr lang="en-US" dirty="0"/>
          </a:p>
        </p:txBody>
      </p:sp>
      <p:sp>
        <p:nvSpPr>
          <p:cNvPr id="28" name="Rectangle 27"/>
          <p:cNvSpPr/>
          <p:nvPr/>
        </p:nvSpPr>
        <p:spPr>
          <a:xfrm>
            <a:off x="4495800" y="4876800"/>
            <a:ext cx="1927513"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en-US" sz="1600" b="1" dirty="0">
                <a:solidFill>
                  <a:srgbClr val="002060"/>
                </a:solidFill>
                <a:latin typeface="Bookman Old Style" panose="02050604050505020204" pitchFamily="18" charset="0"/>
              </a:rPr>
              <a:t>Opened chain</a:t>
            </a:r>
          </a:p>
          <a:p>
            <a:pPr>
              <a:defRPr/>
            </a:pPr>
            <a:r>
              <a:rPr lang="en-US" altLang="en-US" sz="1600" b="1" dirty="0">
                <a:solidFill>
                  <a:schemeClr val="accent1"/>
                </a:solidFill>
                <a:latin typeface="Bookman Old Style" panose="02050604050505020204" pitchFamily="18" charset="0"/>
              </a:rPr>
              <a:t>e.g. </a:t>
            </a:r>
            <a:r>
              <a:rPr lang="en-US" altLang="en-US" sz="1600" b="1" dirty="0">
                <a:solidFill>
                  <a:srgbClr val="00B050"/>
                </a:solidFill>
                <a:latin typeface="Bookman Old Style" panose="02050604050505020204" pitchFamily="18" charset="0"/>
              </a:rPr>
              <a:t>Alkenes and Alkynes</a:t>
            </a:r>
            <a:endParaRPr lang="en-GB" sz="1600" b="1" dirty="0">
              <a:solidFill>
                <a:srgbClr val="00B050"/>
              </a:solidFill>
              <a:latin typeface="Bookman Old Style" panose="02050604050505020204" pitchFamily="18" charset="0"/>
            </a:endParaRPr>
          </a:p>
          <a:p>
            <a:pPr algn="ctr"/>
            <a:endParaRPr lang="en-US" dirty="0"/>
          </a:p>
        </p:txBody>
      </p:sp>
      <p:sp>
        <p:nvSpPr>
          <p:cNvPr id="29" name="Rectangle 28"/>
          <p:cNvSpPr/>
          <p:nvPr/>
        </p:nvSpPr>
        <p:spPr>
          <a:xfrm>
            <a:off x="6553200" y="4876800"/>
            <a:ext cx="1600200" cy="1295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altLang="en-US" sz="1600" b="1" dirty="0">
                <a:solidFill>
                  <a:srgbClr val="002060"/>
                </a:solidFill>
                <a:latin typeface="Bookman Old Style" panose="02050604050505020204" pitchFamily="18" charset="0"/>
              </a:rPr>
              <a:t>Cyclic</a:t>
            </a:r>
          </a:p>
          <a:p>
            <a:pPr>
              <a:defRPr/>
            </a:pPr>
            <a:r>
              <a:rPr lang="en-US" altLang="en-US" sz="1600" b="1" dirty="0">
                <a:solidFill>
                  <a:schemeClr val="accent1"/>
                </a:solidFill>
                <a:latin typeface="Bookman Old Style" panose="02050604050505020204" pitchFamily="18" charset="0"/>
              </a:rPr>
              <a:t>e.g. </a:t>
            </a:r>
            <a:r>
              <a:rPr lang="en-US" altLang="en-US" sz="1600" b="1" dirty="0" err="1">
                <a:solidFill>
                  <a:srgbClr val="00B050"/>
                </a:solidFill>
                <a:latin typeface="Bookman Old Style" panose="02050604050505020204" pitchFamily="18" charset="0"/>
              </a:rPr>
              <a:t>Cycloalkenes</a:t>
            </a:r>
            <a:r>
              <a:rPr lang="en-US" altLang="en-US" sz="1600" b="1" dirty="0">
                <a:solidFill>
                  <a:srgbClr val="00B050"/>
                </a:solidFill>
                <a:latin typeface="Bookman Old Style" panose="02050604050505020204" pitchFamily="18" charset="0"/>
              </a:rPr>
              <a:t> and Aromatic </a:t>
            </a:r>
            <a:r>
              <a:rPr lang="en-US" altLang="en-US" sz="1600" b="1" dirty="0" err="1" smtClean="0">
                <a:solidFill>
                  <a:srgbClr val="00B050"/>
                </a:solidFill>
                <a:latin typeface="Bookman Old Style" panose="02050604050505020204" pitchFamily="18" charset="0"/>
              </a:rPr>
              <a:t>compouds</a:t>
            </a:r>
            <a:endParaRPr lang="en-GB" sz="1600" b="1" dirty="0">
              <a:solidFill>
                <a:srgbClr val="00B050"/>
              </a:solidFill>
              <a:latin typeface="Bookman Old Style" panose="02050604050505020204" pitchFamily="18" charset="0"/>
            </a:endParaRPr>
          </a:p>
          <a:p>
            <a:pPr algn="ctr"/>
            <a:endParaRPr lang="en-US" dirty="0"/>
          </a:p>
        </p:txBody>
      </p:sp>
      <p:sp>
        <p:nvSpPr>
          <p:cNvPr id="4" name="Slide Number Placeholder 3"/>
          <p:cNvSpPr>
            <a:spLocks noGrp="1"/>
          </p:cNvSpPr>
          <p:nvPr>
            <p:ph type="sldNum" sz="quarter" idx="12"/>
          </p:nvPr>
        </p:nvSpPr>
        <p:spPr/>
        <p:txBody>
          <a:bodyPr/>
          <a:lstStyle/>
          <a:p>
            <a:fld id="{47D644AF-64BE-411A-9540-9B9A944DD121}" type="slidenum">
              <a:rPr lang="en-US" smtClean="0"/>
              <a:pPr/>
              <a:t>3</a:t>
            </a:fld>
            <a:endParaRPr lang="en-US"/>
          </a:p>
        </p:txBody>
      </p:sp>
      <p:pic>
        <p:nvPicPr>
          <p:cNvPr id="22" name="Picture 2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0" name="TextBox 29"/>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9213919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noChangeAspect="1"/>
          </p:cNvGraphicFramePr>
          <p:nvPr>
            <p:ph idx="1"/>
            <p:extLst>
              <p:ext uri="{D42A27DB-BD31-4B8C-83A1-F6EECF244321}">
                <p14:modId xmlns="" xmlns:p14="http://schemas.microsoft.com/office/powerpoint/2010/main" val="1157190137"/>
              </p:ext>
            </p:extLst>
          </p:nvPr>
        </p:nvGraphicFramePr>
        <p:xfrm>
          <a:off x="463550" y="803275"/>
          <a:ext cx="7661275" cy="3195638"/>
        </p:xfrm>
        <a:graphic>
          <a:graphicData uri="http://schemas.openxmlformats.org/presentationml/2006/ole">
            <p:oleObj spid="_x0000_s14396" name="CS ChemDraw Drawing" r:id="rId3" imgW="7070040" imgH="2949120" progId="ChemDraw.Document.6.0">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3638778895"/>
              </p:ext>
            </p:extLst>
          </p:nvPr>
        </p:nvGraphicFramePr>
        <p:xfrm>
          <a:off x="914400" y="4418013"/>
          <a:ext cx="5638800" cy="1700212"/>
        </p:xfrm>
        <a:graphic>
          <a:graphicData uri="http://schemas.openxmlformats.org/presentationml/2006/ole">
            <p:oleObj spid="_x0000_s14397" name="CS ChemDraw Drawing" r:id="rId4" imgW="3084840" imgH="1148760" progId="ChemDraw.Document.6.0">
              <p:embed/>
            </p:oleObj>
          </a:graphicData>
        </a:graphic>
      </p:graphicFrame>
      <p:sp>
        <p:nvSpPr>
          <p:cNvPr id="2" name="Slide Number Placeholder 1"/>
          <p:cNvSpPr>
            <a:spLocks noGrp="1"/>
          </p:cNvSpPr>
          <p:nvPr>
            <p:ph type="sldNum" sz="quarter" idx="12"/>
          </p:nvPr>
        </p:nvSpPr>
        <p:spPr/>
        <p:txBody>
          <a:bodyPr/>
          <a:lstStyle/>
          <a:p>
            <a:fld id="{47D644AF-64BE-411A-9540-9B9A944DD121}" type="slidenum">
              <a:rPr lang="en-US" smtClean="0"/>
              <a:pPr/>
              <a:t>30</a:t>
            </a:fld>
            <a:endParaRPr lang="en-US"/>
          </a:p>
        </p:txBody>
      </p:sp>
      <p:pic>
        <p:nvPicPr>
          <p:cNvPr id="6" name="Picture 5"/>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125389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2438400"/>
            <a:ext cx="7620000" cy="4800600"/>
          </a:xfrm>
        </p:spPr>
        <p:txBody>
          <a:bodyPr>
            <a:normAutofit/>
          </a:bodyPr>
          <a:lstStyle/>
          <a:p>
            <a:pPr eaLnBrk="0" hangingPunct="0">
              <a:spcBef>
                <a:spcPct val="50000"/>
              </a:spcBef>
              <a:buClr>
                <a:srgbClr val="0BD0D9"/>
              </a:buClr>
              <a:buSzPct val="95000"/>
              <a:buFont typeface="Wingdings 2" pitchFamily="18" charset="2"/>
              <a:buNone/>
              <a:defRPr/>
            </a:pPr>
            <a:r>
              <a:rPr lang="en-US" sz="2400" b="1" u="sng" dirty="0">
                <a:solidFill>
                  <a:srgbClr val="00B050"/>
                </a:solidFill>
                <a:latin typeface="Bookman Old Style" panose="02050604050505020204" pitchFamily="18" charset="0"/>
              </a:rPr>
              <a:t>If there are different types of </a:t>
            </a:r>
            <a:r>
              <a:rPr lang="en-US" sz="2400" b="1" u="sng" dirty="0" smtClean="0">
                <a:solidFill>
                  <a:srgbClr val="00B050"/>
                </a:solidFill>
                <a:latin typeface="Bookman Old Style" panose="02050604050505020204" pitchFamily="18" charset="0"/>
              </a:rPr>
              <a:t>carbon</a:t>
            </a:r>
            <a:endParaRPr lang="en-US" sz="2400" b="1" u="sng" dirty="0">
              <a:solidFill>
                <a:srgbClr val="00B050"/>
              </a:solidFill>
              <a:latin typeface="Bookman Old Style" panose="02050604050505020204" pitchFamily="18" charset="0"/>
            </a:endParaRPr>
          </a:p>
          <a:p>
            <a:pPr marL="114300" indent="0" algn="justLow" eaLnBrk="0" hangingPunct="0">
              <a:spcBef>
                <a:spcPct val="50000"/>
              </a:spcBef>
              <a:buClr>
                <a:srgbClr val="0BD0D9"/>
              </a:buClr>
              <a:buSzPct val="95000"/>
              <a:buNone/>
              <a:defRPr/>
            </a:pPr>
            <a:r>
              <a:rPr lang="en-US" sz="2000" dirty="0" smtClean="0">
                <a:latin typeface="Bookman Old Style" panose="02050604050505020204" pitchFamily="18" charset="0"/>
                <a:cs typeface="Arial" pitchFamily="34" charset="0"/>
              </a:rPr>
              <a:t>In the higher alkanes, </a:t>
            </a:r>
            <a:r>
              <a:rPr lang="en-US" sz="2000" dirty="0" err="1" smtClean="0">
                <a:latin typeface="Bookman Old Style" panose="02050604050505020204" pitchFamily="18" charset="0"/>
                <a:cs typeface="Arial" pitchFamily="34" charset="0"/>
              </a:rPr>
              <a:t>replacment</a:t>
            </a:r>
            <a:r>
              <a:rPr lang="en-US" sz="2000" dirty="0" smtClean="0">
                <a:latin typeface="Bookman Old Style" panose="02050604050505020204" pitchFamily="18" charset="0"/>
                <a:cs typeface="Arial" pitchFamily="34" charset="0"/>
              </a:rPr>
              <a:t> </a:t>
            </a:r>
            <a:r>
              <a:rPr lang="en-US" sz="2000" dirty="0" smtClean="0">
                <a:latin typeface="Bookman Old Style" panose="02050604050505020204" pitchFamily="18" charset="0"/>
                <a:cs typeface="Arial" pitchFamily="34" charset="0"/>
              </a:rPr>
              <a:t>of different </a:t>
            </a:r>
            <a:r>
              <a:rPr lang="en-US" sz="2000" dirty="0" err="1" smtClean="0">
                <a:latin typeface="Bookman Old Style" panose="02050604050505020204" pitchFamily="18" charset="0"/>
                <a:cs typeface="Arial" pitchFamily="34" charset="0"/>
              </a:rPr>
              <a:t>hydrogn</a:t>
            </a:r>
            <a:r>
              <a:rPr lang="en-US" sz="2000" dirty="0" smtClean="0">
                <a:latin typeface="Bookman Old Style" panose="02050604050505020204" pitchFamily="18" charset="0"/>
                <a:cs typeface="Arial" pitchFamily="34" charset="0"/>
              </a:rPr>
              <a:t> atoms may lead to </a:t>
            </a:r>
            <a:r>
              <a:rPr lang="en-US" sz="2000" dirty="0">
                <a:latin typeface="Bookman Old Style" panose="02050604050505020204" pitchFamily="18" charset="0"/>
                <a:cs typeface="Arial" pitchFamily="34" charset="0"/>
              </a:rPr>
              <a:t>isomeric </a:t>
            </a:r>
            <a:r>
              <a:rPr lang="en-US" sz="2000" dirty="0" smtClean="0">
                <a:latin typeface="Bookman Old Style" panose="02050604050505020204" pitchFamily="18" charset="0"/>
                <a:cs typeface="Arial" pitchFamily="34" charset="0"/>
              </a:rPr>
              <a:t>products. </a:t>
            </a:r>
          </a:p>
          <a:p>
            <a:pPr marL="114300" indent="0" algn="justLow" eaLnBrk="0" hangingPunct="0">
              <a:spcBef>
                <a:spcPct val="50000"/>
              </a:spcBef>
              <a:buClr>
                <a:srgbClr val="0BD0D9"/>
              </a:buClr>
              <a:buSzPct val="95000"/>
              <a:buNone/>
              <a:defRPr/>
            </a:pPr>
            <a:r>
              <a:rPr lang="en-US" sz="2000" dirty="0" smtClean="0">
                <a:latin typeface="Bookman Old Style" panose="02050604050505020204" pitchFamily="18" charset="0"/>
                <a:cs typeface="Arial" pitchFamily="34" charset="0"/>
              </a:rPr>
              <a:t>The </a:t>
            </a:r>
            <a:r>
              <a:rPr lang="en-US" sz="2000" dirty="0">
                <a:latin typeface="Bookman Old Style" panose="02050604050505020204" pitchFamily="18" charset="0"/>
                <a:cs typeface="Arial" pitchFamily="34" charset="0"/>
              </a:rPr>
              <a:t>preferred order for the  hydrogens to be substituted is 3° then 2° then 1° </a:t>
            </a:r>
            <a:r>
              <a:rPr lang="en-US" sz="2000" dirty="0" smtClean="0">
                <a:latin typeface="Bookman Old Style" panose="02050604050505020204" pitchFamily="18" charset="0"/>
                <a:cs typeface="Arial" pitchFamily="34" charset="0"/>
              </a:rPr>
              <a:t>. </a:t>
            </a:r>
            <a:endParaRPr lang="en-US" sz="2000" dirty="0">
              <a:latin typeface="Bookman Old Style" panose="02050604050505020204" pitchFamily="18" charset="0"/>
              <a:cs typeface="Arial" pitchFamily="34" charset="0"/>
            </a:endParaRPr>
          </a:p>
          <a:p>
            <a:pPr marL="114300" indent="0">
              <a:buNone/>
            </a:pPr>
            <a:endParaRPr lang="en-US" sz="2000" dirty="0">
              <a:latin typeface="Bookman Old Style" panose="02050604050505020204" pitchFamily="18" charset="0"/>
            </a:endParaRPr>
          </a:p>
        </p:txBody>
      </p:sp>
      <p:graphicFrame>
        <p:nvGraphicFramePr>
          <p:cNvPr id="4" name="Object 3"/>
          <p:cNvGraphicFramePr>
            <a:graphicFrameLocks noChangeAspect="1"/>
          </p:cNvGraphicFramePr>
          <p:nvPr>
            <p:extLst>
              <p:ext uri="{D42A27DB-BD31-4B8C-83A1-F6EECF244321}">
                <p14:modId xmlns="" xmlns:p14="http://schemas.microsoft.com/office/powerpoint/2010/main" val="994382366"/>
              </p:ext>
            </p:extLst>
          </p:nvPr>
        </p:nvGraphicFramePr>
        <p:xfrm>
          <a:off x="381000" y="1295400"/>
          <a:ext cx="7772400" cy="1066800"/>
        </p:xfrm>
        <a:graphic>
          <a:graphicData uri="http://schemas.openxmlformats.org/presentationml/2006/ole">
            <p:oleObj spid="_x0000_s15418" name="CS ChemDraw Drawing" r:id="rId4" imgW="3610356" imgH="504444" progId="ChemDraw.Document.6.0">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1831645430"/>
              </p:ext>
            </p:extLst>
          </p:nvPr>
        </p:nvGraphicFramePr>
        <p:xfrm>
          <a:off x="457200" y="4495800"/>
          <a:ext cx="7620000" cy="1304925"/>
        </p:xfrm>
        <a:graphic>
          <a:graphicData uri="http://schemas.openxmlformats.org/presentationml/2006/ole">
            <p:oleObj spid="_x0000_s15419" name="CS ChemDraw Drawing" r:id="rId5" imgW="3334512" imgH="608076" progId="ChemDraw.Document.6.0">
              <p:embed/>
            </p:oleObj>
          </a:graphicData>
        </a:graphic>
      </p:graphicFrame>
      <p:sp>
        <p:nvSpPr>
          <p:cNvPr id="2" name="Slide Number Placeholder 1"/>
          <p:cNvSpPr>
            <a:spLocks noGrp="1"/>
          </p:cNvSpPr>
          <p:nvPr>
            <p:ph type="sldNum" sz="quarter" idx="12"/>
          </p:nvPr>
        </p:nvSpPr>
        <p:spPr/>
        <p:txBody>
          <a:bodyPr/>
          <a:lstStyle/>
          <a:p>
            <a:fld id="{47D644AF-64BE-411A-9540-9B9A944DD121}" type="slidenum">
              <a:rPr lang="en-US" smtClean="0"/>
              <a:pPr/>
              <a:t>31</a:t>
            </a:fld>
            <a:endParaRPr lang="en-US"/>
          </a:p>
        </p:txBody>
      </p:sp>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
        <p:nvSpPr>
          <p:cNvPr id="8" name="Rectangle 7"/>
          <p:cNvSpPr/>
          <p:nvPr/>
        </p:nvSpPr>
        <p:spPr>
          <a:xfrm>
            <a:off x="914400" y="533400"/>
            <a:ext cx="7239000" cy="830997"/>
          </a:xfrm>
          <a:prstGeom prst="rect">
            <a:avLst/>
          </a:prstGeom>
        </p:spPr>
        <p:txBody>
          <a:bodyPr wrap="square">
            <a:spAutoFit/>
          </a:bodyPr>
          <a:lstStyle/>
          <a:p>
            <a:pPr eaLnBrk="0" hangingPunct="0">
              <a:spcBef>
                <a:spcPct val="20000"/>
              </a:spcBef>
              <a:buClr>
                <a:srgbClr val="0BD0D9"/>
              </a:buClr>
              <a:buSzPct val="95000"/>
              <a:buFont typeface="Wingdings 2" pitchFamily="18" charset="2"/>
              <a:buNone/>
              <a:defRPr/>
            </a:pPr>
            <a:r>
              <a:rPr lang="en-US" sz="2400" b="1" u="sng" dirty="0" smtClean="0">
                <a:solidFill>
                  <a:srgbClr val="00B050"/>
                </a:solidFill>
                <a:effectLst>
                  <a:outerShdw blurRad="38100" dist="38100" dir="2700000" algn="tl">
                    <a:srgbClr val="C0C0C0"/>
                  </a:outerShdw>
                </a:effectLst>
                <a:latin typeface="Bookman Old Style" pitchFamily="18" charset="0"/>
                <a:cs typeface="Times New Roman"/>
              </a:rPr>
              <a:t>If  there is one type of the carbon atoms in the molecule (e.g. methane and ethane)</a:t>
            </a:r>
            <a:endParaRPr lang="en-US" sz="2400" b="1" u="sng" dirty="0">
              <a:solidFill>
                <a:srgbClr val="00B050"/>
              </a:solidFill>
              <a:effectLst>
                <a:outerShdw blurRad="38100" dist="38100" dir="2700000" algn="tl">
                  <a:srgbClr val="C0C0C0"/>
                </a:outerShdw>
              </a:effectLst>
              <a:latin typeface="Bookman Old Style" pitchFamily="18" charset="0"/>
              <a:cs typeface="Times New Roman"/>
            </a:endParaRPr>
          </a:p>
        </p:txBody>
      </p:sp>
    </p:spTree>
    <p:extLst>
      <p:ext uri="{BB962C8B-B14F-4D97-AF65-F5344CB8AC3E}">
        <p14:creationId xmlns="" xmlns:p14="http://schemas.microsoft.com/office/powerpoint/2010/main" val="33181313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4000" b="1" dirty="0" smtClean="0">
                <a:solidFill>
                  <a:srgbClr val="FF0000"/>
                </a:solidFill>
                <a:latin typeface="Bookman Old Style" panose="02050604050505020204" pitchFamily="18" charset="0"/>
                <a:ea typeface="Majalla UI"/>
                <a:cs typeface="Majalla UI"/>
              </a:rPr>
              <a:t>   2. combustion </a:t>
            </a:r>
            <a:r>
              <a:rPr lang="en-US" altLang="en-US" sz="4000" b="1" dirty="0">
                <a:solidFill>
                  <a:srgbClr val="FF0000"/>
                </a:solidFill>
                <a:latin typeface="Bookman Old Style" panose="02050604050505020204" pitchFamily="18" charset="0"/>
                <a:ea typeface="Majalla UI"/>
                <a:cs typeface="Majalla UI"/>
              </a:rPr>
              <a:t>of </a:t>
            </a:r>
            <a:r>
              <a:rPr lang="en-US" altLang="en-US" sz="4000" b="1" dirty="0" smtClean="0">
                <a:solidFill>
                  <a:srgbClr val="FF0000"/>
                </a:solidFill>
                <a:latin typeface="Bookman Old Style" panose="02050604050505020204" pitchFamily="18" charset="0"/>
                <a:ea typeface="Majalla UI"/>
                <a:cs typeface="Majalla UI"/>
              </a:rPr>
              <a:t>alkanes</a:t>
            </a:r>
            <a:endParaRPr lang="en-US" sz="4000" b="1" dirty="0">
              <a:latin typeface="Bookman Old Style" panose="02050604050505020204" pitchFamily="18" charset="0"/>
            </a:endParaRPr>
          </a:p>
        </p:txBody>
      </p:sp>
      <p:sp>
        <p:nvSpPr>
          <p:cNvPr id="3" name="Content Placeholder 2"/>
          <p:cNvSpPr>
            <a:spLocks noGrp="1"/>
          </p:cNvSpPr>
          <p:nvPr>
            <p:ph idx="1"/>
          </p:nvPr>
        </p:nvSpPr>
        <p:spPr/>
        <p:txBody>
          <a:bodyPr/>
          <a:lstStyle/>
          <a:p>
            <a:pPr marL="114300" indent="0">
              <a:buNone/>
            </a:pPr>
            <a:r>
              <a:rPr lang="en-US" dirty="0" smtClean="0">
                <a:latin typeface="Bookman Old Style" panose="02050604050505020204" pitchFamily="18" charset="0"/>
              </a:rPr>
              <a:t>Alkanes are oxidized to carbon dioxide and water.</a:t>
            </a:r>
          </a:p>
          <a:p>
            <a:pPr marL="114300" indent="0">
              <a:buNone/>
            </a:pPr>
            <a:endParaRPr lang="en-US" dirty="0"/>
          </a:p>
        </p:txBody>
      </p:sp>
      <p:pic>
        <p:nvPicPr>
          <p:cNvPr id="16388" name="Picture 4" descr="http://wikipremed.com/03_organic_mechanisms_800/030201_020_combustion.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28600" y="2286000"/>
            <a:ext cx="7620000" cy="723900"/>
          </a:xfrm>
          <a:prstGeom prst="rect">
            <a:avLst/>
          </a:prstGeom>
          <a:noFill/>
          <a:extLst>
            <a:ext uri="{909E8E84-426E-40DD-AFC4-6F175D3DCCD1}">
              <a14:hiddenFill xmlns="" xmlns:a14="http://schemas.microsoft.com/office/drawing/2010/main">
                <a:solidFill>
                  <a:srgbClr val="FFFFFF"/>
                </a:solidFill>
              </a14:hiddenFill>
            </a:ext>
          </a:extLst>
        </p:spPr>
      </p:pic>
      <p:graphicFrame>
        <p:nvGraphicFramePr>
          <p:cNvPr id="5" name="Object 4"/>
          <p:cNvGraphicFramePr>
            <a:graphicFrameLocks noChangeAspect="1"/>
          </p:cNvGraphicFramePr>
          <p:nvPr>
            <p:extLst>
              <p:ext uri="{D42A27DB-BD31-4B8C-83A1-F6EECF244321}">
                <p14:modId xmlns="" xmlns:p14="http://schemas.microsoft.com/office/powerpoint/2010/main" val="3435982794"/>
              </p:ext>
            </p:extLst>
          </p:nvPr>
        </p:nvGraphicFramePr>
        <p:xfrm>
          <a:off x="609600" y="3352800"/>
          <a:ext cx="7401339" cy="1371600"/>
        </p:xfrm>
        <a:graphic>
          <a:graphicData uri="http://schemas.openxmlformats.org/presentationml/2006/ole">
            <p:oleObj spid="_x0000_s16414" name="CS ChemDraw Drawing" r:id="rId4" imgW="3546000" imgH="657720" progId="ChemDraw.Document.6.0">
              <p:embed/>
            </p:oleObj>
          </a:graphicData>
        </a:graphic>
      </p:graphicFrame>
      <p:sp>
        <p:nvSpPr>
          <p:cNvPr id="4" name="Slide Number Placeholder 3"/>
          <p:cNvSpPr>
            <a:spLocks noGrp="1"/>
          </p:cNvSpPr>
          <p:nvPr>
            <p:ph type="sldNum" sz="quarter" idx="12"/>
          </p:nvPr>
        </p:nvSpPr>
        <p:spPr/>
        <p:txBody>
          <a:bodyPr/>
          <a:lstStyle/>
          <a:p>
            <a:fld id="{47D644AF-64BE-411A-9540-9B9A944DD121}" type="slidenum">
              <a:rPr lang="en-US" smtClean="0"/>
              <a:pPr/>
              <a:t>32</a:t>
            </a:fld>
            <a:endParaRPr lang="en-US"/>
          </a:p>
        </p:txBody>
      </p:sp>
      <p:pic>
        <p:nvPicPr>
          <p:cNvPr id="7"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7577396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7030A0"/>
                </a:solidFill>
                <a:latin typeface="Bookman Old Style" panose="02050604050505020204" pitchFamily="18" charset="0"/>
              </a:rPr>
              <a:t>Cycloalkanes</a:t>
            </a:r>
            <a:endParaRPr lang="en-US" sz="4400"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lstStyle/>
          <a:p>
            <a:pPr algn="just">
              <a:buClr>
                <a:schemeClr val="folHlink"/>
              </a:buClr>
              <a:buFont typeface="Wingdings" pitchFamily="2" charset="2"/>
              <a:buChar char="Ø"/>
              <a:defRPr/>
            </a:pPr>
            <a:r>
              <a:rPr lang="en-US" altLang="en-US" sz="2000" b="1" dirty="0">
                <a:solidFill>
                  <a:srgbClr val="CC0000"/>
                </a:solidFill>
                <a:latin typeface="Bookman Old Style" panose="02050604050505020204" pitchFamily="18" charset="0"/>
                <a:cs typeface="Arial" pitchFamily="34" charset="0"/>
              </a:rPr>
              <a:t>Cycloalkanes</a:t>
            </a:r>
            <a:r>
              <a:rPr lang="en-US" altLang="en-US" sz="2000" dirty="0">
                <a:latin typeface="Bookman Old Style" panose="02050604050505020204" pitchFamily="18" charset="0"/>
                <a:cs typeface="Arial" pitchFamily="34" charset="0"/>
              </a:rPr>
              <a:t> are alkanes that have carbon atoms forming  rings (</a:t>
            </a:r>
            <a:r>
              <a:rPr lang="en-US" altLang="en-US" sz="2000" dirty="0" smtClean="0">
                <a:latin typeface="Bookman Old Style" panose="02050604050505020204" pitchFamily="18" charset="0"/>
                <a:cs typeface="Arial" pitchFamily="34" charset="0"/>
              </a:rPr>
              <a:t>called </a:t>
            </a:r>
            <a:r>
              <a:rPr lang="en-US" altLang="en-US" sz="2000" dirty="0" err="1" smtClean="0">
                <a:latin typeface="Bookman Old Style" panose="02050604050505020204" pitchFamily="18" charset="0"/>
                <a:cs typeface="Arial" pitchFamily="34" charset="0"/>
              </a:rPr>
              <a:t>alicyclic</a:t>
            </a:r>
            <a:r>
              <a:rPr lang="en-US" altLang="en-US" sz="2000" dirty="0" smtClean="0">
                <a:latin typeface="Bookman Old Style" panose="02050604050505020204" pitchFamily="18" charset="0"/>
                <a:cs typeface="Arial" pitchFamily="34" charset="0"/>
              </a:rPr>
              <a:t> </a:t>
            </a:r>
            <a:r>
              <a:rPr lang="en-US" altLang="en-US" sz="2000" dirty="0">
                <a:latin typeface="Bookman Old Style" panose="02050604050505020204" pitchFamily="18" charset="0"/>
                <a:cs typeface="Arial" pitchFamily="34" charset="0"/>
              </a:rPr>
              <a:t>compounds).</a:t>
            </a:r>
          </a:p>
          <a:p>
            <a:pPr algn="just">
              <a:buClr>
                <a:schemeClr val="folHlink"/>
              </a:buClr>
              <a:buFont typeface="Wingdings" pitchFamily="2" charset="2"/>
              <a:buChar char="Ø"/>
              <a:defRPr/>
            </a:pPr>
            <a:r>
              <a:rPr lang="en-US" altLang="en-US" sz="2000" dirty="0" smtClean="0">
                <a:latin typeface="Bookman Old Style" panose="02050604050505020204" pitchFamily="18" charset="0"/>
                <a:cs typeface="Arial" pitchFamily="34" charset="0"/>
              </a:rPr>
              <a:t> </a:t>
            </a:r>
            <a:r>
              <a:rPr lang="en-US" altLang="en-US" sz="2000" dirty="0">
                <a:latin typeface="Bookman Old Style" panose="02050604050505020204" pitchFamily="18" charset="0"/>
                <a:cs typeface="Arial" pitchFamily="34" charset="0"/>
              </a:rPr>
              <a:t>Simple cycloalkanes have the formula (CH</a:t>
            </a:r>
            <a:r>
              <a:rPr lang="en-US" altLang="en-US" sz="2000" baseline="-25000" dirty="0">
                <a:latin typeface="Bookman Old Style" panose="02050604050505020204" pitchFamily="18" charset="0"/>
                <a:cs typeface="Arial" pitchFamily="34" charset="0"/>
              </a:rPr>
              <a:t>2</a:t>
            </a:r>
            <a:r>
              <a:rPr lang="en-US" altLang="en-US" sz="2000" dirty="0">
                <a:latin typeface="Bookman Old Style" panose="02050604050505020204" pitchFamily="18" charset="0"/>
                <a:cs typeface="Arial" pitchFamily="34" charset="0"/>
              </a:rPr>
              <a:t>)</a:t>
            </a:r>
            <a:r>
              <a:rPr lang="en-US" altLang="en-US" sz="2000" i="1" baseline="-25000" dirty="0">
                <a:latin typeface="Bookman Old Style" panose="02050604050505020204" pitchFamily="18" charset="0"/>
                <a:cs typeface="Arial" pitchFamily="34" charset="0"/>
              </a:rPr>
              <a:t>n</a:t>
            </a:r>
            <a:r>
              <a:rPr lang="en-US" altLang="en-US" sz="2000" dirty="0">
                <a:latin typeface="Bookman Old Style" panose="02050604050505020204" pitchFamily="18" charset="0"/>
                <a:cs typeface="Arial" pitchFamily="34" charset="0"/>
              </a:rPr>
              <a:t>, or C</a:t>
            </a:r>
            <a:r>
              <a:rPr lang="en-US" altLang="en-US" sz="2000" i="1" baseline="-25000" dirty="0">
                <a:latin typeface="Bookman Old Style" panose="02050604050505020204" pitchFamily="18" charset="0"/>
                <a:cs typeface="Arial" pitchFamily="34" charset="0"/>
              </a:rPr>
              <a:t>n</a:t>
            </a:r>
            <a:r>
              <a:rPr lang="en-US" altLang="en-US" sz="2000" dirty="0">
                <a:latin typeface="Bookman Old Style" panose="02050604050505020204" pitchFamily="18" charset="0"/>
                <a:cs typeface="Arial" pitchFamily="34" charset="0"/>
              </a:rPr>
              <a:t>H</a:t>
            </a:r>
            <a:r>
              <a:rPr lang="en-US" altLang="en-US" sz="2000" baseline="-25000" dirty="0">
                <a:latin typeface="Bookman Old Style" panose="02050604050505020204" pitchFamily="18" charset="0"/>
                <a:cs typeface="Arial" pitchFamily="34" charset="0"/>
              </a:rPr>
              <a:t>2</a:t>
            </a:r>
            <a:r>
              <a:rPr lang="en-US" altLang="en-US" sz="2000" i="1" baseline="-25000" dirty="0">
                <a:latin typeface="Bookman Old Style" panose="02050604050505020204" pitchFamily="18" charset="0"/>
                <a:cs typeface="Arial" pitchFamily="34" charset="0"/>
              </a:rPr>
              <a:t>n</a:t>
            </a:r>
            <a:r>
              <a:rPr lang="en-US" altLang="en-US" sz="2000" i="1" dirty="0">
                <a:latin typeface="Bookman Old Style" panose="02050604050505020204" pitchFamily="18" charset="0"/>
                <a:cs typeface="Arial" pitchFamily="34" charset="0"/>
              </a:rPr>
              <a:t> </a:t>
            </a:r>
          </a:p>
          <a:p>
            <a:pPr algn="just">
              <a:buClr>
                <a:schemeClr val="folHlink"/>
              </a:buClr>
              <a:buFont typeface="Wingdings" pitchFamily="2" charset="2"/>
              <a:buNone/>
              <a:defRPr/>
            </a:pPr>
            <a:endParaRPr lang="en-US" altLang="en-US" sz="2400" i="1" dirty="0">
              <a:latin typeface="Bookman Old Style" panose="02050604050505020204" pitchFamily="18" charset="0"/>
              <a:cs typeface="Arial" pitchFamily="34" charset="0"/>
            </a:endParaRPr>
          </a:p>
          <a:p>
            <a:pPr>
              <a:defRPr/>
            </a:pPr>
            <a:r>
              <a:rPr lang="en-US" altLang="en-US" sz="2000" b="1" u="sng" dirty="0">
                <a:solidFill>
                  <a:srgbClr val="C00000"/>
                </a:solidFill>
                <a:effectLst>
                  <a:outerShdw blurRad="38100" dist="38100" dir="2700000" algn="tl">
                    <a:srgbClr val="C0C0C0"/>
                  </a:outerShdw>
                </a:effectLst>
                <a:latin typeface="Bookman Old Style" panose="02050604050505020204" pitchFamily="18" charset="0"/>
                <a:cs typeface="Arial" pitchFamily="34" charset="0"/>
              </a:rPr>
              <a:t>Nomenclature of  </a:t>
            </a:r>
            <a:r>
              <a:rPr lang="en-US" altLang="en-US" sz="2000" b="1" u="sng" dirty="0" err="1">
                <a:solidFill>
                  <a:srgbClr val="C00000"/>
                </a:solidFill>
                <a:effectLst>
                  <a:outerShdw blurRad="38100" dist="38100" dir="2700000" algn="tl">
                    <a:srgbClr val="C0C0C0"/>
                  </a:outerShdw>
                </a:effectLst>
                <a:latin typeface="Bookman Old Style" panose="02050604050505020204" pitchFamily="18" charset="0"/>
                <a:cs typeface="Arial" pitchFamily="34" charset="0"/>
              </a:rPr>
              <a:t>Unsubstituted</a:t>
            </a:r>
            <a:r>
              <a:rPr lang="en-US" altLang="en-US" sz="2000" b="1" u="sng" dirty="0">
                <a:solidFill>
                  <a:srgbClr val="C00000"/>
                </a:solidFill>
                <a:effectLst>
                  <a:outerShdw blurRad="38100" dist="38100" dir="2700000" algn="tl">
                    <a:srgbClr val="C0C0C0"/>
                  </a:outerShdw>
                </a:effectLst>
                <a:latin typeface="Bookman Old Style" panose="02050604050505020204" pitchFamily="18" charset="0"/>
                <a:cs typeface="Arial" pitchFamily="34" charset="0"/>
              </a:rPr>
              <a:t> </a:t>
            </a:r>
            <a:r>
              <a:rPr lang="en-US" sz="2000" b="1" u="sng" dirty="0">
                <a:solidFill>
                  <a:srgbClr val="C00000"/>
                </a:solidFill>
                <a:effectLst>
                  <a:outerShdw blurRad="38100" dist="38100" dir="2700000" algn="tl">
                    <a:srgbClr val="C0C0C0"/>
                  </a:outerShdw>
                </a:effectLst>
                <a:latin typeface="Bookman Old Style" panose="02050604050505020204" pitchFamily="18" charset="0"/>
                <a:cs typeface="Arial" pitchFamily="34" charset="0"/>
              </a:rPr>
              <a:t>Cycloalkanes</a:t>
            </a:r>
            <a:r>
              <a:rPr lang="en-US" sz="2000" b="1" u="sng" dirty="0">
                <a:solidFill>
                  <a:srgbClr val="C00000"/>
                </a:solidFill>
                <a:latin typeface="Bookman Old Style" panose="02050604050505020204" pitchFamily="18" charset="0"/>
                <a:cs typeface="Arial" pitchFamily="34" charset="0"/>
              </a:rPr>
              <a:t> </a:t>
            </a:r>
          </a:p>
          <a:p>
            <a:pPr algn="just">
              <a:defRPr/>
            </a:pPr>
            <a:r>
              <a:rPr lang="en-US" sz="2000" b="1" dirty="0">
                <a:solidFill>
                  <a:srgbClr val="00B050"/>
                </a:solidFill>
                <a:latin typeface="Bookman Old Style" panose="02050604050505020204" pitchFamily="18" charset="0"/>
                <a:cs typeface="Arial" pitchFamily="34" charset="0"/>
              </a:rPr>
              <a:t>1. Cycloalkanes with only one ring:</a:t>
            </a:r>
            <a:endParaRPr lang="en-US" altLang="en-US" sz="2000" b="1" dirty="0">
              <a:solidFill>
                <a:srgbClr val="00B050"/>
              </a:solidFill>
              <a:latin typeface="Bookman Old Style" panose="02050604050505020204" pitchFamily="18" charset="0"/>
              <a:cs typeface="Arial" pitchFamily="34" charset="0"/>
            </a:endParaRPr>
          </a:p>
          <a:p>
            <a:pPr marL="114300" indent="0">
              <a:buNone/>
            </a:pP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715838343"/>
              </p:ext>
            </p:extLst>
          </p:nvPr>
        </p:nvGraphicFramePr>
        <p:xfrm>
          <a:off x="425450" y="4262438"/>
          <a:ext cx="6580188" cy="2614612"/>
        </p:xfrm>
        <a:graphic>
          <a:graphicData uri="http://schemas.openxmlformats.org/presentationml/2006/ole">
            <p:oleObj spid="_x0000_s17433" name="CS ChemDraw Drawing" r:id="rId3" imgW="3159720" imgH="1084680" progId="ChemDraw.Document.6.0">
              <p:embed/>
            </p:oleObj>
          </a:graphicData>
        </a:graphic>
      </p:graphicFrame>
      <p:sp>
        <p:nvSpPr>
          <p:cNvPr id="5" name="Slide Number Placeholder 4"/>
          <p:cNvSpPr>
            <a:spLocks noGrp="1"/>
          </p:cNvSpPr>
          <p:nvPr>
            <p:ph type="sldNum" sz="quarter" idx="12"/>
          </p:nvPr>
        </p:nvSpPr>
        <p:spPr/>
        <p:txBody>
          <a:bodyPr/>
          <a:lstStyle/>
          <a:p>
            <a:fld id="{47D644AF-64BE-411A-9540-9B9A944DD121}" type="slidenum">
              <a:rPr lang="en-US" smtClean="0"/>
              <a:pPr/>
              <a:t>33</a:t>
            </a:fld>
            <a:endParaRPr lang="en-US"/>
          </a:p>
        </p:txBody>
      </p:sp>
      <p:pic>
        <p:nvPicPr>
          <p:cNvPr id="6"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509691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 </a:t>
            </a:r>
            <a:r>
              <a:rPr lang="en-US" altLang="en-US" sz="3600" b="1" dirty="0" smtClean="0">
                <a:solidFill>
                  <a:srgbClr val="7030A0"/>
                </a:solidFill>
                <a:latin typeface="Bookman Old Style" panose="02050604050505020204" pitchFamily="18" charset="0"/>
              </a:rPr>
              <a:t>Naming </a:t>
            </a:r>
            <a:r>
              <a:rPr lang="en-US" altLang="en-US" sz="3600" b="1" dirty="0">
                <a:solidFill>
                  <a:srgbClr val="7030A0"/>
                </a:solidFill>
                <a:latin typeface="Bookman Old Style" panose="02050604050505020204" pitchFamily="18" charset="0"/>
              </a:rPr>
              <a:t>Substituted Cycloalkanes</a:t>
            </a:r>
            <a:endParaRPr lang="en-US" sz="3600" b="1" dirty="0">
              <a:solidFill>
                <a:srgbClr val="7030A0"/>
              </a:solidFill>
              <a:latin typeface="Bookman Old Style" panose="02050604050505020204" pitchFamily="18" charset="0"/>
            </a:endParaRPr>
          </a:p>
        </p:txBody>
      </p:sp>
      <p:pic>
        <p:nvPicPr>
          <p:cNvPr id="4" name="Picture 5" descr="nomprb5"/>
          <p:cNvPicPr>
            <a:picLocks noChangeAspect="1" noChangeArrowheads="1"/>
          </p:cNvPicPr>
          <p:nvPr/>
        </p:nvPicPr>
        <p:blipFill>
          <a:blip r:embed="rId2" cstate="print"/>
          <a:srcRect/>
          <a:stretch>
            <a:fillRect/>
          </a:stretch>
        </p:blipFill>
        <p:spPr bwMode="auto">
          <a:xfrm>
            <a:off x="685800" y="4842164"/>
            <a:ext cx="6781800" cy="1981200"/>
          </a:xfrm>
          <a:prstGeom prst="rect">
            <a:avLst/>
          </a:prstGeom>
          <a:solidFill>
            <a:schemeClr val="bg1"/>
          </a:solidFill>
          <a:ln w="9525">
            <a:noFill/>
            <a:miter lim="800000"/>
            <a:headEnd/>
            <a:tailEnd/>
          </a:ln>
        </p:spPr>
      </p:pic>
      <p:sp>
        <p:nvSpPr>
          <p:cNvPr id="3" name="Content Placeholder 2"/>
          <p:cNvSpPr>
            <a:spLocks noGrp="1"/>
          </p:cNvSpPr>
          <p:nvPr>
            <p:ph idx="1"/>
          </p:nvPr>
        </p:nvSpPr>
        <p:spPr>
          <a:xfrm>
            <a:off x="457200" y="1447800"/>
            <a:ext cx="7620000" cy="4800600"/>
          </a:xfrm>
        </p:spPr>
        <p:txBody>
          <a:bodyPr/>
          <a:lstStyle/>
          <a:p>
            <a:pPr marL="0" indent="0" algn="just">
              <a:lnSpc>
                <a:spcPct val="90000"/>
              </a:lnSpc>
              <a:buClr>
                <a:schemeClr val="folHlink"/>
              </a:buClr>
              <a:buFont typeface="Wingdings" pitchFamily="2" charset="2"/>
              <a:buChar char="Ø"/>
              <a:defRPr/>
            </a:pPr>
            <a:r>
              <a:rPr lang="en-US" altLang="en-US" sz="2000" dirty="0">
                <a:latin typeface="Bookman Old Style" panose="02050604050505020204" pitchFamily="18" charset="0"/>
                <a:cs typeface="Arial" pitchFamily="34" charset="0"/>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000" b="1" dirty="0" err="1">
                <a:solidFill>
                  <a:srgbClr val="CC0000"/>
                </a:solidFill>
                <a:latin typeface="Bookman Old Style" panose="02050604050505020204" pitchFamily="18" charset="0"/>
                <a:cs typeface="Arial" pitchFamily="34" charset="0"/>
              </a:rPr>
              <a:t>cyclo</a:t>
            </a:r>
            <a:r>
              <a:rPr lang="en-US" altLang="en-US" sz="2000" dirty="0">
                <a:latin typeface="Bookman Old Style" panose="02050604050505020204" pitchFamily="18" charset="0"/>
                <a:cs typeface="Arial" pitchFamily="34" charset="0"/>
              </a:rPr>
              <a:t> followed by the suffix indicate the number of carbon atoms.</a:t>
            </a:r>
            <a:r>
              <a:rPr lang="en-CA" sz="2000" dirty="0">
                <a:latin typeface="Bookman Old Style" panose="02050604050505020204" pitchFamily="18" charset="0"/>
                <a:cs typeface="Arial" pitchFamily="34" charset="0"/>
              </a:rPr>
              <a:t> </a:t>
            </a:r>
          </a:p>
          <a:p>
            <a:pPr marL="0" indent="0" algn="just">
              <a:lnSpc>
                <a:spcPct val="90000"/>
              </a:lnSpc>
              <a:buClr>
                <a:schemeClr val="folHlink"/>
              </a:buClr>
              <a:buFont typeface="Wingdings" pitchFamily="2" charset="2"/>
              <a:buChar char="Ø"/>
              <a:defRPr/>
            </a:pPr>
            <a:r>
              <a:rPr lang="en-US" altLang="en-US" sz="2000" dirty="0">
                <a:latin typeface="Bookman Old Style" panose="02050604050505020204" pitchFamily="18" charset="0"/>
                <a:cs typeface="Arial" pitchFamily="34" charset="0"/>
              </a:rPr>
              <a:t>For an alkyl- or halo-substituted cycloalkane, start at a point of attachment as </a:t>
            </a:r>
            <a:r>
              <a:rPr lang="en-US" altLang="en-US" sz="2000" b="1" dirty="0">
                <a:solidFill>
                  <a:schemeClr val="accent1"/>
                </a:solidFill>
                <a:latin typeface="Bookman Old Style" panose="02050604050505020204" pitchFamily="18" charset="0"/>
                <a:cs typeface="Arial" pitchFamily="34" charset="0"/>
              </a:rPr>
              <a:t>C</a:t>
            </a:r>
            <a:r>
              <a:rPr lang="en-US" altLang="en-US" sz="2000" b="1" baseline="-25000" dirty="0">
                <a:solidFill>
                  <a:schemeClr val="accent1"/>
                </a:solidFill>
                <a:latin typeface="Bookman Old Style" panose="02050604050505020204" pitchFamily="18" charset="0"/>
                <a:cs typeface="Arial" pitchFamily="34" charset="0"/>
              </a:rPr>
              <a:t>1</a:t>
            </a:r>
            <a:r>
              <a:rPr lang="en-US" altLang="en-US" sz="2000" baseline="-25000" dirty="0">
                <a:latin typeface="Bookman Old Style" panose="02050604050505020204" pitchFamily="18" charset="0"/>
                <a:cs typeface="Arial" pitchFamily="34" charset="0"/>
              </a:rPr>
              <a:t> </a:t>
            </a:r>
            <a:r>
              <a:rPr lang="en-US" altLang="en-US" sz="2000" dirty="0">
                <a:latin typeface="Bookman Old Style" panose="02050604050505020204" pitchFamily="18" charset="0"/>
                <a:cs typeface="Arial" pitchFamily="34" charset="0"/>
              </a:rPr>
              <a:t>and number the substituents on the ring so that the </a:t>
            </a:r>
            <a:r>
              <a:rPr lang="en-US" altLang="en-US" sz="2000" i="1" dirty="0">
                <a:latin typeface="Bookman Old Style" panose="02050604050505020204" pitchFamily="18" charset="0"/>
                <a:cs typeface="Arial" pitchFamily="34" charset="0"/>
              </a:rPr>
              <a:t>second</a:t>
            </a:r>
            <a:r>
              <a:rPr lang="en-US" altLang="en-US" sz="2000" dirty="0">
                <a:latin typeface="Bookman Old Style" panose="02050604050505020204" pitchFamily="18" charset="0"/>
                <a:cs typeface="Arial" pitchFamily="34" charset="0"/>
              </a:rPr>
              <a:t> substituent has as low a number as possible.</a:t>
            </a:r>
          </a:p>
          <a:p>
            <a:pPr marL="0" indent="0" algn="just">
              <a:lnSpc>
                <a:spcPct val="90000"/>
              </a:lnSpc>
              <a:buClr>
                <a:schemeClr val="folHlink"/>
              </a:buClr>
              <a:buFont typeface="Wingdings" pitchFamily="2" charset="2"/>
              <a:buChar char="Ø"/>
              <a:defRPr/>
            </a:pPr>
            <a:r>
              <a:rPr lang="en-US" altLang="en-US" sz="2000" dirty="0">
                <a:latin typeface="Bookman Old Style" panose="02050604050505020204" pitchFamily="18" charset="0"/>
                <a:cs typeface="Arial" pitchFamily="34" charset="0"/>
              </a:rPr>
              <a:t> Number the substituents and write the name with the substituents in alphabetical order.</a:t>
            </a:r>
          </a:p>
          <a:p>
            <a:pPr marL="114300" indent="0">
              <a:buNone/>
            </a:pPr>
            <a:endParaRPr lang="en-US" dirty="0"/>
          </a:p>
        </p:txBody>
      </p:sp>
      <p:sp>
        <p:nvSpPr>
          <p:cNvPr id="5" name="Slide Number Placeholder 4"/>
          <p:cNvSpPr>
            <a:spLocks noGrp="1"/>
          </p:cNvSpPr>
          <p:nvPr>
            <p:ph type="sldNum" sz="quarter" idx="12"/>
          </p:nvPr>
        </p:nvSpPr>
        <p:spPr/>
        <p:txBody>
          <a:bodyPr/>
          <a:lstStyle/>
          <a:p>
            <a:fld id="{47D644AF-64BE-411A-9540-9B9A944DD121}" type="slidenum">
              <a:rPr lang="en-US" smtClean="0"/>
              <a:pPr/>
              <a:t>34</a:t>
            </a:fld>
            <a:endParaRPr lang="en-US"/>
          </a:p>
        </p:txBody>
      </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513046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14600"/>
            <a:ext cx="7620000" cy="3886200"/>
          </a:xfrm>
        </p:spPr>
        <p:txBody>
          <a:bodyPr/>
          <a:lstStyle/>
          <a:p>
            <a:pPr algn="just">
              <a:buClr>
                <a:schemeClr val="folHlink"/>
              </a:buClr>
              <a:buFont typeface="Wingdings" pitchFamily="2" charset="2"/>
              <a:buChar char="Ø"/>
              <a:defRPr/>
            </a:pPr>
            <a:r>
              <a:rPr lang="en-US" altLang="en-US" dirty="0">
                <a:effectLst>
                  <a:outerShdw blurRad="38100" dist="38100" dir="2700000" algn="tl">
                    <a:srgbClr val="C0C0C0"/>
                  </a:outerShdw>
                </a:effectLst>
              </a:rPr>
              <a:t>If </a:t>
            </a:r>
            <a:r>
              <a:rPr lang="en-US" dirty="0">
                <a:effectLst>
                  <a:outerShdw blurRad="38100" dist="38100" dir="2700000" algn="tl">
                    <a:srgbClr val="C0C0C0"/>
                  </a:outerShdw>
                </a:effectLst>
              </a:rPr>
              <a:t>the alkyl substituent is larger and/or complex, the ring is </a:t>
            </a:r>
            <a:r>
              <a:rPr lang="en-US" dirty="0" smtClean="0">
                <a:effectLst>
                  <a:outerShdw blurRad="38100" dist="38100" dir="2700000" algn="tl">
                    <a:srgbClr val="C0C0C0"/>
                  </a:outerShdw>
                </a:effectLst>
              </a:rPr>
              <a:t>considered </a:t>
            </a:r>
            <a:r>
              <a:rPr lang="en-US" dirty="0">
                <a:effectLst>
                  <a:outerShdw blurRad="38100" dist="38100" dir="2700000" algn="tl">
                    <a:srgbClr val="C0C0C0"/>
                  </a:outerShdw>
                </a:effectLst>
              </a:rPr>
              <a:t>as  </a:t>
            </a:r>
            <a:r>
              <a:rPr lang="en-US" dirty="0" smtClean="0">
                <a:effectLst>
                  <a:outerShdw blurRad="38100" dist="38100" dir="2700000" algn="tl">
                    <a:srgbClr val="C0C0C0"/>
                  </a:outerShdw>
                </a:effectLst>
              </a:rPr>
              <a:t>a substituent </a:t>
            </a:r>
            <a:r>
              <a:rPr lang="en-US" dirty="0">
                <a:effectLst>
                  <a:outerShdw blurRad="38100" dist="38100" dir="2700000" algn="tl">
                    <a:srgbClr val="C0C0C0"/>
                  </a:outerShdw>
                </a:effectLst>
              </a:rPr>
              <a:t>on alkane chain</a:t>
            </a:r>
            <a:r>
              <a:rPr lang="en-US" dirty="0" smtClean="0">
                <a:effectLst>
                  <a:outerShdw blurRad="38100" dist="38100" dir="2700000" algn="tl">
                    <a:srgbClr val="C0C0C0"/>
                  </a:outerShdw>
                </a:effectLst>
              </a:rPr>
              <a:t>.</a:t>
            </a:r>
          </a:p>
          <a:p>
            <a:pPr algn="just">
              <a:buClr>
                <a:schemeClr val="folHlink"/>
              </a:buClr>
              <a:buFont typeface="Wingdings" pitchFamily="2" charset="2"/>
              <a:buChar char="Ø"/>
              <a:defRPr/>
            </a:pPr>
            <a:endParaRPr lang="en-US" dirty="0">
              <a:effectLst>
                <a:outerShdw blurRad="38100" dist="38100" dir="2700000" algn="tl">
                  <a:srgbClr val="C0C0C0"/>
                </a:outerShdw>
              </a:effectLst>
            </a:endParaRPr>
          </a:p>
          <a:p>
            <a:pPr algn="just">
              <a:buClr>
                <a:schemeClr val="folHlink"/>
              </a:buClr>
              <a:buFont typeface="Wingdings" pitchFamily="2" charset="2"/>
              <a:buChar char="Ø"/>
              <a:defRPr/>
            </a:pPr>
            <a:endParaRPr lang="en-US" dirty="0" smtClean="0">
              <a:effectLst>
                <a:outerShdw blurRad="38100" dist="38100" dir="2700000" algn="tl">
                  <a:srgbClr val="C0C0C0"/>
                </a:outerShdw>
              </a:effectLst>
            </a:endParaRPr>
          </a:p>
          <a:p>
            <a:pPr algn="just">
              <a:buClr>
                <a:schemeClr val="folHlink"/>
              </a:buClr>
              <a:buFont typeface="Wingdings" pitchFamily="2" charset="2"/>
              <a:buChar char="Ø"/>
              <a:defRPr/>
            </a:pPr>
            <a:endParaRPr lang="en-US" dirty="0">
              <a:effectLst>
                <a:outerShdw blurRad="38100" dist="38100" dir="2700000" algn="tl">
                  <a:srgbClr val="C0C0C0"/>
                </a:outerShdw>
              </a:effectLst>
            </a:endParaRPr>
          </a:p>
          <a:p>
            <a:pPr algn="just">
              <a:buClr>
                <a:schemeClr val="folHlink"/>
              </a:buClr>
              <a:buFont typeface="Wingdings" pitchFamily="2" charset="2"/>
              <a:buChar char="Ø"/>
              <a:defRPr/>
            </a:pPr>
            <a:endParaRPr lang="en-US" dirty="0" smtClean="0">
              <a:effectLst>
                <a:outerShdw blurRad="38100" dist="38100" dir="2700000" algn="tl">
                  <a:srgbClr val="C0C0C0"/>
                </a:outerShdw>
              </a:effectLst>
            </a:endParaRPr>
          </a:p>
          <a:p>
            <a:pPr algn="just">
              <a:buClr>
                <a:schemeClr val="folHlink"/>
              </a:buClr>
              <a:buFont typeface="Wingdings" pitchFamily="2" charset="2"/>
              <a:buChar char="Ø"/>
              <a:defRPr/>
            </a:pPr>
            <a:endParaRPr lang="en-US" dirty="0">
              <a:effectLst>
                <a:outerShdw blurRad="38100" dist="38100" dir="2700000" algn="tl">
                  <a:srgbClr val="C0C0C0"/>
                </a:outerShdw>
              </a:effectLst>
            </a:endParaRPr>
          </a:p>
          <a:p>
            <a:pPr algn="just">
              <a:buClr>
                <a:schemeClr val="folHlink"/>
              </a:buClr>
              <a:buFont typeface="Wingdings" pitchFamily="2" charset="2"/>
              <a:buChar char="Ø"/>
              <a:defRPr/>
            </a:pPr>
            <a:r>
              <a:rPr lang="en-US" altLang="en-US" dirty="0"/>
              <a:t> </a:t>
            </a:r>
            <a:r>
              <a:rPr lang="en-US" altLang="en-US" dirty="0">
                <a:effectLst>
                  <a:outerShdw blurRad="38100" dist="38100" dir="2700000" algn="tl">
                    <a:srgbClr val="C0C0C0"/>
                  </a:outerShdw>
                </a:effectLst>
              </a:rPr>
              <a:t>If a functional group (OH. CHO, COOH, CO , NH</a:t>
            </a:r>
            <a:r>
              <a:rPr lang="en-US" altLang="en-US" baseline="-25000" dirty="0">
                <a:effectLst>
                  <a:outerShdw blurRad="38100" dist="38100" dir="2700000" algn="tl">
                    <a:srgbClr val="C0C0C0"/>
                  </a:outerShdw>
                </a:effectLst>
              </a:rPr>
              <a:t>2</a:t>
            </a:r>
            <a:r>
              <a:rPr lang="en-US" altLang="en-US" dirty="0">
                <a:effectLst>
                  <a:outerShdw blurRad="38100" dist="38100" dir="2700000" algn="tl">
                    <a:srgbClr val="C0C0C0"/>
                  </a:outerShdw>
                </a:effectLst>
              </a:rPr>
              <a:t>) is attached to the ring a suitable suffix is used to indicate their presence as appear in the following examples. </a:t>
            </a:r>
            <a:endParaRPr lang="en-GB" dirty="0">
              <a:effectLst>
                <a:outerShdw blurRad="38100" dist="38100" dir="2700000" algn="tl">
                  <a:srgbClr val="C0C0C0"/>
                </a:outerShdw>
              </a:effectLst>
            </a:endParaRPr>
          </a:p>
          <a:p>
            <a:pPr marL="114300" indent="0" algn="just">
              <a:buClr>
                <a:schemeClr val="folHlink"/>
              </a:buClr>
              <a:buNone/>
              <a:defRPr/>
            </a:pPr>
            <a:endParaRPr lang="en-US" dirty="0"/>
          </a:p>
        </p:txBody>
      </p:sp>
      <p:pic>
        <p:nvPicPr>
          <p:cNvPr id="4" name="Picture 7" descr="nomprb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09600" y="228600"/>
            <a:ext cx="6934200" cy="2071688"/>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 xmlns:p14="http://schemas.microsoft.com/office/powerpoint/2010/main" val="1067378194"/>
              </p:ext>
            </p:extLst>
          </p:nvPr>
        </p:nvGraphicFramePr>
        <p:xfrm>
          <a:off x="838200" y="3352800"/>
          <a:ext cx="7239000" cy="1447800"/>
        </p:xfrm>
        <a:graphic>
          <a:graphicData uri="http://schemas.openxmlformats.org/presentationml/2006/ole">
            <p:oleObj spid="_x0000_s19474" name="CS ChemDraw Drawing" r:id="rId4" imgW="3482340" imgH="874776" progId="ChemDraw.Document.6.0">
              <p:embed/>
            </p:oleObj>
          </a:graphicData>
        </a:graphic>
      </p:graphicFrame>
      <p:sp>
        <p:nvSpPr>
          <p:cNvPr id="6" name="Slide Number Placeholder 5"/>
          <p:cNvSpPr>
            <a:spLocks noGrp="1"/>
          </p:cNvSpPr>
          <p:nvPr>
            <p:ph type="sldNum" sz="quarter" idx="12"/>
          </p:nvPr>
        </p:nvSpPr>
        <p:spPr/>
        <p:txBody>
          <a:bodyPr/>
          <a:lstStyle/>
          <a:p>
            <a:fld id="{47D644AF-64BE-411A-9540-9B9A944DD121}" type="slidenum">
              <a:rPr lang="en-US" smtClean="0"/>
              <a:pPr/>
              <a:t>35</a:t>
            </a:fld>
            <a:endParaRPr lang="en-US"/>
          </a:p>
        </p:txBody>
      </p:sp>
      <p:pic>
        <p:nvPicPr>
          <p:cNvPr id="7" name="Picture 6"/>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20735543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3580" y="609600"/>
            <a:ext cx="8174620" cy="571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47D644AF-64BE-411A-9540-9B9A944DD121}" type="slidenum">
              <a:rPr lang="en-US" smtClean="0"/>
              <a:pPr/>
              <a:t>36</a:t>
            </a:fld>
            <a:endParaRPr lang="en-US"/>
          </a:p>
        </p:txBody>
      </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2827235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sz="3200" b="1" dirty="0" smtClean="0">
                <a:solidFill>
                  <a:srgbClr val="7030A0"/>
                </a:solidFill>
                <a:latin typeface="Bookman Old Style" panose="02050604050505020204" pitchFamily="18" charset="0"/>
              </a:rPr>
              <a:t> Cis-Trans </a:t>
            </a:r>
            <a:r>
              <a:rPr lang="en-US" altLang="en-US" sz="3200" b="1" dirty="0">
                <a:solidFill>
                  <a:srgbClr val="7030A0"/>
                </a:solidFill>
                <a:latin typeface="Bookman Old Style" panose="02050604050505020204" pitchFamily="18" charset="0"/>
              </a:rPr>
              <a:t>Isomerism In Cycloalkanes</a:t>
            </a:r>
            <a:endParaRPr lang="en-US" sz="3200" b="1"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normAutofit/>
          </a:bodyPr>
          <a:lstStyle/>
          <a:p>
            <a:pPr algn="just">
              <a:lnSpc>
                <a:spcPct val="90000"/>
              </a:lnSpc>
              <a:buClr>
                <a:schemeClr val="folHlink"/>
              </a:buClr>
              <a:buFont typeface="Wingdings" pitchFamily="2" charset="2"/>
              <a:buChar char="Ø"/>
              <a:defRPr/>
            </a:pPr>
            <a:r>
              <a:rPr lang="en-US" altLang="en-US" sz="2000" dirty="0">
                <a:latin typeface="Bookman Old Style" panose="02050604050505020204" pitchFamily="18" charset="0"/>
                <a:cs typeface="Arial" pitchFamily="34" charset="0"/>
              </a:rPr>
              <a:t>Rotation about C-C bonds in cycloalkanes is limited by the ring structure.</a:t>
            </a:r>
          </a:p>
          <a:p>
            <a:pPr algn="just">
              <a:lnSpc>
                <a:spcPct val="90000"/>
              </a:lnSpc>
              <a:buClr>
                <a:schemeClr val="folHlink"/>
              </a:buClr>
              <a:buFont typeface="Wingdings" pitchFamily="2" charset="2"/>
              <a:buChar char="Ø"/>
              <a:defRPr/>
            </a:pPr>
            <a:r>
              <a:rPr lang="en-US" altLang="en-US" sz="2000" dirty="0">
                <a:latin typeface="Bookman Old Style" panose="02050604050505020204" pitchFamily="18" charset="0"/>
                <a:cs typeface="Arial" pitchFamily="34" charset="0"/>
              </a:rPr>
              <a:t>There are two different 1,2-dimethylcyclopropane isomers, one with the two </a:t>
            </a:r>
            <a:r>
              <a:rPr lang="en-US" altLang="en-US" sz="2000" dirty="0" err="1">
                <a:latin typeface="Bookman Old Style" panose="02050604050505020204" pitchFamily="18" charset="0"/>
                <a:cs typeface="Arial" pitchFamily="34" charset="0"/>
              </a:rPr>
              <a:t>methyls</a:t>
            </a:r>
            <a:r>
              <a:rPr lang="en-US" altLang="en-US" sz="2000" dirty="0">
                <a:latin typeface="Bookman Old Style" panose="02050604050505020204" pitchFamily="18" charset="0"/>
                <a:cs typeface="Arial" pitchFamily="34" charset="0"/>
              </a:rPr>
              <a:t> on the same side </a:t>
            </a:r>
            <a:r>
              <a:rPr lang="en-US" altLang="en-US" sz="2000" b="1" dirty="0">
                <a:solidFill>
                  <a:srgbClr val="CC0000"/>
                </a:solidFill>
                <a:latin typeface="Bookman Old Style" panose="02050604050505020204" pitchFamily="18" charset="0"/>
                <a:cs typeface="Arial" pitchFamily="34" charset="0"/>
              </a:rPr>
              <a:t>(</a:t>
            </a:r>
            <a:r>
              <a:rPr lang="en-US" altLang="en-US" sz="2000" b="1" i="1" dirty="0">
                <a:solidFill>
                  <a:srgbClr val="CC0000"/>
                </a:solidFill>
                <a:latin typeface="Bookman Old Style" panose="02050604050505020204" pitchFamily="18" charset="0"/>
                <a:cs typeface="Arial" pitchFamily="34" charset="0"/>
              </a:rPr>
              <a:t>cis</a:t>
            </a:r>
            <a:r>
              <a:rPr lang="en-US" altLang="en-US" sz="2000" b="1" dirty="0">
                <a:solidFill>
                  <a:srgbClr val="CC0000"/>
                </a:solidFill>
                <a:latin typeface="Bookman Old Style" panose="02050604050505020204" pitchFamily="18" charset="0"/>
                <a:cs typeface="Arial" pitchFamily="34" charset="0"/>
              </a:rPr>
              <a:t>)</a:t>
            </a:r>
            <a:r>
              <a:rPr lang="en-US" altLang="en-US" sz="2000" dirty="0">
                <a:latin typeface="Bookman Old Style" panose="02050604050505020204" pitchFamily="18" charset="0"/>
                <a:cs typeface="Arial" pitchFamily="34" charset="0"/>
              </a:rPr>
              <a:t> of the ring and one with the </a:t>
            </a:r>
            <a:r>
              <a:rPr lang="en-US" altLang="en-US" sz="2000" dirty="0" err="1">
                <a:latin typeface="Bookman Old Style" panose="02050604050505020204" pitchFamily="18" charset="0"/>
                <a:cs typeface="Arial" pitchFamily="34" charset="0"/>
              </a:rPr>
              <a:t>methyls</a:t>
            </a:r>
            <a:r>
              <a:rPr lang="en-US" altLang="en-US" sz="2000" dirty="0">
                <a:latin typeface="Bookman Old Style" panose="02050604050505020204" pitchFamily="18" charset="0"/>
                <a:cs typeface="Arial" pitchFamily="34" charset="0"/>
              </a:rPr>
              <a:t> on opposite sides </a:t>
            </a:r>
            <a:r>
              <a:rPr lang="en-US" altLang="en-US" sz="2000" b="1" dirty="0">
                <a:solidFill>
                  <a:srgbClr val="CC0000"/>
                </a:solidFill>
                <a:latin typeface="Bookman Old Style" panose="02050604050505020204" pitchFamily="18" charset="0"/>
                <a:cs typeface="Arial" pitchFamily="34" charset="0"/>
              </a:rPr>
              <a:t>(</a:t>
            </a:r>
            <a:r>
              <a:rPr lang="en-US" altLang="en-US" sz="2000" b="1" i="1" dirty="0">
                <a:solidFill>
                  <a:srgbClr val="CC0000"/>
                </a:solidFill>
                <a:latin typeface="Bookman Old Style" panose="02050604050505020204" pitchFamily="18" charset="0"/>
                <a:cs typeface="Arial" pitchFamily="34" charset="0"/>
              </a:rPr>
              <a:t>trans</a:t>
            </a:r>
            <a:r>
              <a:rPr lang="en-US" altLang="en-US" sz="2000" b="1" dirty="0" smtClean="0">
                <a:solidFill>
                  <a:srgbClr val="CC0000"/>
                </a:solidFill>
                <a:latin typeface="Bookman Old Style" panose="02050604050505020204" pitchFamily="18" charset="0"/>
                <a:cs typeface="Arial" pitchFamily="34" charset="0"/>
              </a:rPr>
              <a:t>).</a:t>
            </a:r>
          </a:p>
          <a:p>
            <a:pPr marL="114300" indent="0" algn="just">
              <a:lnSpc>
                <a:spcPct val="90000"/>
              </a:lnSpc>
              <a:buClr>
                <a:schemeClr val="folHlink"/>
              </a:buClr>
              <a:buNone/>
              <a:defRPr/>
            </a:pPr>
            <a:endParaRPr lang="en-US" sz="2000" dirty="0">
              <a:latin typeface="Bookman Old Style" panose="02050604050505020204" pitchFamily="18" charset="0"/>
            </a:endParaRPr>
          </a:p>
        </p:txBody>
      </p:sp>
      <p:pic>
        <p:nvPicPr>
          <p:cNvPr id="4"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1000" y="3505200"/>
            <a:ext cx="7924800" cy="2667000"/>
          </a:xfrm>
          <a:prstGeom prst="rect">
            <a:avLst/>
          </a:prstGeom>
          <a:solidFill>
            <a:srgbClr val="FFFFCC"/>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47D644AF-64BE-411A-9540-9B9A944DD121}" type="slidenum">
              <a:rPr lang="en-US" smtClean="0"/>
              <a:pPr/>
              <a:t>37</a:t>
            </a:fld>
            <a:endParaRPr lang="en-US"/>
          </a:p>
        </p:txBody>
      </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12689231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b="1" dirty="0">
                <a:solidFill>
                  <a:srgbClr val="7030A0"/>
                </a:solidFill>
                <a:latin typeface="Bookman Old Style" panose="02050604050505020204" pitchFamily="18" charset="0"/>
              </a:rPr>
              <a:t>Reactions Of Cycloalkanes</a:t>
            </a:r>
          </a:p>
        </p:txBody>
      </p:sp>
      <p:pic>
        <p:nvPicPr>
          <p:cNvPr id="6" name="Picture 2" descr="http://www.knowledgebin.org/kb/images/1/subjects/chemistry/alkadienes-7_files/42.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38400" y="1378527"/>
            <a:ext cx="4576914" cy="2806505"/>
          </a:xfrm>
          <a:prstGeom prst="rect">
            <a:avLst/>
          </a:prstGeom>
          <a:noFill/>
          <a:extLst>
            <a:ext uri="{909E8E84-426E-40DD-AFC4-6F175D3DCCD1}">
              <a14:hiddenFill xmlns="" xmlns:a14="http://schemas.microsoft.com/office/drawing/2010/main">
                <a:solidFill>
                  <a:srgbClr val="FFFFFF"/>
                </a:solidFill>
              </a14:hiddenFill>
            </a:ext>
          </a:extLst>
        </p:spPr>
      </p:pic>
      <p:sp>
        <p:nvSpPr>
          <p:cNvPr id="3" name="Content Placeholder 2"/>
          <p:cNvSpPr>
            <a:spLocks noGrp="1"/>
          </p:cNvSpPr>
          <p:nvPr>
            <p:ph idx="1"/>
          </p:nvPr>
        </p:nvSpPr>
        <p:spPr>
          <a:xfrm>
            <a:off x="457200" y="1295400"/>
            <a:ext cx="7620000" cy="5105400"/>
          </a:xfrm>
        </p:spPr>
        <p:txBody>
          <a:bodyPr/>
          <a:lstStyle/>
          <a:p>
            <a:pPr>
              <a:buFont typeface="Wingdings" panose="05000000000000000000" pitchFamily="2" charset="2"/>
              <a:buChar char="Ø"/>
            </a:pPr>
            <a:r>
              <a:rPr lang="en-US" sz="2000" b="1" dirty="0">
                <a:solidFill>
                  <a:srgbClr val="CC0000"/>
                </a:solidFill>
                <a:effectLst>
                  <a:outerShdw blurRad="38100" dist="38100" dir="2700000" algn="tl">
                    <a:srgbClr val="C0C0C0"/>
                  </a:outerShdw>
                </a:effectLst>
                <a:latin typeface="Bookman Old Style" panose="02050604050505020204" pitchFamily="18" charset="0"/>
              </a:rPr>
              <a:t>Less stable </a:t>
            </a:r>
            <a:r>
              <a:rPr lang="en-US" sz="2000" b="1" dirty="0" smtClean="0">
                <a:solidFill>
                  <a:srgbClr val="CC0000"/>
                </a:solidFill>
                <a:effectLst>
                  <a:outerShdw blurRad="38100" dist="38100" dir="2700000" algn="tl">
                    <a:srgbClr val="C0C0C0"/>
                  </a:outerShdw>
                </a:effectLst>
                <a:latin typeface="Bookman Old Style" panose="02050604050505020204" pitchFamily="18" charset="0"/>
              </a:rPr>
              <a:t>rings</a:t>
            </a:r>
          </a:p>
          <a:p>
            <a:pPr>
              <a:buFont typeface="Wingdings" panose="05000000000000000000" pitchFamily="2" charset="2"/>
              <a:buChar char="Ø"/>
            </a:pPr>
            <a:endParaRPr lang="en-US" sz="2400" b="1" dirty="0">
              <a:solidFill>
                <a:srgbClr val="CC0000"/>
              </a:solidFill>
              <a:effectLst>
                <a:outerShdw blurRad="38100" dist="38100" dir="2700000" algn="tl">
                  <a:srgbClr val="C0C0C0"/>
                </a:outerShdw>
              </a:effectLst>
              <a:latin typeface="Bookman Old Style" panose="02050604050505020204" pitchFamily="18" charset="0"/>
            </a:endParaRPr>
          </a:p>
          <a:p>
            <a:pPr>
              <a:buFont typeface="Wingdings" panose="05000000000000000000" pitchFamily="2" charset="2"/>
              <a:buChar char="Ø"/>
            </a:pPr>
            <a:endParaRPr lang="en-US" sz="2400" b="1" dirty="0">
              <a:solidFill>
                <a:srgbClr val="CC0000"/>
              </a:solidFill>
              <a:effectLst>
                <a:outerShdw blurRad="38100" dist="38100" dir="2700000" algn="tl">
                  <a:srgbClr val="C0C0C0"/>
                </a:outerShdw>
              </a:effectLst>
              <a:latin typeface="Bookman Old Style" panose="02050604050505020204" pitchFamily="18" charset="0"/>
            </a:endParaRPr>
          </a:p>
          <a:p>
            <a:pPr>
              <a:buFont typeface="Wingdings" panose="05000000000000000000" pitchFamily="2" charset="2"/>
              <a:buChar char="Ø"/>
            </a:pPr>
            <a:endParaRPr lang="en-US" dirty="0">
              <a:latin typeface="Bookman Old Style" panose="02050604050505020204" pitchFamily="18" charset="0"/>
            </a:endParaRPr>
          </a:p>
          <a:p>
            <a:pPr marL="114300" indent="0">
              <a:buNone/>
            </a:pPr>
            <a:endParaRPr lang="en-US" dirty="0" smtClean="0">
              <a:latin typeface="Bookman Old Style" panose="02050604050505020204" pitchFamily="18" charset="0"/>
            </a:endParaRPr>
          </a:p>
          <a:p>
            <a:pPr marL="114300" indent="0">
              <a:buNone/>
            </a:pPr>
            <a:endParaRPr lang="en-US" dirty="0" smtClean="0">
              <a:latin typeface="Bookman Old Style" panose="02050604050505020204" pitchFamily="18" charset="0"/>
            </a:endParaRPr>
          </a:p>
          <a:p>
            <a:pPr marL="114300" indent="0">
              <a:buNone/>
            </a:pPr>
            <a:endParaRPr lang="en-US" dirty="0">
              <a:latin typeface="Bookman Old Style" panose="02050604050505020204" pitchFamily="18" charset="0"/>
            </a:endParaRPr>
          </a:p>
          <a:p>
            <a:pPr>
              <a:buFont typeface="Wingdings" panose="05000000000000000000" pitchFamily="2" charset="2"/>
              <a:buChar char="Ø"/>
            </a:pPr>
            <a:r>
              <a:rPr lang="en-US" sz="2000" b="1" dirty="0">
                <a:solidFill>
                  <a:srgbClr val="CC0000"/>
                </a:solidFill>
                <a:effectLst>
                  <a:outerShdw blurRad="38100" dist="38100" dir="2700000" algn="tl">
                    <a:srgbClr val="C0C0C0"/>
                  </a:outerShdw>
                </a:effectLst>
                <a:latin typeface="Bookman Old Style" panose="02050604050505020204" pitchFamily="18" charset="0"/>
              </a:rPr>
              <a:t>More stable 5 and 6 rings</a:t>
            </a:r>
            <a:endParaRPr lang="ar-SA" sz="2000" b="1" dirty="0">
              <a:solidFill>
                <a:srgbClr val="CC0000"/>
              </a:solidFill>
              <a:effectLst>
                <a:outerShdw blurRad="38100" dist="38100" dir="2700000" algn="tl">
                  <a:srgbClr val="C0C0C0"/>
                </a:outerShdw>
              </a:effectLst>
              <a:latin typeface="Bookman Old Style" panose="02050604050505020204" pitchFamily="18" charset="0"/>
            </a:endParaRPr>
          </a:p>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2037927411"/>
              </p:ext>
            </p:extLst>
          </p:nvPr>
        </p:nvGraphicFramePr>
        <p:xfrm>
          <a:off x="2438400" y="4461752"/>
          <a:ext cx="3505200" cy="1939047"/>
        </p:xfrm>
        <a:graphic>
          <a:graphicData uri="http://schemas.openxmlformats.org/presentationml/2006/ole">
            <p:oleObj spid="_x0000_s20501" name="ChemSketch" r:id="rId4" imgW="3060192" imgH="1508760" progId="">
              <p:embed/>
            </p:oleObj>
          </a:graphicData>
        </a:graphic>
      </p:graphicFrame>
      <p:sp>
        <p:nvSpPr>
          <p:cNvPr id="7" name="Slide Number Placeholder 6"/>
          <p:cNvSpPr>
            <a:spLocks noGrp="1"/>
          </p:cNvSpPr>
          <p:nvPr>
            <p:ph type="sldNum" sz="quarter" idx="12"/>
          </p:nvPr>
        </p:nvSpPr>
        <p:spPr/>
        <p:txBody>
          <a:bodyPr/>
          <a:lstStyle/>
          <a:p>
            <a:fld id="{47D644AF-64BE-411A-9540-9B9A944DD121}" type="slidenum">
              <a:rPr lang="en-US" smtClean="0"/>
              <a:pPr/>
              <a:t>38</a:t>
            </a:fld>
            <a:endParaRPr lang="en-US"/>
          </a:p>
        </p:txBody>
      </p:sp>
      <p:pic>
        <p:nvPicPr>
          <p:cNvPr id="8"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extBox 8"/>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9189439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7620000" cy="1143000"/>
          </a:xfrm>
        </p:spPr>
        <p:txBody>
          <a:bodyPr/>
          <a:lstStyle/>
          <a:p>
            <a:pPr algn="ctr"/>
            <a:r>
              <a:rPr lang="en-US" dirty="0">
                <a:solidFill>
                  <a:srgbClr val="7030A0"/>
                </a:solidFill>
                <a:latin typeface="Bookman Old Style" panose="02050604050505020204" pitchFamily="18" charset="0"/>
              </a:rPr>
              <a:t>Thank You for your kind attention !</a:t>
            </a:r>
          </a:p>
        </p:txBody>
      </p:sp>
      <p:sp>
        <p:nvSpPr>
          <p:cNvPr id="3" name="Content Placeholder 2"/>
          <p:cNvSpPr>
            <a:spLocks noGrp="1"/>
          </p:cNvSpPr>
          <p:nvPr>
            <p:ph idx="1"/>
          </p:nvPr>
        </p:nvSpPr>
        <p:spPr>
          <a:xfrm>
            <a:off x="2971800" y="3276600"/>
            <a:ext cx="2667000" cy="1219200"/>
          </a:xfrm>
        </p:spPr>
        <p:txBody>
          <a:bodyPr/>
          <a:lstStyle/>
          <a:p>
            <a:pPr marL="114300" indent="0" algn="ctr">
              <a:buNone/>
            </a:pPr>
            <a:r>
              <a:rPr lang="en-US" altLang="ko-KR" sz="2400" dirty="0" smtClean="0">
                <a:solidFill>
                  <a:srgbClr val="FF0000"/>
                </a:solidFill>
                <a:latin typeface="Bookman Old Style" panose="02050604050505020204" pitchFamily="18" charset="0"/>
                <a:ea typeface="Gulim" pitchFamily="34" charset="-127"/>
              </a:rPr>
              <a:t>Questions</a:t>
            </a:r>
            <a:endParaRPr lang="en-US" altLang="en-US" sz="2400" dirty="0">
              <a:solidFill>
                <a:srgbClr val="FF0000"/>
              </a:solidFill>
              <a:latin typeface="Bookman Old Style" panose="02050604050505020204" pitchFamily="18" charset="0"/>
              <a:ea typeface="Gulim" pitchFamily="34" charset="-127"/>
            </a:endParaRPr>
          </a:p>
          <a:p>
            <a:pPr marL="114300" indent="0">
              <a:buNone/>
            </a:pPr>
            <a:endParaRPr lang="en-US" dirty="0"/>
          </a:p>
        </p:txBody>
      </p:sp>
      <p:sp>
        <p:nvSpPr>
          <p:cNvPr id="4" name="Slide Number Placeholder 3"/>
          <p:cNvSpPr>
            <a:spLocks noGrp="1"/>
          </p:cNvSpPr>
          <p:nvPr>
            <p:ph type="sldNum" sz="quarter" idx="12"/>
          </p:nvPr>
        </p:nvSpPr>
        <p:spPr/>
        <p:txBody>
          <a:bodyPr/>
          <a:lstStyle/>
          <a:p>
            <a:fld id="{47D644AF-64BE-411A-9540-9B9A944DD121}" type="slidenum">
              <a:rPr lang="en-US" smtClean="0"/>
              <a:pPr/>
              <a:t>39</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064576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68362"/>
          </a:xfrm>
        </p:spPr>
        <p:txBody>
          <a:bodyPr/>
          <a:lstStyle/>
          <a:p>
            <a:pPr algn="ctr"/>
            <a:r>
              <a:rPr lang="en-US" dirty="0">
                <a:solidFill>
                  <a:srgbClr val="7030A0"/>
                </a:solidFill>
                <a:latin typeface="Bookman Old Style" panose="02050604050505020204" pitchFamily="18" charset="0"/>
              </a:rPr>
              <a:t>Alkanes : C</a:t>
            </a:r>
            <a:r>
              <a:rPr lang="en-US" baseline="-25000" dirty="0">
                <a:solidFill>
                  <a:srgbClr val="7030A0"/>
                </a:solidFill>
                <a:latin typeface="Bookman Old Style" panose="02050604050505020204" pitchFamily="18" charset="0"/>
              </a:rPr>
              <a:t>n</a:t>
            </a:r>
            <a:r>
              <a:rPr lang="en-US" dirty="0">
                <a:solidFill>
                  <a:srgbClr val="7030A0"/>
                </a:solidFill>
                <a:latin typeface="Bookman Old Style" panose="02050604050505020204" pitchFamily="18" charset="0"/>
              </a:rPr>
              <a:t>H</a:t>
            </a:r>
            <a:r>
              <a:rPr lang="en-US" baseline="-25000" dirty="0">
                <a:solidFill>
                  <a:srgbClr val="7030A0"/>
                </a:solidFill>
                <a:latin typeface="Bookman Old Style" panose="02050604050505020204" pitchFamily="18" charset="0"/>
              </a:rPr>
              <a:t>2n+2</a:t>
            </a:r>
            <a:endParaRPr lang="en-US" dirty="0">
              <a:solidFill>
                <a:srgbClr val="7030A0"/>
              </a:solidFill>
              <a:latin typeface="Bookman Old Style" panose="02050604050505020204" pitchFamily="18" charset="0"/>
            </a:endParaRPr>
          </a:p>
        </p:txBody>
      </p:sp>
      <p:sp>
        <p:nvSpPr>
          <p:cNvPr id="3" name="Slide Number Placeholder 2"/>
          <p:cNvSpPr>
            <a:spLocks noGrp="1"/>
          </p:cNvSpPr>
          <p:nvPr>
            <p:ph type="sldNum" sz="quarter" idx="12"/>
          </p:nvPr>
        </p:nvSpPr>
        <p:spPr/>
        <p:txBody>
          <a:bodyPr/>
          <a:lstStyle/>
          <a:p>
            <a:fld id="{47D644AF-64BE-411A-9540-9B9A944DD121}" type="slidenum">
              <a:rPr lang="en-US" smtClean="0"/>
              <a:pPr/>
              <a:t>4</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77000"/>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graphicFrame>
        <p:nvGraphicFramePr>
          <p:cNvPr id="10" name="Content Placeholder 9"/>
          <p:cNvGraphicFramePr>
            <a:graphicFrameLocks noGrp="1"/>
          </p:cNvGraphicFramePr>
          <p:nvPr>
            <p:ph idx="1"/>
            <p:extLst>
              <p:ext uri="{D42A27DB-BD31-4B8C-83A1-F6EECF244321}">
                <p14:modId xmlns="" xmlns:p14="http://schemas.microsoft.com/office/powerpoint/2010/main" val="4093330995"/>
              </p:ext>
            </p:extLst>
          </p:nvPr>
        </p:nvGraphicFramePr>
        <p:xfrm>
          <a:off x="457200" y="1600200"/>
          <a:ext cx="7620000" cy="4371340"/>
        </p:xfrm>
        <a:graphic>
          <a:graphicData uri="http://schemas.openxmlformats.org/drawingml/2006/table">
            <a:tbl>
              <a:tblPr firstRow="1" bandRow="1">
                <a:tableStyleId>{5C22544A-7EE6-4342-B048-85BDC9FD1C3A}</a:tableStyleId>
              </a:tblPr>
              <a:tblGrid>
                <a:gridCol w="1143000"/>
                <a:gridCol w="1371600"/>
                <a:gridCol w="2514600"/>
                <a:gridCol w="2590800"/>
              </a:tblGrid>
              <a:tr h="370840">
                <a:tc>
                  <a:txBody>
                    <a:bodyPr/>
                    <a:lstStyle/>
                    <a:p>
                      <a:pPr algn="ctr"/>
                      <a:r>
                        <a:rPr lang="en-US" sz="1800" dirty="0" smtClean="0">
                          <a:solidFill>
                            <a:srgbClr val="C00000"/>
                          </a:solidFill>
                          <a:latin typeface="Bookman Old Style" panose="02050604050505020204" pitchFamily="18" charset="0"/>
                          <a:cs typeface="Times New Roman" pitchFamily="18" charset="0"/>
                        </a:rPr>
                        <a:t>Carbon</a:t>
                      </a:r>
                      <a:endParaRPr lang="en-US" dirty="0">
                        <a:latin typeface="Bookman Old Style" panose="02050604050505020204" pitchFamily="18" charset="0"/>
                      </a:endParaRPr>
                    </a:p>
                  </a:txBody>
                  <a:tcPr/>
                </a:tc>
                <a:tc>
                  <a:txBody>
                    <a:bodyPr/>
                    <a:lstStyle/>
                    <a:p>
                      <a:pPr algn="ctr"/>
                      <a:r>
                        <a:rPr lang="en-US" sz="1800" dirty="0" smtClean="0">
                          <a:solidFill>
                            <a:srgbClr val="C00000"/>
                          </a:solidFill>
                          <a:latin typeface="Bookman Old Style" panose="02050604050505020204" pitchFamily="18" charset="0"/>
                          <a:cs typeface="Times New Roman" pitchFamily="18" charset="0"/>
                        </a:rPr>
                        <a:t>Name</a:t>
                      </a:r>
                      <a:endParaRPr lang="en-US" dirty="0">
                        <a:latin typeface="Bookman Old Style" panose="020506040505050202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latin typeface="Bookman Old Style" panose="02050604050505020204" pitchFamily="18" charset="0"/>
                          <a:cs typeface="Times New Roman" pitchFamily="18" charset="0"/>
                        </a:rPr>
                        <a:t>Molecular Formula </a:t>
                      </a:r>
                    </a:p>
                  </a:txBody>
                  <a:tcPr/>
                </a:tc>
                <a:tc>
                  <a:txBody>
                    <a:bodyPr/>
                    <a:lstStyle/>
                    <a:p>
                      <a:pPr algn="ctr"/>
                      <a:r>
                        <a:rPr lang="en-US" sz="1800" dirty="0" smtClean="0">
                          <a:solidFill>
                            <a:srgbClr val="C00000"/>
                          </a:solidFill>
                          <a:latin typeface="Bookman Old Style" panose="02050604050505020204" pitchFamily="18" charset="0"/>
                          <a:cs typeface="Times New Roman" pitchFamily="18" charset="0"/>
                        </a:rPr>
                        <a:t>Structural Formula </a:t>
                      </a:r>
                      <a:endParaRPr lang="en-US" dirty="0">
                        <a:latin typeface="Bookman Old Style" panose="02050604050505020204" pitchFamily="18" charset="0"/>
                      </a:endParaRPr>
                    </a:p>
                  </a:txBody>
                  <a:tcPr/>
                </a:tc>
              </a:tr>
              <a:tr h="370840">
                <a:tc>
                  <a:txBody>
                    <a:bodyPr/>
                    <a:lstStyle/>
                    <a:p>
                      <a:pPr algn="ctr"/>
                      <a:r>
                        <a:rPr lang="en-US" sz="2000" dirty="0" smtClean="0">
                          <a:latin typeface="Bookman Old Style" panose="02050604050505020204" pitchFamily="18" charset="0"/>
                          <a:cs typeface="Times New Roman" pitchFamily="18" charset="0"/>
                        </a:rPr>
                        <a:t>1</a:t>
                      </a:r>
                    </a:p>
                  </a:txBody>
                  <a:tcPr marL="47625" marR="47625" marT="47625" marB="4762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Bookman Old Style" panose="02050604050505020204" pitchFamily="18" charset="0"/>
                          <a:cs typeface="Times New Roman" pitchFamily="18" charset="0"/>
                        </a:rPr>
                        <a:t>Methane </a:t>
                      </a:r>
                    </a:p>
                  </a:txBody>
                  <a:tcP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4</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4</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2</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latin typeface="Bookman Old Style" panose="02050604050505020204" pitchFamily="18" charset="0"/>
                          <a:cs typeface="Times New Roman" pitchFamily="18" charset="0"/>
                        </a:rPr>
                        <a:t>Ethane </a:t>
                      </a:r>
                    </a:p>
                  </a:txBody>
                  <a:tcP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6</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3</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Propane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8</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4</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Butane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4</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10</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3</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2</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2</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3</a:t>
                      </a:r>
                      <a:endParaRPr lang="en-US" sz="2000" dirty="0">
                        <a:latin typeface="Bookman Old Style" panose="02050604050505020204" pitchFamily="18" charset="0"/>
                        <a:cs typeface="Times New Roman" pitchFamily="18" charset="0"/>
                      </a:endParaRP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5</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Pentane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5</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12</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3</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2</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2</a:t>
                      </a:r>
                      <a:r>
                        <a:rPr lang="en-US" sz="2000" dirty="0" smtClean="0">
                          <a:latin typeface="Bookman Old Style" panose="02050604050505020204" pitchFamily="18" charset="0"/>
                          <a:cs typeface="Times New Roman" pitchFamily="18" charset="0"/>
                        </a:rPr>
                        <a:t>CH</a:t>
                      </a:r>
                      <a:r>
                        <a:rPr lang="en-US" sz="2000" baseline="-25000" dirty="0" smtClean="0">
                          <a:latin typeface="Bookman Old Style" panose="02050604050505020204" pitchFamily="18" charset="0"/>
                          <a:cs typeface="Times New Roman" pitchFamily="18" charset="0"/>
                        </a:rPr>
                        <a:t>2</a:t>
                      </a:r>
                      <a:r>
                        <a:rPr lang="en-US" sz="2000" dirty="0" smtClean="0">
                          <a:latin typeface="Bookman Old Style" panose="02050604050505020204" pitchFamily="18" charset="0"/>
                          <a:cs typeface="Times New Roman" pitchFamily="18" charset="0"/>
                        </a:rPr>
                        <a:t>CH</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6</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Hexane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6</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14</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a:t>
                      </a:r>
                      <a:r>
                        <a:rPr lang="en-US" sz="2000" baseline="-25000" dirty="0">
                          <a:latin typeface="Bookman Old Style" panose="02050604050505020204" pitchFamily="18" charset="0"/>
                          <a:cs typeface="Times New Roman" pitchFamily="18" charset="0"/>
                        </a:rPr>
                        <a:t>4</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7</a:t>
                      </a:r>
                      <a:endParaRPr lang="ar-SA" sz="2000" dirty="0">
                        <a:latin typeface="Bookman Old Style" panose="02050604050505020204" pitchFamily="18" charset="0"/>
                        <a:cs typeface="Times New Roman" pitchFamily="18" charset="0"/>
                      </a:endParaRP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Heptane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7</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16</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a:t>
                      </a:r>
                      <a:r>
                        <a:rPr lang="en-US" sz="2000" baseline="-25000" dirty="0">
                          <a:latin typeface="Bookman Old Style" panose="02050604050505020204" pitchFamily="18" charset="0"/>
                          <a:cs typeface="Times New Roman" pitchFamily="18" charset="0"/>
                        </a:rPr>
                        <a:t>5</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8</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Octane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8</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18</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a:t>
                      </a:r>
                      <a:r>
                        <a:rPr lang="en-US" sz="2000" baseline="-25000" dirty="0">
                          <a:latin typeface="Bookman Old Style" panose="02050604050505020204" pitchFamily="18" charset="0"/>
                          <a:cs typeface="Times New Roman" pitchFamily="18" charset="0"/>
                        </a:rPr>
                        <a:t>6</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dirty="0" smtClean="0">
                          <a:latin typeface="Bookman Old Style" panose="02050604050505020204" pitchFamily="18" charset="0"/>
                          <a:cs typeface="Times New Roman" pitchFamily="18" charset="0"/>
                        </a:rPr>
                        <a:t>9</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err="1">
                          <a:latin typeface="Bookman Old Style" panose="02050604050505020204" pitchFamily="18" charset="0"/>
                          <a:cs typeface="Times New Roman" pitchFamily="18" charset="0"/>
                        </a:rPr>
                        <a:t>Nonane</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9</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20</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a:t>
                      </a:r>
                      <a:r>
                        <a:rPr lang="en-US" sz="2000" baseline="-25000" dirty="0">
                          <a:latin typeface="Bookman Old Style" panose="02050604050505020204" pitchFamily="18" charset="0"/>
                          <a:cs typeface="Times New Roman" pitchFamily="18" charset="0"/>
                        </a:rPr>
                        <a:t>7</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r h="370840">
                <a:tc>
                  <a:txBody>
                    <a:bodyPr/>
                    <a:lstStyle/>
                    <a:p>
                      <a:pPr algn="ctr"/>
                      <a:r>
                        <a:rPr lang="en-US" sz="2000" noProof="0" dirty="0" smtClean="0">
                          <a:latin typeface="Bookman Old Style" panose="02050604050505020204" pitchFamily="18" charset="0"/>
                          <a:cs typeface="Times New Roman" pitchFamily="18" charset="0"/>
                        </a:rPr>
                        <a:t>10</a:t>
                      </a:r>
                      <a:r>
                        <a:rPr lang="ar-SA"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err="1">
                          <a:latin typeface="Bookman Old Style" panose="02050604050505020204" pitchFamily="18" charset="0"/>
                          <a:cs typeface="Times New Roman" pitchFamily="18" charset="0"/>
                        </a:rPr>
                        <a:t>Decane</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a:t>
                      </a:r>
                      <a:r>
                        <a:rPr lang="en-US" sz="2000" baseline="-25000" dirty="0">
                          <a:latin typeface="Bookman Old Style" panose="02050604050505020204" pitchFamily="18" charset="0"/>
                          <a:cs typeface="Times New Roman" pitchFamily="18" charset="0"/>
                        </a:rPr>
                        <a:t>10</a:t>
                      </a:r>
                      <a:r>
                        <a:rPr lang="en-US" sz="2000" dirty="0">
                          <a:latin typeface="Bookman Old Style" panose="02050604050505020204" pitchFamily="18" charset="0"/>
                          <a:cs typeface="Times New Roman" pitchFamily="18" charset="0"/>
                        </a:rPr>
                        <a:t>H</a:t>
                      </a:r>
                      <a:r>
                        <a:rPr lang="en-US" sz="2000" baseline="-25000" dirty="0">
                          <a:latin typeface="Bookman Old Style" panose="02050604050505020204" pitchFamily="18" charset="0"/>
                          <a:cs typeface="Times New Roman" pitchFamily="18" charset="0"/>
                        </a:rPr>
                        <a:t>22</a:t>
                      </a:r>
                      <a:r>
                        <a:rPr lang="en-US" sz="2000" dirty="0">
                          <a:latin typeface="Bookman Old Style" panose="02050604050505020204" pitchFamily="18" charset="0"/>
                          <a:cs typeface="Times New Roman" pitchFamily="18" charset="0"/>
                        </a:rPr>
                        <a:t> </a:t>
                      </a:r>
                    </a:p>
                  </a:txBody>
                  <a:tcPr marL="47625" marR="47625" marT="47625" marB="47625" anchor="ctr"/>
                </a:tc>
                <a:tc>
                  <a:txBody>
                    <a:bodyPr/>
                    <a:lstStyle/>
                    <a:p>
                      <a:pPr algn="ct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2</a:t>
                      </a:r>
                      <a:r>
                        <a:rPr lang="en-US" sz="2000" dirty="0">
                          <a:latin typeface="Bookman Old Style" panose="02050604050505020204" pitchFamily="18" charset="0"/>
                          <a:cs typeface="Times New Roman" pitchFamily="18" charset="0"/>
                        </a:rPr>
                        <a:t>)</a:t>
                      </a:r>
                      <a:r>
                        <a:rPr lang="en-US" sz="2000" baseline="-25000" dirty="0">
                          <a:latin typeface="Bookman Old Style" panose="02050604050505020204" pitchFamily="18" charset="0"/>
                          <a:cs typeface="Times New Roman" pitchFamily="18" charset="0"/>
                        </a:rPr>
                        <a:t>8</a:t>
                      </a:r>
                      <a:r>
                        <a:rPr lang="en-US" sz="2000" dirty="0">
                          <a:latin typeface="Bookman Old Style" panose="02050604050505020204" pitchFamily="18" charset="0"/>
                          <a:cs typeface="Times New Roman" pitchFamily="18" charset="0"/>
                        </a:rPr>
                        <a:t>CH</a:t>
                      </a:r>
                      <a:r>
                        <a:rPr lang="en-US" sz="2000" baseline="-25000" dirty="0">
                          <a:latin typeface="Bookman Old Style" panose="02050604050505020204" pitchFamily="18" charset="0"/>
                          <a:cs typeface="Times New Roman" pitchFamily="18" charset="0"/>
                        </a:rPr>
                        <a:t>3</a:t>
                      </a:r>
                      <a:r>
                        <a:rPr lang="en-US" sz="2000" dirty="0">
                          <a:latin typeface="Bookman Old Style" panose="02050604050505020204" pitchFamily="18" charset="0"/>
                          <a:cs typeface="Times New Roman" pitchFamily="18" charset="0"/>
                        </a:rPr>
                        <a:t> </a:t>
                      </a:r>
                    </a:p>
                  </a:txBody>
                  <a:tcPr marL="47625" marR="47625" marT="47625" marB="47625" anchor="ctr"/>
                </a:tc>
              </a:tr>
            </a:tbl>
          </a:graphicData>
        </a:graphic>
      </p:graphicFrame>
    </p:spTree>
    <p:extLst>
      <p:ext uri="{BB962C8B-B14F-4D97-AF65-F5344CB8AC3E}">
        <p14:creationId xmlns="" xmlns:p14="http://schemas.microsoft.com/office/powerpoint/2010/main" val="1580949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pPr algn="ctr"/>
            <a:r>
              <a:rPr lang="en-US" sz="4000" b="1" dirty="0" smtClean="0">
                <a:solidFill>
                  <a:srgbClr val="7030A0"/>
                </a:solidFill>
                <a:latin typeface="Bookman Old Style" panose="02050604050505020204" pitchFamily="18" charset="0"/>
              </a:rPr>
              <a:t>   Representation </a:t>
            </a:r>
            <a:r>
              <a:rPr lang="en-US" sz="4000" b="1" dirty="0">
                <a:solidFill>
                  <a:srgbClr val="7030A0"/>
                </a:solidFill>
                <a:latin typeface="Bookman Old Style" panose="02050604050505020204" pitchFamily="18" charset="0"/>
              </a:rPr>
              <a:t>Of  Molecular Formulae</a:t>
            </a:r>
            <a:endParaRPr lang="en-US" sz="4000" dirty="0">
              <a:solidFill>
                <a:srgbClr val="7030A0"/>
              </a:solidFill>
              <a:latin typeface="Bookman Old Style" panose="02050604050505020204" pitchFamily="18" charset="0"/>
            </a:endParaRPr>
          </a:p>
        </p:txBody>
      </p:sp>
      <p:pic>
        <p:nvPicPr>
          <p:cNvPr id="4"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708326" y="2209800"/>
            <a:ext cx="7140274" cy="3095625"/>
          </a:xfrm>
        </p:spPr>
      </p:pic>
      <p:sp>
        <p:nvSpPr>
          <p:cNvPr id="3" name="Slide Number Placeholder 2"/>
          <p:cNvSpPr>
            <a:spLocks noGrp="1"/>
          </p:cNvSpPr>
          <p:nvPr>
            <p:ph type="sldNum" sz="quarter" idx="12"/>
          </p:nvPr>
        </p:nvSpPr>
        <p:spPr/>
        <p:txBody>
          <a:bodyPr/>
          <a:lstStyle/>
          <a:p>
            <a:fld id="{47D644AF-64BE-411A-9540-9B9A944DD121}" type="slidenum">
              <a:rPr lang="en-US" smtClean="0"/>
              <a:pPr/>
              <a:t>5</a:t>
            </a:fld>
            <a:endParaRPr lang="en-US"/>
          </a:p>
        </p:txBody>
      </p:sp>
      <p:pic>
        <p:nvPicPr>
          <p:cNvPr id="5"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598315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b="1" dirty="0">
                <a:solidFill>
                  <a:srgbClr val="7030A0"/>
                </a:solidFill>
                <a:effectLst>
                  <a:outerShdw blurRad="38100" dist="38100" dir="2700000" algn="tl">
                    <a:srgbClr val="C0C0C0"/>
                  </a:outerShdw>
                </a:effectLst>
                <a:latin typeface="Bookman Old Style" panose="02050604050505020204" pitchFamily="18" charset="0"/>
              </a:rPr>
              <a:t>Classes Of Carbons and Hydrogens</a:t>
            </a:r>
            <a:endParaRPr lang="en-US" sz="4400" dirty="0">
              <a:solidFill>
                <a:srgbClr val="7030A0"/>
              </a:solidFill>
              <a:latin typeface="Bookman Old Style" panose="02050604050505020204" pitchFamily="18" charset="0"/>
            </a:endParaRPr>
          </a:p>
        </p:txBody>
      </p:sp>
      <p:sp>
        <p:nvSpPr>
          <p:cNvPr id="3" name="Content Placeholder 2"/>
          <p:cNvSpPr>
            <a:spLocks noGrp="1"/>
          </p:cNvSpPr>
          <p:nvPr>
            <p:ph idx="1"/>
          </p:nvPr>
        </p:nvSpPr>
        <p:spPr/>
        <p:txBody>
          <a:bodyPr/>
          <a:lstStyle/>
          <a:p>
            <a:pPr>
              <a:buFont typeface="Wingdings" pitchFamily="2" charset="2"/>
              <a:buChar char="Ø"/>
              <a:defRPr/>
            </a:pPr>
            <a:r>
              <a:rPr lang="en-US" dirty="0">
                <a:latin typeface="Bookman Old Style" panose="02050604050505020204" pitchFamily="18" charset="0"/>
                <a:cs typeface="Arial" pitchFamily="34" charset="0"/>
              </a:rPr>
              <a:t>Primary </a:t>
            </a:r>
            <a:r>
              <a:rPr lang="en-US" dirty="0" smtClean="0">
                <a:latin typeface="Bookman Old Style" panose="02050604050505020204" pitchFamily="18" charset="0"/>
                <a:cs typeface="Arial" pitchFamily="34" charset="0"/>
              </a:rPr>
              <a:t>carbon </a:t>
            </a:r>
            <a:r>
              <a:rPr lang="en-US" sz="2400" dirty="0" smtClean="0">
                <a:solidFill>
                  <a:srgbClr val="CC0000"/>
                </a:solidFill>
                <a:latin typeface="Bookman Old Style" panose="02050604050505020204" pitchFamily="18" charset="0"/>
                <a:cs typeface="Arial" pitchFamily="34" charset="0"/>
              </a:rPr>
              <a:t>1º</a:t>
            </a:r>
            <a:r>
              <a:rPr lang="en-US" dirty="0" smtClean="0">
                <a:latin typeface="Bookman Old Style" panose="02050604050505020204" pitchFamily="18" charset="0"/>
                <a:cs typeface="Arial" pitchFamily="34" charset="0"/>
              </a:rPr>
              <a:t>: </a:t>
            </a:r>
            <a:r>
              <a:rPr lang="en-US" dirty="0" smtClean="0">
                <a:solidFill>
                  <a:srgbClr val="FF0000"/>
                </a:solidFill>
                <a:latin typeface="Bookman Old Style" panose="02050604050505020204" pitchFamily="18" charset="0"/>
                <a:cs typeface="Arial" pitchFamily="34" charset="0"/>
              </a:rPr>
              <a:t>C</a:t>
            </a:r>
            <a:r>
              <a:rPr lang="en-US" dirty="0" smtClean="0">
                <a:latin typeface="Bookman Old Style" panose="02050604050505020204" pitchFamily="18" charset="0"/>
                <a:cs typeface="Arial" pitchFamily="34" charset="0"/>
              </a:rPr>
              <a:t>H</a:t>
            </a:r>
            <a:r>
              <a:rPr lang="en-US" baseline="-25000" dirty="0" smtClean="0">
                <a:latin typeface="Bookman Old Style" panose="02050604050505020204" pitchFamily="18" charset="0"/>
                <a:cs typeface="Arial" pitchFamily="34" charset="0"/>
              </a:rPr>
              <a:t>3</a:t>
            </a:r>
            <a:r>
              <a:rPr lang="en-US" dirty="0" smtClean="0">
                <a:latin typeface="Bookman Old Style" panose="02050604050505020204" pitchFamily="18" charset="0"/>
                <a:cs typeface="Arial" pitchFamily="34" charset="0"/>
              </a:rPr>
              <a:t>-CH</a:t>
            </a:r>
            <a:r>
              <a:rPr lang="en-US" baseline="-25000" dirty="0" smtClean="0">
                <a:latin typeface="Bookman Old Style" panose="02050604050505020204" pitchFamily="18" charset="0"/>
                <a:cs typeface="Arial" pitchFamily="34" charset="0"/>
              </a:rPr>
              <a:t>2</a:t>
            </a:r>
            <a:r>
              <a:rPr lang="en-US" dirty="0" smtClean="0">
                <a:latin typeface="Bookman Old Style" panose="02050604050505020204" pitchFamily="18" charset="0"/>
                <a:cs typeface="Arial" pitchFamily="34" charset="0"/>
              </a:rPr>
              <a:t>-CH</a:t>
            </a:r>
            <a:r>
              <a:rPr lang="en-US" baseline="-25000" dirty="0" smtClean="0">
                <a:latin typeface="Bookman Old Style" panose="02050604050505020204" pitchFamily="18" charset="0"/>
                <a:cs typeface="Arial" pitchFamily="34" charset="0"/>
              </a:rPr>
              <a:t>3</a:t>
            </a:r>
          </a:p>
          <a:p>
            <a:pPr marL="114300" indent="0">
              <a:buNone/>
              <a:defRPr/>
            </a:pPr>
            <a:r>
              <a:rPr lang="en-US" baseline="-25000" dirty="0" smtClean="0">
                <a:latin typeface="Bookman Old Style" panose="02050604050505020204" pitchFamily="18" charset="0"/>
                <a:cs typeface="Arial" pitchFamily="34" charset="0"/>
              </a:rPr>
              <a:t>Carbon bonded to only one other carbon</a:t>
            </a:r>
            <a:endParaRPr lang="en-US" baseline="-25000" dirty="0">
              <a:latin typeface="Bookman Old Style" panose="02050604050505020204" pitchFamily="18" charset="0"/>
              <a:cs typeface="Arial" pitchFamily="34" charset="0"/>
            </a:endParaRPr>
          </a:p>
          <a:p>
            <a:pPr>
              <a:buFont typeface="Wingdings" pitchFamily="2" charset="2"/>
              <a:buChar char="Ø"/>
              <a:defRPr/>
            </a:pPr>
            <a:r>
              <a:rPr lang="en-US" dirty="0">
                <a:latin typeface="Bookman Old Style" panose="02050604050505020204" pitchFamily="18" charset="0"/>
                <a:cs typeface="Arial" pitchFamily="34" charset="0"/>
              </a:rPr>
              <a:t>Secondary carbon </a:t>
            </a:r>
            <a:r>
              <a:rPr lang="en-US" sz="2400" dirty="0" smtClean="0">
                <a:solidFill>
                  <a:srgbClr val="CC0000"/>
                </a:solidFill>
                <a:latin typeface="Bookman Old Style" panose="02050604050505020204" pitchFamily="18" charset="0"/>
                <a:cs typeface="Arial" pitchFamily="34" charset="0"/>
              </a:rPr>
              <a:t>2º</a:t>
            </a:r>
            <a:r>
              <a:rPr lang="en-US" dirty="0" smtClean="0">
                <a:latin typeface="Bookman Old Style" panose="02050604050505020204" pitchFamily="18" charset="0"/>
                <a:cs typeface="Arial" pitchFamily="34" charset="0"/>
              </a:rPr>
              <a:t>: </a:t>
            </a:r>
            <a:r>
              <a:rPr lang="en-US" dirty="0">
                <a:latin typeface="Bookman Old Style" panose="02050604050505020204" pitchFamily="18" charset="0"/>
                <a:cs typeface="Arial" pitchFamily="34" charset="0"/>
              </a:rPr>
              <a:t>CH</a:t>
            </a:r>
            <a:r>
              <a:rPr lang="en-US" baseline="-25000" dirty="0">
                <a:latin typeface="Bookman Old Style" panose="02050604050505020204" pitchFamily="18" charset="0"/>
                <a:cs typeface="Arial" pitchFamily="34" charset="0"/>
              </a:rPr>
              <a:t>3</a:t>
            </a:r>
            <a:r>
              <a:rPr lang="en-US" dirty="0">
                <a:latin typeface="Bookman Old Style" panose="02050604050505020204" pitchFamily="18" charset="0"/>
                <a:cs typeface="Arial" pitchFamily="34" charset="0"/>
              </a:rPr>
              <a:t>-</a:t>
            </a:r>
            <a:r>
              <a:rPr lang="en-US" dirty="0">
                <a:solidFill>
                  <a:srgbClr val="FF0000"/>
                </a:solidFill>
                <a:latin typeface="Bookman Old Style" panose="02050604050505020204" pitchFamily="18" charset="0"/>
                <a:cs typeface="Arial" pitchFamily="34" charset="0"/>
              </a:rPr>
              <a:t>C</a:t>
            </a:r>
            <a:r>
              <a:rPr lang="en-US" dirty="0">
                <a:latin typeface="Bookman Old Style" panose="02050604050505020204" pitchFamily="18" charset="0"/>
                <a:cs typeface="Arial" pitchFamily="34" charset="0"/>
              </a:rPr>
              <a:t>H</a:t>
            </a:r>
            <a:r>
              <a:rPr lang="en-US" baseline="-25000" dirty="0">
                <a:latin typeface="Bookman Old Style" panose="02050604050505020204" pitchFamily="18" charset="0"/>
                <a:cs typeface="Arial" pitchFamily="34" charset="0"/>
              </a:rPr>
              <a:t>2</a:t>
            </a:r>
            <a:r>
              <a:rPr lang="en-US" dirty="0">
                <a:latin typeface="Bookman Old Style" panose="02050604050505020204" pitchFamily="18" charset="0"/>
                <a:cs typeface="Arial" pitchFamily="34" charset="0"/>
              </a:rPr>
              <a:t>-CH</a:t>
            </a:r>
            <a:r>
              <a:rPr lang="en-US" baseline="-25000" dirty="0">
                <a:latin typeface="Bookman Old Style" panose="02050604050505020204" pitchFamily="18" charset="0"/>
                <a:cs typeface="Arial" pitchFamily="34" charset="0"/>
              </a:rPr>
              <a:t>3</a:t>
            </a:r>
          </a:p>
          <a:p>
            <a:pPr>
              <a:buNone/>
              <a:defRPr/>
            </a:pPr>
            <a:r>
              <a:rPr lang="en-US" baseline="-25000" dirty="0">
                <a:latin typeface="Bookman Old Style" panose="02050604050505020204" pitchFamily="18" charset="0"/>
                <a:cs typeface="Arial" pitchFamily="34" charset="0"/>
              </a:rPr>
              <a:t>Carbon bonded to </a:t>
            </a:r>
            <a:r>
              <a:rPr lang="en-US" baseline="-25000" dirty="0" smtClean="0">
                <a:latin typeface="Bookman Old Style" panose="02050604050505020204" pitchFamily="18" charset="0"/>
                <a:cs typeface="Arial" pitchFamily="34" charset="0"/>
              </a:rPr>
              <a:t>two other carbon</a:t>
            </a:r>
            <a:endParaRPr lang="en-US" baseline="-25000" dirty="0">
              <a:latin typeface="Bookman Old Style" panose="02050604050505020204" pitchFamily="18" charset="0"/>
              <a:cs typeface="Arial" pitchFamily="34" charset="0"/>
            </a:endParaRPr>
          </a:p>
          <a:p>
            <a:pPr>
              <a:buFont typeface="Wingdings" pitchFamily="2" charset="2"/>
              <a:buChar char="Ø"/>
              <a:defRPr/>
            </a:pPr>
            <a:r>
              <a:rPr lang="en-US" dirty="0">
                <a:latin typeface="Bookman Old Style" panose="02050604050505020204" pitchFamily="18" charset="0"/>
                <a:cs typeface="Arial" pitchFamily="34" charset="0"/>
              </a:rPr>
              <a:t>Tertiary </a:t>
            </a:r>
            <a:r>
              <a:rPr lang="en-US" dirty="0" smtClean="0">
                <a:latin typeface="Bookman Old Style" panose="02050604050505020204" pitchFamily="18" charset="0"/>
                <a:cs typeface="Arial" pitchFamily="34" charset="0"/>
              </a:rPr>
              <a:t>carbon </a:t>
            </a:r>
            <a:r>
              <a:rPr lang="en-US" sz="2400" dirty="0" smtClean="0">
                <a:solidFill>
                  <a:srgbClr val="CC0000"/>
                </a:solidFill>
                <a:latin typeface="Bookman Old Style" panose="02050604050505020204" pitchFamily="18" charset="0"/>
                <a:cs typeface="Arial" pitchFamily="34" charset="0"/>
              </a:rPr>
              <a:t>3º</a:t>
            </a:r>
            <a:r>
              <a:rPr lang="en-US" dirty="0" smtClean="0">
                <a:latin typeface="Bookman Old Style" panose="02050604050505020204" pitchFamily="18" charset="0"/>
                <a:cs typeface="Arial" pitchFamily="34" charset="0"/>
              </a:rPr>
              <a:t> </a:t>
            </a:r>
            <a:r>
              <a:rPr lang="en-US" dirty="0">
                <a:latin typeface="Bookman Old Style" panose="02050604050505020204" pitchFamily="18" charset="0"/>
                <a:cs typeface="Arial" pitchFamily="34" charset="0"/>
              </a:rPr>
              <a:t>: (CH</a:t>
            </a:r>
            <a:r>
              <a:rPr lang="en-US" baseline="-25000" dirty="0">
                <a:latin typeface="Bookman Old Style" panose="02050604050505020204" pitchFamily="18" charset="0"/>
                <a:cs typeface="Arial" pitchFamily="34" charset="0"/>
              </a:rPr>
              <a:t>3</a:t>
            </a:r>
            <a:r>
              <a:rPr lang="en-US" dirty="0">
                <a:latin typeface="Bookman Old Style" panose="02050604050505020204" pitchFamily="18" charset="0"/>
                <a:cs typeface="Arial" pitchFamily="34" charset="0"/>
              </a:rPr>
              <a:t>)</a:t>
            </a:r>
            <a:r>
              <a:rPr lang="en-US" baseline="-25000" dirty="0">
                <a:latin typeface="Bookman Old Style" panose="02050604050505020204" pitchFamily="18" charset="0"/>
                <a:cs typeface="Arial" pitchFamily="34" charset="0"/>
              </a:rPr>
              <a:t>2</a:t>
            </a:r>
            <a:r>
              <a:rPr lang="en-US" dirty="0">
                <a:latin typeface="Bookman Old Style" panose="02050604050505020204" pitchFamily="18" charset="0"/>
                <a:cs typeface="Arial" pitchFamily="34" charset="0"/>
              </a:rPr>
              <a:t>-</a:t>
            </a:r>
            <a:r>
              <a:rPr lang="en-US" dirty="0">
                <a:solidFill>
                  <a:srgbClr val="FF0000"/>
                </a:solidFill>
                <a:latin typeface="Bookman Old Style" panose="02050604050505020204" pitchFamily="18" charset="0"/>
                <a:cs typeface="Arial" pitchFamily="34" charset="0"/>
              </a:rPr>
              <a:t>C</a:t>
            </a:r>
            <a:r>
              <a:rPr lang="en-US" dirty="0">
                <a:latin typeface="Bookman Old Style" panose="02050604050505020204" pitchFamily="18" charset="0"/>
                <a:cs typeface="Arial" pitchFamily="34" charset="0"/>
              </a:rPr>
              <a:t>H-CH</a:t>
            </a:r>
            <a:r>
              <a:rPr lang="en-US" baseline="-25000" dirty="0">
                <a:latin typeface="Bookman Old Style" panose="02050604050505020204" pitchFamily="18" charset="0"/>
                <a:cs typeface="Arial" pitchFamily="34" charset="0"/>
              </a:rPr>
              <a:t>3</a:t>
            </a:r>
          </a:p>
          <a:p>
            <a:pPr>
              <a:buNone/>
              <a:defRPr/>
            </a:pPr>
            <a:r>
              <a:rPr lang="en-US" baseline="-25000" dirty="0">
                <a:latin typeface="Bookman Old Style" panose="02050604050505020204" pitchFamily="18" charset="0"/>
                <a:cs typeface="Arial" pitchFamily="34" charset="0"/>
              </a:rPr>
              <a:t>Carbon bonded to </a:t>
            </a:r>
            <a:r>
              <a:rPr lang="en-US" baseline="-25000" dirty="0" smtClean="0">
                <a:latin typeface="Bookman Old Style" panose="02050604050505020204" pitchFamily="18" charset="0"/>
                <a:cs typeface="Arial" pitchFamily="34" charset="0"/>
              </a:rPr>
              <a:t>three other carbon</a:t>
            </a:r>
            <a:endParaRPr lang="en-US" baseline="-25000" dirty="0">
              <a:latin typeface="Bookman Old Style" panose="02050604050505020204" pitchFamily="18" charset="0"/>
              <a:cs typeface="Arial" pitchFamily="34" charset="0"/>
            </a:endParaRPr>
          </a:p>
          <a:p>
            <a:pPr algn="just">
              <a:buFont typeface="Wingdings" pitchFamily="2" charset="2"/>
              <a:buChar char="Ø"/>
              <a:defRPr/>
            </a:pPr>
            <a:r>
              <a:rPr lang="en-US" dirty="0">
                <a:latin typeface="Bookman Old Style" panose="02050604050505020204" pitchFamily="18" charset="0"/>
                <a:cs typeface="Arial" pitchFamily="34" charset="0"/>
              </a:rPr>
              <a:t>Hydrogens are also referred to as </a:t>
            </a:r>
            <a:r>
              <a:rPr lang="en-US" dirty="0">
                <a:solidFill>
                  <a:srgbClr val="CC0000"/>
                </a:solidFill>
                <a:latin typeface="Bookman Old Style" panose="02050604050505020204" pitchFamily="18" charset="0"/>
                <a:cs typeface="Arial" pitchFamily="34" charset="0"/>
              </a:rPr>
              <a:t>1º, 2º or 3º</a:t>
            </a:r>
            <a:r>
              <a:rPr lang="en-US" dirty="0">
                <a:latin typeface="Bookman Old Style" panose="02050604050505020204" pitchFamily="18" charset="0"/>
                <a:cs typeface="Arial" pitchFamily="34" charset="0"/>
              </a:rPr>
              <a:t> according to the type of carbon they are bonded to.</a:t>
            </a:r>
          </a:p>
          <a:p>
            <a:endParaRPr lang="en-US" dirty="0">
              <a:latin typeface="Bookman Old Style" panose="02050604050505020204" pitchFamily="18" charset="0"/>
            </a:endParaRPr>
          </a:p>
        </p:txBody>
      </p:sp>
      <p:sp>
        <p:nvSpPr>
          <p:cNvPr id="4" name="Slide Number Placeholder 3"/>
          <p:cNvSpPr>
            <a:spLocks noGrp="1"/>
          </p:cNvSpPr>
          <p:nvPr>
            <p:ph type="sldNum" sz="quarter" idx="12"/>
          </p:nvPr>
        </p:nvSpPr>
        <p:spPr/>
        <p:txBody>
          <a:bodyPr/>
          <a:lstStyle/>
          <a:p>
            <a:fld id="{47D644AF-64BE-411A-9540-9B9A944DD121}" type="slidenum">
              <a:rPr lang="en-US" smtClean="0"/>
              <a:pPr/>
              <a:t>6</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36945663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sz="4400" b="1" dirty="0">
                <a:solidFill>
                  <a:srgbClr val="7030A0"/>
                </a:solidFill>
                <a:latin typeface="Bookman Old Style" panose="02050604050505020204" pitchFamily="18" charset="0"/>
              </a:rPr>
              <a:t>ATOMIC </a:t>
            </a:r>
            <a:r>
              <a:rPr lang="en-US" altLang="en-US" sz="4400" b="1" dirty="0" smtClean="0">
                <a:solidFill>
                  <a:srgbClr val="7030A0"/>
                </a:solidFill>
                <a:latin typeface="Bookman Old Style" panose="02050604050505020204" pitchFamily="18" charset="0"/>
              </a:rPr>
              <a:t>ORBITALS</a:t>
            </a:r>
            <a:r>
              <a:rPr lang="en-US" altLang="en-US" sz="4400" b="1" dirty="0" smtClean="0">
                <a:latin typeface="Bookman Old Style" panose="02050604050505020204" pitchFamily="18" charset="0"/>
              </a:rPr>
              <a:t/>
            </a:r>
            <a:br>
              <a:rPr lang="en-US" altLang="en-US" sz="4400" b="1" dirty="0" smtClean="0">
                <a:latin typeface="Bookman Old Style" panose="02050604050505020204" pitchFamily="18" charset="0"/>
              </a:rPr>
            </a:br>
            <a:r>
              <a:rPr lang="en-US" altLang="en-US" sz="1800" dirty="0" smtClean="0">
                <a:solidFill>
                  <a:schemeClr val="tx1"/>
                </a:solidFill>
                <a:latin typeface="Bookman Old Style" panose="02050604050505020204" pitchFamily="18" charset="0"/>
              </a:rPr>
              <a:t>is a specific region in space in which an electron is most like to be found</a:t>
            </a:r>
            <a:endParaRPr lang="en-US" sz="1800" dirty="0">
              <a:solidFill>
                <a:schemeClr val="tx1"/>
              </a:solidFill>
              <a:latin typeface="Bookman Old Style" panose="02050604050505020204" pitchFamily="18" charset="0"/>
            </a:endParaRPr>
          </a:p>
        </p:txBody>
      </p:sp>
      <p:sp>
        <p:nvSpPr>
          <p:cNvPr id="3" name="Content Placeholder 2"/>
          <p:cNvSpPr>
            <a:spLocks noGrp="1"/>
          </p:cNvSpPr>
          <p:nvPr>
            <p:ph idx="1"/>
          </p:nvPr>
        </p:nvSpPr>
        <p:spPr/>
        <p:txBody>
          <a:bodyPr>
            <a:normAutofit/>
          </a:bodyPr>
          <a:lstStyle/>
          <a:p>
            <a:pPr marL="114300" indent="0">
              <a:buNone/>
            </a:pPr>
            <a:r>
              <a:rPr lang="en-US" altLang="en-US" sz="1800" b="1" dirty="0">
                <a:solidFill>
                  <a:srgbClr val="FF0000"/>
                </a:solidFill>
                <a:latin typeface="Bookman Old Style" panose="02050604050505020204" pitchFamily="18" charset="0"/>
              </a:rPr>
              <a:t>S-Orbital</a:t>
            </a:r>
            <a:endParaRPr lang="en-US" sz="1800" dirty="0">
              <a:latin typeface="Bookman Old Style" panose="02050604050505020204" pitchFamily="18" charset="0"/>
            </a:endParaRPr>
          </a:p>
        </p:txBody>
      </p:sp>
      <p:pic>
        <p:nvPicPr>
          <p:cNvPr id="5" name="Picture 30" descr="sandporbitals"/>
          <p:cNvPicPr>
            <a:picLocks noChangeAspect="1" noChangeArrowheads="1"/>
          </p:cNvPicPr>
          <p:nvPr/>
        </p:nvPicPr>
        <p:blipFill>
          <a:blip r:embed="rId2" cstate="print">
            <a:extLst>
              <a:ext uri="{28A0092B-C50C-407E-A947-70E740481C1C}">
                <a14:useLocalDpi xmlns="" xmlns:a14="http://schemas.microsoft.com/office/drawing/2010/main" val="0"/>
              </a:ext>
            </a:extLst>
          </a:blip>
          <a:srcRect r="54379"/>
          <a:stretch>
            <a:fillRect/>
          </a:stretch>
        </p:blipFill>
        <p:spPr bwMode="auto">
          <a:xfrm>
            <a:off x="533400" y="2079356"/>
            <a:ext cx="2057400" cy="1883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shape of 2px orbital"/>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95600" y="2430298"/>
            <a:ext cx="2042497" cy="149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0" descr="shape of 2py orbital"/>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105400" y="2310384"/>
            <a:ext cx="1524000" cy="16147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1" descr="shape of 2pz orbital"/>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808460" y="2137690"/>
            <a:ext cx="1259940" cy="1977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TextBox 9"/>
          <p:cNvSpPr txBox="1"/>
          <p:nvPr/>
        </p:nvSpPr>
        <p:spPr>
          <a:xfrm>
            <a:off x="5140036" y="1627873"/>
            <a:ext cx="1524000" cy="369332"/>
          </a:xfrm>
          <a:prstGeom prst="rect">
            <a:avLst/>
          </a:prstGeom>
          <a:noFill/>
        </p:spPr>
        <p:txBody>
          <a:bodyPr wrap="square" rtlCol="0">
            <a:spAutoFit/>
          </a:bodyPr>
          <a:lstStyle/>
          <a:p>
            <a:r>
              <a:rPr lang="en-US" altLang="en-US" b="1" dirty="0" smtClean="0">
                <a:solidFill>
                  <a:srgbClr val="FF0000"/>
                </a:solidFill>
                <a:latin typeface="Bookman Old Style" panose="02050604050505020204" pitchFamily="18" charset="0"/>
              </a:rPr>
              <a:t>P-Orbital</a:t>
            </a:r>
            <a:endParaRPr lang="en-US" dirty="0">
              <a:latin typeface="Bookman Old Style" panose="02050604050505020204" pitchFamily="18" charset="0"/>
            </a:endParaRPr>
          </a:p>
        </p:txBody>
      </p:sp>
      <p:pic>
        <p:nvPicPr>
          <p:cNvPr id="11" name="Picture 19" descr="Shapes of five 3d orbitals"/>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942109" y="4849569"/>
            <a:ext cx="1422867" cy="13328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20" descr="Shapes of five 3d orbitals"/>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2622175" y="4893667"/>
            <a:ext cx="1284229" cy="1326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21" descr="Shapes of five 3d orbitals"/>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3916271" y="4875873"/>
            <a:ext cx="1123701" cy="1465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 name="Picture 22" descr="Shapes of five 3d orbitals"/>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5254140" y="5063563"/>
            <a:ext cx="1409896" cy="10896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23" descr="Shapes of five 3d orbitals"/>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6826250" y="4729895"/>
            <a:ext cx="1079920" cy="1490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TextBox 16"/>
          <p:cNvSpPr txBox="1"/>
          <p:nvPr/>
        </p:nvSpPr>
        <p:spPr>
          <a:xfrm>
            <a:off x="3414941" y="4381345"/>
            <a:ext cx="1480131" cy="369332"/>
          </a:xfrm>
          <a:prstGeom prst="rect">
            <a:avLst/>
          </a:prstGeom>
          <a:noFill/>
        </p:spPr>
        <p:txBody>
          <a:bodyPr wrap="square" rtlCol="0">
            <a:spAutoFit/>
          </a:bodyPr>
          <a:lstStyle/>
          <a:p>
            <a:r>
              <a:rPr lang="en-US" altLang="en-US" b="1" dirty="0" smtClean="0">
                <a:solidFill>
                  <a:srgbClr val="FF0000"/>
                </a:solidFill>
                <a:latin typeface="Bookman Old Style" panose="02050604050505020204" pitchFamily="18" charset="0"/>
              </a:rPr>
              <a:t>d-Orbital</a:t>
            </a:r>
            <a:endParaRPr lang="en-US" dirty="0">
              <a:latin typeface="Bookman Old Style" panose="02050604050505020204" pitchFamily="18" charset="0"/>
            </a:endParaRPr>
          </a:p>
        </p:txBody>
      </p:sp>
      <p:sp>
        <p:nvSpPr>
          <p:cNvPr id="4" name="Slide Number Placeholder 3"/>
          <p:cNvSpPr>
            <a:spLocks noGrp="1"/>
          </p:cNvSpPr>
          <p:nvPr>
            <p:ph type="sldNum" sz="quarter" idx="12"/>
          </p:nvPr>
        </p:nvSpPr>
        <p:spPr/>
        <p:txBody>
          <a:bodyPr/>
          <a:lstStyle/>
          <a:p>
            <a:fld id="{47D644AF-64BE-411A-9540-9B9A944DD121}" type="slidenum">
              <a:rPr lang="en-US" smtClean="0"/>
              <a:pPr/>
              <a:t>7</a:t>
            </a:fld>
            <a:endParaRPr lang="en-US"/>
          </a:p>
        </p:txBody>
      </p:sp>
      <p:pic>
        <p:nvPicPr>
          <p:cNvPr id="16" name="Picture 15"/>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8" name="TextBox 17"/>
          <p:cNvSpPr txBox="1"/>
          <p:nvPr/>
        </p:nvSpPr>
        <p:spPr>
          <a:xfrm>
            <a:off x="7729830" y="6488668"/>
            <a:ext cx="1414170" cy="369332"/>
          </a:xfrm>
          <a:prstGeom prst="rect">
            <a:avLst/>
          </a:prstGeom>
          <a:noFill/>
        </p:spPr>
        <p:txBody>
          <a:bodyPr wrap="none" rtlCol="0">
            <a:spAutoFit/>
          </a:bodyPr>
          <a:lstStyle/>
          <a:p>
            <a:r>
              <a:rPr lang="en-US" b="1" dirty="0" smtClean="0">
                <a:solidFill>
                  <a:srgbClr val="002060"/>
                </a:solidFill>
                <a:latin typeface="Bookman Old Style" panose="02050604050505020204" pitchFamily="18" charset="0"/>
              </a:rPr>
              <a:t>108 </a:t>
            </a:r>
            <a:r>
              <a:rPr lang="en-US" b="1" dirty="0" err="1" smtClean="0">
                <a:solidFill>
                  <a:srgbClr val="002060"/>
                </a:solidFill>
                <a:latin typeface="Bookman Old Style" panose="02050604050505020204" pitchFamily="18" charset="0"/>
              </a:rPr>
              <a:t>Chem</a:t>
            </a:r>
            <a:endParaRPr lang="en-US" b="1" dirty="0">
              <a:solidFill>
                <a:srgbClr val="002060"/>
              </a:solidFill>
              <a:latin typeface="Bookman Old Style" panose="02050604050505020204" pitchFamily="18" charset="0"/>
            </a:endParaRPr>
          </a:p>
        </p:txBody>
      </p:sp>
    </p:spTree>
    <p:extLst>
      <p:ext uri="{BB962C8B-B14F-4D97-AF65-F5344CB8AC3E}">
        <p14:creationId xmlns="" xmlns:p14="http://schemas.microsoft.com/office/powerpoint/2010/main" val="424188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7D644AF-64BE-411A-9540-9B9A944DD121}" type="slidenum">
              <a:rPr lang="en-US" smtClean="0"/>
              <a:pPr/>
              <a:t>8</a:t>
            </a:fld>
            <a:endParaRPr lang="en-US"/>
          </a:p>
        </p:txBody>
      </p:sp>
      <p:pic>
        <p:nvPicPr>
          <p:cNvPr id="3" name="Picture 2" descr="hybrid01.gif"/>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90600" y="838200"/>
            <a:ext cx="6172200" cy="1667372"/>
          </a:xfrm>
          <a:prstGeom prst="rect">
            <a:avLst/>
          </a:prstGeom>
        </p:spPr>
      </p:pic>
      <p:sp>
        <p:nvSpPr>
          <p:cNvPr id="4" name="Rectangle 3"/>
          <p:cNvSpPr/>
          <p:nvPr/>
        </p:nvSpPr>
        <p:spPr>
          <a:xfrm>
            <a:off x="990600" y="304800"/>
            <a:ext cx="7438255" cy="584775"/>
          </a:xfrm>
          <a:prstGeom prst="rect">
            <a:avLst/>
          </a:prstGeom>
        </p:spPr>
        <p:txBody>
          <a:bodyPr wrap="none">
            <a:spAutoFit/>
          </a:bodyPr>
          <a:lstStyle/>
          <a:p>
            <a:r>
              <a:rPr lang="en-US" sz="3200" b="1" dirty="0" smtClean="0">
                <a:solidFill>
                  <a:srgbClr val="7030A0"/>
                </a:solidFill>
                <a:latin typeface="Bookman Old Style" pitchFamily="18" charset="0"/>
                <a:cs typeface="Times New Roman"/>
              </a:rPr>
              <a:t>hybridization of carbon in </a:t>
            </a:r>
            <a:r>
              <a:rPr lang="en-US" sz="3200" b="1" dirty="0" err="1" smtClean="0">
                <a:solidFill>
                  <a:srgbClr val="7030A0"/>
                </a:solidFill>
                <a:latin typeface="Bookman Old Style" pitchFamily="18" charset="0"/>
                <a:cs typeface="Times New Roman"/>
              </a:rPr>
              <a:t>alkane</a:t>
            </a:r>
            <a:r>
              <a:rPr lang="en-US" sz="3200" b="1" dirty="0" smtClean="0">
                <a:solidFill>
                  <a:srgbClr val="7030A0"/>
                </a:solidFill>
                <a:latin typeface="Bookman Old Style" pitchFamily="18" charset="0"/>
                <a:cs typeface="Times New Roman"/>
              </a:rPr>
              <a:t>:</a:t>
            </a:r>
            <a:endParaRPr lang="en-US" sz="3200" b="1" dirty="0">
              <a:solidFill>
                <a:srgbClr val="7030A0"/>
              </a:solidFill>
              <a:latin typeface="Bookman Old Style" pitchFamily="18" charset="0"/>
              <a:cs typeface="Times New Roman"/>
            </a:endParaRPr>
          </a:p>
        </p:txBody>
      </p:sp>
      <p:sp>
        <p:nvSpPr>
          <p:cNvPr id="5" name="Rectangle 4"/>
          <p:cNvSpPr/>
          <p:nvPr/>
        </p:nvSpPr>
        <p:spPr>
          <a:xfrm>
            <a:off x="228600" y="2590800"/>
            <a:ext cx="8001000" cy="369332"/>
          </a:xfrm>
          <a:prstGeom prst="rect">
            <a:avLst/>
          </a:prstGeom>
        </p:spPr>
        <p:txBody>
          <a:bodyPr wrap="square">
            <a:spAutoFit/>
          </a:bodyPr>
          <a:lstStyle/>
          <a:p>
            <a:r>
              <a:rPr lang="en-US" b="1" dirty="0" smtClean="0">
                <a:latin typeface="Times New Roman"/>
                <a:cs typeface="Times New Roman"/>
              </a:rPr>
              <a:t>In the case of a carbon that has 4 single bonds, all of the </a:t>
            </a:r>
            <a:r>
              <a:rPr lang="en-US" b="1" dirty="0" err="1" smtClean="0">
                <a:latin typeface="Times New Roman"/>
                <a:cs typeface="Times New Roman"/>
              </a:rPr>
              <a:t>orbitals</a:t>
            </a:r>
            <a:r>
              <a:rPr lang="en-US" b="1" dirty="0" smtClean="0">
                <a:latin typeface="Times New Roman"/>
                <a:cs typeface="Times New Roman"/>
              </a:rPr>
              <a:t> are hybrids</a:t>
            </a:r>
            <a:endParaRPr lang="en-US" b="1" dirty="0">
              <a:latin typeface="Times New Roman"/>
              <a:cs typeface="Times New Roman"/>
            </a:endParaRPr>
          </a:p>
        </p:txBody>
      </p:sp>
      <p:pic>
        <p:nvPicPr>
          <p:cNvPr id="6" name="Picture 5" descr="hybrid1.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3400" y="3048000"/>
            <a:ext cx="4495800" cy="2955572"/>
          </a:xfrm>
          <a:prstGeom prst="rect">
            <a:avLst/>
          </a:prstGeom>
        </p:spPr>
      </p:pic>
      <p:sp>
        <p:nvSpPr>
          <p:cNvPr id="7" name="Rectangle 6"/>
          <p:cNvSpPr/>
          <p:nvPr/>
        </p:nvSpPr>
        <p:spPr>
          <a:xfrm>
            <a:off x="4038600" y="4648200"/>
            <a:ext cx="4572000" cy="923330"/>
          </a:xfrm>
          <a:prstGeom prst="rect">
            <a:avLst/>
          </a:prstGeom>
        </p:spPr>
        <p:txBody>
          <a:bodyPr>
            <a:spAutoFit/>
          </a:bodyPr>
          <a:lstStyle/>
          <a:p>
            <a:pPr algn="ctr"/>
            <a:r>
              <a:rPr lang="en-US" b="1" dirty="0" smtClean="0">
                <a:latin typeface="Times New Roman"/>
                <a:cs typeface="Times New Roman"/>
              </a:rPr>
              <a:t>4 Molecular orbital (Sp</a:t>
            </a:r>
            <a:r>
              <a:rPr lang="en-US" b="1" baseline="30000" dirty="0" smtClean="0">
                <a:latin typeface="Times New Roman"/>
                <a:cs typeface="Times New Roman"/>
              </a:rPr>
              <a:t>3</a:t>
            </a:r>
            <a:r>
              <a:rPr lang="en-US" b="1" dirty="0" smtClean="0">
                <a:latin typeface="Times New Roman"/>
                <a:cs typeface="Times New Roman"/>
              </a:rPr>
              <a:t>)</a:t>
            </a:r>
          </a:p>
          <a:p>
            <a:pPr algn="ctr"/>
            <a:r>
              <a:rPr lang="en-US" b="1" dirty="0" smtClean="0">
                <a:latin typeface="Times New Roman"/>
                <a:cs typeface="Times New Roman"/>
              </a:rPr>
              <a:t>Each orbital has</a:t>
            </a:r>
          </a:p>
          <a:p>
            <a:pPr algn="ctr"/>
            <a:r>
              <a:rPr lang="en-US" b="1" dirty="0" smtClean="0">
                <a:latin typeface="Times New Roman"/>
                <a:cs typeface="Times New Roman"/>
              </a:rPr>
              <a:t>25% s, 75% p Character</a:t>
            </a:r>
            <a:endParaRPr lang="en-US" b="1" dirty="0">
              <a:latin typeface="Times New Roman"/>
              <a:cs typeface="Times New Roman"/>
            </a:endParaRPr>
          </a:p>
        </p:txBody>
      </p:sp>
      <p:sp>
        <p:nvSpPr>
          <p:cNvPr id="10" name="TextBox 9"/>
          <p:cNvSpPr txBox="1"/>
          <p:nvPr/>
        </p:nvSpPr>
        <p:spPr>
          <a:xfrm>
            <a:off x="5029200" y="4724400"/>
            <a:ext cx="2743200" cy="369332"/>
          </a:xfrm>
          <a:prstGeom prst="rect">
            <a:avLst/>
          </a:prstGeom>
          <a:noFill/>
        </p:spPr>
        <p:txBody>
          <a:bodyPr wrap="square" rtlCol="0">
            <a:spAutoFit/>
          </a:bodyPr>
          <a:lstStyle/>
          <a:p>
            <a:endParaRPr lang="en-US" dirty="0"/>
          </a:p>
        </p:txBody>
      </p:sp>
      <p:pic>
        <p:nvPicPr>
          <p:cNvPr id="11" name="Picture 10"/>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7709" y="7937"/>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7" name="Rectangle 16"/>
          <p:cNvSpPr/>
          <p:nvPr/>
        </p:nvSpPr>
        <p:spPr>
          <a:xfrm>
            <a:off x="4953000" y="4648200"/>
            <a:ext cx="2819400" cy="990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7D644AF-64BE-411A-9540-9B9A944DD121}" type="slidenum">
              <a:rPr lang="en-US" smtClean="0"/>
              <a:pPr/>
              <a:t>9</a:t>
            </a:fld>
            <a:endParaRPr lang="en-US"/>
          </a:p>
        </p:txBody>
      </p:sp>
      <p:sp>
        <p:nvSpPr>
          <p:cNvPr id="3" name="Rectangle 2"/>
          <p:cNvSpPr/>
          <p:nvPr/>
        </p:nvSpPr>
        <p:spPr>
          <a:xfrm>
            <a:off x="533400" y="1219200"/>
            <a:ext cx="4572000" cy="1323439"/>
          </a:xfrm>
          <a:prstGeom prst="rect">
            <a:avLst/>
          </a:prstGeom>
        </p:spPr>
        <p:txBody>
          <a:bodyPr>
            <a:spAutoFit/>
          </a:bodyPr>
          <a:lstStyle/>
          <a:p>
            <a:pPr algn="just"/>
            <a:r>
              <a:rPr lang="en-GB" sz="2000" dirty="0" smtClean="0">
                <a:latin typeface="Times New Roman"/>
                <a:cs typeface="Times New Roman"/>
              </a:rPr>
              <a:t>In ALKANES, the four sp</a:t>
            </a:r>
            <a:r>
              <a:rPr lang="en-GB" sz="2000" baseline="30000" dirty="0" smtClean="0">
                <a:latin typeface="Times New Roman"/>
                <a:cs typeface="Times New Roman"/>
              </a:rPr>
              <a:t>3</a:t>
            </a:r>
            <a:r>
              <a:rPr lang="en-GB" sz="2000" dirty="0" smtClean="0">
                <a:latin typeface="Times New Roman"/>
                <a:cs typeface="Times New Roman"/>
              </a:rPr>
              <a:t> </a:t>
            </a:r>
            <a:r>
              <a:rPr lang="en-GB" sz="2000" dirty="0" err="1" smtClean="0">
                <a:latin typeface="Times New Roman"/>
                <a:cs typeface="Times New Roman"/>
              </a:rPr>
              <a:t>orbitals</a:t>
            </a:r>
            <a:r>
              <a:rPr lang="en-GB" sz="2000" dirty="0" smtClean="0">
                <a:latin typeface="Times New Roman"/>
                <a:cs typeface="Times New Roman"/>
              </a:rPr>
              <a:t> of carbon repel each other into a </a:t>
            </a:r>
            <a:r>
              <a:rPr lang="en-GB" sz="2000" b="1" dirty="0" smtClean="0">
                <a:solidFill>
                  <a:srgbClr val="CC0000"/>
                </a:solidFill>
                <a:latin typeface="Times New Roman"/>
                <a:cs typeface="Times New Roman"/>
              </a:rPr>
              <a:t>TETRAHEDRAL</a:t>
            </a:r>
            <a:r>
              <a:rPr lang="en-GB" sz="2000" dirty="0" smtClean="0">
                <a:latin typeface="Times New Roman"/>
                <a:cs typeface="Times New Roman"/>
              </a:rPr>
              <a:t> arrangement with bond angles of 109.5º.</a:t>
            </a:r>
            <a:endParaRPr lang="en-GB" sz="2000" b="1" dirty="0">
              <a:solidFill>
                <a:srgbClr val="CC3300"/>
              </a:solidFill>
              <a:latin typeface="Times New Roman"/>
              <a:cs typeface="Times New Roman"/>
            </a:endParaRPr>
          </a:p>
        </p:txBody>
      </p:sp>
      <p:sp>
        <p:nvSpPr>
          <p:cNvPr id="4" name="Rectangle 3"/>
          <p:cNvSpPr/>
          <p:nvPr/>
        </p:nvSpPr>
        <p:spPr>
          <a:xfrm>
            <a:off x="152400" y="3352800"/>
            <a:ext cx="2971800" cy="1323439"/>
          </a:xfrm>
          <a:prstGeom prst="rect">
            <a:avLst/>
          </a:prstGeom>
        </p:spPr>
        <p:txBody>
          <a:bodyPr wrap="square">
            <a:spAutoFit/>
          </a:bodyPr>
          <a:lstStyle/>
          <a:p>
            <a:pPr algn="just"/>
            <a:r>
              <a:rPr lang="en-GB" sz="2000" dirty="0" smtClean="0">
                <a:latin typeface="Times New Roman"/>
                <a:cs typeface="Times New Roman"/>
              </a:rPr>
              <a:t>Each sp</a:t>
            </a:r>
            <a:r>
              <a:rPr lang="en-GB" sz="2000" baseline="30000" dirty="0" smtClean="0">
                <a:latin typeface="Times New Roman"/>
                <a:cs typeface="Times New Roman"/>
              </a:rPr>
              <a:t>3</a:t>
            </a:r>
            <a:r>
              <a:rPr lang="en-GB" sz="2000" dirty="0" smtClean="0">
                <a:latin typeface="Times New Roman"/>
                <a:cs typeface="Times New Roman"/>
              </a:rPr>
              <a:t> orbital in carbon overlaps with the 1s orbital of a hydrogen atom to form a C-H bond.</a:t>
            </a:r>
            <a:endParaRPr lang="en-GB" sz="2000" b="1" dirty="0">
              <a:solidFill>
                <a:srgbClr val="CC3300"/>
              </a:solidFill>
              <a:latin typeface="Times New Roman"/>
              <a:cs typeface="Times New Roman"/>
            </a:endParaRPr>
          </a:p>
        </p:txBody>
      </p:sp>
      <p:pic>
        <p:nvPicPr>
          <p:cNvPr id="5" name="Picture 13" descr="sp210g"/>
          <p:cNvPicPr>
            <a:picLocks noChangeAspect="1" noChangeArrowheads="1"/>
          </p:cNvPicPr>
          <p:nvPr/>
        </p:nvPicPr>
        <p:blipFill>
          <a:blip r:embed="rId2" cstate="print"/>
          <a:srcRect/>
          <a:stretch>
            <a:fillRect/>
          </a:stretch>
        </p:blipFill>
        <p:spPr bwMode="auto">
          <a:xfrm>
            <a:off x="3124200" y="3200400"/>
            <a:ext cx="2122488" cy="1985963"/>
          </a:xfrm>
          <a:prstGeom prst="rect">
            <a:avLst/>
          </a:prstGeom>
          <a:noFill/>
          <a:ln w="9525">
            <a:noFill/>
            <a:miter lim="800000"/>
            <a:headEnd/>
            <a:tailEnd/>
          </a:ln>
        </p:spPr>
      </p:pic>
      <p:pic>
        <p:nvPicPr>
          <p:cNvPr id="6" name="Picture 14" descr="sp211g"/>
          <p:cNvPicPr>
            <a:picLocks noChangeAspect="1" noChangeArrowheads="1"/>
          </p:cNvPicPr>
          <p:nvPr/>
        </p:nvPicPr>
        <p:blipFill>
          <a:blip r:embed="rId3" cstate="print"/>
          <a:srcRect/>
          <a:stretch>
            <a:fillRect/>
          </a:stretch>
        </p:blipFill>
        <p:spPr bwMode="auto">
          <a:xfrm>
            <a:off x="5562600" y="3276600"/>
            <a:ext cx="1941512" cy="1955800"/>
          </a:xfrm>
          <a:prstGeom prst="rect">
            <a:avLst/>
          </a:prstGeom>
          <a:noFill/>
          <a:ln w="9525">
            <a:noFill/>
            <a:miter lim="800000"/>
            <a:headEnd/>
            <a:tailEnd/>
          </a:ln>
        </p:spPr>
      </p:pic>
      <p:pic>
        <p:nvPicPr>
          <p:cNvPr id="7" name="Picture 8" descr="sp31g"/>
          <p:cNvPicPr>
            <a:picLocks noChangeAspect="1" noChangeArrowheads="1"/>
          </p:cNvPicPr>
          <p:nvPr/>
        </p:nvPicPr>
        <p:blipFill>
          <a:blip r:embed="rId4" cstate="print"/>
          <a:srcRect/>
          <a:stretch>
            <a:fillRect/>
          </a:stretch>
        </p:blipFill>
        <p:spPr bwMode="auto">
          <a:xfrm>
            <a:off x="5562600" y="762000"/>
            <a:ext cx="1814512" cy="1720850"/>
          </a:xfrm>
          <a:prstGeom prst="rect">
            <a:avLst/>
          </a:prstGeom>
          <a:noFill/>
          <a:ln w="9525">
            <a:noFill/>
            <a:miter lim="800000"/>
            <a:headEnd/>
            <a:tailEnd/>
          </a:ln>
        </p:spPr>
      </p:pic>
      <p:pic>
        <p:nvPicPr>
          <p:cNvPr id="8"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28600" y="228600"/>
            <a:ext cx="962891" cy="9628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4" name="Text Box 17"/>
          <p:cNvSpPr txBox="1">
            <a:spLocks noChangeArrowheads="1"/>
          </p:cNvSpPr>
          <p:nvPr/>
        </p:nvSpPr>
        <p:spPr bwMode="auto">
          <a:xfrm>
            <a:off x="6934200" y="3810000"/>
            <a:ext cx="1150937" cy="461665"/>
          </a:xfrm>
          <a:prstGeom prst="rect">
            <a:avLst/>
          </a:prstGeom>
          <a:noFill/>
          <a:ln w="9525">
            <a:noFill/>
            <a:miter lim="800000"/>
            <a:headEnd/>
            <a:tailEnd/>
          </a:ln>
        </p:spPr>
        <p:txBody>
          <a:bodyPr wrap="square">
            <a:spAutoFit/>
          </a:bodyPr>
          <a:lstStyle/>
          <a:p>
            <a:pPr algn="r" rtl="1"/>
            <a:r>
              <a:rPr lang="en-GB" sz="2400" b="1" dirty="0">
                <a:solidFill>
                  <a:srgbClr val="CC0000"/>
                </a:solidFill>
                <a:latin typeface="Times New Roman"/>
                <a:cs typeface="Times New Roman"/>
              </a:rPr>
              <a:t>109.5º</a:t>
            </a:r>
          </a:p>
        </p:txBody>
      </p:sp>
      <p:sp>
        <p:nvSpPr>
          <p:cNvPr id="15" name="Arc 16"/>
          <p:cNvSpPr>
            <a:spLocks/>
          </p:cNvSpPr>
          <p:nvPr/>
        </p:nvSpPr>
        <p:spPr bwMode="auto">
          <a:xfrm rot="7744238" flipH="1">
            <a:off x="6704859" y="3806792"/>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16" name="Rectangle 15"/>
          <p:cNvSpPr/>
          <p:nvPr/>
        </p:nvSpPr>
        <p:spPr>
          <a:xfrm>
            <a:off x="6324600" y="1524000"/>
            <a:ext cx="351378" cy="369332"/>
          </a:xfrm>
          <a:prstGeom prst="rect">
            <a:avLst/>
          </a:prstGeom>
        </p:spPr>
        <p:txBody>
          <a:bodyPr wrap="none">
            <a:spAutoFit/>
          </a:bodyPr>
          <a:lstStyle/>
          <a:p>
            <a:r>
              <a:rPr lang="en-GB" b="1" dirty="0" smtClean="0">
                <a:latin typeface="Times New Roman"/>
                <a:cs typeface="Times New Roman"/>
              </a:rPr>
              <a:t>C</a:t>
            </a:r>
            <a:endParaRPr lang="en-US"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786</TotalTime>
  <Words>1782</Words>
  <Application>Microsoft Office PowerPoint</Application>
  <PresentationFormat>On-screen Show (4:3)</PresentationFormat>
  <Paragraphs>329</Paragraphs>
  <Slides>39</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42" baseType="lpstr">
      <vt:lpstr>Adjacency</vt:lpstr>
      <vt:lpstr>CS ChemDraw Drawing</vt:lpstr>
      <vt:lpstr>ChemSketch</vt:lpstr>
      <vt:lpstr>Saturated Hydrocarbons Alkanes</vt:lpstr>
      <vt:lpstr>Learning Objectives</vt:lpstr>
      <vt:lpstr>Hydrocarbons ( C,H)  </vt:lpstr>
      <vt:lpstr>Alkanes : CnH2n+2</vt:lpstr>
      <vt:lpstr>   Representation Of  Molecular Formulae</vt:lpstr>
      <vt:lpstr>Classes Of Carbons and Hydrogens</vt:lpstr>
      <vt:lpstr>ATOMIC ORBITALS is a specific region in space in which an electron is most like to be found</vt:lpstr>
      <vt:lpstr>Slide 8</vt:lpstr>
      <vt:lpstr>Slide 9</vt:lpstr>
      <vt:lpstr>Slide 10</vt:lpstr>
      <vt:lpstr>Isomerism</vt:lpstr>
      <vt:lpstr>Slide 12</vt:lpstr>
      <vt:lpstr>Alkyl groups</vt:lpstr>
      <vt:lpstr>Slide 14</vt:lpstr>
      <vt:lpstr>   IUPAC Nomenclature  Of Branched-Chain Alkanes</vt:lpstr>
      <vt:lpstr>Slide 16</vt:lpstr>
      <vt:lpstr>Slide 17</vt:lpstr>
      <vt:lpstr>Slide 18</vt:lpstr>
      <vt:lpstr>Slide 19</vt:lpstr>
      <vt:lpstr>Slide 20</vt:lpstr>
      <vt:lpstr>Slide 21</vt:lpstr>
      <vt:lpstr>Slide 22</vt:lpstr>
      <vt:lpstr>Important Notes</vt:lpstr>
      <vt:lpstr>      Examples of The IUPAC Rules</vt:lpstr>
      <vt:lpstr>Physical Properties</vt:lpstr>
      <vt:lpstr>Example</vt:lpstr>
      <vt:lpstr>Preparation Of Alkanes</vt:lpstr>
      <vt:lpstr>Slide 28</vt:lpstr>
      <vt:lpstr>Reactions Of Alkanes</vt:lpstr>
      <vt:lpstr>Slide 30</vt:lpstr>
      <vt:lpstr>Slide 31</vt:lpstr>
      <vt:lpstr>   2. combustion of alkanes</vt:lpstr>
      <vt:lpstr>Cycloalkanes</vt:lpstr>
      <vt:lpstr> Naming Substituted Cycloalkanes</vt:lpstr>
      <vt:lpstr>Slide 35</vt:lpstr>
      <vt:lpstr>Slide 36</vt:lpstr>
      <vt:lpstr> Cis-Trans Isomerism In Cycloalkanes</vt:lpstr>
      <vt:lpstr>Reactions Of Cycloalkanes</vt:lpstr>
      <vt:lpstr>Thank You for your kind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Saturated Hydrocarbons Alkanes</dc:title>
  <dc:creator>HP</dc:creator>
  <cp:lastModifiedBy>shalaqeel</cp:lastModifiedBy>
  <cp:revision>68</cp:revision>
  <dcterms:created xsi:type="dcterms:W3CDTF">2014-09-07T17:26:53Z</dcterms:created>
  <dcterms:modified xsi:type="dcterms:W3CDTF">2016-09-26T07:15:15Z</dcterms:modified>
</cp:coreProperties>
</file>