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5" r:id="rId9"/>
    <p:sldId id="264" r:id="rId10"/>
    <p:sldId id="273" r:id="rId11"/>
    <p:sldId id="274" r:id="rId12"/>
    <p:sldId id="275" r:id="rId13"/>
    <p:sldId id="276" r:id="rId14"/>
    <p:sldId id="277" r:id="rId15"/>
    <p:sldId id="266" r:id="rId16"/>
    <p:sldId id="267" r:id="rId17"/>
    <p:sldId id="268" r:id="rId18"/>
    <p:sldId id="269" r:id="rId19"/>
    <p:sldId id="270" r:id="rId20"/>
    <p:sldId id="278" r:id="rId21"/>
    <p:sldId id="271" r:id="rId22"/>
    <p:sldId id="280" r:id="rId23"/>
    <p:sldId id="279"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subTitle" idx="1"/>
          </p:nvPr>
        </p:nvSpPr>
        <p:spPr>
          <a:xfrm>
            <a:off x="1295400" y="1219200"/>
            <a:ext cx="6400800" cy="3886200"/>
          </a:xfrm>
        </p:spPr>
        <p:txBody>
          <a:bodyPr>
            <a:normAutofit/>
          </a:bodyPr>
          <a:lstStyle/>
          <a:p>
            <a:pPr eaLnBrk="1" hangingPunct="1">
              <a:buClr>
                <a:schemeClr val="tx1"/>
              </a:buClr>
              <a:buFont typeface="Times" pitchFamily="-108" charset="0"/>
              <a:buChar char="•"/>
            </a:pPr>
            <a:r>
              <a:rPr lang="en-US" sz="2200" dirty="0" smtClean="0">
                <a:solidFill>
                  <a:schemeClr val="tx1"/>
                </a:solidFill>
                <a:ea typeface="ＭＳ Ｐゴシック" charset="-128"/>
              </a:rPr>
              <a:t>Tissues: collections of similar cells and the substances surrounding them</a:t>
            </a:r>
          </a:p>
          <a:p>
            <a:pPr eaLnBrk="1" hangingPunct="1">
              <a:buClr>
                <a:schemeClr val="tx1"/>
              </a:buClr>
              <a:buFont typeface="Times" pitchFamily="-108" charset="0"/>
              <a:buChar char="•"/>
            </a:pPr>
            <a:r>
              <a:rPr lang="en-US" sz="2200" dirty="0" smtClean="0">
                <a:solidFill>
                  <a:schemeClr val="tx1"/>
                </a:solidFill>
                <a:ea typeface="ＭＳ Ｐゴシック" charset="-128"/>
              </a:rPr>
              <a:t>Tissue classification: based on structure of cells, composition of </a:t>
            </a:r>
            <a:r>
              <a:rPr lang="en-US" sz="2200" dirty="0" smtClean="0">
                <a:solidFill>
                  <a:schemeClr val="tx1"/>
                </a:solidFill>
                <a:ea typeface="ＭＳ Ｐゴシック" charset="-128"/>
              </a:rPr>
              <a:t>non cellular </a:t>
            </a:r>
            <a:r>
              <a:rPr lang="en-US" sz="2200" dirty="0" smtClean="0">
                <a:solidFill>
                  <a:schemeClr val="tx1"/>
                </a:solidFill>
                <a:ea typeface="ＭＳ Ｐゴシック" charset="-128"/>
              </a:rPr>
              <a:t>extracellular matrix, and cell function</a:t>
            </a:r>
          </a:p>
          <a:p>
            <a:pPr eaLnBrk="1" hangingPunct="1">
              <a:buClr>
                <a:schemeClr val="tx1"/>
              </a:buClr>
              <a:buFont typeface="Times" pitchFamily="-108" charset="0"/>
              <a:buChar char="•"/>
            </a:pPr>
            <a:r>
              <a:rPr lang="en-US" sz="2200" dirty="0" smtClean="0">
                <a:solidFill>
                  <a:schemeClr val="tx1"/>
                </a:solidFill>
                <a:ea typeface="ＭＳ Ｐゴシック" charset="-128"/>
              </a:rPr>
              <a:t>Major types of adult tissues</a:t>
            </a:r>
          </a:p>
          <a:p>
            <a:pPr lvl="1" eaLnBrk="1" hangingPunct="1">
              <a:buClr>
                <a:schemeClr val="tx1"/>
              </a:buClr>
            </a:pPr>
            <a:r>
              <a:rPr lang="en-US" sz="2200" dirty="0" smtClean="0">
                <a:solidFill>
                  <a:schemeClr val="tx1"/>
                </a:solidFill>
                <a:ea typeface="ＭＳ Ｐゴシック" charset="-128"/>
              </a:rPr>
              <a:t>Epithelial </a:t>
            </a:r>
          </a:p>
          <a:p>
            <a:pPr lvl="1" eaLnBrk="1" hangingPunct="1">
              <a:buClr>
                <a:schemeClr val="tx1"/>
              </a:buClr>
            </a:pPr>
            <a:r>
              <a:rPr lang="en-US" sz="2200" dirty="0" smtClean="0">
                <a:solidFill>
                  <a:schemeClr val="tx1"/>
                </a:solidFill>
                <a:ea typeface="ＭＳ Ｐゴシック" charset="-128"/>
              </a:rPr>
              <a:t>Connective</a:t>
            </a:r>
          </a:p>
          <a:p>
            <a:pPr lvl="1" eaLnBrk="1" hangingPunct="1">
              <a:buClr>
                <a:schemeClr val="tx1"/>
              </a:buClr>
            </a:pPr>
            <a:r>
              <a:rPr lang="en-US" sz="2200" dirty="0" smtClean="0">
                <a:solidFill>
                  <a:schemeClr val="tx1"/>
                </a:solidFill>
                <a:ea typeface="ＭＳ Ｐゴシック" charset="-128"/>
              </a:rPr>
              <a:t>Muscle</a:t>
            </a:r>
          </a:p>
          <a:p>
            <a:pPr lvl="1" eaLnBrk="1" hangingPunct="1">
              <a:buClr>
                <a:schemeClr val="tx1"/>
              </a:buClr>
            </a:pPr>
            <a:r>
              <a:rPr lang="en-US" sz="2200" dirty="0" smtClean="0">
                <a:solidFill>
                  <a:schemeClr val="tx1"/>
                </a:solidFill>
                <a:ea typeface="ＭＳ Ｐゴシック" charset="-128"/>
              </a:rPr>
              <a:t>Nervous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cstate="print"/>
          <a:srcRect t="13725" b="6863"/>
          <a:stretch>
            <a:fillRect/>
          </a:stretch>
        </p:blipFill>
        <p:spPr bwMode="auto">
          <a:xfrm>
            <a:off x="381000" y="533400"/>
            <a:ext cx="8458199" cy="559276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Simple </a:t>
            </a:r>
            <a:r>
              <a:rPr lang="en-US" dirty="0" err="1" smtClean="0">
                <a:ea typeface="ＭＳ Ｐゴシック" charset="-128"/>
              </a:rPr>
              <a:t>Cuboidal</a:t>
            </a:r>
            <a:r>
              <a:rPr lang="en-US" dirty="0" smtClean="0">
                <a:ea typeface="ＭＳ Ｐゴシック" charset="-128"/>
              </a:rPr>
              <a:t> Epithelium</a:t>
            </a:r>
            <a:endParaRPr lang="en-US" dirty="0"/>
          </a:p>
        </p:txBody>
      </p:sp>
      <p:pic>
        <p:nvPicPr>
          <p:cNvPr id="4" name="Picture 4"/>
          <p:cNvPicPr>
            <a:picLocks noGrp="1" noChangeAspect="1" noChangeArrowheads="1"/>
          </p:cNvPicPr>
          <p:nvPr>
            <p:ph idx="1"/>
          </p:nvPr>
        </p:nvPicPr>
        <p:blipFill>
          <a:blip r:embed="rId2" cstate="print"/>
          <a:stretch>
            <a:fillRect/>
          </a:stretch>
        </p:blipFill>
        <p:spPr bwMode="auto">
          <a:xfrm>
            <a:off x="990601" y="1143000"/>
            <a:ext cx="7391400" cy="5410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Simple Columnar Epithelium</a:t>
            </a:r>
            <a:endParaRPr lang="en-US" dirty="0"/>
          </a:p>
        </p:txBody>
      </p:sp>
      <p:pic>
        <p:nvPicPr>
          <p:cNvPr id="4" name="Picture 4"/>
          <p:cNvPicPr>
            <a:picLocks noGrp="1" noChangeAspect="1" noChangeArrowheads="1"/>
          </p:cNvPicPr>
          <p:nvPr>
            <p:ph idx="1"/>
          </p:nvPr>
        </p:nvPicPr>
        <p:blipFill>
          <a:blip r:embed="rId2" cstate="print"/>
          <a:stretch>
            <a:fillRect/>
          </a:stretch>
        </p:blipFill>
        <p:spPr bwMode="auto">
          <a:xfrm>
            <a:off x="304800" y="1066800"/>
            <a:ext cx="8077200" cy="57912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Transitional Epithelium</a:t>
            </a:r>
            <a:endParaRPr lang="en-US" dirty="0"/>
          </a:p>
        </p:txBody>
      </p:sp>
      <p:pic>
        <p:nvPicPr>
          <p:cNvPr id="4" name="Picture 4"/>
          <p:cNvPicPr>
            <a:picLocks noGrp="1" noChangeAspect="1" noChangeArrowheads="1"/>
          </p:cNvPicPr>
          <p:nvPr>
            <p:ph idx="1"/>
          </p:nvPr>
        </p:nvPicPr>
        <p:blipFill>
          <a:blip r:embed="rId2" cstate="print"/>
          <a:srcRect t="13725" b="6863"/>
          <a:stretch>
            <a:fillRect/>
          </a:stretch>
        </p:blipFill>
        <p:spPr bwMode="auto">
          <a:xfrm>
            <a:off x="228600" y="1600200"/>
            <a:ext cx="8763000" cy="48006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t="10248" b="10965"/>
          <a:stretch>
            <a:fillRect/>
          </a:stretch>
        </p:blipFill>
        <p:spPr bwMode="auto">
          <a:xfrm>
            <a:off x="609600" y="1219200"/>
            <a:ext cx="8093075" cy="44672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specializations</a:t>
            </a:r>
            <a:endParaRPr lang="en-US" dirty="0"/>
          </a:p>
        </p:txBody>
      </p:sp>
      <p:sp>
        <p:nvSpPr>
          <p:cNvPr id="6" name="Rectangle 3"/>
          <p:cNvSpPr>
            <a:spLocks noGrp="1" noChangeArrowheads="1"/>
          </p:cNvSpPr>
          <p:nvPr>
            <p:ph idx="1"/>
          </p:nvPr>
        </p:nvSpPr>
        <p:spPr>
          <a:xfrm>
            <a:off x="228600" y="1600200"/>
            <a:ext cx="8610600" cy="4525963"/>
          </a:xfrm>
        </p:spPr>
        <p:txBody>
          <a:bodyPr>
            <a:normAutofit/>
          </a:bodyPr>
          <a:lstStyle/>
          <a:p>
            <a:pPr lvl="1" eaLnBrk="1" hangingPunct="1">
              <a:lnSpc>
                <a:spcPct val="80000"/>
              </a:lnSpc>
              <a:buFont typeface="Arial" charset="0"/>
              <a:buNone/>
            </a:pPr>
            <a:r>
              <a:rPr lang="en-US" sz="2400" dirty="0" err="1" smtClean="0">
                <a:ea typeface="ＭＳ Ｐゴシック" charset="-128"/>
              </a:rPr>
              <a:t>Microvilli</a:t>
            </a:r>
            <a:endParaRPr lang="en-US" sz="2400" dirty="0" smtClean="0">
              <a:ea typeface="ＭＳ Ｐゴシック" charset="-128"/>
            </a:endParaRPr>
          </a:p>
          <a:p>
            <a:pPr lvl="1" eaLnBrk="1" hangingPunct="1">
              <a:lnSpc>
                <a:spcPct val="80000"/>
              </a:lnSpc>
              <a:buFontTx/>
              <a:buChar char="-"/>
            </a:pPr>
            <a:r>
              <a:rPr lang="en-US" sz="2400" dirty="0" smtClean="0">
                <a:ea typeface="ＭＳ Ｐゴシック" charset="-128"/>
              </a:rPr>
              <a:t>finger-like extensions of plasma membrane</a:t>
            </a:r>
          </a:p>
          <a:p>
            <a:pPr lvl="1" eaLnBrk="1" hangingPunct="1">
              <a:lnSpc>
                <a:spcPct val="80000"/>
              </a:lnSpc>
              <a:buFontTx/>
              <a:buChar char="-"/>
            </a:pPr>
            <a:r>
              <a:rPr lang="en-US" sz="2400" dirty="0" smtClean="0">
                <a:ea typeface="ＭＳ Ｐゴシック" charset="-128"/>
              </a:rPr>
              <a:t>abundant in epithelia of small intestine and kidney</a:t>
            </a:r>
          </a:p>
          <a:p>
            <a:pPr lvl="1" eaLnBrk="1" hangingPunct="1">
              <a:lnSpc>
                <a:spcPct val="80000"/>
              </a:lnSpc>
              <a:buFontTx/>
              <a:buChar char="-"/>
            </a:pPr>
            <a:r>
              <a:rPr lang="en-US" sz="2400" dirty="0" smtClean="0">
                <a:ea typeface="ＭＳ Ｐゴシック" charset="-128"/>
              </a:rPr>
              <a:t>maximize surface area available for absorption of nutrients or across which molecules enter or </a:t>
            </a:r>
            <a:r>
              <a:rPr lang="en-US" sz="2400" dirty="0" smtClean="0">
                <a:ea typeface="ＭＳ Ｐゴシック" charset="-128"/>
              </a:rPr>
              <a:t>leave</a:t>
            </a:r>
          </a:p>
          <a:p>
            <a:pPr lvl="1" eaLnBrk="1" hangingPunct="1">
              <a:lnSpc>
                <a:spcPct val="80000"/>
              </a:lnSpc>
              <a:buNone/>
            </a:pPr>
            <a:endParaRPr lang="en-US" sz="2400" dirty="0" smtClean="0">
              <a:ea typeface="ＭＳ Ｐゴシック" charset="-128"/>
            </a:endParaRPr>
          </a:p>
          <a:p>
            <a:pPr lvl="1" eaLnBrk="1" hangingPunct="1">
              <a:lnSpc>
                <a:spcPct val="80000"/>
              </a:lnSpc>
              <a:buFont typeface="Arial" charset="0"/>
              <a:buNone/>
            </a:pPr>
            <a:r>
              <a:rPr lang="en-US" sz="2400" dirty="0" smtClean="0">
                <a:ea typeface="ＭＳ Ｐゴシック" charset="-128"/>
              </a:rPr>
              <a:t>Cilia</a:t>
            </a:r>
          </a:p>
          <a:p>
            <a:pPr lvl="1" eaLnBrk="1" hangingPunct="1">
              <a:lnSpc>
                <a:spcPct val="80000"/>
              </a:lnSpc>
              <a:buFontTx/>
              <a:buChar char="-"/>
            </a:pPr>
            <a:r>
              <a:rPr lang="en-US" sz="2400" dirty="0" smtClean="0">
                <a:ea typeface="ＭＳ Ｐゴシック" charset="-128"/>
              </a:rPr>
              <a:t>whip-like, highly motile extensions of apical membranes</a:t>
            </a:r>
          </a:p>
          <a:p>
            <a:pPr lvl="1" eaLnBrk="1" hangingPunct="1">
              <a:lnSpc>
                <a:spcPct val="80000"/>
              </a:lnSpc>
              <a:buFontTx/>
              <a:buChar char="-"/>
            </a:pPr>
            <a:r>
              <a:rPr lang="en-US" sz="2400" dirty="0" smtClean="0">
                <a:ea typeface="ＭＳ Ｐゴシック" charset="-128"/>
              </a:rPr>
              <a:t>move fluid or mucous over the surface of the cell</a:t>
            </a:r>
          </a:p>
          <a:p>
            <a:pPr lvl="1" eaLnBrk="1" hangingPunct="1">
              <a:lnSpc>
                <a:spcPct val="80000"/>
              </a:lnSpc>
              <a:buFontTx/>
              <a:buChar char="-"/>
            </a:pPr>
            <a:r>
              <a:rPr lang="en-US" sz="2400" dirty="0" smtClean="0">
                <a:ea typeface="ＭＳ Ｐゴシック" charset="-128"/>
              </a:rPr>
              <a:t>confer cell motility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Grp="1" noChangeAspect="1"/>
          </p:cNvPicPr>
          <p:nvPr>
            <p:ph idx="1"/>
          </p:nvPr>
        </p:nvPicPr>
        <p:blipFill>
          <a:blip r:embed="rId2" cstate="print"/>
          <a:srcRect/>
          <a:stretch>
            <a:fillRect/>
          </a:stretch>
        </p:blipFill>
        <p:spPr bwMode="auto">
          <a:xfrm>
            <a:off x="533400" y="1628260"/>
            <a:ext cx="3657600" cy="4469842"/>
          </a:xfrm>
          <a:prstGeom prst="rect">
            <a:avLst/>
          </a:prstGeom>
          <a:noFill/>
          <a:ln w="9525">
            <a:noFill/>
            <a:miter lim="800000"/>
            <a:headEnd/>
            <a:tailEnd/>
          </a:ln>
        </p:spPr>
      </p:pic>
      <p:sp>
        <p:nvSpPr>
          <p:cNvPr id="5" name="TextBox 4"/>
          <p:cNvSpPr txBox="1"/>
          <p:nvPr/>
        </p:nvSpPr>
        <p:spPr>
          <a:xfrm>
            <a:off x="5791200" y="1981200"/>
            <a:ext cx="3048000" cy="369332"/>
          </a:xfrm>
          <a:prstGeom prst="rect">
            <a:avLst/>
          </a:prstGeom>
          <a:noFill/>
        </p:spPr>
        <p:txBody>
          <a:bodyPr wrap="square" rtlCol="0">
            <a:spAutoFit/>
          </a:bodyPr>
          <a:lstStyle/>
          <a:p>
            <a:endParaRPr lang="en-US" dirty="0"/>
          </a:p>
        </p:txBody>
      </p:sp>
      <p:pic>
        <p:nvPicPr>
          <p:cNvPr id="6" name="Picture 2"/>
          <p:cNvPicPr>
            <a:picLocks noChangeAspect="1"/>
          </p:cNvPicPr>
          <p:nvPr/>
        </p:nvPicPr>
        <p:blipFill>
          <a:blip r:embed="rId3" cstate="print"/>
          <a:srcRect l="883" t="47458" r="53192"/>
          <a:stretch>
            <a:fillRect/>
          </a:stretch>
        </p:blipFill>
        <p:spPr bwMode="auto">
          <a:xfrm>
            <a:off x="4648200" y="1676400"/>
            <a:ext cx="3744416" cy="3810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Epithelial cell adaptations</a:t>
            </a:r>
            <a:endParaRPr lang="en-US" dirty="0"/>
          </a:p>
        </p:txBody>
      </p:sp>
      <p:sp>
        <p:nvSpPr>
          <p:cNvPr id="4" name="Content Placeholder 2"/>
          <p:cNvSpPr>
            <a:spLocks noGrp="1"/>
          </p:cNvSpPr>
          <p:nvPr>
            <p:ph idx="1"/>
          </p:nvPr>
        </p:nvSpPr>
        <p:spPr>
          <a:xfrm>
            <a:off x="152400" y="1447800"/>
            <a:ext cx="8839200" cy="4678363"/>
          </a:xfrm>
        </p:spPr>
        <p:txBody>
          <a:bodyPr>
            <a:normAutofit/>
          </a:bodyPr>
          <a:lstStyle/>
          <a:p>
            <a:pPr eaLnBrk="1" hangingPunct="1">
              <a:buFont typeface="Arial" charset="0"/>
              <a:buNone/>
            </a:pPr>
            <a:r>
              <a:rPr lang="en-US" dirty="0" smtClean="0">
                <a:ea typeface="ＭＳ Ｐゴシック" charset="-128"/>
              </a:rPr>
              <a:t>A) </a:t>
            </a:r>
            <a:r>
              <a:rPr lang="en-US" u="sng" dirty="0" smtClean="0">
                <a:ea typeface="ＭＳ Ｐゴシック" charset="-128"/>
              </a:rPr>
              <a:t>SECRETORY</a:t>
            </a:r>
          </a:p>
          <a:p>
            <a:pPr eaLnBrk="1" hangingPunct="1">
              <a:buFont typeface="Arial" charset="0"/>
              <a:buAutoNum type="romanLcParenR"/>
            </a:pPr>
            <a:r>
              <a:rPr lang="en-US" b="1" dirty="0" smtClean="0">
                <a:ea typeface="ＭＳ Ｐゴシック" charset="-128"/>
              </a:rPr>
              <a:t>Mucous secreting </a:t>
            </a:r>
            <a:r>
              <a:rPr lang="en-US" dirty="0" smtClean="0">
                <a:ea typeface="ＭＳ Ｐゴシック" charset="-128"/>
              </a:rPr>
              <a:t>epithelial cells contain goblet cells which secrete mucous. </a:t>
            </a:r>
          </a:p>
          <a:p>
            <a:pPr eaLnBrk="1" hangingPunct="1">
              <a:buFont typeface="Arial" charset="0"/>
              <a:buNone/>
            </a:pPr>
            <a:r>
              <a:rPr lang="en-US" dirty="0" smtClean="0">
                <a:ea typeface="ＭＳ Ｐゴシック" charset="-128"/>
              </a:rPr>
              <a:t>	The mucous acts:</a:t>
            </a:r>
          </a:p>
          <a:p>
            <a:pPr eaLnBrk="1" hangingPunct="1">
              <a:buFontTx/>
              <a:buChar char="-"/>
            </a:pPr>
            <a:r>
              <a:rPr lang="en-US" dirty="0" smtClean="0">
                <a:ea typeface="ＭＳ Ｐゴシック" charset="-128"/>
              </a:rPr>
              <a:t>as a lubricant in the mouth and vagina.</a:t>
            </a:r>
          </a:p>
          <a:p>
            <a:pPr eaLnBrk="1" hangingPunct="1">
              <a:buFontTx/>
              <a:buChar char="-"/>
            </a:pPr>
            <a:r>
              <a:rPr lang="en-US" dirty="0" smtClean="0">
                <a:ea typeface="ＭＳ Ｐゴシック" charset="-128"/>
              </a:rPr>
              <a:t>To protect the lining of the stomach from destruction by the acids present.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p:txBody>
          <a:bodyPr/>
          <a:lstStyle/>
          <a:p>
            <a:pPr eaLnBrk="1" hangingPunct="1">
              <a:buFont typeface="Arial" charset="0"/>
              <a:buNone/>
            </a:pPr>
            <a:r>
              <a:rPr lang="en-US" dirty="0" smtClean="0">
                <a:ea typeface="ＭＳ Ｐゴシック" charset="-128"/>
              </a:rPr>
              <a:t>ii) </a:t>
            </a:r>
            <a:r>
              <a:rPr lang="en-US" b="1" dirty="0" smtClean="0">
                <a:ea typeface="ＭＳ Ｐゴシック" charset="-128"/>
              </a:rPr>
              <a:t>Steroid secreting</a:t>
            </a:r>
            <a:r>
              <a:rPr lang="en-US" dirty="0" smtClean="0">
                <a:ea typeface="ＭＳ Ｐゴシック" charset="-128"/>
              </a:rPr>
              <a:t> epithelial cells secrete hormones. Examples: adrenal glands, ovary and testis.</a:t>
            </a:r>
          </a:p>
          <a:p>
            <a:pPr eaLnBrk="1" hangingPunct="1">
              <a:buFont typeface="Arial" charset="0"/>
              <a:buNone/>
            </a:pPr>
            <a:r>
              <a:rPr lang="en-US" dirty="0" smtClean="0">
                <a:ea typeface="ＭＳ Ｐゴシック" charset="-128"/>
              </a:rPr>
              <a:t>iii) </a:t>
            </a:r>
            <a:r>
              <a:rPr lang="en-US" b="1" dirty="0" smtClean="0">
                <a:ea typeface="ＭＳ Ｐゴシック" charset="-128"/>
              </a:rPr>
              <a:t>Ion pumping </a:t>
            </a:r>
            <a:r>
              <a:rPr lang="en-US" dirty="0" smtClean="0">
                <a:ea typeface="ＭＳ Ｐゴシック" charset="-128"/>
              </a:rPr>
              <a:t>epithelial cells allow ions to be transported across a membrane. Examples: kidney tubules transport ions and water, stomach transports H+ 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57200" y="990600"/>
            <a:ext cx="8229600" cy="5135563"/>
          </a:xfrm>
        </p:spPr>
        <p:txBody>
          <a:bodyPr>
            <a:normAutofit/>
          </a:bodyPr>
          <a:lstStyle/>
          <a:p>
            <a:pPr eaLnBrk="1" hangingPunct="1">
              <a:buClr>
                <a:schemeClr val="tx1"/>
              </a:buClr>
            </a:pPr>
            <a:r>
              <a:rPr lang="en-US" sz="2400" dirty="0" smtClean="0">
                <a:ea typeface="ＭＳ Ｐゴシック" charset="-128"/>
              </a:rPr>
              <a:t> </a:t>
            </a:r>
            <a:r>
              <a:rPr lang="en-US" sz="2400" b="1" dirty="0" smtClean="0">
                <a:ea typeface="ＭＳ Ｐゴシック" charset="-128"/>
              </a:rPr>
              <a:t>Glandular epithelium</a:t>
            </a:r>
            <a:r>
              <a:rPr lang="en-US" sz="2400" dirty="0" smtClean="0">
                <a:ea typeface="ＭＳ Ｐゴシック" charset="-128"/>
              </a:rPr>
              <a:t>: A gland is one or more cells that makes and secretes an aqueous fluid</a:t>
            </a:r>
          </a:p>
          <a:p>
            <a:pPr eaLnBrk="1" hangingPunct="1">
              <a:buClr>
                <a:schemeClr val="tx1"/>
              </a:buClr>
            </a:pPr>
            <a:r>
              <a:rPr lang="en-US" sz="2400" dirty="0" smtClean="0">
                <a:ea typeface="ＭＳ Ｐゴシック" charset="-128"/>
              </a:rPr>
              <a:t>Two types of glands formed by </a:t>
            </a:r>
            <a:r>
              <a:rPr lang="en-US" sz="2400" dirty="0" err="1" smtClean="0">
                <a:ea typeface="ＭＳ Ｐゴシック" charset="-128"/>
              </a:rPr>
              <a:t>infolding</a:t>
            </a:r>
            <a:r>
              <a:rPr lang="en-US" sz="2400" dirty="0" smtClean="0">
                <a:ea typeface="ＭＳ Ｐゴシック" charset="-128"/>
              </a:rPr>
              <a:t> of epithelium: </a:t>
            </a:r>
          </a:p>
          <a:p>
            <a:pPr lvl="1" eaLnBrk="1" hangingPunct="1">
              <a:buClr>
                <a:schemeClr val="tx1"/>
              </a:buClr>
            </a:pPr>
            <a:r>
              <a:rPr lang="en-US" sz="2000" b="1" dirty="0" smtClean="0">
                <a:ea typeface="ＭＳ Ｐゴシック" charset="-128"/>
              </a:rPr>
              <a:t>Endocrine</a:t>
            </a:r>
            <a:r>
              <a:rPr lang="en-US" sz="2000" dirty="0" smtClean="0">
                <a:ea typeface="ＭＳ Ｐゴシック" charset="-128"/>
              </a:rPr>
              <a:t>: secrete hormones directly into the bloodstream, no contact with exterior of body; </a:t>
            </a:r>
            <a:r>
              <a:rPr lang="en-US" sz="2000" i="1" dirty="0" smtClean="0">
                <a:ea typeface="ＭＳ Ｐゴシック" charset="-128"/>
              </a:rPr>
              <a:t>ductless</a:t>
            </a:r>
            <a:r>
              <a:rPr lang="en-US" sz="2000" dirty="0" smtClean="0">
                <a:ea typeface="ＭＳ Ｐゴシック" charset="-128"/>
              </a:rPr>
              <a:t>; produce hormones (pituitary, thyroid, adrenals, pancreas)</a:t>
            </a:r>
          </a:p>
          <a:p>
            <a:pPr lvl="1" eaLnBrk="1" hangingPunct="1">
              <a:buClr>
                <a:schemeClr val="tx1"/>
              </a:buClr>
            </a:pPr>
            <a:r>
              <a:rPr lang="en-US" sz="2000" b="1" dirty="0" smtClean="0">
                <a:ea typeface="ＭＳ Ｐゴシック" charset="-128"/>
              </a:rPr>
              <a:t>Exocrine</a:t>
            </a:r>
            <a:r>
              <a:rPr lang="en-US" sz="2000" dirty="0" smtClean="0">
                <a:ea typeface="ＭＳ Ｐゴシック" charset="-128"/>
              </a:rPr>
              <a:t>: open to exterior of body via ducts (sweat, oil)</a:t>
            </a:r>
          </a:p>
          <a:p>
            <a:pPr eaLnBrk="1" hangingPunct="1">
              <a:buClr>
                <a:schemeClr val="tx1"/>
              </a:buClr>
            </a:pPr>
            <a:r>
              <a:rPr lang="en-US" sz="2400" dirty="0" smtClean="0">
                <a:ea typeface="ＭＳ Ｐゴシック" charset="-128"/>
              </a:rPr>
              <a:t>Exocrine glands classified either by structure or by the method of secretion</a:t>
            </a:r>
          </a:p>
          <a:p>
            <a:pPr eaLnBrk="1" hangingPunct="1">
              <a:buClr>
                <a:schemeClr val="tx1"/>
              </a:buClr>
            </a:pPr>
            <a:r>
              <a:rPr lang="en-US" sz="2400" dirty="0" smtClean="0">
                <a:ea typeface="ＭＳ Ｐゴシック" charset="-128"/>
              </a:rPr>
              <a:t>Classified by structure</a:t>
            </a:r>
          </a:p>
          <a:p>
            <a:pPr lvl="1" eaLnBrk="1" hangingPunct="1">
              <a:buClr>
                <a:schemeClr val="tx1"/>
              </a:buClr>
            </a:pPr>
            <a:r>
              <a:rPr lang="en-US" sz="2000" dirty="0" smtClean="0">
                <a:ea typeface="ＭＳ Ｐゴシック" charset="-128"/>
              </a:rPr>
              <a:t>Unicellular:  </a:t>
            </a:r>
            <a:r>
              <a:rPr lang="en-US" sz="2000" i="1" dirty="0" smtClean="0">
                <a:ea typeface="ＭＳ Ｐゴシック" charset="-128"/>
              </a:rPr>
              <a:t>goblet cells</a:t>
            </a:r>
            <a:endParaRPr lang="en-US" sz="2000" b="1" dirty="0" smtClean="0">
              <a:solidFill>
                <a:srgbClr val="000099"/>
              </a:solidFill>
              <a:ea typeface="ＭＳ Ｐゴシック" charset="-128"/>
            </a:endParaRPr>
          </a:p>
          <a:p>
            <a:pPr lvl="1" eaLnBrk="1" hangingPunct="1">
              <a:buClr>
                <a:schemeClr val="tx1"/>
              </a:buClr>
            </a:pPr>
            <a:r>
              <a:rPr lang="en-US" sz="2000" dirty="0" err="1" smtClean="0">
                <a:ea typeface="ＭＳ Ｐゴシック" charset="-128"/>
              </a:rPr>
              <a:t>Multicellular</a:t>
            </a:r>
            <a:r>
              <a:rPr lang="en-US" sz="2000" dirty="0" smtClean="0">
                <a:ea typeface="ＭＳ Ｐゴシック" charset="-128"/>
              </a:rPr>
              <a:t>: sweat, oil, pituitary, adrenal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Grp="1" noChangeAspect="1" noChangeArrowheads="1"/>
          </p:cNvPicPr>
          <p:nvPr>
            <p:ph idx="1"/>
          </p:nvPr>
        </p:nvPicPr>
        <p:blipFill>
          <a:blip r:embed="rId2" cstate="print"/>
          <a:stretch>
            <a:fillRect/>
          </a:stretch>
        </p:blipFill>
        <p:spPr bwMode="auto">
          <a:xfrm>
            <a:off x="457200" y="1888077"/>
            <a:ext cx="8229600" cy="395020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Glandular epithelia</a:t>
            </a:r>
            <a:endParaRPr lang="en-US" dirty="0"/>
          </a:p>
        </p:txBody>
      </p:sp>
      <p:pic>
        <p:nvPicPr>
          <p:cNvPr id="1026" name="Picture 2"/>
          <p:cNvPicPr>
            <a:picLocks noGrp="1" noChangeAspect="1" noChangeArrowheads="1"/>
          </p:cNvPicPr>
          <p:nvPr>
            <p:ph idx="1"/>
          </p:nvPr>
        </p:nvPicPr>
        <p:blipFill>
          <a:blip r:embed="rId2"/>
          <a:stretch>
            <a:fillRect/>
          </a:stretch>
        </p:blipFill>
        <p:spPr bwMode="auto">
          <a:xfrm>
            <a:off x="1951705" y="1600200"/>
            <a:ext cx="5240589" cy="4525963"/>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914400"/>
            <a:ext cx="8229600" cy="5211763"/>
          </a:xfrm>
        </p:spPr>
        <p:txBody>
          <a:bodyPr>
            <a:normAutofit/>
          </a:bodyPr>
          <a:lstStyle/>
          <a:p>
            <a:pPr eaLnBrk="1" hangingPunct="1">
              <a:lnSpc>
                <a:spcPct val="90000"/>
              </a:lnSpc>
              <a:buFont typeface="Arial" charset="0"/>
              <a:buNone/>
            </a:pPr>
            <a:r>
              <a:rPr lang="en-US" sz="3000" b="1" dirty="0" smtClean="0">
                <a:ea typeface="ＭＳ Ｐゴシック" charset="-128"/>
              </a:rPr>
              <a:t>Barrier Function</a:t>
            </a:r>
          </a:p>
          <a:p>
            <a:pPr eaLnBrk="1" hangingPunct="1">
              <a:lnSpc>
                <a:spcPct val="90000"/>
              </a:lnSpc>
              <a:buFontTx/>
              <a:buChar char="-"/>
            </a:pPr>
            <a:r>
              <a:rPr lang="en-US" sz="3000" dirty="0" smtClean="0">
                <a:ea typeface="ＭＳ Ｐゴシック" charset="-128"/>
              </a:rPr>
              <a:t>Prevents diffusion of molecules between cells and therefore prevents diffusion of substances from one side of an epithelium to the other.</a:t>
            </a:r>
          </a:p>
          <a:p>
            <a:pPr eaLnBrk="1" hangingPunct="1">
              <a:lnSpc>
                <a:spcPct val="90000"/>
              </a:lnSpc>
              <a:buFontTx/>
              <a:buChar char="-"/>
            </a:pPr>
            <a:r>
              <a:rPr lang="en-US" sz="3000" dirty="0" smtClean="0">
                <a:ea typeface="ＭＳ Ｐゴシック" charset="-128"/>
              </a:rPr>
              <a:t>Specializations which produce barrier functions are tight cell junctions, </a:t>
            </a:r>
            <a:r>
              <a:rPr lang="en-US" sz="3000" dirty="0" err="1" smtClean="0">
                <a:ea typeface="ＭＳ Ｐゴシック" charset="-128"/>
              </a:rPr>
              <a:t>desmosomes</a:t>
            </a:r>
            <a:r>
              <a:rPr lang="en-US" sz="3000" dirty="0" smtClean="0">
                <a:ea typeface="ＭＳ Ｐゴシック" charset="-128"/>
              </a:rPr>
              <a:t> and </a:t>
            </a:r>
            <a:r>
              <a:rPr lang="en-US" sz="3000" dirty="0" err="1" smtClean="0">
                <a:ea typeface="ＭＳ Ｐゴシック" charset="-128"/>
              </a:rPr>
              <a:t>keratinization</a:t>
            </a:r>
            <a:r>
              <a:rPr lang="en-US" sz="3000" dirty="0" smtClean="0">
                <a:ea typeface="ＭＳ Ｐゴシック" charset="-128"/>
              </a:rPr>
              <a:t>.</a:t>
            </a:r>
          </a:p>
          <a:p>
            <a:pPr eaLnBrk="1" hangingPunct="1">
              <a:lnSpc>
                <a:spcPct val="90000"/>
              </a:lnSpc>
              <a:buFontTx/>
              <a:buChar char="-"/>
            </a:pPr>
            <a:r>
              <a:rPr lang="en-US" sz="3000" dirty="0" smtClean="0">
                <a:ea typeface="ＭＳ Ｐゴシック" charset="-128"/>
              </a:rPr>
              <a:t>Cell adhesions are mediated by cell junctions- form seals around cells and allow for contact and communication between cells.</a:t>
            </a:r>
          </a:p>
          <a:p>
            <a:pPr eaLnBrk="1" hangingPunct="1">
              <a:lnSpc>
                <a:spcPct val="90000"/>
              </a:lnSpc>
              <a:buFont typeface="Arial" charset="0"/>
              <a:buNone/>
            </a:pPr>
            <a:endParaRPr lang="en-US" sz="3000" dirty="0" smtClean="0">
              <a:ea typeface="ＭＳ Ｐゴシック"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Melanin formation</a:t>
            </a:r>
            <a:endParaRPr lang="en-US" dirty="0"/>
          </a:p>
        </p:txBody>
      </p:sp>
      <p:sp>
        <p:nvSpPr>
          <p:cNvPr id="5" name="Content Placeholder 4"/>
          <p:cNvSpPr>
            <a:spLocks noGrp="1"/>
          </p:cNvSpPr>
          <p:nvPr>
            <p:ph idx="1"/>
          </p:nvPr>
        </p:nvSpPr>
        <p:spPr/>
        <p:txBody>
          <a:bodyPr/>
          <a:lstStyle/>
          <a:p>
            <a:r>
              <a:rPr lang="en-US" b="1" i="1" dirty="0" err="1" smtClean="0"/>
              <a:t>Melanocytes</a:t>
            </a:r>
            <a:r>
              <a:rPr lang="en-US" b="1" i="1" dirty="0" smtClean="0"/>
              <a:t> are cells located in the bottom layer (the stratum </a:t>
            </a:r>
            <a:r>
              <a:rPr lang="en-US" b="1" i="1" dirty="0" err="1" smtClean="0"/>
              <a:t>basale</a:t>
            </a:r>
            <a:r>
              <a:rPr lang="en-US" b="1" i="1" dirty="0" smtClean="0"/>
              <a:t>) of the skin's epidermis, that produce melanin which is a pigment for skin&amp; hair </a:t>
            </a:r>
          </a:p>
          <a:p>
            <a:pPr>
              <a:buNone/>
            </a:pPr>
            <a:endParaRPr lang="en-US" dirty="0"/>
          </a:p>
        </p:txBody>
      </p:sp>
      <p:pic>
        <p:nvPicPr>
          <p:cNvPr id="3074" name="Picture 2" descr="http://upload.wikimedia.org/wikipedia/commons/d/dd/Illu_skin02.jpg"/>
          <p:cNvPicPr>
            <a:picLocks noChangeAspect="1" noChangeArrowheads="1"/>
          </p:cNvPicPr>
          <p:nvPr/>
        </p:nvPicPr>
        <p:blipFill>
          <a:blip r:embed="rId2"/>
          <a:srcRect/>
          <a:stretch>
            <a:fillRect/>
          </a:stretch>
        </p:blipFill>
        <p:spPr bwMode="auto">
          <a:xfrm>
            <a:off x="4114800" y="3581400"/>
            <a:ext cx="3781425" cy="287655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Melanin formation</a:t>
            </a:r>
            <a:endParaRPr lang="en-US" dirty="0"/>
          </a:p>
        </p:txBody>
      </p:sp>
      <p:pic>
        <p:nvPicPr>
          <p:cNvPr id="2050" name="Picture 2"/>
          <p:cNvPicPr>
            <a:picLocks noGrp="1" noChangeAspect="1" noChangeArrowheads="1"/>
          </p:cNvPicPr>
          <p:nvPr>
            <p:ph idx="1"/>
          </p:nvPr>
        </p:nvPicPr>
        <p:blipFill>
          <a:blip r:embed="rId2"/>
          <a:stretch>
            <a:fillRect/>
          </a:stretch>
        </p:blipFill>
        <p:spPr bwMode="auto">
          <a:xfrm>
            <a:off x="920371" y="1600200"/>
            <a:ext cx="7303258" cy="452596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Albinism</a:t>
            </a:r>
            <a:endParaRPr lang="en-US" dirty="0"/>
          </a:p>
        </p:txBody>
      </p:sp>
      <p:sp>
        <p:nvSpPr>
          <p:cNvPr id="3" name="Content Placeholder 2"/>
          <p:cNvSpPr>
            <a:spLocks noGrp="1"/>
          </p:cNvSpPr>
          <p:nvPr>
            <p:ph idx="1"/>
          </p:nvPr>
        </p:nvSpPr>
        <p:spPr/>
        <p:txBody>
          <a:bodyPr>
            <a:normAutofit fontScale="85000" lnSpcReduction="10000"/>
          </a:bodyPr>
          <a:lstStyle/>
          <a:p>
            <a:endParaRPr lang="en-US" dirty="0" smtClean="0"/>
          </a:p>
          <a:p>
            <a:r>
              <a:rPr lang="en-US" dirty="0" smtClean="0"/>
              <a:t>Albinism is an inherited condition present at birth, characterized by a lack of pigment that normally gives color to the skin, hair, and eyes. Many types of albinism exist, all of which involve lack of pigment in varying degrees. The condition, which is found in all races, may be accompanied by eye problems and may lead to skin cancer later in life.</a:t>
            </a:r>
          </a:p>
          <a:p>
            <a:r>
              <a:rPr lang="en-US" dirty="0" smtClean="0"/>
              <a:t>Albino lack an enzyme called </a:t>
            </a:r>
            <a:r>
              <a:rPr lang="en-US" dirty="0" err="1" smtClean="0"/>
              <a:t>tyrosinase</a:t>
            </a:r>
            <a:r>
              <a:rPr lang="en-US" dirty="0" smtClean="0"/>
              <a:t>. </a:t>
            </a:r>
            <a:r>
              <a:rPr lang="en-US" dirty="0" err="1" smtClean="0"/>
              <a:t>Tyrosinase</a:t>
            </a:r>
            <a:r>
              <a:rPr lang="en-US" dirty="0" smtClean="0"/>
              <a:t> is required for </a:t>
            </a:r>
            <a:r>
              <a:rPr lang="en-US" dirty="0" err="1" smtClean="0"/>
              <a:t>melanocytes</a:t>
            </a:r>
            <a:r>
              <a:rPr lang="en-US" dirty="0" smtClean="0"/>
              <a:t> to produce melanin from the amino acid tyrosine.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p:txBody>
          <a:bodyPr>
            <a:normAutofit/>
          </a:bodyPr>
          <a:lstStyle/>
          <a:p>
            <a:pPr eaLnBrk="1" hangingPunct="1">
              <a:lnSpc>
                <a:spcPct val="90000"/>
              </a:lnSpc>
            </a:pPr>
            <a:r>
              <a:rPr lang="en-US" sz="2400" dirty="0" smtClean="0">
                <a:ea typeface="ＭＳ Ｐゴシック" charset="-128"/>
              </a:rPr>
              <a:t>3 major germ layers that form the </a:t>
            </a:r>
            <a:r>
              <a:rPr lang="en-US" sz="2400" i="1" dirty="0" smtClean="0">
                <a:ea typeface="ＭＳ Ｐゴシック" charset="-128"/>
              </a:rPr>
              <a:t>embryonic disc </a:t>
            </a:r>
            <a:r>
              <a:rPr lang="en-US" sz="2400" dirty="0" smtClean="0">
                <a:ea typeface="ＭＳ Ｐゴシック" charset="-128"/>
              </a:rPr>
              <a:t>(source of </a:t>
            </a:r>
            <a:r>
              <a:rPr lang="en-US" sz="2400" i="1" dirty="0" smtClean="0">
                <a:ea typeface="ＭＳ Ｐゴシック" charset="-128"/>
              </a:rPr>
              <a:t>stem cells</a:t>
            </a:r>
            <a:r>
              <a:rPr lang="en-US" sz="2400" dirty="0" smtClean="0">
                <a:ea typeface="ＭＳ Ｐゴシック" charset="-128"/>
              </a:rPr>
              <a:t>)</a:t>
            </a:r>
          </a:p>
          <a:p>
            <a:pPr lvl="1" eaLnBrk="1" hangingPunct="1">
              <a:lnSpc>
                <a:spcPct val="90000"/>
              </a:lnSpc>
              <a:buClr>
                <a:schemeClr val="tx1"/>
              </a:buClr>
            </a:pPr>
            <a:r>
              <a:rPr lang="en-US" sz="2400" dirty="0" smtClean="0">
                <a:ea typeface="ＭＳ Ｐゴシック" charset="-128"/>
              </a:rPr>
              <a:t>Endoderm</a:t>
            </a:r>
          </a:p>
          <a:p>
            <a:pPr lvl="2" eaLnBrk="1" hangingPunct="1">
              <a:lnSpc>
                <a:spcPct val="90000"/>
              </a:lnSpc>
            </a:pPr>
            <a:r>
              <a:rPr lang="en-US" dirty="0" smtClean="0">
                <a:ea typeface="ＭＳ Ｐゴシック" charset="-128"/>
              </a:rPr>
              <a:t>Inner layer</a:t>
            </a:r>
          </a:p>
          <a:p>
            <a:pPr lvl="2" eaLnBrk="1" hangingPunct="1">
              <a:lnSpc>
                <a:spcPct val="90000"/>
              </a:lnSpc>
            </a:pPr>
            <a:r>
              <a:rPr lang="en-US" dirty="0" smtClean="0">
                <a:ea typeface="ＭＳ Ｐゴシック" charset="-128"/>
              </a:rPr>
              <a:t>Forms lining of digestive tract and derivatives</a:t>
            </a:r>
          </a:p>
          <a:p>
            <a:pPr lvl="1" eaLnBrk="1" hangingPunct="1">
              <a:lnSpc>
                <a:spcPct val="90000"/>
              </a:lnSpc>
              <a:buClr>
                <a:schemeClr val="tx1"/>
              </a:buClr>
            </a:pPr>
            <a:r>
              <a:rPr lang="en-US" sz="2400" dirty="0" smtClean="0">
                <a:ea typeface="ＭＳ Ｐゴシック" charset="-128"/>
              </a:rPr>
              <a:t>Mesoderm</a:t>
            </a:r>
          </a:p>
          <a:p>
            <a:pPr lvl="2" eaLnBrk="1" hangingPunct="1">
              <a:lnSpc>
                <a:spcPct val="90000"/>
              </a:lnSpc>
            </a:pPr>
            <a:r>
              <a:rPr lang="en-US" dirty="0" smtClean="0">
                <a:ea typeface="ＭＳ Ｐゴシック" charset="-128"/>
              </a:rPr>
              <a:t>Middle layer</a:t>
            </a:r>
          </a:p>
          <a:p>
            <a:pPr lvl="2" eaLnBrk="1" hangingPunct="1">
              <a:lnSpc>
                <a:spcPct val="90000"/>
              </a:lnSpc>
            </a:pPr>
            <a:r>
              <a:rPr lang="en-US" dirty="0" smtClean="0">
                <a:ea typeface="ＭＳ Ｐゴシック" charset="-128"/>
              </a:rPr>
              <a:t>Forms tissues as such muscle, bone, blood vessels</a:t>
            </a:r>
          </a:p>
          <a:p>
            <a:pPr lvl="1" eaLnBrk="1" hangingPunct="1">
              <a:lnSpc>
                <a:spcPct val="90000"/>
              </a:lnSpc>
              <a:buClr>
                <a:schemeClr val="tx1"/>
              </a:buClr>
            </a:pPr>
            <a:r>
              <a:rPr lang="en-US" sz="2400" dirty="0" smtClean="0">
                <a:ea typeface="ＭＳ Ｐゴシック" charset="-128"/>
              </a:rPr>
              <a:t>Ectoderm</a:t>
            </a:r>
          </a:p>
          <a:p>
            <a:pPr lvl="2" eaLnBrk="1" hangingPunct="1">
              <a:lnSpc>
                <a:spcPct val="90000"/>
              </a:lnSpc>
            </a:pPr>
            <a:r>
              <a:rPr lang="en-US" dirty="0" smtClean="0">
                <a:ea typeface="ＭＳ Ｐゴシック" charset="-128"/>
              </a:rPr>
              <a:t>Outer layer</a:t>
            </a:r>
          </a:p>
          <a:p>
            <a:pPr lvl="2" eaLnBrk="1" hangingPunct="1">
              <a:lnSpc>
                <a:spcPct val="90000"/>
              </a:lnSpc>
            </a:pPr>
            <a:r>
              <a:rPr lang="en-US" dirty="0" smtClean="0">
                <a:ea typeface="ＭＳ Ｐゴシック" charset="-128"/>
              </a:rPr>
              <a:t>Forms skin and </a:t>
            </a:r>
            <a:r>
              <a:rPr lang="en-US" dirty="0" err="1" smtClean="0">
                <a:ea typeface="ＭＳ Ｐゴシック" charset="-128"/>
              </a:rPr>
              <a:t>neuroectoderm</a:t>
            </a:r>
            <a:endParaRPr lang="en-US" dirty="0" smtClean="0">
              <a:ea typeface="ＭＳ Ｐゴシック"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Epithelial tissue</a:t>
            </a:r>
            <a:endParaRPr lang="en-US" dirty="0"/>
          </a:p>
        </p:txBody>
      </p:sp>
      <p:pic>
        <p:nvPicPr>
          <p:cNvPr id="4" name="Picture 5" descr="04_01"/>
          <p:cNvPicPr>
            <a:picLocks noGrp="1" noChangeAspect="1" noChangeArrowheads="1"/>
          </p:cNvPicPr>
          <p:nvPr>
            <p:ph idx="1"/>
          </p:nvPr>
        </p:nvPicPr>
        <p:blipFill>
          <a:blip r:embed="rId2" cstate="print"/>
          <a:srcRect/>
          <a:stretch>
            <a:fillRect/>
          </a:stretch>
        </p:blipFill>
        <p:spPr bwMode="auto">
          <a:xfrm>
            <a:off x="1371600" y="1447800"/>
            <a:ext cx="6477000" cy="4495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Epithelium</a:t>
            </a:r>
            <a:endParaRPr lang="en-US" dirty="0"/>
          </a:p>
        </p:txBody>
      </p:sp>
      <p:sp>
        <p:nvSpPr>
          <p:cNvPr id="4" name="Rectangle 3"/>
          <p:cNvSpPr>
            <a:spLocks noGrp="1" noChangeArrowheads="1"/>
          </p:cNvSpPr>
          <p:nvPr>
            <p:ph idx="1"/>
          </p:nvPr>
        </p:nvSpPr>
        <p:spPr/>
        <p:txBody>
          <a:bodyPr/>
          <a:lstStyle/>
          <a:p>
            <a:pPr eaLnBrk="1" hangingPunct="1">
              <a:lnSpc>
                <a:spcPct val="90000"/>
              </a:lnSpc>
            </a:pPr>
            <a:r>
              <a:rPr lang="en-US" sz="2000" dirty="0" err="1" smtClean="0">
                <a:ea typeface="ＭＳ Ｐゴシック" charset="-128"/>
              </a:rPr>
              <a:t>Cellularity</a:t>
            </a:r>
            <a:r>
              <a:rPr lang="en-US" sz="2000" dirty="0" smtClean="0">
                <a:ea typeface="ＭＳ Ｐゴシック" charset="-128"/>
              </a:rPr>
              <a:t> - Consists almost entirely of cells</a:t>
            </a:r>
          </a:p>
          <a:p>
            <a:pPr eaLnBrk="1" hangingPunct="1">
              <a:lnSpc>
                <a:spcPct val="90000"/>
              </a:lnSpc>
            </a:pPr>
            <a:r>
              <a:rPr lang="en-US" sz="2000" dirty="0" smtClean="0">
                <a:ea typeface="ＭＳ Ｐゴシック" charset="-128"/>
              </a:rPr>
              <a:t>Covers body surfaces, lines hollow organs, and forms glands</a:t>
            </a:r>
          </a:p>
          <a:p>
            <a:pPr lvl="1" eaLnBrk="1" hangingPunct="1">
              <a:lnSpc>
                <a:spcPct val="90000"/>
              </a:lnSpc>
              <a:buClr>
                <a:schemeClr val="tx1"/>
              </a:buClr>
            </a:pPr>
            <a:r>
              <a:rPr lang="en-US" sz="1800" dirty="0" smtClean="0">
                <a:ea typeface="ＭＳ Ｐゴシック" charset="-128"/>
              </a:rPr>
              <a:t>Outside surface of the body</a:t>
            </a:r>
          </a:p>
          <a:p>
            <a:pPr lvl="1" eaLnBrk="1" hangingPunct="1">
              <a:lnSpc>
                <a:spcPct val="90000"/>
              </a:lnSpc>
              <a:buClr>
                <a:schemeClr val="tx1"/>
              </a:buClr>
            </a:pPr>
            <a:r>
              <a:rPr lang="en-US" sz="1800" dirty="0" smtClean="0">
                <a:ea typeface="ＭＳ Ｐゴシック" charset="-128"/>
              </a:rPr>
              <a:t>Lining of digestive, respiratory and </a:t>
            </a:r>
            <a:r>
              <a:rPr lang="en-US" sz="1800" dirty="0" err="1" smtClean="0">
                <a:ea typeface="ＭＳ Ｐゴシック" charset="-128"/>
              </a:rPr>
              <a:t>urogenital</a:t>
            </a:r>
            <a:r>
              <a:rPr lang="en-US" sz="1800" dirty="0" smtClean="0">
                <a:ea typeface="ＭＳ Ｐゴシック" charset="-128"/>
              </a:rPr>
              <a:t>  systems</a:t>
            </a:r>
          </a:p>
          <a:p>
            <a:pPr lvl="1" eaLnBrk="1" hangingPunct="1">
              <a:lnSpc>
                <a:spcPct val="90000"/>
              </a:lnSpc>
              <a:buClr>
                <a:schemeClr val="tx1"/>
              </a:buClr>
            </a:pPr>
            <a:r>
              <a:rPr lang="en-US" sz="1800" dirty="0" smtClean="0">
                <a:ea typeface="ＭＳ Ｐゴシック" charset="-128"/>
              </a:rPr>
              <a:t>Heart and blood vessels</a:t>
            </a:r>
          </a:p>
          <a:p>
            <a:pPr lvl="1" eaLnBrk="1" hangingPunct="1">
              <a:lnSpc>
                <a:spcPct val="90000"/>
              </a:lnSpc>
              <a:buClr>
                <a:schemeClr val="tx1"/>
              </a:buClr>
            </a:pPr>
            <a:r>
              <a:rPr lang="en-US" sz="1800" dirty="0" smtClean="0">
                <a:ea typeface="ＭＳ Ｐゴシック" charset="-128"/>
              </a:rPr>
              <a:t>Linings of many body cavities</a:t>
            </a:r>
          </a:p>
          <a:p>
            <a:pPr eaLnBrk="1" hangingPunct="1">
              <a:lnSpc>
                <a:spcPct val="90000"/>
              </a:lnSpc>
            </a:pPr>
            <a:r>
              <a:rPr lang="en-US" sz="2000" dirty="0" smtClean="0">
                <a:ea typeface="ＭＳ Ｐゴシック" charset="-128"/>
              </a:rPr>
              <a:t>Polarity - Has </a:t>
            </a:r>
            <a:r>
              <a:rPr lang="en-US" sz="2000" i="1" dirty="0" smtClean="0">
                <a:ea typeface="ＭＳ Ｐゴシック" charset="-128"/>
              </a:rPr>
              <a:t>apical</a:t>
            </a:r>
            <a:r>
              <a:rPr lang="en-US" sz="2000" dirty="0" smtClean="0">
                <a:ea typeface="ＭＳ Ｐゴシック" charset="-128"/>
              </a:rPr>
              <a:t>, </a:t>
            </a:r>
            <a:r>
              <a:rPr lang="en-US" sz="2000" i="1" dirty="0" smtClean="0">
                <a:ea typeface="ＭＳ Ｐゴシック" charset="-128"/>
              </a:rPr>
              <a:t>basal</a:t>
            </a:r>
            <a:r>
              <a:rPr lang="en-US" sz="2000" dirty="0" smtClean="0">
                <a:ea typeface="ＭＳ Ｐゴシック" charset="-128"/>
              </a:rPr>
              <a:t>, and </a:t>
            </a:r>
            <a:r>
              <a:rPr lang="en-US" sz="2000" i="1" dirty="0" smtClean="0">
                <a:ea typeface="ＭＳ Ｐゴシック" charset="-128"/>
              </a:rPr>
              <a:t>lateral</a:t>
            </a:r>
            <a:r>
              <a:rPr lang="en-US" sz="2000" dirty="0" smtClean="0">
                <a:ea typeface="ＭＳ Ｐゴシック" charset="-128"/>
              </a:rPr>
              <a:t>  surfaces</a:t>
            </a:r>
          </a:p>
          <a:p>
            <a:pPr eaLnBrk="1" hangingPunct="1">
              <a:lnSpc>
                <a:spcPct val="90000"/>
              </a:lnSpc>
            </a:pPr>
            <a:r>
              <a:rPr lang="en-US" sz="2000" dirty="0" smtClean="0">
                <a:ea typeface="ＭＳ Ｐゴシック" charset="-128"/>
              </a:rPr>
              <a:t>Rests on a basement membrane</a:t>
            </a:r>
          </a:p>
          <a:p>
            <a:pPr eaLnBrk="1" hangingPunct="1">
              <a:lnSpc>
                <a:spcPct val="90000"/>
              </a:lnSpc>
            </a:pPr>
            <a:r>
              <a:rPr lang="en-US" sz="2000" dirty="0" smtClean="0">
                <a:ea typeface="ＭＳ Ｐゴシック" charset="-128"/>
              </a:rPr>
              <a:t>Specialized cell contacts bind adjacent cells together</a:t>
            </a:r>
          </a:p>
          <a:p>
            <a:pPr eaLnBrk="1" hangingPunct="1">
              <a:lnSpc>
                <a:spcPct val="90000"/>
              </a:lnSpc>
            </a:pPr>
            <a:r>
              <a:rPr lang="en-US" sz="2000" dirty="0" err="1" smtClean="0">
                <a:ea typeface="ＭＳ Ｐゴシック" charset="-128"/>
              </a:rPr>
              <a:t>Avascular</a:t>
            </a:r>
            <a:r>
              <a:rPr lang="en-US" sz="2000" dirty="0" smtClean="0">
                <a:ea typeface="ＭＳ Ｐゴシック" charset="-128"/>
              </a:rPr>
              <a:t> - no blood vessels</a:t>
            </a:r>
          </a:p>
          <a:p>
            <a:pPr eaLnBrk="1" hangingPunct="1">
              <a:lnSpc>
                <a:spcPct val="90000"/>
              </a:lnSpc>
            </a:pPr>
            <a:r>
              <a:rPr lang="en-US" sz="2000" dirty="0" smtClean="0">
                <a:ea typeface="ＭＳ Ｐゴシック" charset="-128"/>
              </a:rPr>
              <a:t>Regenerative -Replaces lost cells by cell division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characteristics</a:t>
            </a:r>
            <a:endParaRPr lang="en-US" dirty="0"/>
          </a:p>
        </p:txBody>
      </p:sp>
      <p:pic>
        <p:nvPicPr>
          <p:cNvPr id="4" name="Picture 4"/>
          <p:cNvPicPr>
            <a:picLocks noGrp="1" noChangeAspect="1" noChangeArrowheads="1"/>
          </p:cNvPicPr>
          <p:nvPr>
            <p:ph idx="1"/>
          </p:nvPr>
        </p:nvPicPr>
        <p:blipFill>
          <a:blip r:embed="rId2" cstate="print"/>
          <a:stretch>
            <a:fillRect/>
          </a:stretch>
        </p:blipFill>
        <p:spPr bwMode="auto">
          <a:xfrm>
            <a:off x="1643435" y="1600200"/>
            <a:ext cx="5857129" cy="4525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944562"/>
          </a:xfrm>
        </p:spPr>
        <p:txBody>
          <a:bodyPr/>
          <a:lstStyle/>
          <a:p>
            <a:r>
              <a:rPr lang="en-US" dirty="0" smtClean="0"/>
              <a:t>Functions of epithelial tissue</a:t>
            </a:r>
            <a:endParaRPr lang="en-US" dirty="0"/>
          </a:p>
        </p:txBody>
      </p:sp>
      <p:sp>
        <p:nvSpPr>
          <p:cNvPr id="3" name="Content Placeholder 2"/>
          <p:cNvSpPr>
            <a:spLocks noGrp="1"/>
          </p:cNvSpPr>
          <p:nvPr>
            <p:ph idx="1"/>
          </p:nvPr>
        </p:nvSpPr>
        <p:spPr>
          <a:xfrm>
            <a:off x="457200" y="1295400"/>
            <a:ext cx="8229600" cy="5181600"/>
          </a:xfrm>
        </p:spPr>
        <p:txBody>
          <a:bodyPr>
            <a:normAutofit fontScale="55000" lnSpcReduction="20000"/>
          </a:bodyPr>
          <a:lstStyle/>
          <a:p>
            <a:r>
              <a:rPr lang="en-US" dirty="0" smtClean="0"/>
              <a:t>Protection: Epithelial cells protect underlying tissue from mechanical injury,</a:t>
            </a:r>
          </a:p>
          <a:p>
            <a:pPr>
              <a:buNone/>
            </a:pPr>
            <a:r>
              <a:rPr lang="en-US" dirty="0" smtClean="0"/>
              <a:t>	harmful chemicals and pathogens and excessive water loss.</a:t>
            </a:r>
          </a:p>
          <a:p>
            <a:pPr>
              <a:buNone/>
            </a:pPr>
            <a:endParaRPr lang="en-US" dirty="0" smtClean="0"/>
          </a:p>
          <a:p>
            <a:r>
              <a:rPr lang="en-US" dirty="0" smtClean="0"/>
              <a:t>Sensation: Sensory stimuli are detected by </a:t>
            </a:r>
            <a:r>
              <a:rPr lang="en-US" dirty="0" err="1" smtClean="0"/>
              <a:t>specialised</a:t>
            </a:r>
            <a:r>
              <a:rPr lang="en-US" dirty="0" smtClean="0"/>
              <a:t> epithelial cells. </a:t>
            </a:r>
            <a:r>
              <a:rPr lang="en-US" dirty="0" err="1" smtClean="0"/>
              <a:t>Specialised</a:t>
            </a:r>
            <a:endParaRPr lang="en-US" dirty="0" smtClean="0"/>
          </a:p>
          <a:p>
            <a:pPr>
              <a:buNone/>
            </a:pPr>
            <a:r>
              <a:rPr lang="en-US" dirty="0" smtClean="0"/>
              <a:t>		         epithelial tissue containing sensory nerve endings is found in the skin, 	         eyes, ears and nose and on the tongue.</a:t>
            </a:r>
          </a:p>
          <a:p>
            <a:pPr>
              <a:buNone/>
            </a:pPr>
            <a:endParaRPr lang="en-US" dirty="0" smtClean="0"/>
          </a:p>
          <a:p>
            <a:r>
              <a:rPr lang="en-US" dirty="0" smtClean="0"/>
              <a:t>Secretion: In glands, epithelial tissue is </a:t>
            </a:r>
            <a:r>
              <a:rPr lang="en-US" dirty="0" err="1" smtClean="0"/>
              <a:t>specialised</a:t>
            </a:r>
            <a:r>
              <a:rPr lang="en-US" dirty="0" smtClean="0"/>
              <a:t> to secrete specific chemical</a:t>
            </a:r>
          </a:p>
          <a:p>
            <a:pPr>
              <a:buNone/>
            </a:pPr>
            <a:r>
              <a:rPr lang="en-US" dirty="0" smtClean="0"/>
              <a:t>		        substances such as enzymes, hormones and lubricating fluids.</a:t>
            </a:r>
          </a:p>
          <a:p>
            <a:pPr>
              <a:buNone/>
            </a:pPr>
            <a:endParaRPr lang="en-US" dirty="0" smtClean="0"/>
          </a:p>
          <a:p>
            <a:r>
              <a:rPr lang="en-US" dirty="0" smtClean="0"/>
              <a:t>Absorption: Certain epithelial cells lining the small intestine absorb nutrients from</a:t>
            </a:r>
          </a:p>
          <a:p>
            <a:pPr>
              <a:buNone/>
            </a:pPr>
            <a:r>
              <a:rPr lang="en-US" dirty="0" smtClean="0"/>
              <a:t>		            the digestion of food.</a:t>
            </a:r>
          </a:p>
          <a:p>
            <a:r>
              <a:rPr lang="en-US" dirty="0" smtClean="0"/>
              <a:t>Excretion: Epithelial tissues in the kidney excrete waste products from the body</a:t>
            </a:r>
          </a:p>
          <a:p>
            <a:pPr>
              <a:buNone/>
            </a:pPr>
            <a:r>
              <a:rPr lang="en-US" dirty="0" smtClean="0"/>
              <a:t>                          and reabsorb needed materials from the urine. Sweat is also excreted                                       	        from the body by epithelial cells in the sweat glands.</a:t>
            </a:r>
          </a:p>
          <a:p>
            <a:pPr>
              <a:buNone/>
            </a:pPr>
            <a:endParaRPr lang="en-US" dirty="0" smtClean="0"/>
          </a:p>
          <a:p>
            <a:r>
              <a:rPr lang="en-US" dirty="0" smtClean="0"/>
              <a:t>Diffusion: Simple epithelium promotes the diffusion of gases, liquids and</a:t>
            </a:r>
          </a:p>
          <a:p>
            <a:pPr>
              <a:buNone/>
            </a:pPr>
            <a:r>
              <a:rPr lang="en-US" dirty="0" smtClean="0"/>
              <a:t>		        nutrients. Because they form such a thin lining, they are ideal for the              	        diffusion of gases (e.g. walls of capillaries and lungs).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epithelia</a:t>
            </a:r>
            <a:endParaRPr lang="en-US" dirty="0"/>
          </a:p>
        </p:txBody>
      </p:sp>
      <p:sp>
        <p:nvSpPr>
          <p:cNvPr id="3" name="Content Placeholder 2"/>
          <p:cNvSpPr>
            <a:spLocks noGrp="1"/>
          </p:cNvSpPr>
          <p:nvPr>
            <p:ph idx="1"/>
          </p:nvPr>
        </p:nvSpPr>
        <p:spPr/>
        <p:txBody>
          <a:bodyPr/>
          <a:lstStyle/>
          <a:p>
            <a:pPr>
              <a:lnSpc>
                <a:spcPct val="80000"/>
              </a:lnSpc>
              <a:buClr>
                <a:schemeClr val="tx1"/>
              </a:buClr>
              <a:buNone/>
            </a:pPr>
            <a:r>
              <a:rPr lang="en-US" sz="2800" dirty="0" smtClean="0">
                <a:ea typeface="ＭＳ Ｐゴシック" charset="-128"/>
              </a:rPr>
              <a:t>Classification of epithelial cells is based on a number of individual components including cell arrangement, cell shape, surface specializations and cell adaptations.</a:t>
            </a:r>
          </a:p>
          <a:p>
            <a:pPr>
              <a:lnSpc>
                <a:spcPct val="80000"/>
              </a:lnSpc>
              <a:buClr>
                <a:schemeClr val="tx1"/>
              </a:buClr>
              <a:buNone/>
            </a:pPr>
            <a:endParaRPr lang="en-US" sz="2800" dirty="0" smtClean="0">
              <a:ea typeface="ＭＳ Ｐゴシック" charset="-128"/>
            </a:endParaRPr>
          </a:p>
          <a:p>
            <a:pPr>
              <a:lnSpc>
                <a:spcPct val="80000"/>
              </a:lnSpc>
              <a:buClr>
                <a:schemeClr val="tx1"/>
              </a:buClr>
              <a:buNone/>
            </a:pPr>
            <a:r>
              <a:rPr lang="en-US" sz="2800" dirty="0" smtClean="0">
                <a:ea typeface="ＭＳ Ｐゴシック" charset="-128"/>
              </a:rPr>
              <a:t>1. Cell arrangement</a:t>
            </a:r>
          </a:p>
          <a:p>
            <a:pPr lvl="1">
              <a:lnSpc>
                <a:spcPct val="80000"/>
              </a:lnSpc>
              <a:buClr>
                <a:schemeClr val="tx1"/>
              </a:buClr>
            </a:pPr>
            <a:r>
              <a:rPr lang="en-US" sz="2400" b="1" dirty="0" smtClean="0">
                <a:ea typeface="ＭＳ Ｐゴシック" charset="-128"/>
              </a:rPr>
              <a:t>Simple</a:t>
            </a:r>
            <a:r>
              <a:rPr lang="en-US" sz="2400" dirty="0" smtClean="0">
                <a:ea typeface="ＭＳ Ｐゴシック" charset="-128"/>
              </a:rPr>
              <a:t>: single layer of cells. Each extends from basement membrane to the free surface</a:t>
            </a:r>
          </a:p>
          <a:p>
            <a:pPr lvl="1">
              <a:lnSpc>
                <a:spcPct val="80000"/>
              </a:lnSpc>
              <a:buClr>
                <a:schemeClr val="tx1"/>
              </a:buClr>
            </a:pPr>
            <a:r>
              <a:rPr lang="en-US" sz="2400" b="1" dirty="0" smtClean="0">
                <a:ea typeface="ＭＳ Ｐゴシック" charset="-128"/>
              </a:rPr>
              <a:t>Stratified</a:t>
            </a:r>
            <a:r>
              <a:rPr lang="en-US" sz="2400" dirty="0" smtClean="0">
                <a:ea typeface="ＭＳ Ｐゴシック" charset="-128"/>
              </a:rPr>
              <a:t>: composed of several layers of cells. </a:t>
            </a:r>
          </a:p>
          <a:p>
            <a:pPr lvl="1">
              <a:lnSpc>
                <a:spcPct val="80000"/>
              </a:lnSpc>
              <a:buClr>
                <a:schemeClr val="tx1"/>
              </a:buClr>
            </a:pPr>
            <a:r>
              <a:rPr lang="en-US" sz="2400" b="1" dirty="0" err="1" smtClean="0">
                <a:ea typeface="ＭＳ Ｐゴシック" charset="-128"/>
              </a:rPr>
              <a:t>Pseudostratified</a:t>
            </a:r>
            <a:r>
              <a:rPr lang="en-US" sz="2400" dirty="0" smtClean="0">
                <a:ea typeface="ＭＳ Ｐゴシック" charset="-128"/>
              </a:rPr>
              <a:t>: cells appear to be several layers however all are in contact with underlying matrix.</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eaLnBrk="1" hangingPunct="1"/>
            <a:r>
              <a:rPr lang="en-US" dirty="0" smtClean="0">
                <a:ea typeface="ＭＳ Ｐゴシック" charset="-128"/>
              </a:rPr>
              <a:t>Classification by Cell shape</a:t>
            </a:r>
          </a:p>
        </p:txBody>
      </p:sp>
      <p:pic>
        <p:nvPicPr>
          <p:cNvPr id="4" name="Picture 5"/>
          <p:cNvPicPr>
            <a:picLocks noGrp="1" noChangeAspect="1" noChangeArrowheads="1"/>
          </p:cNvPicPr>
          <p:nvPr>
            <p:ph idx="1"/>
          </p:nvPr>
        </p:nvPicPr>
        <p:blipFill>
          <a:blip r:embed="rId2" cstate="print"/>
          <a:srcRect l="32353" t="21970" r="28432" b="19698"/>
          <a:stretch>
            <a:fillRect/>
          </a:stretch>
        </p:blipFill>
        <p:spPr bwMode="auto">
          <a:xfrm>
            <a:off x="6019800" y="1447800"/>
            <a:ext cx="2351162" cy="4525963"/>
          </a:xfrm>
          <a:prstGeom prst="rect">
            <a:avLst/>
          </a:prstGeom>
          <a:noFill/>
          <a:ln w="9525">
            <a:noFill/>
            <a:miter lim="800000"/>
            <a:headEnd/>
            <a:tailEnd/>
          </a:ln>
        </p:spPr>
      </p:pic>
      <p:sp>
        <p:nvSpPr>
          <p:cNvPr id="5" name="Content Placeholder 4"/>
          <p:cNvSpPr txBox="1">
            <a:spLocks/>
          </p:cNvSpPr>
          <p:nvPr/>
        </p:nvSpPr>
        <p:spPr>
          <a:xfrm>
            <a:off x="685800" y="1981200"/>
            <a:ext cx="3810000" cy="4114800"/>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90000"/>
              </a:lnSpc>
              <a:spcBef>
                <a:spcPct val="20000"/>
              </a:spcBef>
              <a:spcAft>
                <a:spcPts val="0"/>
              </a:spcAft>
              <a:buClr>
                <a:schemeClr val="tx1"/>
              </a:buClr>
              <a:buSzTx/>
              <a:buFont typeface="Arial" pitchFamily="34" charset="0"/>
              <a:buChar char="–"/>
              <a:tabLst/>
              <a:defRPr/>
            </a:pPr>
            <a:r>
              <a:rPr kumimoji="0" lang="en-US" sz="2400" b="1" i="0" u="none" strike="noStrike" kern="1200" cap="none" spc="0" normalizeH="0" baseline="0" noProof="0" dirty="0" err="1" smtClean="0">
                <a:ln>
                  <a:noFill/>
                </a:ln>
                <a:solidFill>
                  <a:schemeClr val="tx1"/>
                </a:solidFill>
                <a:effectLst/>
                <a:uLnTx/>
                <a:uFillTx/>
                <a:latin typeface="+mn-lt"/>
                <a:ea typeface="ＭＳ Ｐゴシック" charset="-128"/>
                <a:cs typeface="+mn-cs"/>
              </a:rPr>
              <a:t>Squamous</a:t>
            </a:r>
            <a:r>
              <a:rPr kumimoji="0" lang="en-US" sz="2400" b="1" i="0" u="none" strike="noStrike" kern="1200" cap="none" spc="0" normalizeH="0" baseline="0" noProof="0" dirty="0" smtClean="0">
                <a:ln>
                  <a:noFill/>
                </a:ln>
                <a:solidFill>
                  <a:schemeClr val="tx1"/>
                </a:solidFill>
                <a:effectLst/>
                <a:uLnTx/>
                <a:uFillTx/>
                <a:latin typeface="+mn-lt"/>
                <a:ea typeface="ＭＳ Ｐゴシック" charset="-128"/>
                <a:cs typeface="+mn-cs"/>
              </a:rPr>
              <a:t>:</a:t>
            </a:r>
            <a:r>
              <a:rPr kumimoji="0" lang="en-US" sz="2400" b="0" i="0" u="none" strike="noStrike" kern="1200" cap="none" spc="0" normalizeH="0" baseline="0" noProof="0" dirty="0" smtClean="0">
                <a:ln>
                  <a:noFill/>
                </a:ln>
                <a:solidFill>
                  <a:schemeClr val="tx1"/>
                </a:solidFill>
                <a:effectLst/>
                <a:uLnTx/>
                <a:uFillTx/>
                <a:latin typeface="+mn-lt"/>
                <a:ea typeface="ＭＳ Ｐゴシック" charset="-128"/>
                <a:cs typeface="+mn-cs"/>
              </a:rPr>
              <a:t> flat, scale-like</a:t>
            </a:r>
          </a:p>
          <a:p>
            <a:pPr marL="742950" marR="0" lvl="1" indent="-285750" algn="l" defTabSz="914400" rtl="0" eaLnBrk="1" fontAlgn="auto" latinLnBrk="0" hangingPunct="1">
              <a:lnSpc>
                <a:spcPct val="90000"/>
              </a:lnSpc>
              <a:spcBef>
                <a:spcPct val="20000"/>
              </a:spcBef>
              <a:spcAft>
                <a:spcPts val="0"/>
              </a:spcAft>
              <a:buClr>
                <a:schemeClr val="tx1"/>
              </a:buClr>
              <a:buSzTx/>
              <a:buFont typeface="Arial" pitchFamily="34" charset="0"/>
              <a:buChar char="–"/>
              <a:tabLst/>
              <a:defRPr/>
            </a:pPr>
            <a:r>
              <a:rPr kumimoji="0" lang="en-US" sz="2400" b="1" i="0" u="none" strike="noStrike" kern="1200" cap="none" spc="0" normalizeH="0" baseline="0" noProof="0" dirty="0" err="1" smtClean="0">
                <a:ln>
                  <a:noFill/>
                </a:ln>
                <a:solidFill>
                  <a:schemeClr val="tx1"/>
                </a:solidFill>
                <a:effectLst/>
                <a:uLnTx/>
                <a:uFillTx/>
                <a:latin typeface="+mn-lt"/>
                <a:ea typeface="ＭＳ Ｐゴシック" charset="-128"/>
                <a:cs typeface="+mn-cs"/>
              </a:rPr>
              <a:t>Cuboidal</a:t>
            </a:r>
            <a:r>
              <a:rPr kumimoji="0" lang="en-US" sz="2400" b="0" i="0" u="none" strike="noStrike" kern="1200" cap="none" spc="0" normalizeH="0" baseline="0" noProof="0" dirty="0" smtClean="0">
                <a:ln>
                  <a:noFill/>
                </a:ln>
                <a:solidFill>
                  <a:schemeClr val="tx1"/>
                </a:solidFill>
                <a:effectLst/>
                <a:uLnTx/>
                <a:uFillTx/>
                <a:latin typeface="+mn-lt"/>
                <a:ea typeface="ＭＳ Ｐゴシック" charset="-128"/>
                <a:cs typeface="+mn-cs"/>
              </a:rPr>
              <a:t>: about equal in height and width</a:t>
            </a:r>
          </a:p>
          <a:p>
            <a:pPr marL="742950" marR="0" lvl="1" indent="-285750" algn="l" defTabSz="914400" rtl="0" eaLnBrk="1" fontAlgn="auto" latinLnBrk="0" hangingPunct="1">
              <a:lnSpc>
                <a:spcPct val="90000"/>
              </a:lnSpc>
              <a:spcBef>
                <a:spcPct val="20000"/>
              </a:spcBef>
              <a:spcAft>
                <a:spcPts val="0"/>
              </a:spcAft>
              <a:buClr>
                <a:schemeClr val="tx1"/>
              </a:buClr>
              <a:buSzTx/>
              <a:buFont typeface="Arial" pitchFamily="34" charset="0"/>
              <a:buChar char="–"/>
              <a:tabLst/>
              <a:defRPr/>
            </a:pPr>
            <a:r>
              <a:rPr kumimoji="0" lang="en-US" sz="2400" b="1" i="0" u="none" strike="noStrike" kern="1200" cap="none" spc="0" normalizeH="0" baseline="0" noProof="0" dirty="0" smtClean="0">
                <a:ln>
                  <a:noFill/>
                </a:ln>
                <a:solidFill>
                  <a:schemeClr val="tx1"/>
                </a:solidFill>
                <a:effectLst/>
                <a:uLnTx/>
                <a:uFillTx/>
                <a:latin typeface="+mn-lt"/>
                <a:ea typeface="ＭＳ Ｐゴシック" charset="-128"/>
                <a:cs typeface="+mn-cs"/>
              </a:rPr>
              <a:t>Columnar</a:t>
            </a:r>
            <a:r>
              <a:rPr kumimoji="0" lang="en-US" sz="2400" b="0" i="0" u="none" strike="noStrike" kern="1200" cap="none" spc="0" normalizeH="0" baseline="0" noProof="0" dirty="0" smtClean="0">
                <a:ln>
                  <a:noFill/>
                </a:ln>
                <a:solidFill>
                  <a:schemeClr val="tx1"/>
                </a:solidFill>
                <a:effectLst/>
                <a:uLnTx/>
                <a:uFillTx/>
                <a:latin typeface="+mn-lt"/>
                <a:ea typeface="ＭＳ Ｐゴシック" charset="-128"/>
                <a:cs typeface="+mn-cs"/>
              </a:rPr>
              <a:t>: taller than wide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280</TotalTime>
  <Words>686</Words>
  <Application>Microsoft Office PowerPoint</Application>
  <PresentationFormat>On-screen Show (4:3)</PresentationFormat>
  <Paragraphs>100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Epithelial tissue</vt:lpstr>
      <vt:lpstr>Epithelium</vt:lpstr>
      <vt:lpstr>Special characteristics</vt:lpstr>
      <vt:lpstr>Functions of epithelial tissue</vt:lpstr>
      <vt:lpstr>Classification of epithelia</vt:lpstr>
      <vt:lpstr>Classification by Cell shape</vt:lpstr>
      <vt:lpstr>Slide 10</vt:lpstr>
      <vt:lpstr>Simple Cuboidal Epithelium</vt:lpstr>
      <vt:lpstr>Simple Columnar Epithelium</vt:lpstr>
      <vt:lpstr>Transitional Epithelium</vt:lpstr>
      <vt:lpstr>Slide 14</vt:lpstr>
      <vt:lpstr>Surface specializations</vt:lpstr>
      <vt:lpstr>Slide 16</vt:lpstr>
      <vt:lpstr>Epithelial cell adaptations</vt:lpstr>
      <vt:lpstr>Slide 18</vt:lpstr>
      <vt:lpstr>Slide 19</vt:lpstr>
      <vt:lpstr>Glandular epithelia</vt:lpstr>
      <vt:lpstr>Slide 21</vt:lpstr>
      <vt:lpstr>Melanin formation</vt:lpstr>
      <vt:lpstr>Melanin formation</vt:lpstr>
      <vt:lpstr>Albinism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mysha</dc:creator>
  <cp:lastModifiedBy>szargar</cp:lastModifiedBy>
  <cp:revision>33</cp:revision>
  <dcterms:created xsi:type="dcterms:W3CDTF">2006-08-16T00:00:00Z</dcterms:created>
  <dcterms:modified xsi:type="dcterms:W3CDTF">2011-09-17T08:40:48Z</dcterms:modified>
</cp:coreProperties>
</file>