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sldIdLst>
    <p:sldId id="256" r:id="rId2"/>
    <p:sldId id="257" r:id="rId3"/>
    <p:sldId id="259" r:id="rId4"/>
    <p:sldId id="260" r:id="rId5"/>
    <p:sldId id="261" r:id="rId6"/>
    <p:sldId id="262" r:id="rId7"/>
    <p:sldId id="263" r:id="rId8"/>
    <p:sldId id="264" r:id="rId9"/>
    <p:sldId id="265"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11F"/>
    <a:srgbClr val="DE4526"/>
    <a:srgbClr val="ABE9FF"/>
    <a:srgbClr val="FF9933"/>
    <a:srgbClr val="28D6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ADB3513-D618-4560-AF2D-9513FAA90B03}" type="datetimeFigureOut">
              <a:rPr lang="ar-SA" smtClean="0"/>
              <a:pPr/>
              <a:t>02/04/1434</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1508298-B758-4581-A755-07ECCB72002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ADB3513-D618-4560-AF2D-9513FAA90B03}" type="datetimeFigureOut">
              <a:rPr lang="ar-SA" smtClean="0"/>
              <a:pPr/>
              <a:t>02/04/1434</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1508298-B758-4581-A755-07ECCB72002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ADB3513-D618-4560-AF2D-9513FAA90B03}" type="datetimeFigureOut">
              <a:rPr lang="ar-SA" smtClean="0"/>
              <a:pPr/>
              <a:t>02/04/1434</a:t>
            </a:fld>
            <a:endParaRPr lang="ar-SA"/>
          </a:p>
        </p:txBody>
      </p:sp>
      <p:sp>
        <p:nvSpPr>
          <p:cNvPr id="10" name="Slide Number Placeholder 9"/>
          <p:cNvSpPr>
            <a:spLocks noGrp="1"/>
          </p:cNvSpPr>
          <p:nvPr>
            <p:ph type="sldNum" sz="quarter" idx="16"/>
          </p:nvPr>
        </p:nvSpPr>
        <p:spPr/>
        <p:txBody>
          <a:bodyPr rtlCol="0"/>
          <a:lstStyle/>
          <a:p>
            <a:fld id="{01508298-B758-4581-A755-07ECCB720029}"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ADB3513-D618-4560-AF2D-9513FAA90B03}" type="datetimeFigureOut">
              <a:rPr lang="ar-SA" smtClean="0"/>
              <a:pPr/>
              <a:t>02/04/1434</a:t>
            </a:fld>
            <a:endParaRPr lang="ar-SA"/>
          </a:p>
        </p:txBody>
      </p:sp>
      <p:sp>
        <p:nvSpPr>
          <p:cNvPr id="12" name="Slide Number Placeholder 11"/>
          <p:cNvSpPr>
            <a:spLocks noGrp="1"/>
          </p:cNvSpPr>
          <p:nvPr>
            <p:ph type="sldNum" sz="quarter" idx="16"/>
          </p:nvPr>
        </p:nvSpPr>
        <p:spPr/>
        <p:txBody>
          <a:bodyPr rtlCol="0"/>
          <a:lstStyle/>
          <a:p>
            <a:fld id="{01508298-B758-4581-A755-07ECCB720029}"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ADB3513-D618-4560-AF2D-9513FAA90B03}" type="datetimeFigureOut">
              <a:rPr lang="ar-SA" smtClean="0"/>
              <a:pPr/>
              <a:t>02/04/1434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ADB3513-D618-4560-AF2D-9513FAA90B03}" type="datetimeFigureOut">
              <a:rPr lang="ar-SA" smtClean="0"/>
              <a:pPr/>
              <a:t>02/04/1434</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ADB3513-D618-4560-AF2D-9513FAA90B03}" type="datetimeFigureOut">
              <a:rPr lang="ar-SA" smtClean="0"/>
              <a:pPr/>
              <a:t>02/04/1434</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1508298-B758-4581-A755-07ECCB72002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76872"/>
            <a:ext cx="8458200" cy="1222375"/>
          </a:xfrm>
        </p:spPr>
        <p:txBody>
          <a:bodyPr/>
          <a:lstStyle/>
          <a:p>
            <a:pPr algn="ctr"/>
            <a:r>
              <a:rPr lang="ar-SA" b="1" dirty="0" smtClean="0">
                <a:solidFill>
                  <a:schemeClr val="bg1"/>
                </a:solidFill>
                <a:latin typeface="Tahoma" pitchFamily="34" charset="0"/>
                <a:ea typeface="Tahoma" pitchFamily="34" charset="0"/>
                <a:cs typeface="Tahoma" pitchFamily="34" charset="0"/>
              </a:rPr>
              <a:t>الحرارة والديناميكا الحرارية</a:t>
            </a:r>
            <a:endParaRPr lang="ar-SA" b="1" dirty="0">
              <a:solidFill>
                <a:schemeClr val="bg1"/>
              </a:solidFill>
              <a:latin typeface="Tahoma" pitchFamily="34" charset="0"/>
              <a:ea typeface="Tahoma" pitchFamily="34" charset="0"/>
              <a:cs typeface="Tahoma" pitchFamily="34" charset="0"/>
            </a:endParaRPr>
          </a:p>
        </p:txBody>
      </p:sp>
      <p:sp>
        <p:nvSpPr>
          <p:cNvPr id="3" name="Subtitle 2"/>
          <p:cNvSpPr>
            <a:spLocks noGrp="1"/>
          </p:cNvSpPr>
          <p:nvPr>
            <p:ph type="subTitle" idx="1"/>
          </p:nvPr>
        </p:nvSpPr>
        <p:spPr>
          <a:xfrm>
            <a:off x="1763688" y="3933056"/>
            <a:ext cx="6072230" cy="914400"/>
          </a:xfrm>
        </p:spPr>
        <p:txBody>
          <a:bodyPr/>
          <a:lstStyle/>
          <a:p>
            <a:pPr algn="ctr"/>
            <a:r>
              <a:rPr lang="ar-SA" b="1" dirty="0" smtClean="0">
                <a:solidFill>
                  <a:schemeClr val="bg1"/>
                </a:solidFill>
                <a:latin typeface="Tahoma" pitchFamily="34" charset="0"/>
                <a:ea typeface="Tahoma" pitchFamily="34" charset="0"/>
                <a:cs typeface="Tahoma" pitchFamily="34" charset="0"/>
              </a:rPr>
              <a:t>د. خالد محمد الفرماوي</a:t>
            </a:r>
            <a:endParaRPr lang="ar-SA" b="1" dirty="0">
              <a:solidFill>
                <a:schemeClr val="bg1"/>
              </a:solidFill>
              <a:latin typeface="Tahoma" pitchFamily="34" charset="0"/>
              <a:ea typeface="Tahoma" pitchFamily="34" charset="0"/>
              <a:cs typeface="Tahoma" pitchFamily="34" charset="0"/>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71802" y="3286124"/>
            <a:ext cx="3500462" cy="584775"/>
          </a:xfrm>
          <a:prstGeom prst="rect">
            <a:avLst/>
          </a:prstGeom>
        </p:spPr>
        <p:txBody>
          <a:bodyPr wrap="square">
            <a:spAutoFit/>
          </a:bodyPr>
          <a:lstStyle/>
          <a:p>
            <a:pPr lvl="0"/>
            <a:r>
              <a:rPr lang="ar-SA" sz="3200" b="1" dirty="0" smtClean="0">
                <a:solidFill>
                  <a:prstClr val="black"/>
                </a:solidFill>
                <a:latin typeface="Tahoma" pitchFamily="34" charset="0"/>
                <a:ea typeface="Tahoma" pitchFamily="34" charset="0"/>
                <a:cs typeface="Tahoma" pitchFamily="34" charset="0"/>
              </a:rPr>
              <a:t>المحاضرة الأولى</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85728"/>
            <a:ext cx="7467600" cy="654032"/>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الفرق بين الحرارة ودرجة الحرارة</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p:txBody>
          <a:bodyPr>
            <a:normAutofit lnSpcReduction="10000"/>
          </a:bodyPr>
          <a:lstStyle/>
          <a:p>
            <a:pPr>
              <a:buNone/>
            </a:pPr>
            <a:r>
              <a:rPr lang="ar-SA" sz="2800" dirty="0" smtClean="0">
                <a:latin typeface="Tahoma" pitchFamily="34" charset="0"/>
                <a:ea typeface="Tahoma" pitchFamily="34" charset="0"/>
                <a:cs typeface="Tahoma" pitchFamily="34" charset="0"/>
              </a:rPr>
              <a:t>الحرارة هي شكل من أشكال الطاقة مثل الطاقة الكهربية والطاقة الميكانيكية والطاقة الضوئية وغيرها ولها مصادر عدة منها</a:t>
            </a:r>
            <a:r>
              <a:rPr lang="en-US" sz="2800" dirty="0" smtClean="0">
                <a:latin typeface="Tahoma" pitchFamily="34" charset="0"/>
                <a:ea typeface="Tahoma" pitchFamily="34" charset="0"/>
                <a:cs typeface="Tahoma" pitchFamily="34" charset="0"/>
              </a:rPr>
              <a:t> : </a:t>
            </a:r>
            <a:r>
              <a:rPr lang="ar-SA" sz="2800" dirty="0" smtClean="0">
                <a:latin typeface="Tahoma" pitchFamily="34" charset="0"/>
                <a:ea typeface="Tahoma" pitchFamily="34" charset="0"/>
                <a:cs typeface="Tahoma" pitchFamily="34" charset="0"/>
              </a:rPr>
              <a:t>المصباح</a:t>
            </a:r>
            <a:r>
              <a:rPr lang="en-US" sz="2800" dirty="0" smtClean="0">
                <a:latin typeface="Tahoma" pitchFamily="34" charset="0"/>
                <a:ea typeface="Tahoma" pitchFamily="34" charset="0"/>
                <a:cs typeface="Tahoma" pitchFamily="34" charset="0"/>
              </a:rPr>
              <a:t> – </a:t>
            </a:r>
            <a:r>
              <a:rPr lang="ar-SA" sz="2800" dirty="0" smtClean="0">
                <a:latin typeface="Tahoma" pitchFamily="34" charset="0"/>
                <a:ea typeface="Tahoma" pitchFamily="34" charset="0"/>
                <a:cs typeface="Tahoma" pitchFamily="34" charset="0"/>
              </a:rPr>
              <a:t>المكواه</a:t>
            </a:r>
            <a:r>
              <a:rPr lang="en-US" sz="2800" dirty="0" smtClean="0">
                <a:latin typeface="Tahoma" pitchFamily="34" charset="0"/>
                <a:ea typeface="Tahoma" pitchFamily="34" charset="0"/>
                <a:cs typeface="Tahoma" pitchFamily="34" charset="0"/>
              </a:rPr>
              <a:t> – </a:t>
            </a:r>
            <a:r>
              <a:rPr lang="ar-SA" sz="2800" dirty="0" smtClean="0">
                <a:latin typeface="Tahoma" pitchFamily="34" charset="0"/>
                <a:ea typeface="Tahoma" pitchFamily="34" charset="0"/>
                <a:cs typeface="Tahoma" pitchFamily="34" charset="0"/>
              </a:rPr>
              <a:t>المدفأة</a:t>
            </a:r>
            <a:r>
              <a:rPr lang="en-US" sz="2800" dirty="0" smtClean="0">
                <a:latin typeface="Tahoma" pitchFamily="34" charset="0"/>
                <a:ea typeface="Tahoma" pitchFamily="34" charset="0"/>
                <a:cs typeface="Tahoma" pitchFamily="34" charset="0"/>
              </a:rPr>
              <a:t> – </a:t>
            </a:r>
            <a:r>
              <a:rPr lang="ar-SA" sz="2800" dirty="0" smtClean="0">
                <a:latin typeface="Tahoma" pitchFamily="34" charset="0"/>
                <a:ea typeface="Tahoma" pitchFamily="34" charset="0"/>
                <a:cs typeface="Tahoma" pitchFamily="34" charset="0"/>
              </a:rPr>
              <a:t>الفرن الكهربائي</a:t>
            </a:r>
            <a:r>
              <a:rPr lang="en-US" sz="2800" dirty="0" smtClean="0">
                <a:latin typeface="Tahoma" pitchFamily="34" charset="0"/>
                <a:ea typeface="Tahoma" pitchFamily="34" charset="0"/>
                <a:cs typeface="Tahoma" pitchFamily="34" charset="0"/>
              </a:rPr>
              <a:t>– </a:t>
            </a:r>
            <a:r>
              <a:rPr lang="ar-SA" sz="2800" dirty="0" smtClean="0">
                <a:latin typeface="Tahoma" pitchFamily="34" charset="0"/>
                <a:ea typeface="Tahoma" pitchFamily="34" charset="0"/>
                <a:cs typeface="Tahoma" pitchFamily="34" charset="0"/>
              </a:rPr>
              <a:t> الإحتراق</a:t>
            </a:r>
            <a:r>
              <a:rPr lang="en-US" sz="2800" dirty="0" smtClean="0">
                <a:latin typeface="Tahoma" pitchFamily="34" charset="0"/>
                <a:ea typeface="Tahoma" pitchFamily="34" charset="0"/>
                <a:cs typeface="Tahoma" pitchFamily="34" charset="0"/>
              </a:rPr>
              <a:t> </a:t>
            </a:r>
          </a:p>
          <a:p>
            <a:pPr>
              <a:buNone/>
            </a:pPr>
            <a:endParaRPr lang="en-US" sz="2800" dirty="0" smtClean="0">
              <a:latin typeface="Tahoma" pitchFamily="34" charset="0"/>
              <a:ea typeface="Tahoma" pitchFamily="34" charset="0"/>
              <a:cs typeface="Tahoma" pitchFamily="34" charset="0"/>
            </a:endParaRPr>
          </a:p>
          <a:p>
            <a:pPr>
              <a:buNone/>
            </a:pPr>
            <a:r>
              <a:rPr lang="ar-SA" sz="2800" dirty="0" smtClean="0">
                <a:latin typeface="Tahoma" pitchFamily="34" charset="0"/>
                <a:ea typeface="Tahoma" pitchFamily="34" charset="0"/>
                <a:cs typeface="Tahoma" pitchFamily="34" charset="0"/>
              </a:rPr>
              <a:t>أما درجة الحرارة هي الصفة التي تمكننا من معرفة إتجاه إنتقال الحرارة من جسم إلى آخرعندما يتلامسان أو يوصلان ببعضهما أو بعبارة أخرى هي صفة للمادة تحدد لنا إنتقال الطاقة الحرارية بين الأجسام عند تلامسها</a:t>
            </a:r>
            <a:r>
              <a:rPr lang="en-US" sz="2800" dirty="0" smtClean="0">
                <a:latin typeface="Tahoma" pitchFamily="34" charset="0"/>
                <a:ea typeface="Tahoma" pitchFamily="34" charset="0"/>
                <a:cs typeface="Tahoma" pitchFamily="34" charset="0"/>
              </a:rPr>
              <a:t>.</a:t>
            </a: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357166"/>
            <a:ext cx="7467600" cy="582594"/>
          </a:xfrm>
        </p:spPr>
        <p:txBody>
          <a:bodyPr>
            <a:normAutofit/>
          </a:bodyPr>
          <a:lstStyle/>
          <a:p>
            <a:pPr algn="r"/>
            <a:r>
              <a:rPr lang="ar-SA" sz="3200" b="1" dirty="0" smtClean="0">
                <a:solidFill>
                  <a:schemeClr val="tx1"/>
                </a:solidFill>
                <a:latin typeface="Segoe UI" pitchFamily="34" charset="0"/>
                <a:ea typeface="Segoe UI" pitchFamily="34" charset="0"/>
                <a:cs typeface="Segoe UI" pitchFamily="34" charset="0"/>
              </a:rPr>
              <a:t>مقاييس درجة الحرارة</a:t>
            </a:r>
            <a:endParaRPr lang="ar-SA" sz="3200" b="1" dirty="0">
              <a:solidFill>
                <a:schemeClr val="tx1"/>
              </a:solidFill>
              <a:latin typeface="Segoe UI" pitchFamily="34" charset="0"/>
              <a:ea typeface="Segoe UI" pitchFamily="34" charset="0"/>
              <a:cs typeface="Segoe UI" pitchFamily="34" charset="0"/>
            </a:endParaRPr>
          </a:p>
        </p:txBody>
      </p:sp>
      <p:sp>
        <p:nvSpPr>
          <p:cNvPr id="3" name="Content Placeholder 2"/>
          <p:cNvSpPr>
            <a:spLocks noGrp="1"/>
          </p:cNvSpPr>
          <p:nvPr>
            <p:ph sz="quarter" idx="1"/>
          </p:nvPr>
        </p:nvSpPr>
        <p:spPr>
          <a:xfrm>
            <a:off x="285720" y="1597262"/>
            <a:ext cx="8572560" cy="5072098"/>
          </a:xfrm>
        </p:spPr>
        <p:txBody>
          <a:bodyPr>
            <a:noAutofit/>
          </a:bodyPr>
          <a:lstStyle/>
          <a:p>
            <a:pPr marL="342900" lvl="2" indent="-342900">
              <a:buNone/>
            </a:pPr>
            <a:r>
              <a:rPr lang="ar-SA" sz="2000" b="1" dirty="0" smtClean="0">
                <a:latin typeface="Segoe UI" pitchFamily="34" charset="0"/>
                <a:ea typeface="Segoe UI" pitchFamily="34" charset="0"/>
                <a:cs typeface="Segoe UI" pitchFamily="34" charset="0"/>
              </a:rPr>
              <a:t>ﻤﻘﻴﺎﺱ ﺴﻠﺯﻴﻭﺱ (</a:t>
            </a:r>
            <a:r>
              <a:rPr lang="en-US" sz="2000" b="1" dirty="0" smtClean="0">
                <a:latin typeface="Segoe UI" pitchFamily="34" charset="0"/>
                <a:ea typeface="Segoe UI" pitchFamily="34" charset="0"/>
                <a:cs typeface="Segoe UI" pitchFamily="34" charset="0"/>
              </a:rPr>
              <a:t>Celsius Scale</a:t>
            </a:r>
            <a:r>
              <a:rPr lang="ar-SA" sz="2000" b="1" dirty="0" smtClean="0">
                <a:latin typeface="Segoe UI" pitchFamily="34" charset="0"/>
                <a:ea typeface="Segoe UI" pitchFamily="34" charset="0"/>
                <a:cs typeface="Segoe UI" pitchFamily="34" charset="0"/>
              </a:rPr>
              <a:t>)  </a:t>
            </a:r>
            <a:endParaRPr lang="en-US" sz="2000" dirty="0" smtClean="0">
              <a:latin typeface="Segoe UI" pitchFamily="34" charset="0"/>
              <a:ea typeface="Segoe UI" pitchFamily="34" charset="0"/>
              <a:cs typeface="Segoe UI" pitchFamily="34" charset="0"/>
            </a:endParaRPr>
          </a:p>
          <a:p>
            <a:pPr>
              <a:buNone/>
            </a:pPr>
            <a:r>
              <a:rPr lang="ar-SA" sz="2000" dirty="0" smtClean="0">
                <a:latin typeface="Segoe UI" pitchFamily="34" charset="0"/>
                <a:ea typeface="Segoe UI" pitchFamily="34" charset="0"/>
                <a:cs typeface="Segoe UI" pitchFamily="34" charset="0"/>
              </a:rPr>
              <a:t>	تبعا لهذا المقياس فإن درجة تجمد ﺍﻟﻤﺎﺀ ﺍﻟﻨﻘﻲ تكون صفر درجة سيليزية (0°</a:t>
            </a:r>
            <a:r>
              <a:rPr lang="en-US" sz="2000" dirty="0" smtClean="0">
                <a:latin typeface="Segoe UI" pitchFamily="34" charset="0"/>
                <a:ea typeface="Segoe UI" pitchFamily="34" charset="0"/>
                <a:cs typeface="Segoe UI" pitchFamily="34" charset="0"/>
              </a:rPr>
              <a:t>C</a:t>
            </a:r>
            <a:r>
              <a:rPr lang="ar-SA" sz="2000" dirty="0" smtClean="0">
                <a:latin typeface="Segoe UI" pitchFamily="34" charset="0"/>
                <a:ea typeface="Segoe UI" pitchFamily="34" charset="0"/>
                <a:cs typeface="Segoe UI" pitchFamily="34" charset="0"/>
              </a:rPr>
              <a:t>) ودرجة غليان الماء النقي تكون 100 درجة سيليزية ﺭﻤـﺯ ﺩﺭﺠـﺔ ﺍﻟﺤﺭﺍﺭﺓ ﻋﻠﻰ ﻫﺫﺍ ﺍﻟﻤﻘﻴﺎﺱ هو (</a:t>
            </a:r>
            <a:r>
              <a:rPr lang="en-US" sz="2000" dirty="0" smtClean="0">
                <a:latin typeface="Segoe UI" pitchFamily="34" charset="0"/>
                <a:ea typeface="Segoe UI" pitchFamily="34" charset="0"/>
                <a:cs typeface="Segoe UI" pitchFamily="34" charset="0"/>
              </a:rPr>
              <a:t>T</a:t>
            </a:r>
            <a:r>
              <a:rPr lang="en-US" sz="2000" baseline="-25000" dirty="0" smtClean="0">
                <a:latin typeface="Segoe UI" pitchFamily="34" charset="0"/>
                <a:ea typeface="Segoe UI" pitchFamily="34" charset="0"/>
                <a:cs typeface="Segoe UI" pitchFamily="34" charset="0"/>
              </a:rPr>
              <a:t>C</a:t>
            </a:r>
            <a:r>
              <a:rPr lang="ar-SA" sz="2000" dirty="0" smtClean="0">
                <a:latin typeface="Segoe UI" pitchFamily="34" charset="0"/>
                <a:ea typeface="Segoe UI" pitchFamily="34" charset="0"/>
                <a:cs typeface="Segoe UI" pitchFamily="34" charset="0"/>
              </a:rPr>
              <a:t>) ﻭﻭﺤﺩﺘﻬﺎ (</a:t>
            </a:r>
            <a:r>
              <a:rPr lang="en-US" sz="2000" dirty="0" smtClean="0">
                <a:latin typeface="Segoe UI" pitchFamily="34" charset="0"/>
                <a:ea typeface="Segoe UI" pitchFamily="34" charset="0"/>
                <a:cs typeface="Segoe UI" pitchFamily="34" charset="0"/>
              </a:rPr>
              <a:t>C</a:t>
            </a:r>
            <a:r>
              <a:rPr lang="ar-SA" sz="2000" dirty="0" smtClean="0">
                <a:latin typeface="Segoe UI" pitchFamily="34" charset="0"/>
                <a:ea typeface="Segoe UI" pitchFamily="34" charset="0"/>
                <a:cs typeface="Segoe UI" pitchFamily="34" charset="0"/>
              </a:rPr>
              <a:t>°) وﻴﻘﺴﻡ ﺍﻟﻤﻘﻴﺎﺱ ﺍﻟﻤﺌﻭﻱ ﻋﻠﻰ (100) ﺩﺭﺠﺔ .</a:t>
            </a:r>
          </a:p>
          <a:p>
            <a:pPr>
              <a:buNone/>
            </a:pPr>
            <a:endParaRPr lang="ar-SA" sz="2000" b="1" dirty="0" smtClean="0">
              <a:latin typeface="Segoe UI" pitchFamily="34" charset="0"/>
              <a:ea typeface="Segoe UI" pitchFamily="34" charset="0"/>
              <a:cs typeface="Segoe UI" pitchFamily="34" charset="0"/>
            </a:endParaRPr>
          </a:p>
          <a:p>
            <a:pPr>
              <a:buNone/>
            </a:pPr>
            <a:r>
              <a:rPr lang="ar-SA" sz="2000" b="1" dirty="0" smtClean="0">
                <a:latin typeface="Segoe UI" pitchFamily="34" charset="0"/>
                <a:ea typeface="Segoe UI" pitchFamily="34" charset="0"/>
                <a:cs typeface="Segoe UI" pitchFamily="34" charset="0"/>
              </a:rPr>
              <a:t>ﺍﻟﻤﻘﻴﺎﺱ ﺍﻟﻔﻬﺭﻨﻬﺎﻴﺘﻲ (</a:t>
            </a:r>
            <a:r>
              <a:rPr lang="en-US" sz="2000" b="1" dirty="0" smtClean="0">
                <a:latin typeface="Segoe UI" pitchFamily="34" charset="0"/>
                <a:ea typeface="Segoe UI" pitchFamily="34" charset="0"/>
                <a:cs typeface="Segoe UI" pitchFamily="34" charset="0"/>
              </a:rPr>
              <a:t>Fahrenheit Scale</a:t>
            </a:r>
            <a:r>
              <a:rPr lang="ar-SA" sz="2000" b="1" dirty="0" smtClean="0">
                <a:latin typeface="Segoe UI" pitchFamily="34" charset="0"/>
                <a:ea typeface="Segoe UI" pitchFamily="34" charset="0"/>
                <a:cs typeface="Segoe UI" pitchFamily="34" charset="0"/>
              </a:rPr>
              <a:t>)</a:t>
            </a:r>
            <a:r>
              <a:rPr lang="ar-SA" sz="2000" dirty="0" smtClean="0">
                <a:latin typeface="Segoe UI" pitchFamily="34" charset="0"/>
                <a:ea typeface="Segoe UI" pitchFamily="34" charset="0"/>
                <a:cs typeface="Segoe UI" pitchFamily="34" charset="0"/>
              </a:rPr>
              <a:t>  </a:t>
            </a:r>
            <a:endParaRPr lang="en-US" sz="2000" dirty="0" smtClean="0">
              <a:latin typeface="Segoe UI" pitchFamily="34" charset="0"/>
              <a:ea typeface="Segoe UI" pitchFamily="34" charset="0"/>
              <a:cs typeface="Segoe UI" pitchFamily="34" charset="0"/>
            </a:endParaRPr>
          </a:p>
          <a:p>
            <a:pPr>
              <a:buNone/>
            </a:pPr>
            <a:r>
              <a:rPr lang="ar-SA" sz="2000" dirty="0" smtClean="0">
                <a:latin typeface="Segoe UI" pitchFamily="34" charset="0"/>
                <a:ea typeface="Segoe UI" pitchFamily="34" charset="0"/>
                <a:cs typeface="Segoe UI" pitchFamily="34" charset="0"/>
              </a:rPr>
              <a:t>	في هذا المقياس درجة تجمد ﺍﻟﻤﺎﺀ ﺍﻟﻨﻘﻲ هي (32 °</a:t>
            </a:r>
            <a:r>
              <a:rPr lang="en-US" sz="2000" dirty="0" smtClean="0">
                <a:latin typeface="Segoe UI" pitchFamily="34" charset="0"/>
                <a:ea typeface="Segoe UI" pitchFamily="34" charset="0"/>
                <a:cs typeface="Segoe UI" pitchFamily="34" charset="0"/>
              </a:rPr>
              <a:t>F</a:t>
            </a:r>
            <a:r>
              <a:rPr lang="ar-SA" sz="2000" dirty="0" smtClean="0">
                <a:latin typeface="Segoe UI" pitchFamily="34" charset="0"/>
                <a:ea typeface="Segoe UI" pitchFamily="34" charset="0"/>
                <a:cs typeface="Segoe UI" pitchFamily="34" charset="0"/>
              </a:rPr>
              <a:t>) ﻭدرجة ﺍﻟﻐﻠﻴﺎﻥ هي (212 °</a:t>
            </a:r>
            <a:r>
              <a:rPr lang="en-US" sz="2000" dirty="0" smtClean="0">
                <a:latin typeface="Segoe UI" pitchFamily="34" charset="0"/>
                <a:ea typeface="Segoe UI" pitchFamily="34" charset="0"/>
                <a:cs typeface="Segoe UI" pitchFamily="34" charset="0"/>
              </a:rPr>
              <a:t>F</a:t>
            </a:r>
            <a:r>
              <a:rPr lang="ar-SA" sz="2000" dirty="0" smtClean="0">
                <a:latin typeface="Segoe UI" pitchFamily="34" charset="0"/>
                <a:ea typeface="Segoe UI" pitchFamily="34" charset="0"/>
                <a:cs typeface="Segoe UI" pitchFamily="34" charset="0"/>
              </a:rPr>
              <a:t>). وعليه فإن المقياس الفهرنهيتي يقسم الى (180) ﺩﺭﺠﺔ. ﺭﻤﺯ ﺩﺭﺠـﺔ ﺍﻟﺤـﺭﺍﺭﺓ ﻋﻠﻰ ﻫﺫﺍ ﺍﻟﻤﻘﻴﺎﺱ هو (</a:t>
            </a:r>
            <a:r>
              <a:rPr lang="en-US" sz="2000" i="1" dirty="0" smtClean="0">
                <a:latin typeface="Segoe UI" pitchFamily="34" charset="0"/>
                <a:ea typeface="Segoe UI" pitchFamily="34" charset="0"/>
                <a:cs typeface="Segoe UI" pitchFamily="34" charset="0"/>
              </a:rPr>
              <a:t>T</a:t>
            </a:r>
            <a:r>
              <a:rPr lang="en-US" sz="2000" i="1" baseline="-25000" dirty="0" smtClean="0">
                <a:latin typeface="Segoe UI" pitchFamily="34" charset="0"/>
                <a:ea typeface="Segoe UI" pitchFamily="34" charset="0"/>
                <a:cs typeface="Segoe UI" pitchFamily="34" charset="0"/>
              </a:rPr>
              <a:t>F</a:t>
            </a:r>
            <a:r>
              <a:rPr lang="ar-SA" sz="2000" dirty="0" smtClean="0">
                <a:latin typeface="Segoe UI" pitchFamily="34" charset="0"/>
                <a:ea typeface="Segoe UI" pitchFamily="34" charset="0"/>
                <a:cs typeface="Segoe UI" pitchFamily="34" charset="0"/>
              </a:rPr>
              <a:t>) ﻭوﺤﺩﺘﻪ هي (</a:t>
            </a:r>
            <a:r>
              <a:rPr lang="en-US" sz="2000" dirty="0" smtClean="0">
                <a:latin typeface="Segoe UI" pitchFamily="34" charset="0"/>
                <a:ea typeface="Segoe UI" pitchFamily="34" charset="0"/>
                <a:cs typeface="Segoe UI" pitchFamily="34" charset="0"/>
              </a:rPr>
              <a:t>°F</a:t>
            </a:r>
            <a:r>
              <a:rPr lang="ar-SA" sz="2000" dirty="0" smtClean="0">
                <a:latin typeface="Segoe UI" pitchFamily="34" charset="0"/>
                <a:ea typeface="Segoe UI" pitchFamily="34" charset="0"/>
                <a:cs typeface="Segoe UI" pitchFamily="34" charset="0"/>
              </a:rPr>
              <a:t>). </a:t>
            </a:r>
          </a:p>
          <a:p>
            <a:pPr>
              <a:buNone/>
            </a:pPr>
            <a:r>
              <a:rPr lang="en-US" sz="2000" dirty="0" smtClean="0">
                <a:latin typeface="Segoe UI" pitchFamily="34" charset="0"/>
                <a:ea typeface="Segoe UI" pitchFamily="34" charset="0"/>
                <a:cs typeface="Segoe UI" pitchFamily="34" charset="0"/>
              </a:rPr>
              <a:t> </a:t>
            </a:r>
          </a:p>
          <a:p>
            <a:pPr>
              <a:buNone/>
            </a:pPr>
            <a:r>
              <a:rPr lang="en-US" sz="2000" dirty="0" smtClean="0">
                <a:latin typeface="Segoe UI" pitchFamily="34" charset="0"/>
                <a:ea typeface="Segoe UI" pitchFamily="34" charset="0"/>
                <a:cs typeface="Segoe UI" pitchFamily="34" charset="0"/>
              </a:rPr>
              <a:t> </a:t>
            </a:r>
            <a:r>
              <a:rPr lang="ar-SA" sz="2000" b="1" dirty="0" smtClean="0">
                <a:latin typeface="Segoe UI" pitchFamily="34" charset="0"/>
                <a:ea typeface="Segoe UI" pitchFamily="34" charset="0"/>
                <a:cs typeface="Segoe UI" pitchFamily="34" charset="0"/>
              </a:rPr>
              <a:t>ﻤﻘﻴﺎﺱ ﺩﺭﺠﺔ ﺍﻟﺤﺭﺍﺭﺓ ﺍﻟﻤﻁﻠﻘﺔ  (</a:t>
            </a:r>
            <a:r>
              <a:rPr lang="en-US" sz="2000" b="1" dirty="0" smtClean="0">
                <a:latin typeface="Segoe UI" pitchFamily="34" charset="0"/>
                <a:ea typeface="Segoe UI" pitchFamily="34" charset="0"/>
                <a:cs typeface="Segoe UI" pitchFamily="34" charset="0"/>
              </a:rPr>
              <a:t>(Absolute Temperature Scale </a:t>
            </a:r>
            <a:endParaRPr lang="en-US" sz="2000" dirty="0" smtClean="0">
              <a:latin typeface="Segoe UI" pitchFamily="34" charset="0"/>
              <a:ea typeface="Segoe UI" pitchFamily="34" charset="0"/>
              <a:cs typeface="Segoe UI" pitchFamily="34" charset="0"/>
            </a:endParaRPr>
          </a:p>
          <a:p>
            <a:pPr>
              <a:buNone/>
            </a:pPr>
            <a:r>
              <a:rPr lang="ar-SA" sz="2000" dirty="0" smtClean="0">
                <a:latin typeface="Segoe UI" pitchFamily="34" charset="0"/>
                <a:ea typeface="Segoe UI" pitchFamily="34" charset="0"/>
                <a:cs typeface="Segoe UI" pitchFamily="34" charset="0"/>
              </a:rPr>
              <a:t>	ﺭﻤﺯ ﺩﺭﺠﺔ ﺍﻟﺤﺭﺍﺭﺓ ﻋﻠﻰ ﻫﺫﺍ ﺍﻟﻤﻘﻴﺎﺱ (</a:t>
            </a:r>
            <a:r>
              <a:rPr lang="en-US" sz="2000" dirty="0" smtClean="0">
                <a:latin typeface="Segoe UI" pitchFamily="34" charset="0"/>
                <a:ea typeface="Segoe UI" pitchFamily="34" charset="0"/>
                <a:cs typeface="Segoe UI" pitchFamily="34" charset="0"/>
              </a:rPr>
              <a:t>T</a:t>
            </a:r>
            <a:r>
              <a:rPr lang="en-US" sz="2000" baseline="-25000" dirty="0" smtClean="0">
                <a:latin typeface="Segoe UI" pitchFamily="34" charset="0"/>
                <a:ea typeface="Segoe UI" pitchFamily="34" charset="0"/>
                <a:cs typeface="Segoe UI" pitchFamily="34" charset="0"/>
              </a:rPr>
              <a:t>K</a:t>
            </a:r>
            <a:r>
              <a:rPr lang="ar-SA" sz="2000" dirty="0" smtClean="0">
                <a:latin typeface="Segoe UI" pitchFamily="34" charset="0"/>
                <a:ea typeface="Segoe UI" pitchFamily="34" charset="0"/>
                <a:cs typeface="Segoe UI" pitchFamily="34" charset="0"/>
              </a:rPr>
              <a:t>) ﺍﻭ (</a:t>
            </a:r>
            <a:r>
              <a:rPr lang="en-US" sz="2000" dirty="0" smtClean="0">
                <a:latin typeface="Segoe UI" pitchFamily="34" charset="0"/>
                <a:ea typeface="Segoe UI" pitchFamily="34" charset="0"/>
                <a:cs typeface="Segoe UI" pitchFamily="34" charset="0"/>
              </a:rPr>
              <a:t>T</a:t>
            </a:r>
            <a:r>
              <a:rPr lang="ar-SA" sz="2000" dirty="0" smtClean="0">
                <a:latin typeface="Segoe UI" pitchFamily="34" charset="0"/>
                <a:ea typeface="Segoe UI" pitchFamily="34" charset="0"/>
                <a:cs typeface="Segoe UI" pitchFamily="34" charset="0"/>
              </a:rPr>
              <a:t>) ﻭﻭﺤﺩﺘﻪ ﻜﻠﻔﻥ (</a:t>
            </a:r>
            <a:r>
              <a:rPr lang="en-US" sz="2000" dirty="0" smtClean="0">
                <a:latin typeface="Segoe UI" pitchFamily="34" charset="0"/>
                <a:ea typeface="Segoe UI" pitchFamily="34" charset="0"/>
                <a:cs typeface="Segoe UI" pitchFamily="34" charset="0"/>
              </a:rPr>
              <a:t>K</a:t>
            </a:r>
            <a:r>
              <a:rPr lang="ar-SA" sz="2000" dirty="0" smtClean="0">
                <a:latin typeface="Segoe UI" pitchFamily="34" charset="0"/>
                <a:ea typeface="Segoe UI" pitchFamily="34" charset="0"/>
                <a:cs typeface="Segoe UI" pitchFamily="34" charset="0"/>
              </a:rPr>
              <a:t>).</a:t>
            </a:r>
            <a:endParaRPr lang="en-US" sz="2000" dirty="0" smtClean="0">
              <a:latin typeface="Segoe UI" pitchFamily="34" charset="0"/>
              <a:ea typeface="Segoe UI" pitchFamily="34" charset="0"/>
              <a:cs typeface="Segoe UI" pitchFamily="34" charset="0"/>
            </a:endParaRPr>
          </a:p>
          <a:p>
            <a:pPr>
              <a:buNone/>
            </a:pPr>
            <a:r>
              <a:rPr lang="ar-SA" sz="2000" dirty="0" smtClean="0">
                <a:latin typeface="Segoe UI" pitchFamily="34" charset="0"/>
                <a:ea typeface="Segoe UI" pitchFamily="34" charset="0"/>
                <a:cs typeface="Segoe UI" pitchFamily="34" charset="0"/>
              </a:rPr>
              <a:t>	 ﻴﻨﺎﻅﺭ الصفر على ﺍﻟﻤﻘﻴﺎﺱ ﺍﻟسيليزي درجة </a:t>
            </a:r>
            <a:r>
              <a:rPr lang="en-US" sz="2000" dirty="0" smtClean="0">
                <a:latin typeface="Segoe UI" pitchFamily="34" charset="0"/>
                <a:ea typeface="Segoe UI" pitchFamily="34" charset="0"/>
                <a:cs typeface="Segoe UI" pitchFamily="34" charset="0"/>
              </a:rPr>
              <a:t>273.15</a:t>
            </a:r>
            <a:r>
              <a:rPr lang="ar-SA" sz="2000" dirty="0" smtClean="0">
                <a:latin typeface="Segoe UI" pitchFamily="34" charset="0"/>
                <a:ea typeface="Segoe UI" pitchFamily="34" charset="0"/>
                <a:cs typeface="Segoe UI" pitchFamily="34" charset="0"/>
              </a:rPr>
              <a:t> على المقياس المطلق، ﺩﺭﺠﺔ تجمد ﺍﻟﻤﺎﺀ هي (273.15 </a:t>
            </a:r>
            <a:r>
              <a:rPr lang="en-US" sz="2000" dirty="0" smtClean="0">
                <a:latin typeface="Segoe UI" pitchFamily="34" charset="0"/>
                <a:ea typeface="Segoe UI" pitchFamily="34" charset="0"/>
                <a:cs typeface="Segoe UI" pitchFamily="34" charset="0"/>
              </a:rPr>
              <a:t>K</a:t>
            </a:r>
            <a:r>
              <a:rPr lang="ar-SA" sz="2000" dirty="0" smtClean="0">
                <a:latin typeface="Segoe UI" pitchFamily="34" charset="0"/>
                <a:ea typeface="Segoe UI" pitchFamily="34" charset="0"/>
                <a:cs typeface="Segoe UI" pitchFamily="34" charset="0"/>
              </a:rPr>
              <a:t>) ﻭﻴﻤﻜﻥ ﺍﻋﺘﺒﺎﺭﻫﺎ (273 </a:t>
            </a:r>
            <a:r>
              <a:rPr lang="en-US" sz="2000" dirty="0" smtClean="0">
                <a:latin typeface="Segoe UI" pitchFamily="34" charset="0"/>
                <a:ea typeface="Segoe UI" pitchFamily="34" charset="0"/>
                <a:cs typeface="Segoe UI" pitchFamily="34" charset="0"/>
              </a:rPr>
              <a:t>K</a:t>
            </a:r>
            <a:r>
              <a:rPr lang="ar-SA" sz="2000" dirty="0" smtClean="0">
                <a:latin typeface="Segoe UI" pitchFamily="34" charset="0"/>
                <a:ea typeface="Segoe UI" pitchFamily="34" charset="0"/>
                <a:cs typeface="Segoe UI" pitchFamily="34" charset="0"/>
              </a:rPr>
              <a:t>). </a:t>
            </a:r>
            <a:endParaRPr lang="en-US" sz="2000" dirty="0" smtClean="0">
              <a:latin typeface="Segoe UI" pitchFamily="34" charset="0"/>
              <a:ea typeface="Segoe UI" pitchFamily="34" charset="0"/>
              <a:cs typeface="Segoe UI"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500" fill="hold"/>
                                        <p:tgtEl>
                                          <p:spTgt spid="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4"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400" decel="100000"/>
                                        <p:tgtEl>
                                          <p:spTgt spid="3">
                                            <p:txEl>
                                              <p:pRg st="3" end="3"/>
                                            </p:txEl>
                                          </p:spTgt>
                                        </p:tgtEl>
                                      </p:cBhvr>
                                    </p:animEffect>
                                    <p:anim calcmode="lin" valueType="num">
                                      <p:cBhvr>
                                        <p:cTn id="21" dur="400" decel="100000" fill="hold"/>
                                        <p:tgtEl>
                                          <p:spTgt spid="3">
                                            <p:txEl>
                                              <p:pRg st="3" end="3"/>
                                            </p:txEl>
                                          </p:spTgt>
                                        </p:tgtEl>
                                        <p:attrNameLst>
                                          <p:attrName>style.rotation</p:attrName>
                                        </p:attrNameLst>
                                      </p:cBhvr>
                                      <p:tavLst>
                                        <p:tav tm="0">
                                          <p:val>
                                            <p:fltVal val="-90"/>
                                          </p:val>
                                        </p:tav>
                                        <p:tav tm="100000">
                                          <p:val>
                                            <p:fltVal val="0"/>
                                          </p:val>
                                        </p:tav>
                                      </p:tavLst>
                                    </p:anim>
                                    <p:anim calcmode="lin" valueType="num">
                                      <p:cBhvr>
                                        <p:cTn id="22" dur="400" decel="100000" fill="hold"/>
                                        <p:tgtEl>
                                          <p:spTgt spid="3">
                                            <p:txEl>
                                              <p:pRg st="3" end="3"/>
                                            </p:txEl>
                                          </p:spTgt>
                                        </p:tgtEl>
                                        <p:attrNameLst>
                                          <p:attrName>ppt_x</p:attrName>
                                        </p:attrNameLst>
                                      </p:cBhvr>
                                      <p:tavLst>
                                        <p:tav tm="0">
                                          <p:val>
                                            <p:strVal val="#ppt_x+0.4"/>
                                          </p:val>
                                        </p:tav>
                                        <p:tav tm="100000">
                                          <p:val>
                                            <p:strVal val="#ppt_x-0.05"/>
                                          </p:val>
                                        </p:tav>
                                      </p:tavLst>
                                    </p:anim>
                                    <p:anim calcmode="lin" valueType="num">
                                      <p:cBhvr>
                                        <p:cTn id="23" dur="400" decel="100000" fill="hold"/>
                                        <p:tgtEl>
                                          <p:spTgt spid="3">
                                            <p:txEl>
                                              <p:pRg st="3" end="3"/>
                                            </p:txEl>
                                          </p:spTgt>
                                        </p:tgtEl>
                                        <p:attrNameLst>
                                          <p:attrName>ppt_y</p:attrName>
                                        </p:attrNameLst>
                                      </p:cBhvr>
                                      <p:tavLst>
                                        <p:tav tm="0">
                                          <p:val>
                                            <p:strVal val="#ppt_y-0.4"/>
                                          </p:val>
                                        </p:tav>
                                        <p:tav tm="100000">
                                          <p:val>
                                            <p:strVal val="#ppt_y+0.1"/>
                                          </p:val>
                                        </p:tav>
                                      </p:tavLst>
                                    </p:anim>
                                    <p:anim calcmode="lin" valueType="num">
                                      <p:cBhvr>
                                        <p:cTn id="24" dur="100" accel="100000" fill="hold">
                                          <p:stCondLst>
                                            <p:cond delay="400"/>
                                          </p:stCondLst>
                                        </p:cTn>
                                        <p:tgtEl>
                                          <p:spTgt spid="3">
                                            <p:txEl>
                                              <p:pRg st="3" end="3"/>
                                            </p:txEl>
                                          </p:spTgt>
                                        </p:tgtEl>
                                        <p:attrNameLst>
                                          <p:attrName>ppt_x</p:attrName>
                                        </p:attrNameLst>
                                      </p:cBhvr>
                                      <p:tavLst>
                                        <p:tav tm="0">
                                          <p:val>
                                            <p:strVal val="#ppt_x-0.05"/>
                                          </p:val>
                                        </p:tav>
                                        <p:tav tm="100000">
                                          <p:val>
                                            <p:strVal val="#ppt_x"/>
                                          </p:val>
                                        </p:tav>
                                      </p:tavLst>
                                    </p:anim>
                                    <p:anim calcmode="lin" valueType="num">
                                      <p:cBhvr>
                                        <p:cTn id="25" dur="100" accel="100000" fill="hold">
                                          <p:stCondLst>
                                            <p:cond delay="400"/>
                                          </p:stCondLst>
                                        </p:cTn>
                                        <p:tgtEl>
                                          <p:spTgt spid="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diamond(in)">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checkerboard(across)">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box(in)">
                                      <p:cBhvr>
                                        <p:cTn id="40" dur="500"/>
                                        <p:tgtEl>
                                          <p:spTgt spid="3">
                                            <p:txEl>
                                              <p:pRg st="7" end="7"/>
                                            </p:txEl>
                                          </p:spTgt>
                                        </p:tgtEl>
                                      </p:cBhvr>
                                    </p:animEffect>
                                  </p:childTnLst>
                                </p:cTn>
                              </p:par>
                              <p:par>
                                <p:cTn id="41" presetID="4" presetClass="entr" presetSubtype="16" fill="hold"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box(in)">
                                      <p:cBhvr>
                                        <p:cTn id="4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214290"/>
            <a:ext cx="7467600" cy="72547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العلاقة بين مقاييس درجة الحرارة</a:t>
            </a:r>
            <a:endParaRPr lang="ar-SA" sz="3200" b="1" dirty="0">
              <a:solidFill>
                <a:schemeClr val="tx1"/>
              </a:solidFill>
              <a:latin typeface="Tahoma" pitchFamily="34" charset="0"/>
              <a:ea typeface="Tahoma" pitchFamily="34" charset="0"/>
              <a:cs typeface="Tahoma" pitchFamily="34" charset="0"/>
            </a:endParaRPr>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4357686" y="1655812"/>
            <a:ext cx="4029075" cy="2781300"/>
          </a:xfrm>
          <a:prstGeom prst="rect">
            <a:avLst/>
          </a:prstGeom>
          <a:noFill/>
          <a:ln w="9525">
            <a:noFill/>
            <a:miter lim="800000"/>
            <a:headEnd/>
            <a:tailEnd/>
          </a:ln>
          <a:effectLst/>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5786" y="2285992"/>
            <a:ext cx="2819400" cy="709614"/>
          </a:xfrm>
          <a:prstGeom prst="rect">
            <a:avLst/>
          </a:prstGeom>
          <a:ln/>
        </p:spPr>
        <p:style>
          <a:lnRef idx="1">
            <a:schemeClr val="accent6"/>
          </a:lnRef>
          <a:fillRef idx="2">
            <a:schemeClr val="accent6"/>
          </a:fillRef>
          <a:effectRef idx="1">
            <a:schemeClr val="accent6"/>
          </a:effectRef>
          <a:fontRef idx="minor">
            <a:schemeClr val="dk1"/>
          </a:fontRef>
        </p:style>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29"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95321" y="4357694"/>
            <a:ext cx="1419225" cy="238125"/>
          </a:xfrm>
          <a:prstGeom prst="rect">
            <a:avLst/>
          </a:prstGeom>
          <a:ln/>
        </p:spPr>
        <p:style>
          <a:lnRef idx="1">
            <a:schemeClr val="accent5"/>
          </a:lnRef>
          <a:fillRef idx="2">
            <a:schemeClr val="accent5"/>
          </a:fillRef>
          <a:effectRef idx="1">
            <a:schemeClr val="accent5"/>
          </a:effectRef>
          <a:fontRef idx="minor">
            <a:schemeClr val="dk1"/>
          </a:fontRef>
        </p:style>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1"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838183" y="4714884"/>
            <a:ext cx="1376363" cy="438150"/>
          </a:xfrm>
          <a:prstGeom prst="rect">
            <a:avLst/>
          </a:prstGeom>
          <a:ln/>
        </p:spPr>
        <p:style>
          <a:lnRef idx="1">
            <a:schemeClr val="accent5"/>
          </a:lnRef>
          <a:fillRef idx="2">
            <a:schemeClr val="accent5"/>
          </a:fillRef>
          <a:effectRef idx="1">
            <a:schemeClr val="accent5"/>
          </a:effectRef>
          <a:fontRef idx="minor">
            <a:schemeClr val="dk1"/>
          </a:fontRef>
        </p:style>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3" name="Picture 9"/>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066784" y="5619767"/>
            <a:ext cx="1219200" cy="238125"/>
          </a:xfrm>
          <a:prstGeom prst="rect">
            <a:avLst/>
          </a:prstGeom>
          <a:ln/>
        </p:spPr>
        <p:style>
          <a:lnRef idx="1">
            <a:schemeClr val="accent5"/>
          </a:lnRef>
          <a:fillRef idx="2">
            <a:schemeClr val="accent5"/>
          </a:fillRef>
          <a:effectRef idx="1">
            <a:schemeClr val="accent5"/>
          </a:effectRef>
          <a:fontRef idx="minor">
            <a:schemeClr val="dk1"/>
          </a:fontRef>
        </p:style>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1035" name="Picture 1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081071" y="5976957"/>
            <a:ext cx="1204913" cy="253133"/>
          </a:xfrm>
          <a:prstGeom prst="rect">
            <a:avLst/>
          </a:prstGeom>
          <a:ln/>
        </p:spPr>
        <p:style>
          <a:lnRef idx="1">
            <a:schemeClr val="accent5"/>
          </a:lnRef>
          <a:fillRef idx="2">
            <a:schemeClr val="accent5"/>
          </a:fillRef>
          <a:effectRef idx="1">
            <a:schemeClr val="accent5"/>
          </a:effectRef>
          <a:fontRef idx="minor">
            <a:schemeClr val="dk1"/>
          </a:fontRef>
        </p:style>
      </p:pic>
      <p:sp>
        <p:nvSpPr>
          <p:cNvPr id="17" name="TextBox 16"/>
          <p:cNvSpPr txBox="1"/>
          <p:nvPr/>
        </p:nvSpPr>
        <p:spPr>
          <a:xfrm>
            <a:off x="2348549" y="4653136"/>
            <a:ext cx="6795451" cy="461665"/>
          </a:xfrm>
          <a:prstGeom prst="rect">
            <a:avLst/>
          </a:prstGeom>
          <a:noFill/>
        </p:spPr>
        <p:txBody>
          <a:bodyPr wrap="none" rtlCol="1">
            <a:spAutoFit/>
          </a:bodyPr>
          <a:lstStyle/>
          <a:p>
            <a:r>
              <a:rPr lang="ar-SA" sz="2400" dirty="0" smtClean="0">
                <a:latin typeface="Tahoma" pitchFamily="34" charset="0"/>
                <a:ea typeface="Tahoma" pitchFamily="34" charset="0"/>
                <a:cs typeface="Tahoma" pitchFamily="34" charset="0"/>
              </a:rPr>
              <a:t>العلاقة بين المقياس السيليزي والمقياس الفهرنهيتي</a:t>
            </a:r>
            <a:endParaRPr lang="ar-SA" sz="2400" dirty="0">
              <a:latin typeface="Tahoma" pitchFamily="34" charset="0"/>
              <a:ea typeface="Tahoma" pitchFamily="34" charset="0"/>
              <a:cs typeface="Tahoma" pitchFamily="34" charset="0"/>
            </a:endParaRPr>
          </a:p>
        </p:txBody>
      </p:sp>
      <p:sp>
        <p:nvSpPr>
          <p:cNvPr id="18" name="TextBox 17"/>
          <p:cNvSpPr txBox="1"/>
          <p:nvPr/>
        </p:nvSpPr>
        <p:spPr>
          <a:xfrm>
            <a:off x="2643174" y="5643578"/>
            <a:ext cx="6349816" cy="461665"/>
          </a:xfrm>
          <a:prstGeom prst="rect">
            <a:avLst/>
          </a:prstGeom>
          <a:noFill/>
        </p:spPr>
        <p:txBody>
          <a:bodyPr wrap="none" rtlCol="1">
            <a:spAutoFit/>
          </a:bodyPr>
          <a:lstStyle/>
          <a:p>
            <a:r>
              <a:rPr lang="ar-SA" sz="2400" dirty="0" smtClean="0">
                <a:latin typeface="Tahoma" pitchFamily="34" charset="0"/>
                <a:ea typeface="Tahoma" pitchFamily="34" charset="0"/>
                <a:cs typeface="Tahoma" pitchFamily="34" charset="0"/>
              </a:rPr>
              <a:t>العلاقة بين المقياس السيليزي والمقياس المطلق</a:t>
            </a:r>
            <a:endParaRPr lang="ar-SA" sz="2400" dirty="0">
              <a:latin typeface="Tahoma" pitchFamily="34" charset="0"/>
              <a:ea typeface="Tahoma" pitchFamily="34" charset="0"/>
              <a:cs typeface="Tahoma" pitchFamily="34" charset="0"/>
            </a:endParaRPr>
          </a:p>
        </p:txBody>
      </p:sp>
      <p:cxnSp>
        <p:nvCxnSpPr>
          <p:cNvPr id="26" name="Straight Connector 25"/>
          <p:cNvCxnSpPr/>
          <p:nvPr/>
        </p:nvCxnSpPr>
        <p:spPr>
          <a:xfrm rot="10800000">
            <a:off x="5776918" y="2204864"/>
            <a:ext cx="3081362" cy="1588"/>
          </a:xfrm>
          <a:prstGeom prst="line">
            <a:avLst/>
          </a:prstGeom>
        </p:spPr>
        <p:style>
          <a:lnRef idx="2">
            <a:schemeClr val="accent2"/>
          </a:lnRef>
          <a:fillRef idx="0">
            <a:schemeClr val="accent2"/>
          </a:fillRef>
          <a:effectRef idx="1">
            <a:schemeClr val="accent2"/>
          </a:effectRef>
          <a:fontRef idx="minor">
            <a:schemeClr val="tx1"/>
          </a:fontRef>
        </p:style>
      </p:cxnSp>
      <p:cxnSp>
        <p:nvCxnSpPr>
          <p:cNvPr id="27" name="Straight Connector 26"/>
          <p:cNvCxnSpPr/>
          <p:nvPr/>
        </p:nvCxnSpPr>
        <p:spPr>
          <a:xfrm rot="10800000">
            <a:off x="5786446" y="2914630"/>
            <a:ext cx="3009920" cy="38780"/>
          </a:xfrm>
          <a:prstGeom prst="line">
            <a:avLst/>
          </a:prstGeom>
        </p:spPr>
        <p:style>
          <a:lnRef idx="2">
            <a:schemeClr val="accent2"/>
          </a:lnRef>
          <a:fillRef idx="0">
            <a:schemeClr val="accent2"/>
          </a:fillRef>
          <a:effectRef idx="1">
            <a:schemeClr val="accent2"/>
          </a:effectRef>
          <a:fontRef idx="minor">
            <a:schemeClr val="tx1"/>
          </a:fontRef>
        </p:style>
      </p:cxnSp>
      <p:cxnSp>
        <p:nvCxnSpPr>
          <p:cNvPr id="28" name="Straight Connector 27"/>
          <p:cNvCxnSpPr/>
          <p:nvPr/>
        </p:nvCxnSpPr>
        <p:spPr>
          <a:xfrm rot="10800000">
            <a:off x="5214942" y="3407227"/>
            <a:ext cx="3571900" cy="21773"/>
          </a:xfrm>
          <a:prstGeom prst="line">
            <a:avLst/>
          </a:prstGeom>
        </p:spPr>
        <p:style>
          <a:lnRef idx="2">
            <a:schemeClr val="accent2"/>
          </a:lnRef>
          <a:fillRef idx="0">
            <a:schemeClr val="accent2"/>
          </a:fillRef>
          <a:effectRef idx="1">
            <a:schemeClr val="accent2"/>
          </a:effectRef>
          <a:fontRef idx="minor">
            <a:schemeClr val="tx1"/>
          </a:fontRef>
        </p:style>
      </p:cxn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800" decel="100000"/>
                                        <p:tgtEl>
                                          <p:spTgt spid="1026"/>
                                        </p:tgtEl>
                                      </p:cBhvr>
                                    </p:animEffect>
                                    <p:anim calcmode="lin" valueType="num">
                                      <p:cBhvr>
                                        <p:cTn id="8" dur="800" decel="100000" fill="hold"/>
                                        <p:tgtEl>
                                          <p:spTgt spid="1026"/>
                                        </p:tgtEl>
                                        <p:attrNameLst>
                                          <p:attrName>style.rotation</p:attrName>
                                        </p:attrNameLst>
                                      </p:cBhvr>
                                      <p:tavLst>
                                        <p:tav tm="0">
                                          <p:val>
                                            <p:fltVal val="-90"/>
                                          </p:val>
                                        </p:tav>
                                        <p:tav tm="100000">
                                          <p:val>
                                            <p:fltVal val="0"/>
                                          </p:val>
                                        </p:tav>
                                      </p:tavLst>
                                    </p:anim>
                                    <p:anim calcmode="lin" valueType="num">
                                      <p:cBhvr>
                                        <p:cTn id="9" dur="800" decel="100000" fill="hold"/>
                                        <p:tgtEl>
                                          <p:spTgt spid="1026"/>
                                        </p:tgtEl>
                                        <p:attrNameLst>
                                          <p:attrName>ppt_x</p:attrName>
                                        </p:attrNameLst>
                                      </p:cBhvr>
                                      <p:tavLst>
                                        <p:tav tm="0">
                                          <p:val>
                                            <p:strVal val="#ppt_x+0.4"/>
                                          </p:val>
                                        </p:tav>
                                        <p:tav tm="100000">
                                          <p:val>
                                            <p:strVal val="#ppt_x-0.05"/>
                                          </p:val>
                                        </p:tav>
                                      </p:tavLst>
                                    </p:anim>
                                    <p:anim calcmode="lin" valueType="num">
                                      <p:cBhvr>
                                        <p:cTn id="10" dur="800" decel="100000" fill="hold"/>
                                        <p:tgtEl>
                                          <p:spTgt spid="10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blinds(horizontal)">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diamond(in)">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diamond(in)">
                                      <p:cBhvr>
                                        <p:cTn id="32" dur="500"/>
                                        <p:tgtEl>
                                          <p:spTgt spid="1027"/>
                                        </p:tgtEl>
                                      </p:cBhvr>
                                    </p:animEffect>
                                  </p:childTnLst>
                                </p:cTn>
                              </p:par>
                            </p:childTnLst>
                          </p:cTn>
                        </p:par>
                      </p:childTnLst>
                    </p:cTn>
                  </p:par>
                  <p:par>
                    <p:cTn id="33" fill="hold">
                      <p:stCondLst>
                        <p:cond delay="indefinite"/>
                      </p:stCondLst>
                      <p:childTnLst>
                        <p:par>
                          <p:cTn id="34" fill="hold">
                            <p:stCondLst>
                              <p:cond delay="0"/>
                            </p:stCondLst>
                            <p:childTnLst>
                              <p:par>
                                <p:cTn id="35" presetID="56" presetClass="entr" presetSubtype="0" fill="hold" grpId="0" nodeType="clickEffect">
                                  <p:stCondLst>
                                    <p:cond delay="0"/>
                                  </p:stCondLst>
                                  <p:iterate type="lt">
                                    <p:tmPct val="10000"/>
                                  </p:iterate>
                                  <p:childTnLst>
                                    <p:set>
                                      <p:cBhvr>
                                        <p:cTn id="36" dur="1" fill="hold">
                                          <p:stCondLst>
                                            <p:cond delay="0"/>
                                          </p:stCondLst>
                                        </p:cTn>
                                        <p:tgtEl>
                                          <p:spTgt spid="17"/>
                                        </p:tgtEl>
                                        <p:attrNameLst>
                                          <p:attrName>style.visibility</p:attrName>
                                        </p:attrNameLst>
                                      </p:cBhvr>
                                      <p:to>
                                        <p:strVal val="visible"/>
                                      </p:to>
                                    </p:set>
                                    <p:anim by="(-#ppt_w*2)" calcmode="lin" valueType="num">
                                      <p:cBhvr rctx="PPT">
                                        <p:cTn id="37" dur="250" autoRev="1" fill="hold">
                                          <p:stCondLst>
                                            <p:cond delay="0"/>
                                          </p:stCondLst>
                                        </p:cTn>
                                        <p:tgtEl>
                                          <p:spTgt spid="17"/>
                                        </p:tgtEl>
                                        <p:attrNameLst>
                                          <p:attrName>ppt_w</p:attrName>
                                        </p:attrNameLst>
                                      </p:cBhvr>
                                    </p:anim>
                                    <p:anim by="(#ppt_w*0.50)" calcmode="lin" valueType="num">
                                      <p:cBhvr>
                                        <p:cTn id="38" dur="250" decel="50000" autoRev="1" fill="hold">
                                          <p:stCondLst>
                                            <p:cond delay="0"/>
                                          </p:stCondLst>
                                        </p:cTn>
                                        <p:tgtEl>
                                          <p:spTgt spid="17"/>
                                        </p:tgtEl>
                                        <p:attrNameLst>
                                          <p:attrName>ppt_x</p:attrName>
                                        </p:attrNameLst>
                                      </p:cBhvr>
                                    </p:anim>
                                    <p:anim from="(-#ppt_h/2)" to="(#ppt_y)" calcmode="lin" valueType="num">
                                      <p:cBhvr>
                                        <p:cTn id="39" dur="500" fill="hold">
                                          <p:stCondLst>
                                            <p:cond delay="0"/>
                                          </p:stCondLst>
                                        </p:cTn>
                                        <p:tgtEl>
                                          <p:spTgt spid="17"/>
                                        </p:tgtEl>
                                        <p:attrNameLst>
                                          <p:attrName>ppt_y</p:attrName>
                                        </p:attrNameLst>
                                      </p:cBhvr>
                                    </p:anim>
                                    <p:animRot by="21600000">
                                      <p:cBhvr>
                                        <p:cTn id="40" dur="500" fill="hold">
                                          <p:stCondLst>
                                            <p:cond delay="0"/>
                                          </p:stCondLst>
                                        </p:cTn>
                                        <p:tgtEl>
                                          <p:spTgt spid="17"/>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30" presetClass="entr" presetSubtype="0" fill="hold" nodeType="clickEffect">
                                  <p:stCondLst>
                                    <p:cond delay="0"/>
                                  </p:stCondLst>
                                  <p:childTnLst>
                                    <p:set>
                                      <p:cBhvr>
                                        <p:cTn id="44" dur="1" fill="hold">
                                          <p:stCondLst>
                                            <p:cond delay="0"/>
                                          </p:stCondLst>
                                        </p:cTn>
                                        <p:tgtEl>
                                          <p:spTgt spid="1029"/>
                                        </p:tgtEl>
                                        <p:attrNameLst>
                                          <p:attrName>style.visibility</p:attrName>
                                        </p:attrNameLst>
                                      </p:cBhvr>
                                      <p:to>
                                        <p:strVal val="visible"/>
                                      </p:to>
                                    </p:set>
                                    <p:animEffect transition="in" filter="fade">
                                      <p:cBhvr>
                                        <p:cTn id="45" dur="400" decel="100000"/>
                                        <p:tgtEl>
                                          <p:spTgt spid="1029"/>
                                        </p:tgtEl>
                                      </p:cBhvr>
                                    </p:animEffect>
                                    <p:anim calcmode="lin" valueType="num">
                                      <p:cBhvr>
                                        <p:cTn id="46" dur="400" decel="100000" fill="hold"/>
                                        <p:tgtEl>
                                          <p:spTgt spid="1029"/>
                                        </p:tgtEl>
                                        <p:attrNameLst>
                                          <p:attrName>style.rotation</p:attrName>
                                        </p:attrNameLst>
                                      </p:cBhvr>
                                      <p:tavLst>
                                        <p:tav tm="0">
                                          <p:val>
                                            <p:fltVal val="-90"/>
                                          </p:val>
                                        </p:tav>
                                        <p:tav tm="100000">
                                          <p:val>
                                            <p:fltVal val="0"/>
                                          </p:val>
                                        </p:tav>
                                      </p:tavLst>
                                    </p:anim>
                                    <p:anim calcmode="lin" valueType="num">
                                      <p:cBhvr>
                                        <p:cTn id="47" dur="400" decel="100000" fill="hold"/>
                                        <p:tgtEl>
                                          <p:spTgt spid="1029"/>
                                        </p:tgtEl>
                                        <p:attrNameLst>
                                          <p:attrName>ppt_x</p:attrName>
                                        </p:attrNameLst>
                                      </p:cBhvr>
                                      <p:tavLst>
                                        <p:tav tm="0">
                                          <p:val>
                                            <p:strVal val="#ppt_x+0.4"/>
                                          </p:val>
                                        </p:tav>
                                        <p:tav tm="100000">
                                          <p:val>
                                            <p:strVal val="#ppt_x-0.05"/>
                                          </p:val>
                                        </p:tav>
                                      </p:tavLst>
                                    </p:anim>
                                    <p:anim calcmode="lin" valueType="num">
                                      <p:cBhvr>
                                        <p:cTn id="48" dur="400" decel="100000" fill="hold"/>
                                        <p:tgtEl>
                                          <p:spTgt spid="1029"/>
                                        </p:tgtEl>
                                        <p:attrNameLst>
                                          <p:attrName>ppt_y</p:attrName>
                                        </p:attrNameLst>
                                      </p:cBhvr>
                                      <p:tavLst>
                                        <p:tav tm="0">
                                          <p:val>
                                            <p:strVal val="#ppt_y-0.4"/>
                                          </p:val>
                                        </p:tav>
                                        <p:tav tm="100000">
                                          <p:val>
                                            <p:strVal val="#ppt_y+0.1"/>
                                          </p:val>
                                        </p:tav>
                                      </p:tavLst>
                                    </p:anim>
                                    <p:anim calcmode="lin" valueType="num">
                                      <p:cBhvr>
                                        <p:cTn id="49" dur="100" accel="100000" fill="hold">
                                          <p:stCondLst>
                                            <p:cond delay="400"/>
                                          </p:stCondLst>
                                        </p:cTn>
                                        <p:tgtEl>
                                          <p:spTgt spid="1029"/>
                                        </p:tgtEl>
                                        <p:attrNameLst>
                                          <p:attrName>ppt_x</p:attrName>
                                        </p:attrNameLst>
                                      </p:cBhvr>
                                      <p:tavLst>
                                        <p:tav tm="0">
                                          <p:val>
                                            <p:strVal val="#ppt_x-0.05"/>
                                          </p:val>
                                        </p:tav>
                                        <p:tav tm="100000">
                                          <p:val>
                                            <p:strVal val="#ppt_x"/>
                                          </p:val>
                                        </p:tav>
                                      </p:tavLst>
                                    </p:anim>
                                    <p:anim calcmode="lin" valueType="num">
                                      <p:cBhvr>
                                        <p:cTn id="50" dur="100" accel="100000" fill="hold">
                                          <p:stCondLst>
                                            <p:cond delay="400"/>
                                          </p:stCondLst>
                                        </p:cTn>
                                        <p:tgtEl>
                                          <p:spTgt spid="1029"/>
                                        </p:tgtEl>
                                        <p:attrNameLst>
                                          <p:attrName>ppt_y</p:attrName>
                                        </p:attrNameLst>
                                      </p:cBhvr>
                                      <p:tavLst>
                                        <p:tav tm="0">
                                          <p:val>
                                            <p:strVal val="#ppt_y+0.1"/>
                                          </p:val>
                                        </p:tav>
                                        <p:tav tm="100000">
                                          <p:val>
                                            <p:strVal val="#ppt_y"/>
                                          </p:val>
                                        </p:tav>
                                      </p:tavLst>
                                    </p:anim>
                                  </p:childTnLst>
                                </p:cTn>
                              </p:par>
                              <p:par>
                                <p:cTn id="51" presetID="30" presetClass="entr" presetSubtype="0" fill="hold" nodeType="withEffect">
                                  <p:stCondLst>
                                    <p:cond delay="0"/>
                                  </p:stCondLst>
                                  <p:childTnLst>
                                    <p:set>
                                      <p:cBhvr>
                                        <p:cTn id="52" dur="1" fill="hold">
                                          <p:stCondLst>
                                            <p:cond delay="0"/>
                                          </p:stCondLst>
                                        </p:cTn>
                                        <p:tgtEl>
                                          <p:spTgt spid="1031"/>
                                        </p:tgtEl>
                                        <p:attrNameLst>
                                          <p:attrName>style.visibility</p:attrName>
                                        </p:attrNameLst>
                                      </p:cBhvr>
                                      <p:to>
                                        <p:strVal val="visible"/>
                                      </p:to>
                                    </p:set>
                                    <p:animEffect transition="in" filter="fade">
                                      <p:cBhvr>
                                        <p:cTn id="53" dur="400" decel="100000"/>
                                        <p:tgtEl>
                                          <p:spTgt spid="1031"/>
                                        </p:tgtEl>
                                      </p:cBhvr>
                                    </p:animEffect>
                                    <p:anim calcmode="lin" valueType="num">
                                      <p:cBhvr>
                                        <p:cTn id="54" dur="400" decel="100000" fill="hold"/>
                                        <p:tgtEl>
                                          <p:spTgt spid="1031"/>
                                        </p:tgtEl>
                                        <p:attrNameLst>
                                          <p:attrName>style.rotation</p:attrName>
                                        </p:attrNameLst>
                                      </p:cBhvr>
                                      <p:tavLst>
                                        <p:tav tm="0">
                                          <p:val>
                                            <p:fltVal val="-90"/>
                                          </p:val>
                                        </p:tav>
                                        <p:tav tm="100000">
                                          <p:val>
                                            <p:fltVal val="0"/>
                                          </p:val>
                                        </p:tav>
                                      </p:tavLst>
                                    </p:anim>
                                    <p:anim calcmode="lin" valueType="num">
                                      <p:cBhvr>
                                        <p:cTn id="55" dur="400" decel="100000" fill="hold"/>
                                        <p:tgtEl>
                                          <p:spTgt spid="1031"/>
                                        </p:tgtEl>
                                        <p:attrNameLst>
                                          <p:attrName>ppt_x</p:attrName>
                                        </p:attrNameLst>
                                      </p:cBhvr>
                                      <p:tavLst>
                                        <p:tav tm="0">
                                          <p:val>
                                            <p:strVal val="#ppt_x+0.4"/>
                                          </p:val>
                                        </p:tav>
                                        <p:tav tm="100000">
                                          <p:val>
                                            <p:strVal val="#ppt_x-0.05"/>
                                          </p:val>
                                        </p:tav>
                                      </p:tavLst>
                                    </p:anim>
                                    <p:anim calcmode="lin" valueType="num">
                                      <p:cBhvr>
                                        <p:cTn id="56" dur="400" decel="100000" fill="hold"/>
                                        <p:tgtEl>
                                          <p:spTgt spid="1031"/>
                                        </p:tgtEl>
                                        <p:attrNameLst>
                                          <p:attrName>ppt_y</p:attrName>
                                        </p:attrNameLst>
                                      </p:cBhvr>
                                      <p:tavLst>
                                        <p:tav tm="0">
                                          <p:val>
                                            <p:strVal val="#ppt_y-0.4"/>
                                          </p:val>
                                        </p:tav>
                                        <p:tav tm="100000">
                                          <p:val>
                                            <p:strVal val="#ppt_y+0.1"/>
                                          </p:val>
                                        </p:tav>
                                      </p:tavLst>
                                    </p:anim>
                                    <p:anim calcmode="lin" valueType="num">
                                      <p:cBhvr>
                                        <p:cTn id="57" dur="100" accel="100000" fill="hold">
                                          <p:stCondLst>
                                            <p:cond delay="400"/>
                                          </p:stCondLst>
                                        </p:cTn>
                                        <p:tgtEl>
                                          <p:spTgt spid="1031"/>
                                        </p:tgtEl>
                                        <p:attrNameLst>
                                          <p:attrName>ppt_x</p:attrName>
                                        </p:attrNameLst>
                                      </p:cBhvr>
                                      <p:tavLst>
                                        <p:tav tm="0">
                                          <p:val>
                                            <p:strVal val="#ppt_x-0.05"/>
                                          </p:val>
                                        </p:tav>
                                        <p:tav tm="100000">
                                          <p:val>
                                            <p:strVal val="#ppt_x"/>
                                          </p:val>
                                        </p:tav>
                                      </p:tavLst>
                                    </p:anim>
                                    <p:anim calcmode="lin" valueType="num">
                                      <p:cBhvr>
                                        <p:cTn id="58" dur="100" accel="100000" fill="hold">
                                          <p:stCondLst>
                                            <p:cond delay="400"/>
                                          </p:stCondLst>
                                        </p:cTn>
                                        <p:tgtEl>
                                          <p:spTgt spid="1031"/>
                                        </p:tgtEl>
                                        <p:attrNameLst>
                                          <p:attrName>ppt_y</p:attrName>
                                        </p:attrNameLst>
                                      </p:cBhvr>
                                      <p:tavLst>
                                        <p:tav tm="0">
                                          <p:val>
                                            <p:strVal val="#ppt_y+0.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8" presetClass="entr" presetSubtype="0" accel="5000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4" dur="500" fill="hold"/>
                                        <p:tgtEl>
                                          <p:spTgt spid="18"/>
                                        </p:tgtEl>
                                        <p:attrNameLst>
                                          <p:attrName>ppt_x</p:attrName>
                                        </p:attrNameLst>
                                      </p:cBhvr>
                                      <p:tavLst>
                                        <p:tav tm="0">
                                          <p:val>
                                            <p:fltVal val="-1"/>
                                          </p:val>
                                        </p:tav>
                                        <p:tav tm="50000">
                                          <p:val>
                                            <p:fltVal val="0.95"/>
                                          </p:val>
                                        </p:tav>
                                        <p:tav tm="100000">
                                          <p:val>
                                            <p:strVal val="#ppt_x"/>
                                          </p:val>
                                        </p:tav>
                                      </p:tavLst>
                                    </p:anim>
                                    <p:anim calcmode="lin" valueType="num">
                                      <p:cBhvr>
                                        <p:cTn id="65" dur="500" fill="hold"/>
                                        <p:tgtEl>
                                          <p:spTgt spid="18"/>
                                        </p:tgtEl>
                                        <p:attrNameLst>
                                          <p:attrName>ppt_y</p:attrName>
                                        </p:attrNameLst>
                                      </p:cBhvr>
                                      <p:tavLst>
                                        <p:tav tm="0">
                                          <p:val>
                                            <p:strVal val="#ppt_y"/>
                                          </p:val>
                                        </p:tav>
                                        <p:tav tm="100000">
                                          <p:val>
                                            <p:strVal val="#ppt_y"/>
                                          </p:val>
                                        </p:tav>
                                      </p:tavLst>
                                    </p:anim>
                                    <p:animEffect transition="in" filter="fade">
                                      <p:cBhvr>
                                        <p:cTn id="66" dur="500"/>
                                        <p:tgtEl>
                                          <p:spTgt spid="18"/>
                                        </p:tgtEl>
                                      </p:cBhvr>
                                    </p:animEffect>
                                  </p:childTnLst>
                                </p:cTn>
                              </p:par>
                            </p:childTnLst>
                          </p:cTn>
                        </p:par>
                      </p:childTnLst>
                    </p:cTn>
                  </p:par>
                  <p:par>
                    <p:cTn id="67" fill="hold">
                      <p:stCondLst>
                        <p:cond delay="indefinite"/>
                      </p:stCondLst>
                      <p:childTnLst>
                        <p:par>
                          <p:cTn id="68" fill="hold">
                            <p:stCondLst>
                              <p:cond delay="0"/>
                            </p:stCondLst>
                            <p:childTnLst>
                              <p:par>
                                <p:cTn id="69" presetID="8" presetClass="entr" presetSubtype="16" fill="hold" nodeType="clickEffect">
                                  <p:stCondLst>
                                    <p:cond delay="0"/>
                                  </p:stCondLst>
                                  <p:childTnLst>
                                    <p:set>
                                      <p:cBhvr>
                                        <p:cTn id="70" dur="1" fill="hold">
                                          <p:stCondLst>
                                            <p:cond delay="0"/>
                                          </p:stCondLst>
                                        </p:cTn>
                                        <p:tgtEl>
                                          <p:spTgt spid="1033"/>
                                        </p:tgtEl>
                                        <p:attrNameLst>
                                          <p:attrName>style.visibility</p:attrName>
                                        </p:attrNameLst>
                                      </p:cBhvr>
                                      <p:to>
                                        <p:strVal val="visible"/>
                                      </p:to>
                                    </p:set>
                                    <p:animEffect transition="in" filter="diamond(in)">
                                      <p:cBhvr>
                                        <p:cTn id="71" dur="500"/>
                                        <p:tgtEl>
                                          <p:spTgt spid="1033"/>
                                        </p:tgtEl>
                                      </p:cBhvr>
                                    </p:animEffect>
                                  </p:childTnLst>
                                </p:cTn>
                              </p:par>
                              <p:par>
                                <p:cTn id="72" presetID="8" presetClass="entr" presetSubtype="16" fill="hold" nodeType="withEffect">
                                  <p:stCondLst>
                                    <p:cond delay="0"/>
                                  </p:stCondLst>
                                  <p:childTnLst>
                                    <p:set>
                                      <p:cBhvr>
                                        <p:cTn id="73" dur="1" fill="hold">
                                          <p:stCondLst>
                                            <p:cond delay="0"/>
                                          </p:stCondLst>
                                        </p:cTn>
                                        <p:tgtEl>
                                          <p:spTgt spid="1035"/>
                                        </p:tgtEl>
                                        <p:attrNameLst>
                                          <p:attrName>style.visibility</p:attrName>
                                        </p:attrNameLst>
                                      </p:cBhvr>
                                      <p:to>
                                        <p:strVal val="visible"/>
                                      </p:to>
                                    </p:set>
                                    <p:animEffect transition="in" filter="diamond(in)">
                                      <p:cBhvr>
                                        <p:cTn id="74" dur="500"/>
                                        <p:tgtEl>
                                          <p:spTgt spid="1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86544"/>
            <a:ext cx="8686800" cy="8382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أمثلة</a:t>
            </a:r>
            <a:endParaRPr lang="ar-SA" sz="3200" b="1" dirty="0">
              <a:solidFill>
                <a:schemeClr val="tx1"/>
              </a:solidFill>
              <a:latin typeface="Tahoma" pitchFamily="34" charset="0"/>
              <a:ea typeface="Tahoma" pitchFamily="34" charset="0"/>
              <a:cs typeface="Tahoma" pitchFamily="34" charset="0"/>
            </a:endParaRPr>
          </a:p>
        </p:txBody>
      </p:sp>
      <p:pic>
        <p:nvPicPr>
          <p:cNvPr id="18433" name="Picture 1"/>
          <p:cNvPicPr>
            <a:picLocks noChangeAspect="1" noChangeArrowheads="1"/>
          </p:cNvPicPr>
          <p:nvPr/>
        </p:nvPicPr>
        <p:blipFill>
          <a:blip r:embed="rId2" cstate="print"/>
          <a:srcRect/>
          <a:stretch>
            <a:fillRect/>
          </a:stretch>
        </p:blipFill>
        <p:spPr bwMode="auto">
          <a:xfrm>
            <a:off x="4139952" y="1628800"/>
            <a:ext cx="4619625" cy="428625"/>
          </a:xfrm>
          <a:prstGeom prst="rect">
            <a:avLst/>
          </a:prstGeom>
          <a:ln>
            <a:headEnd/>
            <a:tailEnd/>
          </a:ln>
        </p:spPr>
        <p:style>
          <a:lnRef idx="1">
            <a:schemeClr val="accent1"/>
          </a:lnRef>
          <a:fillRef idx="3">
            <a:schemeClr val="accent1"/>
          </a:fillRef>
          <a:effectRef idx="2">
            <a:schemeClr val="accent1"/>
          </a:effectRef>
          <a:fontRef idx="minor">
            <a:schemeClr val="lt1"/>
          </a:fontRef>
        </p:style>
      </p:pic>
      <p:pic>
        <p:nvPicPr>
          <p:cNvPr id="6"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03648" y="2420888"/>
            <a:ext cx="2128852" cy="357190"/>
          </a:xfrm>
          <a:prstGeom prst="rect">
            <a:avLst/>
          </a:prstGeom>
          <a:noFill/>
        </p:spPr>
      </p:pic>
      <p:pic>
        <p:nvPicPr>
          <p:cNvPr id="18434" name="Picture 2"/>
          <p:cNvPicPr>
            <a:picLocks noChangeAspect="1" noChangeArrowheads="1"/>
          </p:cNvPicPr>
          <p:nvPr/>
        </p:nvPicPr>
        <p:blipFill>
          <a:blip r:embed="rId4" cstate="print"/>
          <a:srcRect/>
          <a:stretch>
            <a:fillRect/>
          </a:stretch>
        </p:blipFill>
        <p:spPr bwMode="auto">
          <a:xfrm>
            <a:off x="1331640" y="2852936"/>
            <a:ext cx="4981575" cy="600075"/>
          </a:xfrm>
          <a:prstGeom prst="rect">
            <a:avLst/>
          </a:prstGeom>
          <a:ln>
            <a:headEnd/>
            <a:tailEnd/>
          </a:ln>
        </p:spPr>
        <p:style>
          <a:lnRef idx="0">
            <a:schemeClr val="accent6"/>
          </a:lnRef>
          <a:fillRef idx="3">
            <a:schemeClr val="accent6"/>
          </a:fillRef>
          <a:effectRef idx="3">
            <a:schemeClr val="accent6"/>
          </a:effectRef>
          <a:fontRef idx="minor">
            <a:schemeClr val="lt1"/>
          </a:fontRef>
        </p:style>
      </p:pic>
      <p:pic>
        <p:nvPicPr>
          <p:cNvPr id="18435" name="Picture 3"/>
          <p:cNvPicPr>
            <a:picLocks noChangeAspect="1" noChangeArrowheads="1"/>
          </p:cNvPicPr>
          <p:nvPr/>
        </p:nvPicPr>
        <p:blipFill>
          <a:blip r:embed="rId5" cstate="print"/>
          <a:srcRect/>
          <a:stretch>
            <a:fillRect/>
          </a:stretch>
        </p:blipFill>
        <p:spPr bwMode="auto">
          <a:xfrm>
            <a:off x="3851920" y="4005064"/>
            <a:ext cx="5000625" cy="542925"/>
          </a:xfrm>
          <a:prstGeom prst="rect">
            <a:avLst/>
          </a:prstGeom>
          <a:ln>
            <a:headEnd/>
            <a:tailEnd/>
          </a:ln>
        </p:spPr>
        <p:style>
          <a:lnRef idx="0">
            <a:schemeClr val="accent1"/>
          </a:lnRef>
          <a:fillRef idx="3">
            <a:schemeClr val="accent1"/>
          </a:fillRef>
          <a:effectRef idx="3">
            <a:schemeClr val="accent1"/>
          </a:effectRef>
          <a:fontRef idx="minor">
            <a:schemeClr val="lt1"/>
          </a:fontRef>
        </p:style>
      </p:pic>
      <p:pic>
        <p:nvPicPr>
          <p:cNvPr id="10"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714612" y="5143512"/>
            <a:ext cx="1702088" cy="571504"/>
          </a:xfrm>
          <a:prstGeom prst="rect">
            <a:avLst/>
          </a:prstGeom>
          <a:noFill/>
        </p:spPr>
      </p:pic>
      <p:pic>
        <p:nvPicPr>
          <p:cNvPr id="18436" name="Picture 4"/>
          <p:cNvPicPr>
            <a:picLocks noChangeAspect="1" noChangeArrowheads="1"/>
          </p:cNvPicPr>
          <p:nvPr/>
        </p:nvPicPr>
        <p:blipFill>
          <a:blip r:embed="rId7" cstate="print"/>
          <a:srcRect/>
          <a:stretch>
            <a:fillRect/>
          </a:stretch>
        </p:blipFill>
        <p:spPr bwMode="auto">
          <a:xfrm>
            <a:off x="2428860" y="5886473"/>
            <a:ext cx="3781425" cy="828675"/>
          </a:xfrm>
          <a:prstGeom prst="rect">
            <a:avLst/>
          </a:prstGeom>
          <a:ln>
            <a:headEnd/>
            <a:tailEnd/>
          </a:ln>
        </p:spPr>
        <p:style>
          <a:lnRef idx="0">
            <a:schemeClr val="accent2"/>
          </a:lnRef>
          <a:fillRef idx="3">
            <a:schemeClr val="accent2"/>
          </a:fillRef>
          <a:effectRef idx="3">
            <a:schemeClr val="accent2"/>
          </a:effectRef>
          <a:fontRef idx="minor">
            <a:schemeClr val="lt1"/>
          </a:fontRef>
        </p:style>
      </p:pic>
      <p:sp>
        <p:nvSpPr>
          <p:cNvPr id="9" name="Rectangle 8"/>
          <p:cNvSpPr/>
          <p:nvPr/>
        </p:nvSpPr>
        <p:spPr>
          <a:xfrm>
            <a:off x="4786314" y="2123564"/>
            <a:ext cx="696023" cy="369332"/>
          </a:xfrm>
          <a:prstGeom prst="rect">
            <a:avLst/>
          </a:prstGeom>
        </p:spPr>
        <p:txBody>
          <a:bodyPr wrap="none">
            <a:spAutoFit/>
          </a:bodyPr>
          <a:lstStyle/>
          <a:p>
            <a:r>
              <a:rPr lang="ar-SA" b="1" dirty="0" smtClean="0">
                <a:latin typeface="Tahoma" pitchFamily="34" charset="0"/>
                <a:ea typeface="Tahoma" pitchFamily="34" charset="0"/>
                <a:cs typeface="Tahoma" pitchFamily="34" charset="0"/>
              </a:rPr>
              <a:t>الحل</a:t>
            </a:r>
            <a:endParaRPr lang="ar-SA" dirty="0">
              <a:latin typeface="Tahoma" pitchFamily="34" charset="0"/>
              <a:ea typeface="Tahoma" pitchFamily="34" charset="0"/>
              <a:cs typeface="Tahoma" pitchFamily="34" charset="0"/>
            </a:endParaRPr>
          </a:p>
        </p:txBody>
      </p:sp>
      <p:sp>
        <p:nvSpPr>
          <p:cNvPr id="13" name="Rectangle 12"/>
          <p:cNvSpPr/>
          <p:nvPr/>
        </p:nvSpPr>
        <p:spPr>
          <a:xfrm>
            <a:off x="4499992" y="4797152"/>
            <a:ext cx="696023" cy="369332"/>
          </a:xfrm>
          <a:prstGeom prst="rect">
            <a:avLst/>
          </a:prstGeom>
        </p:spPr>
        <p:txBody>
          <a:bodyPr wrap="none">
            <a:spAutoFit/>
          </a:bodyPr>
          <a:lstStyle/>
          <a:p>
            <a:r>
              <a:rPr lang="ar-SA" b="1" dirty="0" smtClean="0">
                <a:latin typeface="Tahoma" pitchFamily="34" charset="0"/>
                <a:ea typeface="Tahoma" pitchFamily="34" charset="0"/>
                <a:cs typeface="Tahoma" pitchFamily="34" charset="0"/>
              </a:rPr>
              <a:t>الحل</a:t>
            </a:r>
            <a:endParaRPr lang="ar-SA" dirty="0">
              <a:latin typeface="Tahoma" pitchFamily="34" charset="0"/>
              <a:ea typeface="Tahoma" pitchFamily="34" charset="0"/>
              <a:cs typeface="Tahoma"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blinds(horizontal)">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by="(-#ppt_w*2)" calcmode="lin" valueType="num">
                                      <p:cBhvr rctx="PPT">
                                        <p:cTn id="12" dur="250" autoRev="1" fill="hold">
                                          <p:stCondLst>
                                            <p:cond delay="0"/>
                                          </p:stCondLst>
                                        </p:cTn>
                                        <p:tgtEl>
                                          <p:spTgt spid="9"/>
                                        </p:tgtEl>
                                        <p:attrNameLst>
                                          <p:attrName>ppt_w</p:attrName>
                                        </p:attrNameLst>
                                      </p:cBhvr>
                                    </p:anim>
                                    <p:anim by="(#ppt_w*0.50)" calcmode="lin" valueType="num">
                                      <p:cBhvr>
                                        <p:cTn id="13" dur="250" decel="50000" autoRev="1" fill="hold">
                                          <p:stCondLst>
                                            <p:cond delay="0"/>
                                          </p:stCondLst>
                                        </p:cTn>
                                        <p:tgtEl>
                                          <p:spTgt spid="9"/>
                                        </p:tgtEl>
                                        <p:attrNameLst>
                                          <p:attrName>ppt_x</p:attrName>
                                        </p:attrNameLst>
                                      </p:cBhvr>
                                    </p:anim>
                                    <p:anim from="(-#ppt_h/2)" to="(#ppt_y)" calcmode="lin" valueType="num">
                                      <p:cBhvr>
                                        <p:cTn id="14" dur="500" fill="hold">
                                          <p:stCondLst>
                                            <p:cond delay="0"/>
                                          </p:stCondLst>
                                        </p:cTn>
                                        <p:tgtEl>
                                          <p:spTgt spid="9"/>
                                        </p:tgtEl>
                                        <p:attrNameLst>
                                          <p:attrName>ppt_y</p:attrName>
                                        </p:attrNameLst>
                                      </p:cBhvr>
                                    </p:anim>
                                    <p:animRot by="21600000">
                                      <p:cBhvr>
                                        <p:cTn id="15" dur="500" fill="hold">
                                          <p:stCondLst>
                                            <p:cond delay="0"/>
                                          </p:stCondLst>
                                        </p:cTn>
                                        <p:tgtEl>
                                          <p:spTgt spid="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16" presetClass="entr" presetSubtype="26"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18434"/>
                                        </p:tgtEl>
                                        <p:attrNameLst>
                                          <p:attrName>style.visibility</p:attrName>
                                        </p:attrNameLst>
                                      </p:cBhvr>
                                      <p:to>
                                        <p:strVal val="visible"/>
                                      </p:to>
                                    </p:set>
                                    <p:animEffect transition="in" filter="diamond(in)">
                                      <p:cBhvr>
                                        <p:cTn id="25" dur="500"/>
                                        <p:tgtEl>
                                          <p:spTgt spid="18434"/>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8435"/>
                                        </p:tgtEl>
                                        <p:attrNameLst>
                                          <p:attrName>style.visibility</p:attrName>
                                        </p:attrNameLst>
                                      </p:cBhvr>
                                      <p:to>
                                        <p:strVal val="visible"/>
                                      </p:to>
                                    </p:set>
                                    <p:animEffect transition="in" filter="blinds(horizontal)">
                                      <p:cBhvr>
                                        <p:cTn id="30" dur="500"/>
                                        <p:tgtEl>
                                          <p:spTgt spid="18435"/>
                                        </p:tgtEl>
                                      </p:cBhvr>
                                    </p:animEffect>
                                  </p:childTnLst>
                                </p:cTn>
                              </p:par>
                            </p:childTnLst>
                          </p:cTn>
                        </p:par>
                      </p:childTnLst>
                    </p:cTn>
                  </p:par>
                  <p:par>
                    <p:cTn id="31" fill="hold">
                      <p:stCondLst>
                        <p:cond delay="indefinite"/>
                      </p:stCondLst>
                      <p:childTnLst>
                        <p:par>
                          <p:cTn id="32" fill="hold">
                            <p:stCondLst>
                              <p:cond delay="0"/>
                            </p:stCondLst>
                            <p:childTnLst>
                              <p:par>
                                <p:cTn id="33" presetID="48" presetClass="entr" presetSubtype="0" accel="5000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6" dur="5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37" dur="500" fill="hold"/>
                                        <p:tgtEl>
                                          <p:spTgt spid="13"/>
                                        </p:tgtEl>
                                        <p:attrNameLst>
                                          <p:attrName>ppt_y</p:attrName>
                                        </p:attrNameLst>
                                      </p:cBhvr>
                                      <p:tavLst>
                                        <p:tav tm="0">
                                          <p:val>
                                            <p:strVal val="#ppt_y"/>
                                          </p:val>
                                        </p:tav>
                                        <p:tav tm="100000">
                                          <p:val>
                                            <p:strVal val="#ppt_y"/>
                                          </p:val>
                                        </p:tav>
                                      </p:tavLst>
                                    </p:anim>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400" decel="100000"/>
                                        <p:tgtEl>
                                          <p:spTgt spid="10"/>
                                        </p:tgtEl>
                                      </p:cBhvr>
                                    </p:animEffect>
                                    <p:anim calcmode="lin" valueType="num">
                                      <p:cBhvr>
                                        <p:cTn id="44" dur="400" decel="100000" fill="hold"/>
                                        <p:tgtEl>
                                          <p:spTgt spid="10"/>
                                        </p:tgtEl>
                                        <p:attrNameLst>
                                          <p:attrName>style.rotation</p:attrName>
                                        </p:attrNameLst>
                                      </p:cBhvr>
                                      <p:tavLst>
                                        <p:tav tm="0">
                                          <p:val>
                                            <p:fltVal val="-90"/>
                                          </p:val>
                                        </p:tav>
                                        <p:tav tm="100000">
                                          <p:val>
                                            <p:fltVal val="0"/>
                                          </p:val>
                                        </p:tav>
                                      </p:tavLst>
                                    </p:anim>
                                    <p:anim calcmode="lin" valueType="num">
                                      <p:cBhvr>
                                        <p:cTn id="45" dur="400" decel="100000" fill="hold"/>
                                        <p:tgtEl>
                                          <p:spTgt spid="10"/>
                                        </p:tgtEl>
                                        <p:attrNameLst>
                                          <p:attrName>ppt_x</p:attrName>
                                        </p:attrNameLst>
                                      </p:cBhvr>
                                      <p:tavLst>
                                        <p:tav tm="0">
                                          <p:val>
                                            <p:strVal val="#ppt_x+0.4"/>
                                          </p:val>
                                        </p:tav>
                                        <p:tav tm="100000">
                                          <p:val>
                                            <p:strVal val="#ppt_x-0.05"/>
                                          </p:val>
                                        </p:tav>
                                      </p:tavLst>
                                    </p:anim>
                                    <p:anim calcmode="lin" valueType="num">
                                      <p:cBhvr>
                                        <p:cTn id="46" dur="400" decel="100000" fill="hold"/>
                                        <p:tgtEl>
                                          <p:spTgt spid="10"/>
                                        </p:tgtEl>
                                        <p:attrNameLst>
                                          <p:attrName>ppt_y</p:attrName>
                                        </p:attrNameLst>
                                      </p:cBhvr>
                                      <p:tavLst>
                                        <p:tav tm="0">
                                          <p:val>
                                            <p:strVal val="#ppt_y-0.4"/>
                                          </p:val>
                                        </p:tav>
                                        <p:tav tm="100000">
                                          <p:val>
                                            <p:strVal val="#ppt_y+0.1"/>
                                          </p:val>
                                        </p:tav>
                                      </p:tavLst>
                                    </p:anim>
                                    <p:anim calcmode="lin" valueType="num">
                                      <p:cBhvr>
                                        <p:cTn id="47" dur="100" accel="100000" fill="hold">
                                          <p:stCondLst>
                                            <p:cond delay="400"/>
                                          </p:stCondLst>
                                        </p:cTn>
                                        <p:tgtEl>
                                          <p:spTgt spid="10"/>
                                        </p:tgtEl>
                                        <p:attrNameLst>
                                          <p:attrName>ppt_x</p:attrName>
                                        </p:attrNameLst>
                                      </p:cBhvr>
                                      <p:tavLst>
                                        <p:tav tm="0">
                                          <p:val>
                                            <p:strVal val="#ppt_x-0.05"/>
                                          </p:val>
                                        </p:tav>
                                        <p:tav tm="100000">
                                          <p:val>
                                            <p:strVal val="#ppt_x"/>
                                          </p:val>
                                        </p:tav>
                                      </p:tavLst>
                                    </p:anim>
                                    <p:anim calcmode="lin" valueType="num">
                                      <p:cBhvr>
                                        <p:cTn id="48" dur="100" accel="100000" fill="hold">
                                          <p:stCondLst>
                                            <p:cond delay="400"/>
                                          </p:stCondLst>
                                        </p:cTn>
                                        <p:tgtEl>
                                          <p:spTgt spid="10"/>
                                        </p:tgtEl>
                                        <p:attrNameLst>
                                          <p:attrName>ppt_y</p:attrName>
                                        </p:attrNameLst>
                                      </p:cBhvr>
                                      <p:tavLst>
                                        <p:tav tm="0">
                                          <p:val>
                                            <p:strVal val="#ppt_y+0.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5" presetClass="entr" presetSubtype="10" fill="hold" nodeType="clickEffect">
                                  <p:stCondLst>
                                    <p:cond delay="0"/>
                                  </p:stCondLst>
                                  <p:childTnLst>
                                    <p:set>
                                      <p:cBhvr>
                                        <p:cTn id="52" dur="1" fill="hold">
                                          <p:stCondLst>
                                            <p:cond delay="0"/>
                                          </p:stCondLst>
                                        </p:cTn>
                                        <p:tgtEl>
                                          <p:spTgt spid="18436"/>
                                        </p:tgtEl>
                                        <p:attrNameLst>
                                          <p:attrName>style.visibility</p:attrName>
                                        </p:attrNameLst>
                                      </p:cBhvr>
                                      <p:to>
                                        <p:strVal val="visible"/>
                                      </p:to>
                                    </p:set>
                                    <p:animEffect transition="in" filter="checkerboard(across)">
                                      <p:cBhvr>
                                        <p:cTn id="53" dur="5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2852"/>
            <a:ext cx="8686800" cy="8382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الإتزان الحراري</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214282" y="3644141"/>
            <a:ext cx="8686800" cy="3097227"/>
          </a:xfrm>
        </p:spPr>
        <p:txBody>
          <a:bodyPr>
            <a:normAutofit/>
          </a:bodyPr>
          <a:lstStyle/>
          <a:p>
            <a:pPr>
              <a:buNone/>
            </a:pPr>
            <a:r>
              <a:rPr lang="ar-SA" sz="2400" dirty="0" smtClean="0">
                <a:latin typeface="Tahoma" pitchFamily="34" charset="0"/>
                <a:ea typeface="Tahoma" pitchFamily="34" charset="0"/>
                <a:cs typeface="Tahoma" pitchFamily="34" charset="0"/>
              </a:rPr>
              <a:t>اذا حدث تلامس بين الجسمين فان الطاقة الحرارية سوف تنتقل من </a:t>
            </a:r>
            <a:r>
              <a:rPr lang="en-US" sz="2400" dirty="0" smtClean="0">
                <a:latin typeface="Tahoma" pitchFamily="34" charset="0"/>
                <a:ea typeface="Tahoma" pitchFamily="34" charset="0"/>
                <a:cs typeface="Tahoma" pitchFamily="34" charset="0"/>
              </a:rPr>
              <a:t>A</a:t>
            </a:r>
            <a:r>
              <a:rPr lang="ar-SA" sz="2400" dirty="0" smtClean="0">
                <a:latin typeface="Tahoma" pitchFamily="34" charset="0"/>
                <a:ea typeface="Tahoma" pitchFamily="34" charset="0"/>
                <a:cs typeface="Tahoma" pitchFamily="34" charset="0"/>
              </a:rPr>
              <a:t>  الى </a:t>
            </a:r>
            <a:r>
              <a:rPr lang="en-US" sz="2400" dirty="0" smtClean="0">
                <a:latin typeface="Tahoma" pitchFamily="34" charset="0"/>
                <a:ea typeface="Tahoma" pitchFamily="34" charset="0"/>
                <a:cs typeface="Tahoma" pitchFamily="34" charset="0"/>
              </a:rPr>
              <a:t>B</a:t>
            </a:r>
            <a:r>
              <a:rPr lang="ar-SA" sz="2400" dirty="0" smtClean="0">
                <a:latin typeface="Tahoma" pitchFamily="34" charset="0"/>
                <a:ea typeface="Tahoma" pitchFamily="34" charset="0"/>
                <a:cs typeface="Tahoma" pitchFamily="34" charset="0"/>
              </a:rPr>
              <a:t>  حتى </a:t>
            </a:r>
            <a:r>
              <a:rPr lang="ar-SA" sz="2400" dirty="0" smtClean="0">
                <a:latin typeface="Tahoma" pitchFamily="34" charset="0"/>
                <a:ea typeface="Tahoma" pitchFamily="34" charset="0"/>
                <a:cs typeface="Tahoma" pitchFamily="34" charset="0"/>
              </a:rPr>
              <a:t>حالة معينة تكون </a:t>
            </a:r>
            <a:r>
              <a:rPr lang="ar-SA" sz="2400" dirty="0" smtClean="0">
                <a:latin typeface="Tahoma" pitchFamily="34" charset="0"/>
                <a:ea typeface="Tahoma" pitchFamily="34" charset="0"/>
                <a:cs typeface="Tahoma" pitchFamily="34" charset="0"/>
              </a:rPr>
              <a:t>عندها درجة حرارة </a:t>
            </a:r>
            <a:r>
              <a:rPr lang="en-US" sz="2400" dirty="0" smtClean="0">
                <a:latin typeface="Tahoma" pitchFamily="34" charset="0"/>
                <a:ea typeface="Tahoma" pitchFamily="34" charset="0"/>
                <a:cs typeface="Tahoma" pitchFamily="34" charset="0"/>
              </a:rPr>
              <a:t>A</a:t>
            </a:r>
            <a:r>
              <a:rPr lang="ar-SA" sz="2400" dirty="0" smtClean="0">
                <a:latin typeface="Tahoma" pitchFamily="34" charset="0"/>
                <a:ea typeface="Tahoma" pitchFamily="34" charset="0"/>
                <a:cs typeface="Tahoma" pitchFamily="34" charset="0"/>
              </a:rPr>
              <a:t> مساوية لدرجة حرارة </a:t>
            </a:r>
            <a:r>
              <a:rPr lang="en-US" sz="2400" dirty="0" smtClean="0">
                <a:latin typeface="Tahoma" pitchFamily="34" charset="0"/>
                <a:ea typeface="Tahoma" pitchFamily="34" charset="0"/>
                <a:cs typeface="Tahoma" pitchFamily="34" charset="0"/>
              </a:rPr>
              <a:t>B</a:t>
            </a:r>
          </a:p>
          <a:p>
            <a:pPr>
              <a:buNone/>
            </a:pPr>
            <a:r>
              <a:rPr lang="ar-SA" sz="2400" smtClean="0">
                <a:latin typeface="Tahoma" pitchFamily="34" charset="0"/>
                <a:ea typeface="Tahoma" pitchFamily="34" charset="0"/>
                <a:cs typeface="Tahoma" pitchFamily="34" charset="0"/>
              </a:rPr>
              <a:t>في </a:t>
            </a:r>
            <a:r>
              <a:rPr lang="ar-SA" sz="2400" dirty="0" smtClean="0">
                <a:latin typeface="Tahoma" pitchFamily="34" charset="0"/>
                <a:ea typeface="Tahoma" pitchFamily="34" charset="0"/>
                <a:cs typeface="Tahoma" pitchFamily="34" charset="0"/>
              </a:rPr>
              <a:t>هذه الحالة نقول ان هناك أتزان حراري </a:t>
            </a:r>
            <a:r>
              <a:rPr lang="en-US" sz="2400" dirty="0" smtClean="0">
                <a:latin typeface="Tahoma" pitchFamily="34" charset="0"/>
                <a:ea typeface="Tahoma" pitchFamily="34" charset="0"/>
                <a:cs typeface="Tahoma" pitchFamily="34" charset="0"/>
              </a:rPr>
              <a:t>(Thermal Equilibrium )</a:t>
            </a:r>
            <a:r>
              <a:rPr lang="ar-SA" sz="2400" dirty="0" smtClean="0">
                <a:latin typeface="Tahoma" pitchFamily="34" charset="0"/>
                <a:ea typeface="Tahoma" pitchFamily="34" charset="0"/>
                <a:cs typeface="Tahoma" pitchFamily="34" charset="0"/>
              </a:rPr>
              <a:t>. </a:t>
            </a:r>
          </a:p>
          <a:p>
            <a:pPr>
              <a:buNone/>
            </a:pPr>
            <a:r>
              <a:rPr lang="ar-SA" sz="2400" dirty="0" smtClean="0">
                <a:latin typeface="Tahoma" pitchFamily="34" charset="0"/>
                <a:ea typeface="Tahoma" pitchFamily="34" charset="0"/>
                <a:cs typeface="Tahoma" pitchFamily="34" charset="0"/>
              </a:rPr>
              <a:t>يمكن تعريف الاتزان الحراري بين جسمين بأنه</a:t>
            </a:r>
            <a:r>
              <a:rPr lang="en-US" sz="2400" dirty="0" smtClean="0">
                <a:latin typeface="Tahoma" pitchFamily="34" charset="0"/>
                <a:ea typeface="Tahoma" pitchFamily="34" charset="0"/>
                <a:cs typeface="Tahoma" pitchFamily="34" charset="0"/>
              </a:rPr>
              <a:t>:</a:t>
            </a:r>
            <a:r>
              <a:rPr lang="en-US" sz="2400" b="1" dirty="0" smtClean="0">
                <a:latin typeface="Tahoma" pitchFamily="34" charset="0"/>
                <a:ea typeface="Tahoma" pitchFamily="34" charset="0"/>
                <a:cs typeface="Tahoma" pitchFamily="34" charset="0"/>
              </a:rPr>
              <a:t> </a:t>
            </a:r>
            <a:endParaRPr lang="ar-SA" sz="2400" b="1" dirty="0" smtClean="0">
              <a:latin typeface="Tahoma" pitchFamily="34" charset="0"/>
              <a:ea typeface="Tahoma" pitchFamily="34" charset="0"/>
              <a:cs typeface="Tahoma" pitchFamily="34" charset="0"/>
            </a:endParaRPr>
          </a:p>
          <a:p>
            <a:pPr>
              <a:buNone/>
            </a:pPr>
            <a:r>
              <a:rPr lang="ar-SA" sz="2400" b="1" dirty="0" smtClean="0">
                <a:solidFill>
                  <a:srgbClr val="FF0000"/>
                </a:solidFill>
                <a:latin typeface="Tahoma" pitchFamily="34" charset="0"/>
                <a:ea typeface="Tahoma" pitchFamily="34" charset="0"/>
                <a:cs typeface="Tahoma" pitchFamily="34" charset="0"/>
              </a:rPr>
              <a:t>الحالة الحرارية التي يكون فيها الجسمين عند نفس درجة الحرارة.</a:t>
            </a:r>
            <a:endParaRPr lang="en-US" sz="2400" dirty="0" smtClean="0">
              <a:solidFill>
                <a:srgbClr val="FF0000"/>
              </a:solidFill>
              <a:latin typeface="Tahoma" pitchFamily="34" charset="0"/>
              <a:ea typeface="Tahoma" pitchFamily="34" charset="0"/>
              <a:cs typeface="Tahoma" pitchFamily="34" charset="0"/>
            </a:endParaRPr>
          </a:p>
          <a:p>
            <a:pPr>
              <a:buNone/>
            </a:pPr>
            <a:endParaRPr lang="ar-SA" sz="2400" dirty="0">
              <a:latin typeface="Tahoma" pitchFamily="34" charset="0"/>
              <a:ea typeface="Tahoma" pitchFamily="34" charset="0"/>
              <a:cs typeface="Tahoma" pitchFamily="34" charset="0"/>
            </a:endParaRPr>
          </a:p>
        </p:txBody>
      </p:sp>
      <p:sp>
        <p:nvSpPr>
          <p:cNvPr id="4" name="Oval 3"/>
          <p:cNvSpPr/>
          <p:nvPr/>
        </p:nvSpPr>
        <p:spPr>
          <a:xfrm>
            <a:off x="5277830" y="1670296"/>
            <a:ext cx="857256"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A</a:t>
            </a:r>
            <a:endParaRPr lang="ar-SA" dirty="0"/>
          </a:p>
        </p:txBody>
      </p:sp>
      <p:sp>
        <p:nvSpPr>
          <p:cNvPr id="5" name="Oval 4"/>
          <p:cNvSpPr/>
          <p:nvPr/>
        </p:nvSpPr>
        <p:spPr>
          <a:xfrm>
            <a:off x="3491880" y="1670296"/>
            <a:ext cx="857256"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B</a:t>
            </a:r>
            <a:endParaRPr lang="ar-SA" dirty="0"/>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4097" name="Object 1"/>
          <p:cNvGraphicFramePr>
            <a:graphicFrameLocks noChangeAspect="1"/>
          </p:cNvGraphicFramePr>
          <p:nvPr/>
        </p:nvGraphicFramePr>
        <p:xfrm>
          <a:off x="4349137" y="2924944"/>
          <a:ext cx="857255" cy="401381"/>
        </p:xfrm>
        <a:graphic>
          <a:graphicData uri="http://schemas.openxmlformats.org/presentationml/2006/ole">
            <p:oleObj spid="_x0000_s4097" name="Equation" r:id="rId3" imgW="520560" imgH="241200" progId="Equation.3">
              <p:embed/>
            </p:oleObj>
          </a:graphicData>
        </a:graphic>
      </p:graphicFrame>
      <p:sp>
        <p:nvSpPr>
          <p:cNvPr id="8" name="Rectangle 7"/>
          <p:cNvSpPr/>
          <p:nvPr/>
        </p:nvSpPr>
        <p:spPr>
          <a:xfrm>
            <a:off x="5566261" y="2527552"/>
            <a:ext cx="425949" cy="369332"/>
          </a:xfrm>
          <a:prstGeom prst="rect">
            <a:avLst/>
          </a:prstGeom>
        </p:spPr>
        <p:txBody>
          <a:bodyPr wrap="none">
            <a:spAutoFit/>
          </a:bodyPr>
          <a:lstStyle/>
          <a:p>
            <a:r>
              <a:rPr lang="en-US" i="1" dirty="0" smtClean="0"/>
              <a:t>T</a:t>
            </a:r>
            <a:r>
              <a:rPr lang="en-US" i="1" baseline="-25000" dirty="0" smtClean="0"/>
              <a:t>A</a:t>
            </a:r>
            <a:r>
              <a:rPr lang="en-US" dirty="0" smtClean="0"/>
              <a:t> </a:t>
            </a:r>
            <a:endParaRPr lang="ar-SA" dirty="0"/>
          </a:p>
        </p:txBody>
      </p:sp>
      <p:sp>
        <p:nvSpPr>
          <p:cNvPr id="9" name="Rectangle 8"/>
          <p:cNvSpPr/>
          <p:nvPr/>
        </p:nvSpPr>
        <p:spPr>
          <a:xfrm>
            <a:off x="3634756" y="2527552"/>
            <a:ext cx="449162" cy="369332"/>
          </a:xfrm>
          <a:prstGeom prst="rect">
            <a:avLst/>
          </a:prstGeom>
        </p:spPr>
        <p:txBody>
          <a:bodyPr wrap="none">
            <a:spAutoFit/>
          </a:bodyPr>
          <a:lstStyle/>
          <a:p>
            <a:r>
              <a:rPr lang="en-US" i="1" dirty="0" smtClean="0"/>
              <a:t>T</a:t>
            </a:r>
            <a:r>
              <a:rPr lang="en-US" i="1" baseline="-25000" dirty="0" smtClean="0"/>
              <a:t>B</a:t>
            </a:r>
            <a:r>
              <a:rPr lang="en-US" dirty="0" smtClean="0"/>
              <a:t> </a:t>
            </a:r>
            <a:endParaRPr lang="ar-SA" dirty="0"/>
          </a:p>
        </p:txBody>
      </p:sp>
      <p:cxnSp>
        <p:nvCxnSpPr>
          <p:cNvPr id="11" name="Straight Arrow Connector 10"/>
          <p:cNvCxnSpPr/>
          <p:nvPr/>
        </p:nvCxnSpPr>
        <p:spPr>
          <a:xfrm rot="10800000">
            <a:off x="4492012" y="1813172"/>
            <a:ext cx="71438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rot="10800000">
            <a:off x="4563450" y="2027486"/>
            <a:ext cx="57150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rot="10800000">
            <a:off x="4492012" y="2241800"/>
            <a:ext cx="64294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4097"/>
                                        </p:tgtEl>
                                        <p:attrNameLst>
                                          <p:attrName>style.visibility</p:attrName>
                                        </p:attrNameLst>
                                      </p:cBhvr>
                                      <p:to>
                                        <p:strVal val="visible"/>
                                      </p:to>
                                    </p:set>
                                    <p:animEffect transition="in" filter="diamond(in)">
                                      <p:cBhvr>
                                        <p:cTn id="27" dur="500"/>
                                        <p:tgtEl>
                                          <p:spTgt spid="4097"/>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box(in)">
                                      <p:cBhvr>
                                        <p:cTn id="32" dur="500"/>
                                        <p:tgtEl>
                                          <p:spTgt spid="3">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8" presetClass="entr" presetSubtype="0" accel="5000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8" dur="500" fill="hold"/>
                                        <p:tgtEl>
                                          <p:spTgt spid="11"/>
                                        </p:tgtEl>
                                        <p:attrNameLst>
                                          <p:attrName>ppt_x</p:attrName>
                                        </p:attrNameLst>
                                      </p:cBhvr>
                                      <p:tavLst>
                                        <p:tav tm="0">
                                          <p:val>
                                            <p:fltVal val="-1"/>
                                          </p:val>
                                        </p:tav>
                                        <p:tav tm="50000">
                                          <p:val>
                                            <p:fltVal val="0.95"/>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animEffect transition="in" filter="fade">
                                      <p:cBhvr>
                                        <p:cTn id="40" dur="500"/>
                                        <p:tgtEl>
                                          <p:spTgt spid="11"/>
                                        </p:tgtEl>
                                      </p:cBhvr>
                                    </p:animEffect>
                                  </p:childTnLst>
                                </p:cTn>
                              </p:par>
                              <p:par>
                                <p:cTn id="41" presetID="48" presetClass="entr" presetSubtype="0" accel="5000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4" dur="500" fill="hold"/>
                                        <p:tgtEl>
                                          <p:spTgt spid="13"/>
                                        </p:tgtEl>
                                        <p:attrNameLst>
                                          <p:attrName>ppt_x</p:attrName>
                                        </p:attrNameLst>
                                      </p:cBhvr>
                                      <p:tavLst>
                                        <p:tav tm="0">
                                          <p:val>
                                            <p:fltVal val="-1"/>
                                          </p:val>
                                        </p:tav>
                                        <p:tav tm="50000">
                                          <p:val>
                                            <p:fltVal val="0.95"/>
                                          </p:val>
                                        </p:tav>
                                        <p:tav tm="100000">
                                          <p:val>
                                            <p:strVal val="#ppt_x"/>
                                          </p:val>
                                        </p:tav>
                                      </p:tavLst>
                                    </p:anim>
                                    <p:anim calcmode="lin" valueType="num">
                                      <p:cBhvr>
                                        <p:cTn id="45" dur="500" fill="hold"/>
                                        <p:tgtEl>
                                          <p:spTgt spid="13"/>
                                        </p:tgtEl>
                                        <p:attrNameLst>
                                          <p:attrName>ppt_y</p:attrName>
                                        </p:attrNameLst>
                                      </p:cBhvr>
                                      <p:tavLst>
                                        <p:tav tm="0">
                                          <p:val>
                                            <p:strVal val="#ppt_y"/>
                                          </p:val>
                                        </p:tav>
                                        <p:tav tm="100000">
                                          <p:val>
                                            <p:strVal val="#ppt_y"/>
                                          </p:val>
                                        </p:tav>
                                      </p:tavLst>
                                    </p:anim>
                                    <p:animEffect transition="in" filter="fade">
                                      <p:cBhvr>
                                        <p:cTn id="46" dur="500"/>
                                        <p:tgtEl>
                                          <p:spTgt spid="13"/>
                                        </p:tgtEl>
                                      </p:cBhvr>
                                    </p:animEffect>
                                  </p:childTnLst>
                                </p:cTn>
                              </p:par>
                              <p:par>
                                <p:cTn id="47" presetID="48" presetClass="entr" presetSubtype="0" accel="5000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50" dur="500" fill="hold"/>
                                        <p:tgtEl>
                                          <p:spTgt spid="17"/>
                                        </p:tgtEl>
                                        <p:attrNameLst>
                                          <p:attrName>ppt_x</p:attrName>
                                        </p:attrNameLst>
                                      </p:cBhvr>
                                      <p:tavLst>
                                        <p:tav tm="0">
                                          <p:val>
                                            <p:fltVal val="-1"/>
                                          </p:val>
                                        </p:tav>
                                        <p:tav tm="50000">
                                          <p:val>
                                            <p:fltVal val="0.95"/>
                                          </p:val>
                                        </p:tav>
                                        <p:tav tm="100000">
                                          <p:val>
                                            <p:strVal val="#ppt_x"/>
                                          </p:val>
                                        </p:tav>
                                      </p:tavLst>
                                    </p:anim>
                                    <p:anim calcmode="lin" valueType="num">
                                      <p:cBhvr>
                                        <p:cTn id="51" dur="500" fill="hold"/>
                                        <p:tgtEl>
                                          <p:spTgt spid="17"/>
                                        </p:tgtEl>
                                        <p:attrNameLst>
                                          <p:attrName>ppt_y</p:attrName>
                                        </p:attrNameLst>
                                      </p:cBhvr>
                                      <p:tavLst>
                                        <p:tav tm="0">
                                          <p:val>
                                            <p:strVal val="#ppt_y"/>
                                          </p:val>
                                        </p:tav>
                                        <p:tav tm="100000">
                                          <p:val>
                                            <p:strVal val="#ppt_y"/>
                                          </p:val>
                                        </p:tav>
                                      </p:tavLst>
                                    </p:anim>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nodeType="clickEffect">
                                  <p:stCondLst>
                                    <p:cond delay="0"/>
                                  </p:stCondLst>
                                  <p:childTnLst>
                                    <p:set>
                                      <p:cBhvr>
                                        <p:cTn id="56" dur="1" fill="hold">
                                          <p:stCondLst>
                                            <p:cond delay="0"/>
                                          </p:stCondLst>
                                        </p:cTn>
                                        <p:tgtEl>
                                          <p:spTgt spid="3">
                                            <p:txEl>
                                              <p:pRg st="1" end="1"/>
                                            </p:txEl>
                                          </p:spTgt>
                                        </p:tgtEl>
                                        <p:attrNameLst>
                                          <p:attrName>style.visibility</p:attrName>
                                        </p:attrNameLst>
                                      </p:cBhvr>
                                      <p:to>
                                        <p:strVal val="visible"/>
                                      </p:to>
                                    </p:set>
                                    <p:animEffect transition="in" filter="diamond(in)">
                                      <p:cBhvr>
                                        <p:cTn id="57" dur="500"/>
                                        <p:tgtEl>
                                          <p:spTgt spid="3">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8" presetClass="entr" presetSubtype="16" fill="hold" nodeType="clickEffect">
                                  <p:stCondLst>
                                    <p:cond delay="0"/>
                                  </p:stCondLst>
                                  <p:childTnLst>
                                    <p:set>
                                      <p:cBhvr>
                                        <p:cTn id="61" dur="1" fill="hold">
                                          <p:stCondLst>
                                            <p:cond delay="0"/>
                                          </p:stCondLst>
                                        </p:cTn>
                                        <p:tgtEl>
                                          <p:spTgt spid="3">
                                            <p:txEl>
                                              <p:pRg st="2" end="2"/>
                                            </p:txEl>
                                          </p:spTgt>
                                        </p:tgtEl>
                                        <p:attrNameLst>
                                          <p:attrName>style.visibility</p:attrName>
                                        </p:attrNameLst>
                                      </p:cBhvr>
                                      <p:to>
                                        <p:strVal val="visible"/>
                                      </p:to>
                                    </p:set>
                                    <p:animEffect transition="in" filter="diamond(in)">
                                      <p:cBhvr>
                                        <p:cTn id="62" dur="2000"/>
                                        <p:tgtEl>
                                          <p:spTgt spid="3">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 presetClass="entr" presetSubtype="10" fill="hold" nodeType="clickEffect">
                                  <p:stCondLst>
                                    <p:cond delay="0"/>
                                  </p:stCondLst>
                                  <p:childTnLst>
                                    <p:set>
                                      <p:cBhvr>
                                        <p:cTn id="66" dur="1" fill="hold">
                                          <p:stCondLst>
                                            <p:cond delay="0"/>
                                          </p:stCondLst>
                                        </p:cTn>
                                        <p:tgtEl>
                                          <p:spTgt spid="3">
                                            <p:txEl>
                                              <p:pRg st="3" end="3"/>
                                            </p:txEl>
                                          </p:spTgt>
                                        </p:tgtEl>
                                        <p:attrNameLst>
                                          <p:attrName>style.visibility</p:attrName>
                                        </p:attrNameLst>
                                      </p:cBhvr>
                                      <p:to>
                                        <p:strVal val="visible"/>
                                      </p:to>
                                    </p:set>
                                    <p:animEffect transition="in" filter="checkerboard(across)">
                                      <p:cBhvr>
                                        <p:cTn id="6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2852"/>
            <a:ext cx="8686800" cy="8382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القانون الصفري للديناميكا الحرارية</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500034" y="3288380"/>
            <a:ext cx="8472518" cy="3524996"/>
          </a:xfrm>
        </p:spPr>
        <p:txBody>
          <a:bodyPr>
            <a:noAutofit/>
          </a:bodyPr>
          <a:lstStyle/>
          <a:p>
            <a:pPr>
              <a:buNone/>
            </a:pPr>
            <a:r>
              <a:rPr lang="ar-SA" sz="2000" dirty="0" smtClean="0">
                <a:latin typeface="Tahoma" pitchFamily="34" charset="0"/>
                <a:ea typeface="Tahoma" pitchFamily="34" charset="0"/>
                <a:cs typeface="Tahoma" pitchFamily="34" charset="0"/>
              </a:rPr>
              <a:t>إذا حدث تلامس بين </a:t>
            </a:r>
            <a:r>
              <a:rPr lang="en-US" sz="2000" b="1" dirty="0" smtClean="0">
                <a:latin typeface="Tahoma" pitchFamily="34" charset="0"/>
                <a:ea typeface="Tahoma" pitchFamily="34" charset="0"/>
                <a:cs typeface="Tahoma" pitchFamily="34" charset="0"/>
              </a:rPr>
              <a:t>A , B</a:t>
            </a:r>
            <a:r>
              <a:rPr lang="ar-SA" sz="2000" b="1" dirty="0" smtClean="0">
                <a:latin typeface="Tahoma" pitchFamily="34" charset="0"/>
                <a:ea typeface="Tahoma" pitchFamily="34" charset="0"/>
                <a:cs typeface="Tahoma" pitchFamily="34" charset="0"/>
              </a:rPr>
              <a:t>  </a:t>
            </a:r>
            <a:r>
              <a:rPr lang="ar-SA" sz="2000" dirty="0" smtClean="0">
                <a:latin typeface="Tahoma" pitchFamily="34" charset="0"/>
                <a:ea typeface="Tahoma" pitchFamily="34" charset="0"/>
                <a:cs typeface="Tahoma" pitchFamily="34" charset="0"/>
              </a:rPr>
              <a:t>فإنه بعد فتره سوف يحدث إتزان حراري بين الجسمين  ويكون</a:t>
            </a:r>
          </a:p>
          <a:p>
            <a:pPr>
              <a:buNone/>
            </a:pPr>
            <a:endParaRPr lang="ar-SA" sz="2000" dirty="0" smtClean="0">
              <a:latin typeface="Tahoma" pitchFamily="34" charset="0"/>
              <a:ea typeface="Tahoma" pitchFamily="34" charset="0"/>
              <a:cs typeface="Tahoma" pitchFamily="34" charset="0"/>
            </a:endParaRPr>
          </a:p>
          <a:p>
            <a:pPr>
              <a:buNone/>
            </a:pPr>
            <a:r>
              <a:rPr lang="ar-SA" sz="2000" dirty="0" smtClean="0">
                <a:latin typeface="Tahoma" pitchFamily="34" charset="0"/>
                <a:ea typeface="Tahoma" pitchFamily="34" charset="0"/>
                <a:cs typeface="Tahoma" pitchFamily="34" charset="0"/>
              </a:rPr>
              <a:t>وإذا حدث تلامس بين </a:t>
            </a:r>
            <a:r>
              <a:rPr lang="en-US" sz="2000" b="1" dirty="0" smtClean="0">
                <a:latin typeface="Tahoma" pitchFamily="34" charset="0"/>
                <a:ea typeface="Tahoma" pitchFamily="34" charset="0"/>
                <a:cs typeface="Tahoma" pitchFamily="34" charset="0"/>
              </a:rPr>
              <a:t>A , C  </a:t>
            </a:r>
            <a:r>
              <a:rPr lang="ar-SA" sz="2000" b="1" dirty="0" smtClean="0">
                <a:latin typeface="Tahoma" pitchFamily="34" charset="0"/>
                <a:ea typeface="Tahoma" pitchFamily="34" charset="0"/>
                <a:cs typeface="Tahoma" pitchFamily="34" charset="0"/>
              </a:rPr>
              <a:t> </a:t>
            </a:r>
            <a:r>
              <a:rPr lang="ar-SA" sz="2000" dirty="0" smtClean="0">
                <a:latin typeface="Tahoma" pitchFamily="34" charset="0"/>
                <a:ea typeface="Tahoma" pitchFamily="34" charset="0"/>
                <a:cs typeface="Tahoma" pitchFamily="34" charset="0"/>
              </a:rPr>
              <a:t>فانه بعد فترة سوف يحدث إتزان حراري بين الجسمين ويكون</a:t>
            </a:r>
          </a:p>
          <a:p>
            <a:pPr>
              <a:buNone/>
            </a:pPr>
            <a:endParaRPr lang="ar-SA" sz="2000" dirty="0" smtClean="0">
              <a:latin typeface="Tahoma" pitchFamily="34" charset="0"/>
              <a:ea typeface="Tahoma" pitchFamily="34" charset="0"/>
              <a:cs typeface="Tahoma" pitchFamily="34" charset="0"/>
            </a:endParaRPr>
          </a:p>
          <a:p>
            <a:pPr>
              <a:buNone/>
            </a:pPr>
            <a:r>
              <a:rPr lang="ar-SA" sz="2000" dirty="0" smtClean="0">
                <a:latin typeface="Tahoma" pitchFamily="34" charset="0"/>
                <a:ea typeface="Tahoma" pitchFamily="34" charset="0"/>
                <a:cs typeface="Tahoma" pitchFamily="34" charset="0"/>
              </a:rPr>
              <a:t>من المعادلتين نجد ان</a:t>
            </a:r>
          </a:p>
          <a:p>
            <a:pPr>
              <a:buNone/>
            </a:pPr>
            <a:endParaRPr lang="ar-SA" sz="2000" dirty="0" smtClean="0">
              <a:latin typeface="Tahoma" pitchFamily="34" charset="0"/>
              <a:ea typeface="Tahoma" pitchFamily="34" charset="0"/>
              <a:cs typeface="Tahoma" pitchFamily="34" charset="0"/>
            </a:endParaRPr>
          </a:p>
          <a:p>
            <a:pPr>
              <a:buNone/>
            </a:pPr>
            <a:r>
              <a:rPr lang="ar-SA" sz="2000" dirty="0" smtClean="0">
                <a:latin typeface="Tahoma" pitchFamily="34" charset="0"/>
                <a:ea typeface="Tahoma" pitchFamily="34" charset="0"/>
                <a:cs typeface="Tahoma" pitchFamily="34" charset="0"/>
              </a:rPr>
              <a:t>اى أن كل من الجسمين </a:t>
            </a:r>
            <a:r>
              <a:rPr lang="en-US" sz="2000" b="1" dirty="0" smtClean="0">
                <a:latin typeface="Tahoma" pitchFamily="34" charset="0"/>
                <a:ea typeface="Tahoma" pitchFamily="34" charset="0"/>
                <a:cs typeface="Tahoma" pitchFamily="34" charset="0"/>
              </a:rPr>
              <a:t>B</a:t>
            </a:r>
            <a:r>
              <a:rPr lang="ar-SA" sz="2000" dirty="0" smtClean="0">
                <a:latin typeface="Tahoma" pitchFamily="34" charset="0"/>
                <a:ea typeface="Tahoma" pitchFamily="34" charset="0"/>
                <a:cs typeface="Tahoma" pitchFamily="34" charset="0"/>
              </a:rPr>
              <a:t> و </a:t>
            </a:r>
            <a:r>
              <a:rPr lang="en-US" sz="2000" b="1" dirty="0" smtClean="0">
                <a:latin typeface="Tahoma" pitchFamily="34" charset="0"/>
                <a:ea typeface="Tahoma" pitchFamily="34" charset="0"/>
                <a:cs typeface="Tahoma" pitchFamily="34" charset="0"/>
              </a:rPr>
              <a:t>C</a:t>
            </a:r>
            <a:r>
              <a:rPr lang="ar-SA" sz="2000" dirty="0" smtClean="0">
                <a:latin typeface="Tahoma" pitchFamily="34" charset="0"/>
                <a:ea typeface="Tahoma" pitchFamily="34" charset="0"/>
                <a:cs typeface="Tahoma" pitchFamily="34" charset="0"/>
              </a:rPr>
              <a:t> في حالة اتزان حراري رغم أنهما غير متلامسين</a:t>
            </a:r>
            <a:endParaRPr lang="en-US" sz="2000" dirty="0" smtClean="0">
              <a:latin typeface="Tahoma" pitchFamily="34" charset="0"/>
              <a:ea typeface="Tahoma" pitchFamily="34" charset="0"/>
              <a:cs typeface="Tahoma" pitchFamily="34" charset="0"/>
            </a:endParaRPr>
          </a:p>
          <a:p>
            <a:pPr>
              <a:buNone/>
            </a:pPr>
            <a:endParaRPr lang="en-US" sz="2000" dirty="0" smtClean="0">
              <a:latin typeface="Tahoma" pitchFamily="34" charset="0"/>
              <a:ea typeface="Tahoma" pitchFamily="34" charset="0"/>
              <a:cs typeface="Tahoma" pitchFamily="34" charset="0"/>
            </a:endParaRPr>
          </a:p>
          <a:p>
            <a:pPr>
              <a:buNone/>
            </a:pPr>
            <a:endParaRPr lang="ar-SA" sz="2000" dirty="0">
              <a:latin typeface="Tahoma" pitchFamily="34" charset="0"/>
              <a:ea typeface="Tahoma" pitchFamily="34" charset="0"/>
              <a:cs typeface="Tahoma" pitchFamily="34" charset="0"/>
            </a:endParaRPr>
          </a:p>
        </p:txBody>
      </p:sp>
      <p:sp>
        <p:nvSpPr>
          <p:cNvPr id="4" name="Oval 3"/>
          <p:cNvSpPr/>
          <p:nvPr/>
        </p:nvSpPr>
        <p:spPr>
          <a:xfrm>
            <a:off x="5021162" y="1641340"/>
            <a:ext cx="857256"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A</a:t>
            </a:r>
            <a:endParaRPr lang="ar-SA" b="1" dirty="0"/>
          </a:p>
        </p:txBody>
      </p:sp>
      <p:sp>
        <p:nvSpPr>
          <p:cNvPr id="5" name="Oval 4"/>
          <p:cNvSpPr/>
          <p:nvPr/>
        </p:nvSpPr>
        <p:spPr>
          <a:xfrm>
            <a:off x="4549377" y="2427158"/>
            <a:ext cx="857256"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C</a:t>
            </a:r>
            <a:endParaRPr lang="ar-SA" b="1" dirty="0"/>
          </a:p>
        </p:txBody>
      </p:sp>
      <p:sp>
        <p:nvSpPr>
          <p:cNvPr id="6" name="Rectangle 5"/>
          <p:cNvSpPr/>
          <p:nvPr/>
        </p:nvSpPr>
        <p:spPr>
          <a:xfrm>
            <a:off x="5806980" y="1569902"/>
            <a:ext cx="425949" cy="369332"/>
          </a:xfrm>
          <a:prstGeom prst="rect">
            <a:avLst/>
          </a:prstGeom>
        </p:spPr>
        <p:txBody>
          <a:bodyPr wrap="none">
            <a:spAutoFit/>
          </a:bodyPr>
          <a:lstStyle/>
          <a:p>
            <a:r>
              <a:rPr lang="en-US" i="1" dirty="0" smtClean="0"/>
              <a:t>T</a:t>
            </a:r>
            <a:r>
              <a:rPr lang="en-US" i="1" baseline="-25000" dirty="0" smtClean="0"/>
              <a:t>A</a:t>
            </a:r>
            <a:r>
              <a:rPr lang="en-US" dirty="0" smtClean="0"/>
              <a:t> </a:t>
            </a:r>
            <a:endParaRPr lang="ar-SA" dirty="0"/>
          </a:p>
        </p:txBody>
      </p:sp>
      <p:sp>
        <p:nvSpPr>
          <p:cNvPr id="7" name="Rectangle 6"/>
          <p:cNvSpPr/>
          <p:nvPr/>
        </p:nvSpPr>
        <p:spPr>
          <a:xfrm>
            <a:off x="3714744" y="1641340"/>
            <a:ext cx="449162" cy="369332"/>
          </a:xfrm>
          <a:prstGeom prst="rect">
            <a:avLst/>
          </a:prstGeom>
        </p:spPr>
        <p:txBody>
          <a:bodyPr wrap="none">
            <a:spAutoFit/>
          </a:bodyPr>
          <a:lstStyle/>
          <a:p>
            <a:r>
              <a:rPr lang="en-US" i="1" dirty="0" smtClean="0"/>
              <a:t>T</a:t>
            </a:r>
            <a:r>
              <a:rPr lang="en-US" i="1" baseline="-25000" dirty="0" smtClean="0"/>
              <a:t>B</a:t>
            </a:r>
            <a:r>
              <a:rPr lang="en-US" dirty="0" smtClean="0"/>
              <a:t> </a:t>
            </a:r>
            <a:endParaRPr lang="ar-SA" dirty="0"/>
          </a:p>
        </p:txBody>
      </p:sp>
      <p:sp>
        <p:nvSpPr>
          <p:cNvPr id="11" name="Oval 10"/>
          <p:cNvSpPr/>
          <p:nvPr/>
        </p:nvSpPr>
        <p:spPr>
          <a:xfrm>
            <a:off x="4092468" y="1641340"/>
            <a:ext cx="857256"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B</a:t>
            </a:r>
            <a:endParaRPr lang="ar-SA" b="1" dirty="0"/>
          </a:p>
        </p:txBody>
      </p:sp>
      <p:sp>
        <p:nvSpPr>
          <p:cNvPr id="12" name="Rectangle 11"/>
          <p:cNvSpPr/>
          <p:nvPr/>
        </p:nvSpPr>
        <p:spPr>
          <a:xfrm>
            <a:off x="4163906" y="2700768"/>
            <a:ext cx="449162" cy="369332"/>
          </a:xfrm>
          <a:prstGeom prst="rect">
            <a:avLst/>
          </a:prstGeom>
        </p:spPr>
        <p:txBody>
          <a:bodyPr wrap="none">
            <a:spAutoFit/>
          </a:bodyPr>
          <a:lstStyle/>
          <a:p>
            <a:r>
              <a:rPr lang="en-US" i="1" dirty="0" smtClean="0"/>
              <a:t>T</a:t>
            </a:r>
            <a:r>
              <a:rPr lang="en-US" i="1" baseline="-25000" dirty="0" smtClean="0"/>
              <a:t>C</a:t>
            </a:r>
            <a:r>
              <a:rPr lang="en-US" dirty="0" smtClean="0"/>
              <a:t> </a:t>
            </a:r>
            <a:endParaRPr lang="ar-SA"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3" name="Object 1"/>
          <p:cNvGraphicFramePr>
            <a:graphicFrameLocks noChangeAspect="1"/>
          </p:cNvGraphicFramePr>
          <p:nvPr/>
        </p:nvGraphicFramePr>
        <p:xfrm>
          <a:off x="4143372" y="3758255"/>
          <a:ext cx="928694" cy="390825"/>
        </p:xfrm>
        <a:graphic>
          <a:graphicData uri="http://schemas.openxmlformats.org/presentationml/2006/ole">
            <p:oleObj spid="_x0000_s3073" name="Equation" r:id="rId3" imgW="583920" imgH="241200" progId="Equation.3">
              <p:embed/>
            </p:oleObj>
          </a:graphicData>
        </a:graphic>
      </p:graphicFrame>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5" name="Object 3"/>
          <p:cNvGraphicFramePr>
            <a:graphicFrameLocks noChangeAspect="1"/>
          </p:cNvGraphicFramePr>
          <p:nvPr/>
        </p:nvGraphicFramePr>
        <p:xfrm>
          <a:off x="4071934" y="4833496"/>
          <a:ext cx="928694" cy="395704"/>
        </p:xfrm>
        <a:graphic>
          <a:graphicData uri="http://schemas.openxmlformats.org/presentationml/2006/ole">
            <p:oleObj spid="_x0000_s3075" name="Equation" r:id="rId4" imgW="558720" imgH="241200" progId="Equation.3">
              <p:embed/>
            </p:oleObj>
          </a:graphicData>
        </a:graphic>
      </p:graphicFrame>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3077" name="Object 5"/>
          <p:cNvGraphicFramePr>
            <a:graphicFrameLocks noChangeAspect="1"/>
          </p:cNvGraphicFramePr>
          <p:nvPr/>
        </p:nvGraphicFramePr>
        <p:xfrm>
          <a:off x="4071934" y="5733256"/>
          <a:ext cx="1071570" cy="409411"/>
        </p:xfrm>
        <a:graphic>
          <a:graphicData uri="http://schemas.openxmlformats.org/presentationml/2006/ole">
            <p:oleObj spid="_x0000_s3077" name="Equation" r:id="rId5" imgW="622080" imgH="241200" progId="Equation.3">
              <p:embed/>
            </p:oleObj>
          </a:graphicData>
        </a:graphic>
      </p:graphicFrame>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amond(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amond(in)">
                                      <p:cBhvr>
                                        <p:cTn id="32" dur="2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45" presetClass="entr" presetSubtype="0" fill="hold" nodeType="clickEffect">
                                  <p:stCondLst>
                                    <p:cond delay="0"/>
                                  </p:stCondLst>
                                  <p:iterate type="lt">
                                    <p:tmPct val="10000"/>
                                  </p:iterate>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500"/>
                                        <p:tgtEl>
                                          <p:spTgt spid="3">
                                            <p:txEl>
                                              <p:pRg st="0" end="0"/>
                                            </p:txEl>
                                          </p:spTgt>
                                        </p:tgtEl>
                                      </p:cBhvr>
                                    </p:animEffect>
                                    <p:anim calcmode="lin" valueType="num">
                                      <p:cBhvr>
                                        <p:cTn id="38" dur="5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39"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40" fill="hold">
                      <p:stCondLst>
                        <p:cond delay="indefinite"/>
                      </p:stCondLst>
                      <p:childTnLst>
                        <p:par>
                          <p:cTn id="41" fill="hold">
                            <p:stCondLst>
                              <p:cond delay="0"/>
                            </p:stCondLst>
                            <p:childTnLst>
                              <p:par>
                                <p:cTn id="42" presetID="30" presetClass="entr" presetSubtype="0" fill="hold" nodeType="clickEffect">
                                  <p:stCondLst>
                                    <p:cond delay="0"/>
                                  </p:stCondLst>
                                  <p:childTnLst>
                                    <p:set>
                                      <p:cBhvr>
                                        <p:cTn id="43" dur="1" fill="hold">
                                          <p:stCondLst>
                                            <p:cond delay="0"/>
                                          </p:stCondLst>
                                        </p:cTn>
                                        <p:tgtEl>
                                          <p:spTgt spid="3073"/>
                                        </p:tgtEl>
                                        <p:attrNameLst>
                                          <p:attrName>style.visibility</p:attrName>
                                        </p:attrNameLst>
                                      </p:cBhvr>
                                      <p:to>
                                        <p:strVal val="visible"/>
                                      </p:to>
                                    </p:set>
                                    <p:animEffect transition="in" filter="fade">
                                      <p:cBhvr>
                                        <p:cTn id="44" dur="400" decel="100000"/>
                                        <p:tgtEl>
                                          <p:spTgt spid="3073"/>
                                        </p:tgtEl>
                                      </p:cBhvr>
                                    </p:animEffect>
                                    <p:anim calcmode="lin" valueType="num">
                                      <p:cBhvr>
                                        <p:cTn id="45" dur="400" decel="100000" fill="hold"/>
                                        <p:tgtEl>
                                          <p:spTgt spid="3073"/>
                                        </p:tgtEl>
                                        <p:attrNameLst>
                                          <p:attrName>style.rotation</p:attrName>
                                        </p:attrNameLst>
                                      </p:cBhvr>
                                      <p:tavLst>
                                        <p:tav tm="0">
                                          <p:val>
                                            <p:fltVal val="-90"/>
                                          </p:val>
                                        </p:tav>
                                        <p:tav tm="100000">
                                          <p:val>
                                            <p:fltVal val="0"/>
                                          </p:val>
                                        </p:tav>
                                      </p:tavLst>
                                    </p:anim>
                                    <p:anim calcmode="lin" valueType="num">
                                      <p:cBhvr>
                                        <p:cTn id="46" dur="400" decel="100000" fill="hold"/>
                                        <p:tgtEl>
                                          <p:spTgt spid="3073"/>
                                        </p:tgtEl>
                                        <p:attrNameLst>
                                          <p:attrName>ppt_x</p:attrName>
                                        </p:attrNameLst>
                                      </p:cBhvr>
                                      <p:tavLst>
                                        <p:tav tm="0">
                                          <p:val>
                                            <p:strVal val="#ppt_x+0.4"/>
                                          </p:val>
                                        </p:tav>
                                        <p:tav tm="100000">
                                          <p:val>
                                            <p:strVal val="#ppt_x-0.05"/>
                                          </p:val>
                                        </p:tav>
                                      </p:tavLst>
                                    </p:anim>
                                    <p:anim calcmode="lin" valueType="num">
                                      <p:cBhvr>
                                        <p:cTn id="47" dur="400" decel="100000" fill="hold"/>
                                        <p:tgtEl>
                                          <p:spTgt spid="3073"/>
                                        </p:tgtEl>
                                        <p:attrNameLst>
                                          <p:attrName>ppt_y</p:attrName>
                                        </p:attrNameLst>
                                      </p:cBhvr>
                                      <p:tavLst>
                                        <p:tav tm="0">
                                          <p:val>
                                            <p:strVal val="#ppt_y-0.4"/>
                                          </p:val>
                                        </p:tav>
                                        <p:tav tm="100000">
                                          <p:val>
                                            <p:strVal val="#ppt_y+0.1"/>
                                          </p:val>
                                        </p:tav>
                                      </p:tavLst>
                                    </p:anim>
                                    <p:anim calcmode="lin" valueType="num">
                                      <p:cBhvr>
                                        <p:cTn id="48" dur="100" accel="100000" fill="hold">
                                          <p:stCondLst>
                                            <p:cond delay="400"/>
                                          </p:stCondLst>
                                        </p:cTn>
                                        <p:tgtEl>
                                          <p:spTgt spid="3073"/>
                                        </p:tgtEl>
                                        <p:attrNameLst>
                                          <p:attrName>ppt_x</p:attrName>
                                        </p:attrNameLst>
                                      </p:cBhvr>
                                      <p:tavLst>
                                        <p:tav tm="0">
                                          <p:val>
                                            <p:strVal val="#ppt_x-0.05"/>
                                          </p:val>
                                        </p:tav>
                                        <p:tav tm="100000">
                                          <p:val>
                                            <p:strVal val="#ppt_x"/>
                                          </p:val>
                                        </p:tav>
                                      </p:tavLst>
                                    </p:anim>
                                    <p:anim calcmode="lin" valueType="num">
                                      <p:cBhvr>
                                        <p:cTn id="49" dur="100" accel="100000" fill="hold">
                                          <p:stCondLst>
                                            <p:cond delay="400"/>
                                          </p:stCondLst>
                                        </p:cTn>
                                        <p:tgtEl>
                                          <p:spTgt spid="3073"/>
                                        </p:tgtEl>
                                        <p:attrNameLst>
                                          <p:attrName>ppt_y</p:attrName>
                                        </p:attrNameLst>
                                      </p:cBhvr>
                                      <p:tavLst>
                                        <p:tav tm="0">
                                          <p:val>
                                            <p:strVal val="#ppt_y+0.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3">
                                            <p:txEl>
                                              <p:pRg st="2" end="2"/>
                                            </p:txEl>
                                          </p:spTgt>
                                        </p:tgtEl>
                                        <p:attrNameLst>
                                          <p:attrName>style.visibility</p:attrName>
                                        </p:attrNameLst>
                                      </p:cBhvr>
                                      <p:to>
                                        <p:strVal val="visible"/>
                                      </p:to>
                                    </p:set>
                                    <p:anim calcmode="lin" valueType="num">
                                      <p:cBhvr additive="base">
                                        <p:cTn id="5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3075"/>
                                        </p:tgtEl>
                                        <p:attrNameLst>
                                          <p:attrName>style.visibility</p:attrName>
                                        </p:attrNameLst>
                                      </p:cBhvr>
                                      <p:to>
                                        <p:strVal val="visible"/>
                                      </p:to>
                                    </p:set>
                                    <p:anim calcmode="lin" valueType="num">
                                      <p:cBhvr additive="base">
                                        <p:cTn id="60" dur="500" fill="hold"/>
                                        <p:tgtEl>
                                          <p:spTgt spid="3075"/>
                                        </p:tgtEl>
                                        <p:attrNameLst>
                                          <p:attrName>ppt_x</p:attrName>
                                        </p:attrNameLst>
                                      </p:cBhvr>
                                      <p:tavLst>
                                        <p:tav tm="0">
                                          <p:val>
                                            <p:strVal val="#ppt_x"/>
                                          </p:val>
                                        </p:tav>
                                        <p:tav tm="100000">
                                          <p:val>
                                            <p:strVal val="#ppt_x"/>
                                          </p:val>
                                        </p:tav>
                                      </p:tavLst>
                                    </p:anim>
                                    <p:anim calcmode="lin" valueType="num">
                                      <p:cBhvr additive="base">
                                        <p:cTn id="61"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8" presetClass="entr" presetSubtype="0" accel="50000" fill="hold" nodeType="clickEffect">
                                  <p:stCondLst>
                                    <p:cond delay="0"/>
                                  </p:stCondLst>
                                  <p:childTnLst>
                                    <p:set>
                                      <p:cBhvr>
                                        <p:cTn id="65" dur="1" fill="hold">
                                          <p:stCondLst>
                                            <p:cond delay="0"/>
                                          </p:stCondLst>
                                        </p:cTn>
                                        <p:tgtEl>
                                          <p:spTgt spid="3">
                                            <p:txEl>
                                              <p:pRg st="4" end="4"/>
                                            </p:txEl>
                                          </p:spTgt>
                                        </p:tgtEl>
                                        <p:attrNameLst>
                                          <p:attrName>style.visibility</p:attrName>
                                        </p:attrNameLst>
                                      </p:cBhvr>
                                      <p:to>
                                        <p:strVal val="visible"/>
                                      </p:to>
                                    </p:set>
                                    <p:anim calcmode="lin" valueType="num">
                                      <p:cBhvr>
                                        <p:cTn id="66" dur="500" fill="hold"/>
                                        <p:tgtEl>
                                          <p:spTgt spid="3">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67" dur="500" fill="hold"/>
                                        <p:tgtEl>
                                          <p:spTgt spid="3">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68"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69" dur="500"/>
                                        <p:tgtEl>
                                          <p:spTgt spid="3">
                                            <p:txEl>
                                              <p:pRg st="4" end="4"/>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48" presetClass="entr" presetSubtype="0" accel="50000" fill="hold" nodeType="clickEffect">
                                  <p:stCondLst>
                                    <p:cond delay="0"/>
                                  </p:stCondLst>
                                  <p:childTnLst>
                                    <p:set>
                                      <p:cBhvr>
                                        <p:cTn id="73" dur="1" fill="hold">
                                          <p:stCondLst>
                                            <p:cond delay="0"/>
                                          </p:stCondLst>
                                        </p:cTn>
                                        <p:tgtEl>
                                          <p:spTgt spid="3077"/>
                                        </p:tgtEl>
                                        <p:attrNameLst>
                                          <p:attrName>style.visibility</p:attrName>
                                        </p:attrNameLst>
                                      </p:cBhvr>
                                      <p:to>
                                        <p:strVal val="visible"/>
                                      </p:to>
                                    </p:set>
                                    <p:anim calcmode="lin" valueType="num">
                                      <p:cBhvr>
                                        <p:cTn id="74" dur="500" fill="hold"/>
                                        <p:tgtEl>
                                          <p:spTgt spid="307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75" dur="500" fill="hold"/>
                                        <p:tgtEl>
                                          <p:spTgt spid="3077"/>
                                        </p:tgtEl>
                                        <p:attrNameLst>
                                          <p:attrName>ppt_x</p:attrName>
                                        </p:attrNameLst>
                                      </p:cBhvr>
                                      <p:tavLst>
                                        <p:tav tm="0">
                                          <p:val>
                                            <p:fltVal val="-1"/>
                                          </p:val>
                                        </p:tav>
                                        <p:tav tm="50000">
                                          <p:val>
                                            <p:fltVal val="0.95"/>
                                          </p:val>
                                        </p:tav>
                                        <p:tav tm="100000">
                                          <p:val>
                                            <p:strVal val="#ppt_x"/>
                                          </p:val>
                                        </p:tav>
                                      </p:tavLst>
                                    </p:anim>
                                    <p:anim calcmode="lin" valueType="num">
                                      <p:cBhvr>
                                        <p:cTn id="76" dur="500" fill="hold"/>
                                        <p:tgtEl>
                                          <p:spTgt spid="3077"/>
                                        </p:tgtEl>
                                        <p:attrNameLst>
                                          <p:attrName>ppt_y</p:attrName>
                                        </p:attrNameLst>
                                      </p:cBhvr>
                                      <p:tavLst>
                                        <p:tav tm="0">
                                          <p:val>
                                            <p:strVal val="#ppt_y"/>
                                          </p:val>
                                        </p:tav>
                                        <p:tav tm="100000">
                                          <p:val>
                                            <p:strVal val="#ppt_y"/>
                                          </p:val>
                                        </p:tav>
                                      </p:tavLst>
                                    </p:anim>
                                    <p:animEffect transition="in" filter="fade">
                                      <p:cBhvr>
                                        <p:cTn id="77" dur="500"/>
                                        <p:tgtEl>
                                          <p:spTgt spid="3077"/>
                                        </p:tgtEl>
                                      </p:cBhvr>
                                    </p:animEffect>
                                  </p:childTnLst>
                                </p:cTn>
                              </p:par>
                            </p:childTnLst>
                          </p:cTn>
                        </p:par>
                      </p:childTnLst>
                    </p:cTn>
                  </p:par>
                  <p:par>
                    <p:cTn id="78" fill="hold">
                      <p:stCondLst>
                        <p:cond delay="indefinite"/>
                      </p:stCondLst>
                      <p:childTnLst>
                        <p:par>
                          <p:cTn id="79" fill="hold">
                            <p:stCondLst>
                              <p:cond delay="0"/>
                            </p:stCondLst>
                            <p:childTnLst>
                              <p:par>
                                <p:cTn id="80" presetID="8" presetClass="entr" presetSubtype="16" fill="hold" nodeType="clickEffect">
                                  <p:stCondLst>
                                    <p:cond delay="0"/>
                                  </p:stCondLst>
                                  <p:childTnLst>
                                    <p:set>
                                      <p:cBhvr>
                                        <p:cTn id="81" dur="1" fill="hold">
                                          <p:stCondLst>
                                            <p:cond delay="0"/>
                                          </p:stCondLst>
                                        </p:cTn>
                                        <p:tgtEl>
                                          <p:spTgt spid="3">
                                            <p:txEl>
                                              <p:pRg st="6" end="6"/>
                                            </p:txEl>
                                          </p:spTgt>
                                        </p:tgtEl>
                                        <p:attrNameLst>
                                          <p:attrName>style.visibility</p:attrName>
                                        </p:attrNameLst>
                                      </p:cBhvr>
                                      <p:to>
                                        <p:strVal val="visible"/>
                                      </p:to>
                                    </p:set>
                                    <p:animEffect transition="in" filter="diamond(in)">
                                      <p:cBhvr>
                                        <p:cTn id="8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11"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142852"/>
            <a:ext cx="8686800" cy="8382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القانون الصفري للديناميكا الحرارية</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304800" y="1782156"/>
            <a:ext cx="8686800" cy="3375036"/>
          </a:xfrm>
        </p:spPr>
        <p:txBody>
          <a:bodyPr>
            <a:normAutofit/>
          </a:bodyPr>
          <a:lstStyle/>
          <a:p>
            <a:pPr>
              <a:buNone/>
            </a:pPr>
            <a:r>
              <a:rPr lang="ar-SA" sz="2800" dirty="0" smtClean="0">
                <a:latin typeface="Tahoma" pitchFamily="34" charset="0"/>
                <a:ea typeface="Tahoma" pitchFamily="34" charset="0"/>
                <a:cs typeface="Tahoma" pitchFamily="34" charset="0"/>
              </a:rPr>
              <a:t>صيغة القانون الصفري للديناميكا الحرارية</a:t>
            </a:r>
            <a:r>
              <a:rPr lang="en-US" sz="2800" dirty="0" smtClean="0">
                <a:latin typeface="Tahoma" pitchFamily="34" charset="0"/>
                <a:ea typeface="Tahoma" pitchFamily="34" charset="0"/>
                <a:cs typeface="Tahoma" pitchFamily="34" charset="0"/>
              </a:rPr>
              <a:t>  </a:t>
            </a:r>
            <a:r>
              <a:rPr lang="en-US" sz="2800" b="1" dirty="0" smtClean="0">
                <a:latin typeface="Tahoma" pitchFamily="34" charset="0"/>
                <a:ea typeface="Tahoma" pitchFamily="34" charset="0"/>
                <a:cs typeface="Tahoma" pitchFamily="34" charset="0"/>
              </a:rPr>
              <a:t> </a:t>
            </a:r>
          </a:p>
          <a:p>
            <a:pPr>
              <a:buNone/>
            </a:pPr>
            <a:endParaRPr lang="en-US" sz="2800" dirty="0" smtClean="0">
              <a:latin typeface="Tahoma" pitchFamily="34" charset="0"/>
              <a:ea typeface="Tahoma" pitchFamily="34" charset="0"/>
              <a:cs typeface="Tahoma" pitchFamily="34" charset="0"/>
            </a:endParaRPr>
          </a:p>
          <a:p>
            <a:pPr>
              <a:buNone/>
            </a:pPr>
            <a:r>
              <a:rPr lang="ar-SA" sz="2800" dirty="0" smtClean="0">
                <a:solidFill>
                  <a:srgbClr val="FF0000"/>
                </a:solidFill>
                <a:latin typeface="Tahoma" pitchFamily="34" charset="0"/>
                <a:ea typeface="Tahoma" pitchFamily="34" charset="0"/>
                <a:cs typeface="Tahoma" pitchFamily="34" charset="0"/>
              </a:rPr>
              <a:t>إذا كان هناك ثلاثة أنظمة أو أكثر في حالة تلامس حراري مع بعضهما بواسطة جدران تسمح بانتقال الحرارة بينها وكان الجميع في حالة إتزان حراري فإن أي نظامين منفصلين يكونا في حالة إتزان حراري</a:t>
            </a:r>
            <a:endParaRPr lang="ar-SA" sz="2800" dirty="0">
              <a:solidFill>
                <a:srgbClr val="FF0000"/>
              </a:solidFill>
              <a:latin typeface="Tahoma" pitchFamily="34" charset="0"/>
              <a:ea typeface="Tahoma" pitchFamily="34" charset="0"/>
              <a:cs typeface="Tahoma" pitchFamily="34" charset="0"/>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anim calcmode="lin" valueType="num">
                                      <p:cBhvr>
                                        <p:cTn id="13" dur="5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4"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1123</TotalTime>
  <Words>280</Words>
  <Application>Microsoft Office PowerPoint</Application>
  <PresentationFormat>On-screen Show (4:3)</PresentationFormat>
  <Paragraphs>50</Paragraphs>
  <Slides>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Median</vt:lpstr>
      <vt:lpstr>Equation</vt:lpstr>
      <vt:lpstr>الحرارة والديناميكا الحرارية</vt:lpstr>
      <vt:lpstr>Slide 2</vt:lpstr>
      <vt:lpstr>الفرق بين الحرارة ودرجة الحرارة</vt:lpstr>
      <vt:lpstr>مقاييس درجة الحرارة</vt:lpstr>
      <vt:lpstr>العلاقة بين مقاييس درجة الحرارة</vt:lpstr>
      <vt:lpstr>أمثلة</vt:lpstr>
      <vt:lpstr>الإتزان الحراري</vt:lpstr>
      <vt:lpstr>القانون الصفري للديناميكا الحرارية</vt:lpstr>
      <vt:lpstr>القانون الصفري للديناميكا الحرارية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الحرارة والديناميكا الحرارية</dc:title>
  <dc:creator>khaled</dc:creator>
  <cp:lastModifiedBy>khaled Alfaramawi</cp:lastModifiedBy>
  <cp:revision>101</cp:revision>
  <dcterms:created xsi:type="dcterms:W3CDTF">2012-02-13T05:22:29Z</dcterms:created>
  <dcterms:modified xsi:type="dcterms:W3CDTF">2013-02-12T05:42:43Z</dcterms:modified>
</cp:coreProperties>
</file>