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2"/>
  </p:sldMasterIdLst>
  <p:notesMasterIdLst>
    <p:notesMasterId r:id="rId29"/>
  </p:notesMasterIdLst>
  <p:handoutMasterIdLst>
    <p:handoutMasterId r:id="rId30"/>
  </p:handoutMasterIdLst>
  <p:sldIdLst>
    <p:sldId id="265" r:id="rId3"/>
    <p:sldId id="273" r:id="rId4"/>
    <p:sldId id="275" r:id="rId5"/>
    <p:sldId id="274" r:id="rId6"/>
    <p:sldId id="276" r:id="rId7"/>
    <p:sldId id="277" r:id="rId8"/>
    <p:sldId id="278" r:id="rId9"/>
    <p:sldId id="284" r:id="rId10"/>
    <p:sldId id="282" r:id="rId11"/>
    <p:sldId id="283" r:id="rId12"/>
    <p:sldId id="286" r:id="rId13"/>
    <p:sldId id="287" r:id="rId14"/>
    <p:sldId id="288" r:id="rId15"/>
    <p:sldId id="289" r:id="rId16"/>
    <p:sldId id="290" r:id="rId17"/>
    <p:sldId id="271" r:id="rId18"/>
    <p:sldId id="279" r:id="rId19"/>
    <p:sldId id="280" r:id="rId20"/>
    <p:sldId id="270" r:id="rId21"/>
    <p:sldId id="281" r:id="rId22"/>
    <p:sldId id="285" r:id="rId23"/>
    <p:sldId id="292" r:id="rId24"/>
    <p:sldId id="293" r:id="rId25"/>
    <p:sldId id="294" r:id="rId26"/>
    <p:sldId id="295" r:id="rId27"/>
    <p:sldId id="296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24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58A34-83F4-4B2E-BC5A-DE51EE8822F9}" type="datetimeFigureOut">
              <a:rPr lang="en-US" smtClean="0"/>
              <a:t>9/7/2015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E58C-C1A6-4C4C-90C2-B7F5B0504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605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E1917-0BAF-4687-978A-82FFF05559C3}" type="datetimeFigureOut">
              <a:rPr lang="en-US" smtClean="0"/>
              <a:t>9/7/2015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E1E9A-E921-4174-A0FC-51868D7AC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86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0E1E9A-E921-4174-A0FC-51868D7AC5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898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A9362-B643-4F0E-9560-B70E6FEE63F5}" type="datetime1">
              <a:rPr lang="en-US" smtClean="0"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70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D8E2A-EEDF-4D14-A8D3-8A68C7D13DBD}" type="datetime1">
              <a:rPr lang="en-US" smtClean="0"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1825625"/>
            <a:ext cx="9791700" cy="43513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88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1C805-CF8A-45B2-92D5-0789DF0430AE}" type="datetime1">
              <a:rPr lang="en-US" smtClean="0"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365125"/>
            <a:ext cx="70104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3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87E71-DB08-4948-A3D1-AF631E12F150}" type="datetime1">
              <a:rPr lang="en-US" smtClean="0"/>
              <a:t>9/7/2015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8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E559D-F187-4B2F-A974-0BA395FFBA04}" type="datetime1">
              <a:rPr lang="en-US" smtClean="0"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9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7E50-A699-483F-9145-30F63CE94806}" type="datetime1">
              <a:rPr lang="en-US" smtClean="0"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658" y="4589463"/>
            <a:ext cx="10105791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658" y="1709738"/>
            <a:ext cx="10105791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68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8DB69-9C93-44C6-9C10-E76A1A5F5EE0}" type="datetime1">
              <a:rPr lang="en-US" smtClean="0"/>
              <a:t>9/7/2015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5325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69700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6BAA6-245A-40CB-813B-C137F5608526}" type="datetime1">
              <a:rPr lang="en-US" smtClean="0"/>
              <a:t>9/7/2015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9892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9892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210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100" y="274638"/>
            <a:ext cx="9023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66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A0762-5A60-4349-B8D5-BDCD55182780}" type="datetime1">
              <a:rPr lang="en-US" smtClean="0"/>
              <a:t>9/7/2015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8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B681A-08AE-48FA-BF42-CBE968DC1A7A}" type="datetime1">
              <a:rPr lang="en-US" smtClean="0"/>
              <a:t>9/7/2015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14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7F10-D55B-4D01-A80D-B196B1EF2236}" type="datetime1">
              <a:rPr lang="en-US" smtClean="0"/>
              <a:t>9/7/2015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8905" y="987425"/>
            <a:ext cx="567648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1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5BC2A-5DA1-466A-91E8-7D30F231EDB9}" type="datetime1">
              <a:rPr lang="en-US" smtClean="0"/>
              <a:t>9/7/2015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5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62100" y="6356350"/>
            <a:ext cx="2552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56316-86CF-4DF5-9BAB-05ADD3EA2A0F}" type="datetime1">
              <a:rPr lang="en-US" smtClean="0"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825625"/>
            <a:ext cx="9791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3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8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1464" userDrawn="1">
          <p15:clr>
            <a:srgbClr val="F26B43"/>
          </p15:clr>
        </p15:guide>
        <p15:guide id="3" pos="7152" userDrawn="1">
          <p15:clr>
            <a:srgbClr val="F26B43"/>
          </p15:clr>
        </p15:guide>
        <p15:guide id="4" pos="984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m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bc.ca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tml5doctor.com/" TargetMode="External"/><Relationship Id="rId2" Type="http://schemas.openxmlformats.org/officeDocument/2006/relationships/hyperlink" Target="http://www.w3.org/html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Web_accessibility" TargetMode="External"/><Relationship Id="rId2" Type="http://schemas.openxmlformats.org/officeDocument/2006/relationships/hyperlink" Target="http://www.nngroup.com/articles/top-10-mistakes-web-design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307132" cy="2387600"/>
          </a:xfrm>
        </p:spPr>
        <p:txBody>
          <a:bodyPr/>
          <a:lstStyle/>
          <a:p>
            <a:r>
              <a:rPr lang="en-US" altLang="zh-CN" dirty="0"/>
              <a:t>Introduction to the Internet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07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1562" y="4459981"/>
            <a:ext cx="8328875" cy="189636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Set of rules for exchanging files such as text, images, audio</a:t>
            </a:r>
            <a:r>
              <a:rPr lang="en-GB" sz="2400" dirty="0" smtClean="0"/>
              <a:t>.</a:t>
            </a:r>
            <a:endParaRPr lang="en-GB" sz="2400" dirty="0"/>
          </a:p>
          <a:p>
            <a:pPr>
              <a:lnSpc>
                <a:spcPct val="100000"/>
              </a:lnSpc>
            </a:pPr>
            <a:r>
              <a:rPr lang="en-GB" sz="2400" dirty="0"/>
              <a:t>Web browsers send HTTP requests for web pages and their associated files</a:t>
            </a:r>
            <a:r>
              <a:rPr lang="en-GB" sz="2400" dirty="0" smtClean="0"/>
              <a:t>.</a:t>
            </a:r>
            <a:endParaRPr lang="en-GB" sz="2400" dirty="0"/>
          </a:p>
          <a:p>
            <a:pPr>
              <a:lnSpc>
                <a:spcPct val="100000"/>
              </a:lnSpc>
            </a:pPr>
            <a:r>
              <a:rPr lang="en-GB" sz="2400" dirty="0"/>
              <a:t>Web servers send HTTP responses back to the web browsers. </a:t>
            </a:r>
          </a:p>
          <a:p>
            <a:pPr>
              <a:lnSpc>
                <a:spcPct val="100000"/>
              </a:lnSpc>
            </a:pPr>
            <a:endParaRPr lang="en-GB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62100" y="236337"/>
            <a:ext cx="9029700" cy="1025792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Hypertext transfer Protocols (HTTP</a:t>
            </a:r>
            <a:r>
              <a:rPr lang="en-GB" b="1" dirty="0" smtClean="0"/>
              <a:t>)</a:t>
            </a:r>
            <a:br>
              <a:rPr lang="en-GB" b="1" dirty="0" smtClean="0"/>
            </a:br>
            <a:r>
              <a:rPr lang="en-US" altLang="en-US" sz="3600" dirty="0"/>
              <a:t>Request/Response Model</a:t>
            </a:r>
            <a:endParaRPr lang="en-GB" sz="3600" b="1" dirty="0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2486450" y="2191264"/>
            <a:ext cx="1830387" cy="1846262"/>
            <a:chOff x="672" y="1248"/>
            <a:chExt cx="1153" cy="1163"/>
          </a:xfrm>
        </p:grpSpPr>
        <p:pic>
          <p:nvPicPr>
            <p:cNvPr id="6" name="Picture 4" descr="bd09296_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" y="1248"/>
              <a:ext cx="1153" cy="9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854" y="2180"/>
              <a:ext cx="4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Client</a:t>
              </a:r>
            </a:p>
          </p:txBody>
        </p:sp>
      </p:grp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6526637" y="2146814"/>
            <a:ext cx="1312863" cy="1890712"/>
            <a:chOff x="2544" y="2400"/>
            <a:chExt cx="827" cy="1191"/>
          </a:xfrm>
        </p:grpSpPr>
        <p:pic>
          <p:nvPicPr>
            <p:cNvPr id="9" name="Picture 7" descr="bs00283_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4" y="2400"/>
              <a:ext cx="827" cy="9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2688" y="3360"/>
              <a:ext cx="52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Server</a:t>
              </a:r>
            </a:p>
          </p:txBody>
        </p:sp>
      </p:grpSp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4693075" y="2070614"/>
            <a:ext cx="1524000" cy="595312"/>
            <a:chOff x="2016" y="1929"/>
            <a:chExt cx="960" cy="375"/>
          </a:xfrm>
        </p:grpSpPr>
        <p:sp>
          <p:nvSpPr>
            <p:cNvPr id="12" name="AutoShape 11"/>
            <p:cNvSpPr>
              <a:spLocks noChangeArrowheads="1"/>
            </p:cNvSpPr>
            <p:nvPr/>
          </p:nvSpPr>
          <p:spPr bwMode="auto">
            <a:xfrm>
              <a:off x="2016" y="2064"/>
              <a:ext cx="960" cy="240"/>
            </a:xfrm>
            <a:prstGeom prst="rightArrow">
              <a:avLst>
                <a:gd name="adj1" fmla="val 50000"/>
                <a:gd name="adj2" fmla="val 100000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2064" y="1929"/>
              <a:ext cx="62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Request</a:t>
              </a:r>
            </a:p>
          </p:txBody>
        </p:sp>
      </p:grp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4693075" y="3199326"/>
            <a:ext cx="1604962" cy="671513"/>
            <a:chOff x="2016" y="2640"/>
            <a:chExt cx="1011" cy="423"/>
          </a:xfrm>
        </p:grpSpPr>
        <p:sp>
          <p:nvSpPr>
            <p:cNvPr id="15" name="AutoShape 14"/>
            <p:cNvSpPr>
              <a:spLocks noChangeArrowheads="1"/>
            </p:cNvSpPr>
            <p:nvPr/>
          </p:nvSpPr>
          <p:spPr bwMode="auto">
            <a:xfrm>
              <a:off x="2016" y="2640"/>
              <a:ext cx="960" cy="240"/>
            </a:xfrm>
            <a:prstGeom prst="leftArrow">
              <a:avLst>
                <a:gd name="adj1" fmla="val 50000"/>
                <a:gd name="adj2" fmla="val 100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2304" y="2832"/>
              <a:ext cx="72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Response</a:t>
              </a:r>
            </a:p>
          </p:txBody>
        </p:sp>
      </p:grp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9422237" y="1065726"/>
            <a:ext cx="16764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>
                <a:solidFill>
                  <a:srgbClr val="FF5050"/>
                </a:solidFill>
              </a:rPr>
              <a:t>HTML Codes</a:t>
            </a:r>
          </a:p>
          <a:p>
            <a:pPr algn="ctr"/>
            <a:r>
              <a:rPr lang="en-US" altLang="en-US"/>
              <a:t>&lt;html&gt;</a:t>
            </a:r>
          </a:p>
          <a:p>
            <a:pPr algn="ctr"/>
            <a:r>
              <a:rPr lang="en-US" altLang="en-US">
                <a:latin typeface="Arial" panose="020B0604020202020204" pitchFamily="34" charset="0"/>
              </a:rPr>
              <a:t>…</a:t>
            </a:r>
            <a:endParaRPr lang="en-US" altLang="en-US"/>
          </a:p>
          <a:p>
            <a:pPr algn="ctr"/>
            <a:r>
              <a:rPr lang="en-US" altLang="en-US"/>
              <a:t>&lt;/html&gt;</a:t>
            </a:r>
          </a:p>
        </p:txBody>
      </p:sp>
      <p:sp>
        <p:nvSpPr>
          <p:cNvPr id="18" name="Oval 17"/>
          <p:cNvSpPr>
            <a:spLocks noChangeArrowheads="1"/>
          </p:cNvSpPr>
          <p:nvPr/>
        </p:nvSpPr>
        <p:spPr bwMode="auto">
          <a:xfrm>
            <a:off x="9648456" y="3351726"/>
            <a:ext cx="1676400" cy="1600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>
                <a:solidFill>
                  <a:srgbClr val="FF5050"/>
                </a:solidFill>
              </a:rPr>
              <a:t>Program / </a:t>
            </a:r>
          </a:p>
          <a:p>
            <a:pPr algn="ctr"/>
            <a:r>
              <a:rPr lang="en-US" altLang="en-US">
                <a:solidFill>
                  <a:srgbClr val="FF5050"/>
                </a:solidFill>
              </a:rPr>
              <a:t>Scripts</a:t>
            </a:r>
          </a:p>
        </p:txBody>
      </p:sp>
      <p:sp>
        <p:nvSpPr>
          <p:cNvPr id="19" name="Line 18"/>
          <p:cNvSpPr>
            <a:spLocks noChangeShapeType="1"/>
          </p:cNvSpPr>
          <p:nvPr/>
        </p:nvSpPr>
        <p:spPr bwMode="auto">
          <a:xfrm flipH="1">
            <a:off x="7898237" y="1675326"/>
            <a:ext cx="1447800" cy="914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 flipH="1" flipV="1">
            <a:off x="7898236" y="3199326"/>
            <a:ext cx="1669257" cy="895530"/>
          </a:xfrm>
          <a:prstGeom prst="line">
            <a:avLst/>
          </a:prstGeom>
          <a:noFill/>
          <a:ln w="76200">
            <a:solidFill>
              <a:srgbClr val="FF66CC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749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9520" y="1847850"/>
            <a:ext cx="5701585" cy="2659756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Sending E-mail</a:t>
            </a:r>
          </a:p>
          <a:p>
            <a:r>
              <a:rPr lang="en-GB" b="1" dirty="0">
                <a:solidFill>
                  <a:srgbClr val="FF0000"/>
                </a:solidFill>
              </a:rPr>
              <a:t>SMTP</a:t>
            </a:r>
            <a:r>
              <a:rPr lang="en-GB" dirty="0"/>
              <a:t> Simple Mail Transfer </a:t>
            </a:r>
            <a:r>
              <a:rPr lang="en-GB" dirty="0" smtClean="0"/>
              <a:t>Protocol</a:t>
            </a:r>
            <a:endParaRPr lang="en-GB" dirty="0"/>
          </a:p>
          <a:p>
            <a:pPr marL="0" indent="0">
              <a:buNone/>
            </a:pPr>
            <a:r>
              <a:rPr lang="en-GB" b="1" dirty="0"/>
              <a:t>Receiving E-mail</a:t>
            </a:r>
            <a:endParaRPr lang="en-GB" dirty="0"/>
          </a:p>
          <a:p>
            <a:r>
              <a:rPr lang="en-GB" dirty="0"/>
              <a:t>POP (</a:t>
            </a:r>
            <a:r>
              <a:rPr lang="en-GB" b="1" dirty="0">
                <a:solidFill>
                  <a:srgbClr val="FF0000"/>
                </a:solidFill>
              </a:rPr>
              <a:t>POP3</a:t>
            </a:r>
            <a:r>
              <a:rPr lang="en-GB" dirty="0"/>
              <a:t>) Post Office Protocol</a:t>
            </a:r>
          </a:p>
          <a:p>
            <a:r>
              <a:rPr lang="en-GB" dirty="0"/>
              <a:t>IMAP Internet Mail Access Protocol </a:t>
            </a:r>
          </a:p>
          <a:p>
            <a:pPr marL="0" indent="0">
              <a:buNone/>
            </a:pPr>
            <a:endParaRPr lang="en-GB" dirty="0"/>
          </a:p>
          <a:p>
            <a:endParaRPr lang="en-GB" b="1" dirty="0"/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66255" y="239321"/>
            <a:ext cx="9029700" cy="816748"/>
          </a:xfrm>
        </p:spPr>
        <p:txBody>
          <a:bodyPr/>
          <a:lstStyle/>
          <a:p>
            <a:r>
              <a:rPr lang="en-GB" b="1" dirty="0"/>
              <a:t>E-mail protocols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171" y="1690688"/>
            <a:ext cx="5708829" cy="426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84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cs typeface="Arial" charset="0"/>
              </a:rPr>
              <a:t>A set of rules that controls how data is sent between computers on the Internet.</a:t>
            </a:r>
          </a:p>
          <a:p>
            <a:r>
              <a:rPr lang="en-US" dirty="0">
                <a:cs typeface="Times New Roman" charset="0"/>
              </a:rPr>
              <a:t>IP routes a packet to the correct destination address.</a:t>
            </a:r>
          </a:p>
          <a:p>
            <a:r>
              <a:rPr lang="en-US" dirty="0">
                <a:cs typeface="Times New Roman" charset="0"/>
              </a:rPr>
              <a:t>Once sent, the packet gets successively forwarded to the next closest router (a hardware device designed to move network traffic) until it reaches its destination.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678064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Internet Protocol (IP)</a:t>
            </a:r>
          </a:p>
        </p:txBody>
      </p:sp>
    </p:spTree>
    <p:extLst>
      <p:ext uri="{BB962C8B-B14F-4D97-AF65-F5344CB8AC3E}">
        <p14:creationId xmlns:p14="http://schemas.microsoft.com/office/powerpoint/2010/main" val="2174881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1349107"/>
            <a:ext cx="9791700" cy="4351338"/>
          </a:xfrm>
        </p:spPr>
        <p:txBody>
          <a:bodyPr/>
          <a:lstStyle/>
          <a:p>
            <a:r>
              <a:rPr lang="en-GB" dirty="0"/>
              <a:t>An Internet Protocol address is a numerical label assigned to each device, </a:t>
            </a:r>
            <a:r>
              <a:rPr lang="en-GB" dirty="0" smtClean="0"/>
              <a:t>IP address shows country</a:t>
            </a:r>
            <a:r>
              <a:rPr lang="en-GB" dirty="0"/>
              <a:t>, including down to the city and post code level.</a:t>
            </a:r>
          </a:p>
          <a:p>
            <a:r>
              <a:rPr lang="en-GB" dirty="0"/>
              <a:t>Each device connected to the Internet has a unique numeric IP address. </a:t>
            </a:r>
          </a:p>
          <a:p>
            <a:r>
              <a:rPr lang="en-GB" dirty="0"/>
              <a:t>These addresses consist of a set of four groups of numbers, </a:t>
            </a: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690943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IP Address</a:t>
            </a:r>
            <a:endParaRPr lang="en-GB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001" y="4127807"/>
            <a:ext cx="5229935" cy="1572638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4286517" y="5061398"/>
            <a:ext cx="3412901" cy="798490"/>
          </a:xfrm>
          <a:prstGeom prst="ellipse">
            <a:avLst/>
          </a:prstGeom>
          <a:solidFill>
            <a:schemeClr val="accent4">
              <a:alpha val="47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4218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1790" y="1478812"/>
            <a:ext cx="5740221" cy="4690167"/>
          </a:xfrm>
        </p:spPr>
        <p:txBody>
          <a:bodyPr>
            <a:normAutofit lnSpcReduction="10000"/>
          </a:bodyPr>
          <a:lstStyle/>
          <a:p>
            <a:endParaRPr lang="en-US" dirty="0">
              <a:latin typeface="Gill Sans MT" charset="0"/>
              <a:cs typeface="Arial" charset="0"/>
            </a:endParaRPr>
          </a:p>
          <a:p>
            <a:r>
              <a:rPr lang="en-US" dirty="0"/>
              <a:t>TCP/IP has been adopted as the official communication protocol of the Internet.</a:t>
            </a:r>
          </a:p>
          <a:p>
            <a:r>
              <a:rPr lang="en-US" dirty="0"/>
              <a:t>TCP and IP have different functions that work together to ensure reliable communication over the Internet.</a:t>
            </a:r>
            <a:endParaRPr lang="en-GB" dirty="0"/>
          </a:p>
          <a:p>
            <a:r>
              <a:rPr lang="en-GB" dirty="0"/>
              <a:t>How data should be formatted, addressed, transmitted, routed and received at the destination. </a:t>
            </a:r>
          </a:p>
          <a:p>
            <a:pPr marL="0" indent="0">
              <a:buNone/>
            </a:pPr>
            <a:endParaRPr lang="en-US" dirty="0">
              <a:latin typeface="Gill Sans MT" charset="0"/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63521" y="153250"/>
            <a:ext cx="9408554" cy="1325563"/>
          </a:xfrm>
        </p:spPr>
        <p:txBody>
          <a:bodyPr>
            <a:noAutofit/>
          </a:bodyPr>
          <a:lstStyle/>
          <a:p>
            <a:r>
              <a:rPr lang="en-GB" sz="3600" b="1" dirty="0"/>
              <a:t>TCP/IP </a:t>
            </a:r>
            <a:r>
              <a:rPr lang="en-US" sz="3600" b="1" dirty="0" smtClean="0"/>
              <a:t>Transmission </a:t>
            </a:r>
            <a:r>
              <a:rPr lang="en-US" sz="3600" b="1" dirty="0"/>
              <a:t>Control </a:t>
            </a:r>
            <a:r>
              <a:rPr lang="en-US" sz="3600" b="1" dirty="0" smtClean="0"/>
              <a:t>Protocol/ Internet </a:t>
            </a:r>
            <a:r>
              <a:rPr lang="en-US" sz="3600" b="1" dirty="0"/>
              <a:t>Protocol</a:t>
            </a:r>
            <a:endParaRPr lang="en-GB" sz="3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2011" y="1795060"/>
            <a:ext cx="5705341" cy="4373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497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881" y="1569177"/>
            <a:ext cx="6087951" cy="4351338"/>
          </a:xfrm>
        </p:spPr>
        <p:txBody>
          <a:bodyPr/>
          <a:lstStyle/>
          <a:p>
            <a:endParaRPr lang="en-GB" dirty="0"/>
          </a:p>
          <a:p>
            <a:r>
              <a:rPr lang="en-GB" dirty="0"/>
              <a:t>Web developers commonly use FTP to transfer web page files from their computers to web servers. </a:t>
            </a:r>
          </a:p>
          <a:p>
            <a:endParaRPr lang="en-GB" dirty="0"/>
          </a:p>
          <a:p>
            <a:r>
              <a:rPr lang="en-GB" dirty="0"/>
              <a:t>The </a:t>
            </a:r>
            <a:r>
              <a:rPr lang="en-GB" i="1" dirty="0"/>
              <a:t>hosting </a:t>
            </a:r>
            <a:r>
              <a:rPr lang="en-GB" dirty="0"/>
              <a:t>company will provide you the FTP access details.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768216"/>
          </a:xfrm>
        </p:spPr>
        <p:txBody>
          <a:bodyPr/>
          <a:lstStyle/>
          <a:p>
            <a:r>
              <a:rPr lang="en-GB" b="1" dirty="0"/>
              <a:t>File Transfer Protocol (FTP)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671" y="1792904"/>
            <a:ext cx="5741039" cy="3932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174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2"/>
          <p:cNvSpPr txBox="1">
            <a:spLocks/>
          </p:cNvSpPr>
          <p:nvPr/>
        </p:nvSpPr>
        <p:spPr>
          <a:xfrm>
            <a:off x="1793920" y="235487"/>
            <a:ext cx="9029700" cy="833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b="1" dirty="0"/>
              <a:t>Layout of a Web Page</a:t>
            </a:r>
            <a:endParaRPr lang="en-US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pic>
        <p:nvPicPr>
          <p:cNvPr id="7" name="Content Placeholder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777"/>
          <a:stretch>
            <a:fillRect/>
          </a:stretch>
        </p:blipFill>
        <p:spPr>
          <a:xfrm>
            <a:off x="3382364" y="1365161"/>
            <a:ext cx="7861917" cy="243410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7" descr="internet pi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300"/>
          <a:stretch>
            <a:fillRect/>
          </a:stretch>
        </p:blipFill>
        <p:spPr bwMode="auto">
          <a:xfrm>
            <a:off x="1793920" y="1253523"/>
            <a:ext cx="1397374" cy="186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056327" y="3863360"/>
            <a:ext cx="997254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AutoNum type="arabicPeriod"/>
            </a:pPr>
            <a:r>
              <a:rPr lang="en-US" altLang="en-US" sz="2400" b="1" dirty="0"/>
              <a:t>Title bar</a:t>
            </a:r>
            <a:r>
              <a:rPr lang="en-US" altLang="en-US" sz="2400" dirty="0"/>
              <a:t> – tells you the name of the web page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altLang="en-US" sz="2400" b="1" dirty="0"/>
              <a:t>Menu bar</a:t>
            </a:r>
            <a:r>
              <a:rPr lang="en-US" altLang="en-US" sz="2400" dirty="0"/>
              <a:t> – has commands for moving around the webpage, printing, </a:t>
            </a:r>
            <a:r>
              <a:rPr lang="en-US" altLang="en-US" sz="2400" dirty="0" err="1"/>
              <a:t>etc</a:t>
            </a:r>
            <a:endParaRPr lang="en-US" altLang="en-US" sz="2400" dirty="0"/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altLang="en-US" sz="2400" b="1" dirty="0"/>
              <a:t>Tool bar</a:t>
            </a:r>
            <a:r>
              <a:rPr lang="en-US" altLang="en-US" sz="2400" dirty="0"/>
              <a:t> – short cuts to commands.  Each picture represents a command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altLang="en-US" sz="2400" b="1" dirty="0"/>
              <a:t>Address bar</a:t>
            </a:r>
            <a:r>
              <a:rPr lang="en-US" altLang="en-US" sz="2400" dirty="0"/>
              <a:t> – webpage address.  If you want to go directly to a web page, you will need to know the address. 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65929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What is “</a:t>
            </a:r>
            <a:r>
              <a:rPr lang="en-GB" b="1" dirty="0"/>
              <a:t>Domain Name</a:t>
            </a:r>
            <a:r>
              <a:rPr lang="en-GB" dirty="0"/>
              <a:t>”?</a:t>
            </a:r>
          </a:p>
          <a:p>
            <a:r>
              <a:rPr lang="en-GB" dirty="0"/>
              <a:t> It is a unique name for your website. To get a domain name you have to register the name from domain name registration companies like eHost.com.</a:t>
            </a:r>
          </a:p>
          <a:p>
            <a:r>
              <a:rPr lang="pl-PL" dirty="0"/>
              <a:t>Example: </a:t>
            </a:r>
            <a:r>
              <a:rPr lang="pl-PL" dirty="0">
                <a:hlinkClick r:id="rId2"/>
              </a:rPr>
              <a:t>www.google.com</a:t>
            </a: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1012914"/>
          </a:xfrm>
        </p:spPr>
        <p:txBody>
          <a:bodyPr/>
          <a:lstStyle/>
          <a:p>
            <a:r>
              <a:rPr lang="en-GB" b="1" dirty="0"/>
              <a:t>Domain Name</a:t>
            </a:r>
          </a:p>
        </p:txBody>
      </p:sp>
    </p:spTree>
    <p:extLst>
      <p:ext uri="{BB962C8B-B14F-4D97-AF65-F5344CB8AC3E}">
        <p14:creationId xmlns:p14="http://schemas.microsoft.com/office/powerpoint/2010/main" val="544910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1555168"/>
            <a:ext cx="9791700" cy="4351338"/>
          </a:xfrm>
        </p:spPr>
        <p:txBody>
          <a:bodyPr/>
          <a:lstStyle/>
          <a:p>
            <a:r>
              <a:rPr lang="en-GB" dirty="0"/>
              <a:t>A type of URI (uniform resource identifier) which represents the network location of a resource such as a web page, a graphic file, or an MP3 file. </a:t>
            </a:r>
          </a:p>
          <a:p>
            <a:r>
              <a:rPr lang="en-GB" dirty="0"/>
              <a:t>It is a pointer to specific information on the internet. You can think of it as street address for information on the internet. 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171942"/>
            <a:ext cx="9029700" cy="961399"/>
          </a:xfrm>
        </p:spPr>
        <p:txBody>
          <a:bodyPr/>
          <a:lstStyle/>
          <a:p>
            <a:r>
              <a:rPr lang="en-GB" b="1" dirty="0"/>
              <a:t>Uniform Resource Locator (URL)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100" y="4079975"/>
            <a:ext cx="8231150" cy="1826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10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62100" y="1287888"/>
            <a:ext cx="9791700" cy="4932608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altLang="en-US" dirty="0"/>
              <a:t>A web address is typically composed of </a:t>
            </a:r>
            <a:r>
              <a:rPr lang="en-US" altLang="en-US" b="1" dirty="0"/>
              <a:t>four parts</a:t>
            </a:r>
            <a:r>
              <a:rPr lang="en-US" altLang="en-US" dirty="0"/>
              <a:t>: </a:t>
            </a:r>
          </a:p>
          <a:p>
            <a:pPr>
              <a:lnSpc>
                <a:spcPct val="80000"/>
              </a:lnSpc>
            </a:pPr>
            <a:r>
              <a:rPr lang="en-US" altLang="en-US" dirty="0"/>
              <a:t>For example, the address</a:t>
            </a:r>
            <a:r>
              <a:rPr lang="en-US" altLang="en-US" b="1" dirty="0"/>
              <a:t> http://www.google.ca </a:t>
            </a:r>
            <a:r>
              <a:rPr lang="en-US" altLang="en-US" dirty="0"/>
              <a:t>is made up of the following areas:</a:t>
            </a:r>
            <a:endParaRPr lang="en-US" altLang="en-US" b="1" dirty="0"/>
          </a:p>
          <a:p>
            <a:pPr lvl="1">
              <a:lnSpc>
                <a:spcPct val="80000"/>
              </a:lnSpc>
            </a:pPr>
            <a:r>
              <a:rPr lang="en-US" altLang="en-US" sz="2800" b="1" dirty="0">
                <a:solidFill>
                  <a:srgbClr val="FF0000"/>
                </a:solidFill>
              </a:rPr>
              <a:t>http://</a:t>
            </a:r>
            <a:r>
              <a:rPr lang="en-US" altLang="en-US" sz="2800" dirty="0"/>
              <a:t/>
            </a:r>
            <a:br>
              <a:rPr lang="en-US" altLang="en-US" sz="2800" dirty="0"/>
            </a:br>
            <a:r>
              <a:rPr lang="en-US" altLang="en-US" sz="2800" dirty="0"/>
              <a:t>This Web server uses Hypertext Transfer Protocol (HTTP). This is the most common protocol on the Internet. </a:t>
            </a:r>
            <a:endParaRPr lang="en-US" altLang="en-US" sz="2800" b="1" dirty="0"/>
          </a:p>
          <a:p>
            <a:pPr lvl="1">
              <a:lnSpc>
                <a:spcPct val="80000"/>
              </a:lnSpc>
            </a:pPr>
            <a:r>
              <a:rPr lang="en-US" altLang="en-US" sz="2800" b="1" dirty="0">
                <a:solidFill>
                  <a:srgbClr val="FF0000"/>
                </a:solidFill>
              </a:rPr>
              <a:t>www</a:t>
            </a:r>
            <a:r>
              <a:rPr lang="en-US" altLang="en-US" sz="2800" dirty="0"/>
              <a:t/>
            </a:r>
            <a:br>
              <a:rPr lang="en-US" altLang="en-US" sz="2800" dirty="0"/>
            </a:br>
            <a:r>
              <a:rPr lang="en-US" altLang="en-US" sz="2800" dirty="0"/>
              <a:t>This site is on the World Wide Web. </a:t>
            </a:r>
            <a:endParaRPr lang="en-US" altLang="en-US" sz="2800" b="1" dirty="0"/>
          </a:p>
          <a:p>
            <a:pPr lvl="1">
              <a:lnSpc>
                <a:spcPct val="80000"/>
              </a:lnSpc>
            </a:pPr>
            <a:r>
              <a:rPr lang="en-US" altLang="en-US" sz="2800" b="1" dirty="0">
                <a:solidFill>
                  <a:srgbClr val="FF0000"/>
                </a:solidFill>
              </a:rPr>
              <a:t>google</a:t>
            </a:r>
            <a:r>
              <a:rPr lang="en-US" altLang="en-US" sz="2800" dirty="0"/>
              <a:t/>
            </a:r>
            <a:br>
              <a:rPr lang="en-US" altLang="en-US" sz="2800" dirty="0"/>
            </a:br>
            <a:r>
              <a:rPr lang="en-US" altLang="en-US" sz="2800" dirty="0"/>
              <a:t>The Web server and site </a:t>
            </a:r>
            <a:r>
              <a:rPr lang="en-US" altLang="en-US" sz="2800" dirty="0" smtClean="0"/>
              <a:t>name. </a:t>
            </a:r>
            <a:endParaRPr lang="en-US" altLang="en-US" sz="2800" b="1" dirty="0"/>
          </a:p>
          <a:p>
            <a:pPr lvl="1">
              <a:lnSpc>
                <a:spcPct val="80000"/>
              </a:lnSpc>
            </a:pPr>
            <a:r>
              <a:rPr lang="en-US" altLang="en-US" sz="2800" b="1" dirty="0">
                <a:solidFill>
                  <a:srgbClr val="FF0000"/>
                </a:solidFill>
              </a:rPr>
              <a:t>ca</a:t>
            </a:r>
            <a:r>
              <a:rPr lang="en-US" altLang="en-US" sz="2800" dirty="0"/>
              <a:t> </a:t>
            </a:r>
            <a:br>
              <a:rPr lang="en-US" altLang="en-US" sz="2800" dirty="0"/>
            </a:br>
            <a:r>
              <a:rPr lang="en-US" altLang="en-US" sz="2800" dirty="0"/>
              <a:t>This tells us it is a site in Canada. </a:t>
            </a:r>
            <a:endParaRPr lang="en-US" altLang="en-US" sz="2800" dirty="0"/>
          </a:p>
        </p:txBody>
      </p:sp>
      <p:sp>
        <p:nvSpPr>
          <p:cNvPr id="5" name="Title 12"/>
          <p:cNvSpPr txBox="1">
            <a:spLocks/>
          </p:cNvSpPr>
          <p:nvPr/>
        </p:nvSpPr>
        <p:spPr>
          <a:xfrm>
            <a:off x="1943100" y="153362"/>
            <a:ext cx="9029700" cy="11345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b="1" dirty="0">
                <a:solidFill>
                  <a:srgbClr val="00B0F0"/>
                </a:solidFill>
              </a:rPr>
              <a:t>Parts of a Web </a:t>
            </a:r>
            <a:r>
              <a:rPr lang="en-US" altLang="en-US" b="1" dirty="0" smtClean="0">
                <a:solidFill>
                  <a:srgbClr val="00B0F0"/>
                </a:solidFill>
              </a:rPr>
              <a:t>Address (URL)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78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6190" y="1223494"/>
            <a:ext cx="9791700" cy="3258354"/>
          </a:xfrm>
        </p:spPr>
        <p:txBody>
          <a:bodyPr/>
          <a:lstStyle/>
          <a:p>
            <a:r>
              <a:rPr lang="en-US" altLang="en-US" b="1" dirty="0"/>
              <a:t>The Internet</a:t>
            </a:r>
            <a:r>
              <a:rPr lang="en-US" altLang="en-US" dirty="0"/>
              <a:t> is a network of computers spanning the globe. It is also called the </a:t>
            </a:r>
            <a:r>
              <a:rPr lang="en-US" altLang="en-US" b="1" dirty="0"/>
              <a:t>World</a:t>
            </a:r>
            <a:r>
              <a:rPr lang="en-US" altLang="en-US" dirty="0"/>
              <a:t> </a:t>
            </a:r>
            <a:r>
              <a:rPr lang="en-US" altLang="en-US" b="1" dirty="0"/>
              <a:t>Wide</a:t>
            </a:r>
            <a:r>
              <a:rPr lang="en-US" altLang="en-US" dirty="0"/>
              <a:t> </a:t>
            </a:r>
            <a:r>
              <a:rPr lang="en-US" altLang="en-US" b="1" dirty="0"/>
              <a:t>Web</a:t>
            </a:r>
            <a:r>
              <a:rPr lang="en-US" altLang="en-US" b="1" dirty="0" smtClean="0"/>
              <a:t>.</a:t>
            </a:r>
          </a:p>
          <a:p>
            <a:r>
              <a:rPr lang="en-US" altLang="en-US" dirty="0" smtClean="0"/>
              <a:t>The </a:t>
            </a:r>
            <a:r>
              <a:rPr lang="en-US" altLang="en-US" b="1" dirty="0"/>
              <a:t>World</a:t>
            </a:r>
            <a:r>
              <a:rPr lang="en-US" altLang="en-US" dirty="0"/>
              <a:t> </a:t>
            </a:r>
            <a:r>
              <a:rPr lang="en-US" altLang="en-US" b="1" dirty="0"/>
              <a:t>Wide</a:t>
            </a:r>
            <a:r>
              <a:rPr lang="en-US" altLang="en-US" dirty="0"/>
              <a:t> </a:t>
            </a:r>
            <a:r>
              <a:rPr lang="en-US" altLang="en-US" b="1" dirty="0" smtClean="0"/>
              <a:t>Web </a:t>
            </a:r>
            <a:r>
              <a:rPr lang="en-US" altLang="en-US" dirty="0"/>
              <a:t>is a collection of information stored on the networked computers over the world</a:t>
            </a:r>
            <a:r>
              <a:rPr lang="en-US" altLang="en-US" dirty="0" smtClean="0"/>
              <a:t>.</a:t>
            </a:r>
          </a:p>
          <a:p>
            <a:r>
              <a:rPr lang="en-US" altLang="en-US" dirty="0"/>
              <a:t>To access the Internet, an existing network need to pay a small registration fee and agree to certain standards based on the TCP/IP (Transmission Control Protocol/Internet Protocol)</a:t>
            </a:r>
          </a:p>
          <a:p>
            <a:endParaRPr lang="en-US" altLang="en-US" b="1" dirty="0"/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678064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What is the Internet ?</a:t>
            </a:r>
            <a:endParaRPr lang="en-GB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486" y="4278752"/>
            <a:ext cx="3119027" cy="207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521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1400622"/>
            <a:ext cx="9791700" cy="435133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A top-level domain (TLD) identifies the right-most label of the domain name.</a:t>
            </a:r>
          </a:p>
          <a:p>
            <a:r>
              <a:rPr lang="en-US" altLang="en-US" dirty="0" smtClean="0"/>
              <a:t>Endings </a:t>
            </a:r>
            <a:r>
              <a:rPr lang="en-US" altLang="en-US" dirty="0"/>
              <a:t>of web </a:t>
            </a:r>
            <a:r>
              <a:rPr lang="en-US" altLang="en-US" dirty="0" smtClean="0"/>
              <a:t>page address (TLD) </a:t>
            </a:r>
            <a:r>
              <a:rPr lang="en-US" altLang="en-US" dirty="0"/>
              <a:t>tells us a bit about the page</a:t>
            </a:r>
            <a:r>
              <a:rPr lang="en-US" altLang="en-US" dirty="0" smtClean="0"/>
              <a:t>.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Types of TLDs: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 smtClean="0"/>
              <a:t>Common endings such as:</a:t>
            </a:r>
          </a:p>
          <a:p>
            <a:pPr>
              <a:lnSpc>
                <a:spcPct val="80000"/>
              </a:lnSpc>
            </a:pPr>
            <a:r>
              <a:rPr lang="en-US" altLang="en-US" b="1" dirty="0"/>
              <a:t>com</a:t>
            </a:r>
            <a:r>
              <a:rPr lang="en-US" altLang="en-US" dirty="0"/>
              <a:t> (commercial) </a:t>
            </a:r>
          </a:p>
          <a:p>
            <a:pPr>
              <a:lnSpc>
                <a:spcPct val="80000"/>
              </a:lnSpc>
            </a:pPr>
            <a:r>
              <a:rPr lang="en-US" altLang="en-US" b="1" dirty="0" err="1"/>
              <a:t>edu</a:t>
            </a:r>
            <a:r>
              <a:rPr lang="en-US" altLang="en-US" dirty="0"/>
              <a:t> (educational institution) </a:t>
            </a:r>
          </a:p>
          <a:p>
            <a:pPr>
              <a:lnSpc>
                <a:spcPct val="80000"/>
              </a:lnSpc>
            </a:pPr>
            <a:r>
              <a:rPr lang="en-US" altLang="en-US" b="1" dirty="0" err="1"/>
              <a:t>gov</a:t>
            </a:r>
            <a:r>
              <a:rPr lang="en-US" altLang="en-US" dirty="0"/>
              <a:t> (government) </a:t>
            </a:r>
          </a:p>
          <a:p>
            <a:pPr>
              <a:lnSpc>
                <a:spcPct val="80000"/>
              </a:lnSpc>
            </a:pPr>
            <a:r>
              <a:rPr lang="en-US" altLang="en-US" b="1" dirty="0"/>
              <a:t>net</a:t>
            </a:r>
            <a:r>
              <a:rPr lang="en-US" altLang="en-US" dirty="0"/>
              <a:t> (network) </a:t>
            </a:r>
          </a:p>
          <a:p>
            <a:pPr>
              <a:lnSpc>
                <a:spcPct val="80000"/>
              </a:lnSpc>
            </a:pPr>
            <a:r>
              <a:rPr lang="en-US" altLang="en-US" b="1" dirty="0"/>
              <a:t>org</a:t>
            </a:r>
            <a:r>
              <a:rPr lang="en-US" altLang="en-US" dirty="0"/>
              <a:t> (organization)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716700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Top-Level Domain Name (TLD)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38950" y="2729594"/>
            <a:ext cx="3889151" cy="302236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sz="2800" dirty="0" smtClean="0"/>
              <a:t>2. Country </a:t>
            </a:r>
            <a:r>
              <a:rPr lang="en-GB" sz="2800" dirty="0"/>
              <a:t>code such as:</a:t>
            </a:r>
          </a:p>
          <a:p>
            <a:pPr marL="285750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800" b="1" dirty="0" smtClean="0"/>
              <a:t>ca</a:t>
            </a:r>
            <a:r>
              <a:rPr lang="en-US" altLang="en-US" sz="2800" dirty="0" smtClean="0"/>
              <a:t> </a:t>
            </a:r>
            <a:r>
              <a:rPr lang="en-US" altLang="en-US" sz="2800" dirty="0"/>
              <a:t>(Canada) </a:t>
            </a:r>
          </a:p>
          <a:p>
            <a:pPr marL="285750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800" b="1" dirty="0" err="1"/>
              <a:t>uk</a:t>
            </a:r>
            <a:r>
              <a:rPr lang="en-US" altLang="en-US" sz="2800" dirty="0"/>
              <a:t> (United Kingdom) </a:t>
            </a:r>
          </a:p>
          <a:p>
            <a:pPr marL="285750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800" b="1" dirty="0" err="1" smtClean="0"/>
              <a:t>sa</a:t>
            </a:r>
            <a:r>
              <a:rPr lang="en-US" altLang="en-US" sz="2800" dirty="0" smtClean="0"/>
              <a:t> (Saudi Arabia) </a:t>
            </a:r>
            <a:endParaRPr lang="en-US" altLang="en-US" sz="2800" dirty="0"/>
          </a:p>
          <a:p>
            <a:pPr marL="285750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800" b="1" dirty="0"/>
              <a:t>us</a:t>
            </a:r>
            <a:r>
              <a:rPr lang="en-US" altLang="en-US" sz="2800" dirty="0"/>
              <a:t> (United States of America) </a:t>
            </a:r>
          </a:p>
          <a:p>
            <a:pPr marL="285750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2800" b="1" dirty="0"/>
              <a:t>au </a:t>
            </a:r>
            <a:r>
              <a:rPr lang="en-US" altLang="en-US" sz="2800" dirty="0"/>
              <a:t>(Australia)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4043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1593805"/>
            <a:ext cx="10466768" cy="4549418"/>
          </a:xfrm>
        </p:spPr>
        <p:txBody>
          <a:bodyPr>
            <a:noAutofit/>
          </a:bodyPr>
          <a:lstStyle/>
          <a:p>
            <a:pPr marL="609600" indent="-609600">
              <a:lnSpc>
                <a:spcPct val="200000"/>
              </a:lnSpc>
              <a:buFontTx/>
              <a:buNone/>
            </a:pPr>
            <a:r>
              <a:rPr lang="en-US" altLang="en-US" b="1" dirty="0"/>
              <a:t>Two basic ways</a:t>
            </a:r>
          </a:p>
          <a:p>
            <a:pPr marL="609600" indent="-609600">
              <a:lnSpc>
                <a:spcPct val="200000"/>
              </a:lnSpc>
              <a:buFontTx/>
              <a:buAutoNum type="arabicPeriod"/>
            </a:pPr>
            <a:r>
              <a:rPr lang="en-US" altLang="en-US" dirty="0"/>
              <a:t>if you know the address of the web page (example:  </a:t>
            </a:r>
            <a:r>
              <a:rPr lang="en-US" altLang="en-US" dirty="0">
                <a:hlinkClick r:id="rId2"/>
              </a:rPr>
              <a:t>www.cbc.ca</a:t>
            </a:r>
            <a:r>
              <a:rPr lang="en-US" altLang="en-US" dirty="0" smtClean="0"/>
              <a:t>)</a:t>
            </a:r>
          </a:p>
          <a:p>
            <a:pPr marL="609600" indent="-609600">
              <a:lnSpc>
                <a:spcPct val="200000"/>
              </a:lnSpc>
              <a:buFontTx/>
              <a:buAutoNum type="arabicPeriod"/>
            </a:pPr>
            <a:r>
              <a:rPr lang="en-US" altLang="en-US" dirty="0"/>
              <a:t>Using a search engine like </a:t>
            </a:r>
            <a:r>
              <a:rPr lang="en-US" altLang="en-US" b="1" dirty="0"/>
              <a:t>Google </a:t>
            </a:r>
            <a:r>
              <a:rPr lang="en-US" altLang="en-US" dirty="0"/>
              <a:t>to find the address.  This is called a </a:t>
            </a:r>
            <a:r>
              <a:rPr lang="en-US" altLang="en-US" b="1" dirty="0"/>
              <a:t>keyword search</a:t>
            </a:r>
          </a:p>
          <a:p>
            <a:pPr marL="0" indent="0">
              <a:buNone/>
            </a:pPr>
            <a:endParaRPr lang="en-US" altLang="en-US" dirty="0"/>
          </a:p>
          <a:p>
            <a:pPr marL="609600" indent="-609600">
              <a:buFontTx/>
              <a:buNone/>
            </a:pPr>
            <a:endParaRPr lang="en-US" altLang="en-US" dirty="0"/>
          </a:p>
          <a:p>
            <a:pPr marL="0" indent="0">
              <a:buNone/>
            </a:pPr>
            <a:r>
              <a:rPr lang="en-US" altLang="en-US" dirty="0" smtClean="0"/>
              <a:t> 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884126"/>
          </a:xfrm>
        </p:spPr>
        <p:txBody>
          <a:bodyPr/>
          <a:lstStyle/>
          <a:p>
            <a:r>
              <a:rPr lang="en-US" altLang="en-US" b="1" dirty="0"/>
              <a:t>How to Search the Internet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61397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 </a:t>
            </a:r>
            <a:r>
              <a:rPr lang="en-GB" dirty="0" err="1"/>
              <a:t>markup</a:t>
            </a:r>
            <a:r>
              <a:rPr lang="en-GB" dirty="0"/>
              <a:t> language is a computer language that use </a:t>
            </a:r>
            <a:r>
              <a:rPr lang="en-GB" b="1" dirty="0">
                <a:solidFill>
                  <a:srgbClr val="FF0000"/>
                </a:solidFill>
              </a:rPr>
              <a:t>tags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to define elements within a document. It is human-readable, meaning </a:t>
            </a:r>
            <a:r>
              <a:rPr lang="en-GB" dirty="0" err="1"/>
              <a:t>markup</a:t>
            </a:r>
            <a:r>
              <a:rPr lang="en-GB" dirty="0"/>
              <a:t> files contain standard words, rather than typical programming syntax. </a:t>
            </a:r>
            <a:endParaRPr lang="en-GB" dirty="0" smtClean="0"/>
          </a:p>
          <a:p>
            <a:r>
              <a:rPr lang="en-GB" dirty="0" smtClean="0"/>
              <a:t>Also it is:</a:t>
            </a:r>
            <a:endParaRPr lang="en-GB" dirty="0"/>
          </a:p>
          <a:p>
            <a:pPr lvl="1"/>
            <a:r>
              <a:rPr lang="en-US" dirty="0"/>
              <a:t>A language designed to format text.</a:t>
            </a:r>
          </a:p>
          <a:p>
            <a:pPr lvl="1"/>
            <a:r>
              <a:rPr lang="en-US" dirty="0"/>
              <a:t>A markup language is just interpreted by the browser and not compiled.</a:t>
            </a:r>
          </a:p>
          <a:p>
            <a:pPr lvl="1"/>
            <a:r>
              <a:rPr lang="en-US" dirty="0"/>
              <a:t>E.g. HTML.XML,XHTML and MML</a:t>
            </a: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652306"/>
          </a:xfrm>
        </p:spPr>
        <p:txBody>
          <a:bodyPr>
            <a:normAutofit fontScale="90000"/>
          </a:bodyPr>
          <a:lstStyle/>
          <a:p>
            <a:r>
              <a:rPr lang="en-GB" b="1" dirty="0" err="1"/>
              <a:t>Markup</a:t>
            </a:r>
            <a:r>
              <a:rPr lang="en-GB" b="1" dirty="0"/>
              <a:t> Languages</a:t>
            </a:r>
          </a:p>
        </p:txBody>
      </p:sp>
    </p:spTree>
    <p:extLst>
      <p:ext uri="{BB962C8B-B14F-4D97-AF65-F5344CB8AC3E}">
        <p14:creationId xmlns:p14="http://schemas.microsoft.com/office/powerpoint/2010/main" val="4103104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0150" y="1297590"/>
            <a:ext cx="9791700" cy="4716843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Verdana" charset="0"/>
              </a:rPr>
              <a:t>HTML</a:t>
            </a:r>
            <a:r>
              <a:rPr lang="en-US" sz="2400" dirty="0">
                <a:latin typeface="Verdana" charset="0"/>
              </a:rPr>
              <a:t> – Hypertext Markup Language</a:t>
            </a:r>
          </a:p>
          <a:p>
            <a:pPr lvl="1"/>
            <a:r>
              <a:rPr lang="en-US" dirty="0">
                <a:latin typeface="Verdana" charset="0"/>
                <a:cs typeface="Arial" charset="0"/>
              </a:rPr>
              <a:t>The set of markup symbols or codes placed in a file intended for display on a web browser. </a:t>
            </a:r>
            <a:endParaRPr lang="en-US" dirty="0" smtClean="0">
              <a:latin typeface="Verdana" charset="0"/>
              <a:cs typeface="Arial" charset="0"/>
            </a:endParaRPr>
          </a:p>
          <a:p>
            <a:r>
              <a:rPr lang="en-US" sz="2400" b="1" dirty="0">
                <a:solidFill>
                  <a:srgbClr val="FF0000"/>
                </a:solidFill>
                <a:latin typeface="Verdana" charset="0"/>
              </a:rPr>
              <a:t>XML</a:t>
            </a:r>
            <a:r>
              <a:rPr lang="en-US" sz="2400" dirty="0">
                <a:latin typeface="Verdana" charset="0"/>
              </a:rPr>
              <a:t> – </a:t>
            </a:r>
            <a:r>
              <a:rPr lang="en-US" sz="2400" dirty="0" err="1">
                <a:latin typeface="Verdana" charset="0"/>
              </a:rPr>
              <a:t>eXtensible</a:t>
            </a:r>
            <a:r>
              <a:rPr lang="en-US" sz="2400" dirty="0">
                <a:latin typeface="Verdana" charset="0"/>
              </a:rPr>
              <a:t> Markup </a:t>
            </a:r>
            <a:r>
              <a:rPr lang="en-US" sz="2400" dirty="0" err="1">
                <a:latin typeface="Verdana" charset="0"/>
              </a:rPr>
              <a:t>Langauge</a:t>
            </a:r>
            <a:endParaRPr lang="en-US" sz="2400" dirty="0">
              <a:latin typeface="Verdana" charset="0"/>
            </a:endParaRPr>
          </a:p>
          <a:p>
            <a:pPr lvl="1"/>
            <a:r>
              <a:rPr lang="en-US" dirty="0">
                <a:latin typeface="Verdana" charset="0"/>
                <a:cs typeface="Arial" charset="0"/>
              </a:rPr>
              <a:t>A text-based language designed to describe, deliver, and exchange structured information. </a:t>
            </a:r>
          </a:p>
          <a:p>
            <a:pPr lvl="1"/>
            <a:r>
              <a:rPr lang="en-US" dirty="0">
                <a:latin typeface="Verdana" charset="0"/>
                <a:cs typeface="Arial" charset="0"/>
              </a:rPr>
              <a:t>It is not intended to replace HTML -- it is intended to extend the power of HTML by separating data from presentation. </a:t>
            </a:r>
          </a:p>
          <a:p>
            <a:r>
              <a:rPr lang="en-US" sz="2400" b="1" dirty="0">
                <a:solidFill>
                  <a:srgbClr val="FF0000"/>
                </a:solidFill>
                <a:latin typeface="Verdana" charset="0"/>
                <a:cs typeface="Arial" charset="0"/>
              </a:rPr>
              <a:t>XHTML</a:t>
            </a:r>
            <a:r>
              <a:rPr lang="en-US" sz="2400" dirty="0">
                <a:latin typeface="Verdana" charset="0"/>
                <a:cs typeface="Arial" charset="0"/>
              </a:rPr>
              <a:t> – </a:t>
            </a:r>
            <a:r>
              <a:rPr lang="en-US" sz="2400" dirty="0" err="1">
                <a:latin typeface="Verdana" charset="0"/>
                <a:cs typeface="Arial" charset="0"/>
              </a:rPr>
              <a:t>eXtensible</a:t>
            </a:r>
            <a:r>
              <a:rPr lang="en-US" sz="2400" dirty="0">
                <a:latin typeface="Verdana" charset="0"/>
                <a:cs typeface="Arial" charset="0"/>
              </a:rPr>
              <a:t> Hypertext Markup Language</a:t>
            </a:r>
          </a:p>
          <a:p>
            <a:pPr lvl="1"/>
            <a:r>
              <a:rPr lang="en-US" dirty="0" smtClean="0">
                <a:latin typeface="Verdana" charset="0"/>
                <a:cs typeface="Times New Roman" charset="0"/>
              </a:rPr>
              <a:t>It </a:t>
            </a:r>
            <a:r>
              <a:rPr lang="en-US" dirty="0">
                <a:latin typeface="Verdana" charset="0"/>
                <a:cs typeface="Times New Roman" charset="0"/>
              </a:rPr>
              <a:t>combines the formatting strengths of HTML 4.0 and the data structure and extensibility strengths of XML.</a:t>
            </a:r>
            <a:r>
              <a:rPr lang="en-US" dirty="0">
                <a:latin typeface="Verdana" charset="0"/>
                <a:cs typeface="Arial" charset="0"/>
              </a:rPr>
              <a:t> </a:t>
            </a:r>
          </a:p>
          <a:p>
            <a:pPr lvl="1"/>
            <a:endParaRPr lang="en-US" dirty="0">
              <a:latin typeface="Verdana" charset="0"/>
              <a:cs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652306"/>
          </a:xfrm>
        </p:spPr>
        <p:txBody>
          <a:bodyPr>
            <a:normAutofit fontScale="90000"/>
          </a:bodyPr>
          <a:lstStyle/>
          <a:p>
            <a:r>
              <a:rPr lang="en-GB" b="1" dirty="0" err="1"/>
              <a:t>Markup</a:t>
            </a:r>
            <a:r>
              <a:rPr lang="en-GB" b="1" dirty="0"/>
              <a:t> Languages</a:t>
            </a:r>
          </a:p>
        </p:txBody>
      </p:sp>
    </p:spTree>
    <p:extLst>
      <p:ext uri="{BB962C8B-B14F-4D97-AF65-F5344CB8AC3E}">
        <p14:creationId xmlns:p14="http://schemas.microsoft.com/office/powerpoint/2010/main" val="2366369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HTML5</a:t>
            </a:r>
          </a:p>
          <a:p>
            <a:pPr marL="0" indent="0">
              <a:buNone/>
            </a:pPr>
            <a:endParaRPr lang="en-GB" dirty="0"/>
          </a:p>
          <a:p>
            <a:pPr lvl="1"/>
            <a:r>
              <a:rPr lang="en-US" dirty="0">
                <a:cs typeface="Arial" charset="0"/>
              </a:rPr>
              <a:t>The next version of HTML 4 and XHTML 1</a:t>
            </a:r>
            <a:br>
              <a:rPr lang="en-US" dirty="0">
                <a:cs typeface="Arial" charset="0"/>
              </a:rPr>
            </a:br>
            <a:endParaRPr lang="en-US" dirty="0">
              <a:cs typeface="Arial" charset="0"/>
            </a:endParaRPr>
          </a:p>
          <a:p>
            <a:pPr lvl="1"/>
            <a:r>
              <a:rPr lang="en-US" dirty="0">
                <a:cs typeface="Times New Roman" charset="0"/>
                <a:hlinkClick r:id="rId2"/>
              </a:rPr>
              <a:t>http://www.w3.org/html/</a:t>
            </a:r>
            <a:endParaRPr lang="en-US" dirty="0">
              <a:cs typeface="Times New Roman" charset="0"/>
            </a:endParaRPr>
          </a:p>
          <a:p>
            <a:pPr lvl="1"/>
            <a:r>
              <a:rPr lang="en-US" dirty="0">
                <a:latin typeface="Gill Sans MT" charset="0"/>
                <a:cs typeface="Times New Roman" charset="0"/>
                <a:hlinkClick r:id="rId3"/>
              </a:rPr>
              <a:t>http://www.html5doctor.com</a:t>
            </a:r>
            <a:endParaRPr lang="en-US" dirty="0">
              <a:latin typeface="Gill Sans MT" charset="0"/>
              <a:cs typeface="Times New Roman" charset="0"/>
            </a:endParaRPr>
          </a:p>
          <a:p>
            <a:pPr marL="457200" lvl="1" indent="0">
              <a:buNone/>
            </a:pPr>
            <a:endParaRPr lang="en-US" dirty="0">
              <a:cs typeface="Times New Roman" charset="0"/>
            </a:endParaRPr>
          </a:p>
          <a:p>
            <a:pPr lvl="1">
              <a:buNone/>
            </a:pPr>
            <a:r>
              <a:rPr lang="en-US" dirty="0">
                <a:cs typeface="Times New Roman" charset="0"/>
              </a:rPr>
              <a:t/>
            </a:r>
            <a:br>
              <a:rPr lang="en-US" dirty="0">
                <a:cs typeface="Times New Roman" charset="0"/>
              </a:rPr>
            </a:br>
            <a:endParaRPr lang="en-US" dirty="0">
              <a:cs typeface="Times New Roman" charset="0"/>
            </a:endParaRP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716700"/>
          </a:xfrm>
        </p:spPr>
        <p:txBody>
          <a:bodyPr>
            <a:normAutofit fontScale="90000"/>
          </a:bodyPr>
          <a:lstStyle/>
          <a:p>
            <a:r>
              <a:rPr lang="en-GB" b="1" dirty="0" err="1"/>
              <a:t>Markup</a:t>
            </a:r>
            <a:r>
              <a:rPr lang="en-GB" b="1" dirty="0"/>
              <a:t> Languages</a:t>
            </a:r>
          </a:p>
        </p:txBody>
      </p:sp>
      <p:pic>
        <p:nvPicPr>
          <p:cNvPr id="5" name="Picture 4" descr="Screen Shot 2015-08-21 at 13.43.1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450" y="3830081"/>
            <a:ext cx="1422725" cy="1999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277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Top Ten Mistakes in Web Design: </a:t>
            </a:r>
            <a:r>
              <a:rPr lang="en-GB" dirty="0">
                <a:hlinkClick r:id="rId2"/>
              </a:rPr>
              <a:t>http://www.nngroup.com/articles/top-10-mistakes-web-design/</a:t>
            </a:r>
            <a:r>
              <a:rPr lang="en-GB" dirty="0"/>
              <a:t> (See other series)</a:t>
            </a:r>
          </a:p>
          <a:p>
            <a:r>
              <a:rPr lang="en-GB" dirty="0"/>
              <a:t>Web Accessibility: </a:t>
            </a:r>
            <a:r>
              <a:rPr lang="en-GB" dirty="0">
                <a:hlinkClick r:id="rId3"/>
              </a:rPr>
              <a:t>https://en.wikipedia.org/wiki/Web_accessibility</a:t>
            </a:r>
            <a:r>
              <a:rPr lang="en-GB" dirty="0"/>
              <a:t>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Extra Reading?</a:t>
            </a:r>
          </a:p>
        </p:txBody>
      </p:sp>
    </p:spTree>
    <p:extLst>
      <p:ext uri="{BB962C8B-B14F-4D97-AF65-F5344CB8AC3E}">
        <p14:creationId xmlns:p14="http://schemas.microsoft.com/office/powerpoint/2010/main" val="1341265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18038" y="1756044"/>
            <a:ext cx="9029700" cy="1325563"/>
          </a:xfrm>
        </p:spPr>
        <p:txBody>
          <a:bodyPr>
            <a:noAutofit/>
          </a:bodyPr>
          <a:lstStyle/>
          <a:p>
            <a:pPr algn="ctr"/>
            <a:r>
              <a:rPr lang="en-GB" sz="6000" b="1" dirty="0" smtClean="0"/>
              <a:t>Questions !!</a:t>
            </a:r>
            <a:br>
              <a:rPr lang="en-GB" sz="6000" b="1" dirty="0" smtClean="0"/>
            </a:br>
            <a:r>
              <a:rPr lang="en-GB" sz="6000" b="1" dirty="0" smtClean="0">
                <a:sym typeface="Wingdings" panose="05000000000000000000" pitchFamily="2" charset="2"/>
              </a:rPr>
              <a:t></a:t>
            </a:r>
            <a:endParaRPr lang="en-GB" sz="6000" b="1" dirty="0"/>
          </a:p>
        </p:txBody>
      </p:sp>
    </p:spTree>
    <p:extLst>
      <p:ext uri="{BB962C8B-B14F-4D97-AF65-F5344CB8AC3E}">
        <p14:creationId xmlns:p14="http://schemas.microsoft.com/office/powerpoint/2010/main" val="3305272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en-US" dirty="0"/>
              <a:t>Send e-mail messages.</a:t>
            </a:r>
          </a:p>
          <a:p>
            <a:pPr>
              <a:lnSpc>
                <a:spcPct val="150000"/>
              </a:lnSpc>
            </a:pPr>
            <a:r>
              <a:rPr lang="en-US" altLang="en-US" dirty="0"/>
              <a:t>Send (upload) or receive (down load) files between computers.</a:t>
            </a:r>
          </a:p>
          <a:p>
            <a:pPr>
              <a:lnSpc>
                <a:spcPct val="150000"/>
              </a:lnSpc>
            </a:pPr>
            <a:r>
              <a:rPr lang="en-US" altLang="en-US" dirty="0"/>
              <a:t>Participate in discussion groups, such as mailing lists and newsgroups.</a:t>
            </a:r>
          </a:p>
          <a:p>
            <a:pPr>
              <a:lnSpc>
                <a:spcPct val="150000"/>
              </a:lnSpc>
            </a:pPr>
            <a:r>
              <a:rPr lang="en-US" altLang="en-US" dirty="0"/>
              <a:t>Surfing the web.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/>
              <a:t>The uses of the Internet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896384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dirty="0">
                <a:solidFill>
                  <a:srgbClr val="FF5050"/>
                </a:solidFill>
              </a:rPr>
              <a:t>They are not the same things.</a:t>
            </a:r>
          </a:p>
          <a:p>
            <a:r>
              <a:rPr lang="en-US" altLang="en-US" dirty="0"/>
              <a:t>The Internet is a collection of computers or networking devices connected together.</a:t>
            </a:r>
          </a:p>
          <a:p>
            <a:pPr lvl="1"/>
            <a:r>
              <a:rPr lang="en-US" altLang="en-US" sz="2800" dirty="0"/>
              <a:t>They have communication between each other.</a:t>
            </a:r>
          </a:p>
          <a:p>
            <a:r>
              <a:rPr lang="en-US" altLang="en-US" dirty="0" smtClean="0"/>
              <a:t>The </a:t>
            </a:r>
            <a:r>
              <a:rPr lang="en-US" altLang="en-US" dirty="0"/>
              <a:t>Web is a collection of documents that are interconnected by hyper-links.</a:t>
            </a:r>
          </a:p>
          <a:p>
            <a:pPr lvl="1"/>
            <a:r>
              <a:rPr lang="en-US" altLang="en-US" sz="2800" dirty="0"/>
              <a:t>These documents are accessed by web browsers and provided by web servers.</a:t>
            </a: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/>
              <a:t>Web or Internet?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067544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altLang="en-US" dirty="0"/>
              <a:t>A  commercial organization with permanent connection to the Internet that sells temporary connections to subscribers.</a:t>
            </a:r>
          </a:p>
          <a:p>
            <a:pPr>
              <a:lnSpc>
                <a:spcPct val="200000"/>
              </a:lnSpc>
            </a:pPr>
            <a:r>
              <a:rPr lang="en-US" altLang="en-US" dirty="0"/>
              <a:t>Examples:</a:t>
            </a:r>
          </a:p>
          <a:p>
            <a:pPr>
              <a:lnSpc>
                <a:spcPct val="200000"/>
              </a:lnSpc>
            </a:pPr>
            <a:r>
              <a:rPr lang="en-US" altLang="en-US" dirty="0" smtClean="0"/>
              <a:t>STC, ZAIN.</a:t>
            </a:r>
            <a:endParaRPr lang="en-US" altLang="en-US" dirty="0"/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/>
              <a:t>Internet Service Provider (ISP)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804584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4674" y="1107582"/>
            <a:ext cx="9791700" cy="5112913"/>
          </a:xfrm>
        </p:spPr>
        <p:txBody>
          <a:bodyPr>
            <a:noAutofit/>
          </a:bodyPr>
          <a:lstStyle/>
          <a:p>
            <a:r>
              <a:rPr lang="en-US" altLang="en-US" b="1" dirty="0">
                <a:solidFill>
                  <a:srgbClr val="FF5050"/>
                </a:solidFill>
              </a:rPr>
              <a:t>Client</a:t>
            </a:r>
          </a:p>
          <a:p>
            <a:pPr lvl="1"/>
            <a:r>
              <a:rPr lang="en-US" altLang="en-US" sz="2800" dirty="0"/>
              <a:t>Any computer on the network that requests services from another computer on the network.</a:t>
            </a:r>
          </a:p>
          <a:p>
            <a:r>
              <a:rPr lang="en-US" altLang="en-US" b="1" dirty="0">
                <a:solidFill>
                  <a:srgbClr val="FF0000"/>
                </a:solidFill>
              </a:rPr>
              <a:t>Server</a:t>
            </a:r>
          </a:p>
          <a:p>
            <a:pPr lvl="1"/>
            <a:r>
              <a:rPr lang="en-US" altLang="en-US" sz="2800" dirty="0"/>
              <a:t>Any computer that receives requests from client computers, processes and sends the output.</a:t>
            </a:r>
          </a:p>
          <a:p>
            <a:r>
              <a:rPr lang="en-US" altLang="en-US" b="1" dirty="0">
                <a:solidFill>
                  <a:srgbClr val="FF0000"/>
                </a:solidFill>
              </a:rPr>
              <a:t>Web Page</a:t>
            </a:r>
          </a:p>
          <a:p>
            <a:pPr lvl="1"/>
            <a:r>
              <a:rPr lang="en-US" altLang="en-US" sz="2800" dirty="0"/>
              <a:t>Any page that is hosted on the Internet.</a:t>
            </a:r>
          </a:p>
          <a:p>
            <a:r>
              <a:rPr lang="en-US" altLang="en-US" b="1" dirty="0" smtClean="0">
                <a:solidFill>
                  <a:srgbClr val="FF0000"/>
                </a:solidFill>
              </a:rPr>
              <a:t>Home Page</a:t>
            </a:r>
            <a:endParaRPr lang="en-US" altLang="en-US" b="1" dirty="0">
              <a:solidFill>
                <a:srgbClr val="FF0000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US" altLang="en-US" sz="2800" dirty="0"/>
              <a:t>Each Web site contains a </a:t>
            </a:r>
            <a:r>
              <a:rPr lang="en-US" altLang="en-US" sz="2800" b="1" dirty="0"/>
              <a:t>home page</a:t>
            </a:r>
            <a:r>
              <a:rPr lang="en-US" altLang="en-US" sz="2800" dirty="0"/>
              <a:t> (this is the original starting page) and may also contain additional pages. </a:t>
            </a: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49858" y="152332"/>
            <a:ext cx="9029700" cy="955251"/>
          </a:xfrm>
        </p:spPr>
        <p:txBody>
          <a:bodyPr/>
          <a:lstStyle/>
          <a:p>
            <a:r>
              <a:rPr lang="en-US" altLang="en-US" b="1" dirty="0"/>
              <a:t>Internet Terminology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226756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914" y="1323348"/>
            <a:ext cx="11487954" cy="47554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en-US" b="1" dirty="0" smtClean="0">
                <a:solidFill>
                  <a:srgbClr val="FF0000"/>
                </a:solidFill>
              </a:rPr>
              <a:t>Web </a:t>
            </a:r>
            <a:r>
              <a:rPr lang="en-US" altLang="en-US" b="1" dirty="0">
                <a:solidFill>
                  <a:srgbClr val="FF0000"/>
                </a:solidFill>
              </a:rPr>
              <a:t>Development</a:t>
            </a:r>
          </a:p>
          <a:p>
            <a:pPr lvl="1"/>
            <a:r>
              <a:rPr lang="en-US" altLang="en-US" sz="2800" dirty="0"/>
              <a:t>The process of creating, modifying web pages.</a:t>
            </a:r>
          </a:p>
          <a:p>
            <a:pPr marL="0" indent="0">
              <a:buNone/>
            </a:pPr>
            <a:r>
              <a:rPr lang="en-US" altLang="en-US" b="1" dirty="0">
                <a:solidFill>
                  <a:srgbClr val="FF0000"/>
                </a:solidFill>
              </a:rPr>
              <a:t>Internet Browser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altLang="en-US" sz="2800" dirty="0"/>
              <a:t>An </a:t>
            </a:r>
            <a:r>
              <a:rPr lang="en-US" altLang="en-US" sz="2800" b="1" dirty="0"/>
              <a:t>Internet Browser</a:t>
            </a:r>
            <a:r>
              <a:rPr lang="en-US" altLang="en-US" sz="2800" dirty="0"/>
              <a:t> is a software program that enables you to view Web pages on your computer. Browsers connect computers to the Internet, and allow people to “surf the Web</a:t>
            </a:r>
            <a:r>
              <a:rPr lang="en-US" altLang="en-US" sz="2800" dirty="0" smtClean="0"/>
              <a:t>.” Ex: </a:t>
            </a:r>
            <a:r>
              <a:rPr lang="en-US" altLang="en-US" sz="2800" b="1" dirty="0"/>
              <a:t>Internet</a:t>
            </a:r>
            <a:r>
              <a:rPr lang="en-US" altLang="en-US" sz="2800" dirty="0"/>
              <a:t> </a:t>
            </a:r>
            <a:r>
              <a:rPr lang="en-US" altLang="en-US" sz="2800" b="1" dirty="0"/>
              <a:t>Explorer</a:t>
            </a:r>
            <a:endParaRPr lang="en-US" altLang="en-US" sz="2800" dirty="0"/>
          </a:p>
          <a:p>
            <a:pPr marL="0" indent="0">
              <a:buNone/>
            </a:pPr>
            <a:r>
              <a:rPr lang="en-US" altLang="en-US" b="1" dirty="0">
                <a:solidFill>
                  <a:srgbClr val="FF0000"/>
                </a:solidFill>
              </a:rPr>
              <a:t>Web </a:t>
            </a:r>
            <a:r>
              <a:rPr lang="en-US" altLang="en-US" b="1" dirty="0" smtClean="0">
                <a:solidFill>
                  <a:srgbClr val="FF0000"/>
                </a:solidFill>
              </a:rPr>
              <a:t>Server</a:t>
            </a:r>
            <a:endParaRPr lang="en-US" altLang="en-US" b="1" dirty="0">
              <a:solidFill>
                <a:srgbClr val="FF0000"/>
              </a:solidFill>
            </a:endParaRPr>
          </a:p>
          <a:p>
            <a:pPr lvl="1"/>
            <a:r>
              <a:rPr lang="en-US" altLang="en-US" sz="2800" dirty="0"/>
              <a:t>It is a program that waits for requests from the web </a:t>
            </a:r>
            <a:r>
              <a:rPr lang="en-US" altLang="en-US" sz="2800" dirty="0" smtClean="0"/>
              <a:t>browser. Ex</a:t>
            </a:r>
            <a:r>
              <a:rPr lang="en-US" altLang="en-US" sz="2800" dirty="0"/>
              <a:t>: </a:t>
            </a:r>
            <a:r>
              <a:rPr lang="en-US" altLang="en-US" sz="2800" b="1" dirty="0"/>
              <a:t>Apache.</a:t>
            </a:r>
          </a:p>
          <a:p>
            <a:pPr marL="0" indent="0">
              <a:buNone/>
            </a:pPr>
            <a:endParaRPr lang="en-US" altLang="en-US" sz="2800" b="1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11221" y="184822"/>
            <a:ext cx="9029700" cy="678064"/>
          </a:xfrm>
        </p:spPr>
        <p:txBody>
          <a:bodyPr>
            <a:normAutofit fontScale="90000"/>
          </a:bodyPr>
          <a:lstStyle/>
          <a:p>
            <a:r>
              <a:rPr lang="en-US" altLang="en-US" b="1" dirty="0"/>
              <a:t>Internet Terminology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430644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6190" y="1413500"/>
            <a:ext cx="9791700" cy="4806995"/>
          </a:xfrm>
        </p:spPr>
        <p:txBody>
          <a:bodyPr>
            <a:noAutofit/>
          </a:bodyPr>
          <a:lstStyle/>
          <a:p>
            <a:r>
              <a:rPr lang="en-US" altLang="zh-TW" dirty="0"/>
              <a:t>The web information is stored in the Web pages.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zh-TW" sz="2800" b="1" dirty="0">
                <a:solidFill>
                  <a:srgbClr val="FF5050"/>
                </a:solidFill>
              </a:rPr>
              <a:t>In HTML format.</a:t>
            </a:r>
          </a:p>
          <a:p>
            <a:r>
              <a:rPr lang="en-US" altLang="zh-TW" dirty="0"/>
              <a:t>The web pages are stored in the computers called Web servers.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zh-TW" sz="2800" b="1" dirty="0">
                <a:solidFill>
                  <a:srgbClr val="FF9900"/>
                </a:solidFill>
              </a:rPr>
              <a:t>In the Web server file system.</a:t>
            </a:r>
          </a:p>
          <a:p>
            <a:r>
              <a:rPr lang="en-US" altLang="zh-TW" dirty="0"/>
              <a:t>The computer reading the pages is called web clients with specific web browser.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zh-TW" sz="2800" b="1" dirty="0">
                <a:solidFill>
                  <a:srgbClr val="0070C0"/>
                </a:solidFill>
              </a:rPr>
              <a:t>Most commonly Internet Explorer or Netscape.</a:t>
            </a:r>
          </a:p>
          <a:p>
            <a:r>
              <a:rPr lang="en-US" altLang="zh-TW" dirty="0"/>
              <a:t>The web server waits for the request from the web clients over the Internet.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zh-TW" sz="2800" b="1" dirty="0">
                <a:solidFill>
                  <a:srgbClr val="C00000"/>
                </a:solidFill>
              </a:rPr>
              <a:t>Internet Information Server (IIS) or Apache.</a:t>
            </a: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768216"/>
          </a:xfrm>
        </p:spPr>
        <p:txBody>
          <a:bodyPr/>
          <a:lstStyle/>
          <a:p>
            <a:r>
              <a:rPr lang="en-US" altLang="zh-TW" b="1" dirty="0"/>
              <a:t>How does the Web work?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577988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Protocols</a:t>
            </a:r>
            <a:endParaRPr lang="en-GB" dirty="0"/>
          </a:p>
          <a:p>
            <a:r>
              <a:rPr lang="en-GB" dirty="0"/>
              <a:t>Rules that describe the methods used for clients and servers to communicate with each other over a network. </a:t>
            </a:r>
          </a:p>
          <a:p>
            <a:r>
              <a:rPr lang="en-GB" dirty="0"/>
              <a:t>HTTP</a:t>
            </a:r>
          </a:p>
          <a:p>
            <a:r>
              <a:rPr lang="en-GB" dirty="0"/>
              <a:t>Email Protocols</a:t>
            </a:r>
          </a:p>
          <a:p>
            <a:r>
              <a:rPr lang="en-GB" dirty="0"/>
              <a:t>TCP/IP</a:t>
            </a:r>
          </a:p>
          <a:p>
            <a:r>
              <a:rPr lang="en-GB" dirty="0"/>
              <a:t>FTP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012913"/>
          </a:xfrm>
        </p:spPr>
        <p:txBody>
          <a:bodyPr>
            <a:normAutofit/>
          </a:bodyPr>
          <a:lstStyle/>
          <a:p>
            <a:r>
              <a:rPr lang="en-GB" b="1" dirty="0"/>
              <a:t>Internet protocols</a:t>
            </a:r>
          </a:p>
        </p:txBody>
      </p:sp>
    </p:spTree>
    <p:extLst>
      <p:ext uri="{BB962C8B-B14F-4D97-AF65-F5344CB8AC3E}">
        <p14:creationId xmlns:p14="http://schemas.microsoft.com/office/powerpoint/2010/main" val="3040659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loud skipper design 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Cloud skipper design template" id="{30DBBF30-EDA2-4408-9702-3B0A8AED6F12}" vid="{0F128B79-39D4-4007-9EC6-E245A2CC91E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A1AFEDE-5CAF-4D05-AC35-0F55C5366E1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Cloud skipper design slides</Template>
  <TotalTime>0</TotalTime>
  <Words>1492</Words>
  <Application>Microsoft Office PowerPoint</Application>
  <PresentationFormat>Widescreen</PresentationFormat>
  <Paragraphs>193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PMingLiU</vt:lpstr>
      <vt:lpstr>宋体</vt:lpstr>
      <vt:lpstr>Arial</vt:lpstr>
      <vt:lpstr>Calibri</vt:lpstr>
      <vt:lpstr>Cambria</vt:lpstr>
      <vt:lpstr>Gill Sans MT</vt:lpstr>
      <vt:lpstr>Times New Roman</vt:lpstr>
      <vt:lpstr>Verdana</vt:lpstr>
      <vt:lpstr>Wingdings</vt:lpstr>
      <vt:lpstr>Cloud skipper design template</vt:lpstr>
      <vt:lpstr>Introduction to the Internet</vt:lpstr>
      <vt:lpstr>What is the Internet ?</vt:lpstr>
      <vt:lpstr>The uses of the Internet</vt:lpstr>
      <vt:lpstr>Web or Internet?</vt:lpstr>
      <vt:lpstr>Internet Service Provider (ISP)</vt:lpstr>
      <vt:lpstr>Internet Terminology</vt:lpstr>
      <vt:lpstr>Internet Terminology</vt:lpstr>
      <vt:lpstr>How does the Web work?</vt:lpstr>
      <vt:lpstr>Internet protocols</vt:lpstr>
      <vt:lpstr>Hypertext transfer Protocols (HTTP) Request/Response Model</vt:lpstr>
      <vt:lpstr>E-mail protocols</vt:lpstr>
      <vt:lpstr>Internet Protocol (IP)</vt:lpstr>
      <vt:lpstr>IP Address</vt:lpstr>
      <vt:lpstr>TCP/IP Transmission Control Protocol/ Internet Protocol</vt:lpstr>
      <vt:lpstr>File Transfer Protocol (FTP)</vt:lpstr>
      <vt:lpstr>PowerPoint Presentation</vt:lpstr>
      <vt:lpstr>Domain Name</vt:lpstr>
      <vt:lpstr>Uniform Resource Locator (URL)</vt:lpstr>
      <vt:lpstr>PowerPoint Presentation</vt:lpstr>
      <vt:lpstr>Top-Level Domain Name (TLD)</vt:lpstr>
      <vt:lpstr>How to Search the Internet</vt:lpstr>
      <vt:lpstr>Markup Languages</vt:lpstr>
      <vt:lpstr>Markup Languages</vt:lpstr>
      <vt:lpstr>Markup Languages</vt:lpstr>
      <vt:lpstr>Extra Reading?</vt:lpstr>
      <vt:lpstr>Questions !! 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2015-06-10T01:27:29Z</dcterms:created>
  <dcterms:modified xsi:type="dcterms:W3CDTF">2015-09-07T18:11:16Z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TC034605089991</vt:lpwstr>
  </property>
</Properties>
</file>