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00" r:id="rId1"/>
  </p:sldMasterIdLst>
  <p:sldIdLst>
    <p:sldId id="256" r:id="rId2"/>
    <p:sldId id="257" r:id="rId3"/>
    <p:sldId id="268" r:id="rId4"/>
    <p:sldId id="269" r:id="rId5"/>
    <p:sldId id="259" r:id="rId6"/>
    <p:sldId id="258" r:id="rId7"/>
    <p:sldId id="261" r:id="rId8"/>
    <p:sldId id="260" r:id="rId9"/>
    <p:sldId id="267" r:id="rId10"/>
    <p:sldId id="264" r:id="rId11"/>
    <p:sldId id="265" r:id="rId12"/>
    <p:sldId id="266"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78" d="100"/>
          <a:sy n="78" d="100"/>
        </p:scale>
        <p:origin x="-1818" y="-93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406401" y="329185"/>
            <a:ext cx="11376073"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558129" y="434162"/>
            <a:ext cx="11075745"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963168" y="1820206"/>
            <a:ext cx="103632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963168" y="3685032"/>
            <a:ext cx="103632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B61BEF0D-F0BB-DE4B-95CE-6DB70DBA9567}" type="datetimeFigureOut">
              <a:rPr lang="en-US" smtClean="0"/>
              <a:pPr/>
              <a:t>2/8/2017</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11" name="Slide Number Placeholder 10"/>
          <p:cNvSpPr>
            <a:spLocks noGrp="1"/>
          </p:cNvSpPr>
          <p:nvPr>
            <p:ph type="sldNum" sz="quarter" idx="12"/>
          </p:nvPr>
        </p:nvSpPr>
        <p:spPr/>
        <p:txBody>
          <a:bodyPr/>
          <a:lstStyle>
            <a:extLst/>
          </a:lstStyle>
          <a:p>
            <a:fld id="{D57F1E4F-1CFF-5643-939E-217C01CDF565}"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70560" y="4983480"/>
            <a:ext cx="1091184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70560" y="530352"/>
            <a:ext cx="1091184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61BEF0D-F0BB-DE4B-95CE-6DB70DBA9567}" type="datetimeFigureOut">
              <a:rPr lang="en-US" smtClean="0"/>
              <a:pPr/>
              <a:t>2/8/2017</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D57F1E4F-1CFF-5643-939E-217C01CDF565}"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5"/>
            <a:ext cx="26416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711200" y="533403"/>
            <a:ext cx="79248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61BEF0D-F0BB-DE4B-95CE-6DB70DBA9567}" type="datetimeFigureOut">
              <a:rPr lang="en-US" smtClean="0"/>
              <a:pPr/>
              <a:t>2/8/2017</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D57F1E4F-1CFF-5643-939E-217C01CDF565}"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70560" y="4983480"/>
            <a:ext cx="1091184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670560" y="530352"/>
            <a:ext cx="1091184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61BEF0D-F0BB-DE4B-95CE-6DB70DBA9567}" type="datetimeFigureOut">
              <a:rPr lang="en-US" smtClean="0"/>
              <a:pPr/>
              <a:t>2/8/2017</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D57F1E4F-1CFF-5643-939E-217C01CDF56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406401" y="329185"/>
            <a:ext cx="11376073"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558129" y="434163"/>
            <a:ext cx="11075745"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624459" y="4928616"/>
            <a:ext cx="1091184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24459" y="5624484"/>
            <a:ext cx="1091184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61BEF0D-F0BB-DE4B-95CE-6DB70DBA9567}" type="datetimeFigureOut">
              <a:rPr lang="en-US" smtClean="0"/>
              <a:pPr/>
              <a:t>2/8/2017</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D57F1E4F-1CFF-5643-939E-217C01CDF565}"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685803" y="530352"/>
            <a:ext cx="524256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6340480" y="530352"/>
            <a:ext cx="524256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61BEF0D-F0BB-DE4B-95CE-6DB70DBA9567}" type="datetimeFigureOut">
              <a:rPr lang="en-US" smtClean="0"/>
              <a:pPr/>
              <a:t>2/8/2017</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D57F1E4F-1CFF-5643-939E-217C01CDF565}"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70560" y="4983480"/>
            <a:ext cx="1091184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809632" y="579438"/>
            <a:ext cx="524256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6202892" y="579438"/>
            <a:ext cx="524256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809632" y="1447800"/>
            <a:ext cx="524256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6202892" y="1447800"/>
            <a:ext cx="524256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61BEF0D-F0BB-DE4B-95CE-6DB70DBA9567}" type="datetimeFigureOut">
              <a:rPr lang="en-US" smtClean="0"/>
              <a:pPr/>
              <a:t>2/8/2017</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D57F1E4F-1CFF-5643-939E-217C01CDF565}"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61BEF0D-F0BB-DE4B-95CE-6DB70DBA9567}" type="datetimeFigureOut">
              <a:rPr lang="en-US" smtClean="0"/>
              <a:pPr/>
              <a:t>2/8/2017</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D57F1E4F-1CFF-5643-939E-217C01CDF565}"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406401" y="329185"/>
            <a:ext cx="11376073"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B61BEF0D-F0BB-DE4B-95CE-6DB70DBA9567}" type="datetimeFigureOut">
              <a:rPr lang="en-US" smtClean="0"/>
              <a:pPr/>
              <a:t>2/8/2017</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D57F1E4F-1CFF-5643-939E-217C01CDF565}"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85045" y="533400"/>
            <a:ext cx="39624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7385129" y="1447802"/>
            <a:ext cx="39624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1015163" y="930144"/>
            <a:ext cx="6168212"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61BEF0D-F0BB-DE4B-95CE-6DB70DBA9567}" type="datetimeFigureOut">
              <a:rPr lang="en-US" smtClean="0"/>
              <a:pPr/>
              <a:t>2/8/2017</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D57F1E4F-1CFF-5643-939E-217C01CDF565}"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406401" y="329185"/>
            <a:ext cx="11376073"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8534401" y="434162"/>
            <a:ext cx="3099473"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609600" y="5012056"/>
            <a:ext cx="109728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8616949" y="533400"/>
            <a:ext cx="298704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61BEF0D-F0BB-DE4B-95CE-6DB70DBA9567}" type="datetimeFigureOut">
              <a:rPr lang="en-US" smtClean="0"/>
              <a:pPr/>
              <a:t>2/8/2017</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D57F1E4F-1CFF-5643-939E-217C01CDF565}" type="slidenum">
              <a:rPr lang="en-US" smtClean="0"/>
              <a:pPr/>
              <a:t>‹#›</a:t>
            </a:fld>
            <a:endParaRPr lang="en-US" dirty="0"/>
          </a:p>
        </p:txBody>
      </p:sp>
      <p:sp>
        <p:nvSpPr>
          <p:cNvPr id="3" name="Picture Placeholder 2"/>
          <p:cNvSpPr>
            <a:spLocks noGrp="1"/>
          </p:cNvSpPr>
          <p:nvPr>
            <p:ph type="pic" idx="1"/>
          </p:nvPr>
        </p:nvSpPr>
        <p:spPr>
          <a:xfrm>
            <a:off x="561973" y="435768"/>
            <a:ext cx="7900416"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406401" y="329185"/>
            <a:ext cx="11376073"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558129" y="434162"/>
            <a:ext cx="11075745"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670560" y="4985590"/>
            <a:ext cx="1091184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670560" y="530352"/>
            <a:ext cx="1091184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5035104" y="6111876"/>
            <a:ext cx="3048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B61BEF0D-F0BB-DE4B-95CE-6DB70DBA9567}" type="datetimeFigureOut">
              <a:rPr lang="en-US" smtClean="0"/>
              <a:pPr/>
              <a:t>2/8/2017</a:t>
            </a:fld>
            <a:endParaRPr lang="en-US" dirty="0"/>
          </a:p>
        </p:txBody>
      </p:sp>
      <p:sp>
        <p:nvSpPr>
          <p:cNvPr id="18" name="Footer Placeholder 17"/>
          <p:cNvSpPr>
            <a:spLocks noGrp="1"/>
          </p:cNvSpPr>
          <p:nvPr>
            <p:ph type="ftr" sz="quarter" idx="3"/>
          </p:nvPr>
        </p:nvSpPr>
        <p:spPr>
          <a:xfrm>
            <a:off x="8083104" y="6111876"/>
            <a:ext cx="3048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dirty="0"/>
          </a:p>
        </p:txBody>
      </p:sp>
      <p:sp>
        <p:nvSpPr>
          <p:cNvPr id="5" name="Slide Number Placeholder 4"/>
          <p:cNvSpPr>
            <a:spLocks noGrp="1"/>
          </p:cNvSpPr>
          <p:nvPr>
            <p:ph type="sldNum" sz="quarter" idx="4"/>
          </p:nvPr>
        </p:nvSpPr>
        <p:spPr>
          <a:xfrm>
            <a:off x="11131104" y="6111876"/>
            <a:ext cx="6096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D57F1E4F-1CFF-5643-939E-217C01CDF56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975360" y="930190"/>
            <a:ext cx="10363200" cy="1828800"/>
          </a:xfrm>
        </p:spPr>
        <p:txBody>
          <a:bodyPr>
            <a:normAutofit/>
          </a:bodyPr>
          <a:lstStyle/>
          <a:p>
            <a:pPr algn="ctr"/>
            <a:r>
              <a:rPr lang="en-US" sz="4000" b="0" dirty="0" smtClean="0">
                <a:solidFill>
                  <a:schemeClr val="accent6"/>
                </a:solidFill>
                <a:latin typeface="Times New Roman" pitchFamily="18" charset="0"/>
                <a:cs typeface="Times New Roman" pitchFamily="18" charset="0"/>
              </a:rPr>
              <a:t>473 </a:t>
            </a:r>
            <a:r>
              <a:rPr lang="en-US" sz="4000" b="0" dirty="0" err="1" smtClean="0">
                <a:solidFill>
                  <a:schemeClr val="accent6"/>
                </a:solidFill>
                <a:latin typeface="Times New Roman" pitchFamily="18" charset="0"/>
                <a:cs typeface="Times New Roman" pitchFamily="18" charset="0"/>
              </a:rPr>
              <a:t>Arabization</a:t>
            </a:r>
            <a:r>
              <a:rPr lang="en-US" sz="4000" b="0" dirty="0" smtClean="0">
                <a:solidFill>
                  <a:schemeClr val="accent6"/>
                </a:solidFill>
                <a:latin typeface="Times New Roman" pitchFamily="18" charset="0"/>
                <a:cs typeface="Times New Roman" pitchFamily="18" charset="0"/>
              </a:rPr>
              <a:t/>
            </a:r>
            <a:br>
              <a:rPr lang="en-US" sz="4000" b="0" dirty="0" smtClean="0">
                <a:solidFill>
                  <a:schemeClr val="accent6"/>
                </a:solidFill>
                <a:latin typeface="Times New Roman" pitchFamily="18" charset="0"/>
                <a:cs typeface="Times New Roman" pitchFamily="18" charset="0"/>
              </a:rPr>
            </a:br>
            <a:r>
              <a:rPr lang="ar-SA" sz="4000" b="0" dirty="0" smtClean="0">
                <a:solidFill>
                  <a:schemeClr val="accent6"/>
                </a:solidFill>
                <a:latin typeface="Times New Roman" pitchFamily="18" charset="0"/>
                <a:cs typeface="Times New Roman" pitchFamily="18" charset="0"/>
              </a:rPr>
              <a:t>التعريب</a:t>
            </a:r>
            <a:endParaRPr lang="ar-SA" sz="4000" b="0" dirty="0">
              <a:solidFill>
                <a:schemeClr val="accent6"/>
              </a:solidFill>
              <a:latin typeface="Times New Roman" pitchFamily="18" charset="0"/>
              <a:cs typeface="Times New Roman" pitchFamily="18" charset="0"/>
            </a:endParaRPr>
          </a:p>
        </p:txBody>
      </p:sp>
      <p:sp>
        <p:nvSpPr>
          <p:cNvPr id="3" name="عنوان فرعي 2"/>
          <p:cNvSpPr>
            <a:spLocks noGrp="1"/>
          </p:cNvSpPr>
          <p:nvPr>
            <p:ph type="subTitle" idx="1"/>
          </p:nvPr>
        </p:nvSpPr>
        <p:spPr>
          <a:xfrm>
            <a:off x="694944" y="4041648"/>
            <a:ext cx="10863072" cy="1752600"/>
          </a:xfrm>
        </p:spPr>
        <p:txBody>
          <a:bodyPr/>
          <a:lstStyle/>
          <a:p>
            <a:pPr algn="ctr"/>
            <a:r>
              <a:rPr lang="ar-SA" dirty="0" smtClean="0"/>
              <a:t>د. سلوى الحارثي</a:t>
            </a:r>
          </a:p>
          <a:p>
            <a:pPr algn="ctr"/>
            <a:r>
              <a:rPr lang="ar-SA" dirty="0" smtClean="0"/>
              <a:t>أستاذ مساعد في قسم اللغة الإنجليزية والترجمة، كلية اللغات والترجمة</a:t>
            </a:r>
          </a:p>
          <a:p>
            <a:pPr algn="ctr"/>
            <a:r>
              <a:rPr lang="ar-SA" dirty="0"/>
              <a:t>مع الشكر الجزيل للدكتورة ريم السالم على تعاونها في </a:t>
            </a:r>
            <a:r>
              <a:rPr lang="ar-SA" dirty="0" smtClean="0"/>
              <a:t>إعداد</a:t>
            </a:r>
            <a:r>
              <a:rPr lang="ar-SA" dirty="0" smtClean="0"/>
              <a:t> </a:t>
            </a:r>
            <a:r>
              <a:rPr lang="ar-SA" dirty="0"/>
              <a:t>المحتوى العلمي لهذه المادة </a:t>
            </a:r>
          </a:p>
        </p:txBody>
      </p:sp>
    </p:spTree>
    <p:extLst>
      <p:ext uri="{BB962C8B-B14F-4D97-AF65-F5344CB8AC3E}">
        <p14:creationId xmlns:p14="http://schemas.microsoft.com/office/powerpoint/2010/main" val="40078874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43712" y="423672"/>
            <a:ext cx="10972800" cy="990600"/>
          </a:xfrm>
        </p:spPr>
        <p:txBody>
          <a:bodyPr/>
          <a:lstStyle/>
          <a:p>
            <a:pPr algn="ctr"/>
            <a:r>
              <a:rPr lang="ar-SA" dirty="0" smtClean="0">
                <a:solidFill>
                  <a:schemeClr val="accent6"/>
                </a:solidFill>
              </a:rPr>
              <a:t>  نبذة تاريخية </a:t>
            </a:r>
            <a:endParaRPr lang="ar-SA" dirty="0">
              <a:solidFill>
                <a:schemeClr val="accent6"/>
              </a:solidFill>
            </a:endParaRPr>
          </a:p>
        </p:txBody>
      </p:sp>
      <p:sp>
        <p:nvSpPr>
          <p:cNvPr id="3" name="عنصر نائب للمحتوى 2"/>
          <p:cNvSpPr>
            <a:spLocks noGrp="1"/>
          </p:cNvSpPr>
          <p:nvPr>
            <p:ph idx="1"/>
          </p:nvPr>
        </p:nvSpPr>
        <p:spPr>
          <a:xfrm>
            <a:off x="524256" y="1755648"/>
            <a:ext cx="10972800" cy="4194048"/>
          </a:xfrm>
        </p:spPr>
        <p:txBody>
          <a:bodyPr>
            <a:normAutofit/>
          </a:bodyPr>
          <a:lstStyle/>
          <a:p>
            <a:pPr marL="0" indent="0" algn="r">
              <a:buNone/>
            </a:pPr>
            <a:r>
              <a:rPr lang="ar-SA" sz="2000" dirty="0" smtClean="0"/>
              <a:t>العصر الأُموي: الإحتكاك المباشر بين العرب وغيرهم مثل الفرس والروم والأحباش واليونان والاتصال بين الشعوب بعد الفتوحات.</a:t>
            </a:r>
          </a:p>
          <a:p>
            <a:pPr marL="0" indent="0" algn="r">
              <a:buNone/>
            </a:pPr>
            <a:r>
              <a:rPr lang="ar-SA" sz="2000" dirty="0" smtClean="0"/>
              <a:t>العصر العباسي: ازدهار العلم والعناية بالثقافة والعلوم والترجمة خاصة في عهد الخليفة المأمون الذي أسس بيت </a:t>
            </a:r>
          </a:p>
          <a:p>
            <a:pPr marL="0" indent="0" algn="r">
              <a:buNone/>
            </a:pPr>
            <a:r>
              <a:rPr lang="ar-SA" sz="2000" dirty="0" smtClean="0"/>
              <a:t>الحكمة أقدم مجمع علمي في التاريخ العربي الإسلامي للنقل والترجمة. </a:t>
            </a:r>
          </a:p>
          <a:p>
            <a:pPr marL="0" indent="0" algn="r">
              <a:buNone/>
            </a:pPr>
            <a:r>
              <a:rPr lang="ar-SA" sz="2000" dirty="0" smtClean="0"/>
              <a:t>العصر الحديث: مواكبة التطور والتنمية والإستفادة من الإنتاج الفكري والعلمي والثقافي للشعوب الأخرى غير </a:t>
            </a:r>
          </a:p>
          <a:p>
            <a:pPr marL="0" indent="0" algn="r">
              <a:buNone/>
            </a:pPr>
            <a:r>
              <a:rPr lang="ar-SA" sz="2000" dirty="0" smtClean="0"/>
              <a:t>الناطقة بالعربية مع المحافظة على كيان اللغة العربية.</a:t>
            </a:r>
          </a:p>
          <a:p>
            <a:pPr marL="0" indent="0" algn="r">
              <a:buNone/>
            </a:pPr>
            <a:endParaRPr lang="ar-SA" sz="2000" dirty="0" smtClean="0"/>
          </a:p>
          <a:p>
            <a:pPr marL="0" lvl="0" indent="0" algn="r">
              <a:buClr>
                <a:srgbClr val="93A299"/>
              </a:buClr>
              <a:buNone/>
            </a:pPr>
            <a:r>
              <a:rPr lang="ar-SA" sz="1800" dirty="0">
                <a:solidFill>
                  <a:schemeClr val="accent6"/>
                </a:solidFill>
              </a:rPr>
              <a:t>المصدر: التعريب وصناعة المصطلحات دراسة تطبيقية في القواعد والإشكالات، د. الصادق خشاب، ص </a:t>
            </a:r>
            <a:r>
              <a:rPr lang="ar-SA" sz="1800" dirty="0" smtClean="0">
                <a:solidFill>
                  <a:schemeClr val="accent6"/>
                </a:solidFill>
              </a:rPr>
              <a:t>18-23</a:t>
            </a:r>
            <a:endParaRPr lang="ar-SA" sz="1800" dirty="0">
              <a:solidFill>
                <a:schemeClr val="accent6"/>
              </a:solidFill>
            </a:endParaRPr>
          </a:p>
          <a:p>
            <a:pPr marL="0" indent="0" algn="r">
              <a:buNone/>
            </a:pPr>
            <a:endParaRPr lang="ar-SA" sz="2000" dirty="0" smtClean="0"/>
          </a:p>
        </p:txBody>
      </p:sp>
    </p:spTree>
    <p:extLst>
      <p:ext uri="{BB962C8B-B14F-4D97-AF65-F5344CB8AC3E}">
        <p14:creationId xmlns:p14="http://schemas.microsoft.com/office/powerpoint/2010/main" val="36199240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19328" y="338328"/>
            <a:ext cx="10972800" cy="990600"/>
          </a:xfrm>
        </p:spPr>
        <p:txBody>
          <a:bodyPr>
            <a:normAutofit/>
          </a:bodyPr>
          <a:lstStyle/>
          <a:p>
            <a:pPr algn="ctr"/>
            <a:r>
              <a:rPr lang="ar-SA" sz="3200" b="0" dirty="0" smtClean="0">
                <a:solidFill>
                  <a:schemeClr val="accent6"/>
                </a:solidFill>
              </a:rPr>
              <a:t>دواعي التعريب</a:t>
            </a:r>
            <a:endParaRPr lang="ar-SA" sz="3200" b="0" dirty="0">
              <a:solidFill>
                <a:schemeClr val="accent6"/>
              </a:solidFill>
            </a:endParaRPr>
          </a:p>
        </p:txBody>
      </p:sp>
      <p:sp>
        <p:nvSpPr>
          <p:cNvPr id="3" name="عنصر نائب للمحتوى 2"/>
          <p:cNvSpPr>
            <a:spLocks noGrp="1"/>
          </p:cNvSpPr>
          <p:nvPr>
            <p:ph idx="1"/>
          </p:nvPr>
        </p:nvSpPr>
        <p:spPr>
          <a:xfrm>
            <a:off x="658368" y="1831848"/>
            <a:ext cx="10753344" cy="4227576"/>
          </a:xfrm>
        </p:spPr>
        <p:txBody>
          <a:bodyPr>
            <a:normAutofit/>
          </a:bodyPr>
          <a:lstStyle/>
          <a:p>
            <a:pPr marL="0" indent="0" algn="r">
              <a:lnSpc>
                <a:spcPct val="150000"/>
              </a:lnSpc>
              <a:buNone/>
            </a:pPr>
            <a:r>
              <a:rPr lang="ar-SA" sz="1900" dirty="0" smtClean="0"/>
              <a:t>1. سبب لغوي يتصل بالكلمة من خفة ووقع أو قبول وذيوعها بين الناس</a:t>
            </a:r>
          </a:p>
          <a:p>
            <a:pPr marL="0" lvl="0" indent="0" algn="r">
              <a:lnSpc>
                <a:spcPct val="150000"/>
              </a:lnSpc>
              <a:buClr>
                <a:srgbClr val="93A299"/>
              </a:buClr>
              <a:buNone/>
            </a:pPr>
            <a:r>
              <a:rPr lang="ar-SA" sz="1900" dirty="0" smtClean="0"/>
              <a:t>2. </a:t>
            </a:r>
            <a:r>
              <a:rPr lang="ar-SA" sz="1900" dirty="0">
                <a:solidFill>
                  <a:srgbClr val="292934"/>
                </a:solidFill>
              </a:rPr>
              <a:t>سبب اجتماعي له صلة بطبيعة العلاقات المتبادلة لهذه الماديات بين العرب والأقوام </a:t>
            </a:r>
            <a:r>
              <a:rPr lang="ar-SA" sz="1900" dirty="0" smtClean="0">
                <a:solidFill>
                  <a:srgbClr val="292934"/>
                </a:solidFill>
              </a:rPr>
              <a:t>الأخرى </a:t>
            </a:r>
            <a:r>
              <a:rPr lang="ar-SA" sz="1900" dirty="0" smtClean="0"/>
              <a:t>فيكون استخدام العرب لها وسيلة ايصال اسرع وأجدى في التعامل والتفاهم.</a:t>
            </a:r>
          </a:p>
          <a:p>
            <a:pPr marL="0" lvl="0" indent="0" algn="r">
              <a:lnSpc>
                <a:spcPct val="150000"/>
              </a:lnSpc>
              <a:buClr>
                <a:srgbClr val="93A299"/>
              </a:buClr>
              <a:buNone/>
            </a:pPr>
            <a:r>
              <a:rPr lang="ar-SA" sz="1900" dirty="0" smtClean="0"/>
              <a:t>3. سبب مادي يتعلق بجودة الصنف المسمى وشكله ومميزاته فينتشر بين العرب ان كان أعجمياً أكثر.</a:t>
            </a:r>
          </a:p>
          <a:p>
            <a:pPr marL="0" lvl="0" indent="0" algn="r">
              <a:lnSpc>
                <a:spcPct val="150000"/>
              </a:lnSpc>
              <a:buClr>
                <a:srgbClr val="93A299"/>
              </a:buClr>
              <a:buNone/>
            </a:pPr>
            <a:r>
              <a:rPr lang="ar-SA" sz="1900" dirty="0" smtClean="0"/>
              <a:t>4. تجديد الأشياء وقيمتها بتجديد مسمياتها ووقعها في الأسماع يضفي عليها حيوية وابتكار على حياة الإنسان واللغة.</a:t>
            </a:r>
          </a:p>
          <a:p>
            <a:pPr marL="0" lvl="0" indent="0" algn="r">
              <a:lnSpc>
                <a:spcPct val="150000"/>
              </a:lnSpc>
              <a:buClr>
                <a:srgbClr val="93A299"/>
              </a:buClr>
              <a:buNone/>
            </a:pPr>
            <a:r>
              <a:rPr lang="ar-SA" sz="1900" dirty="0" smtClean="0"/>
              <a:t>5. مباهاة البعض عند التلفظ بالأجنبية لتجعل منهم محل إعجاب الآخرين وموقع ثقة وإنصات.</a:t>
            </a:r>
          </a:p>
          <a:p>
            <a:pPr lvl="0" algn="r">
              <a:lnSpc>
                <a:spcPct val="150000"/>
              </a:lnSpc>
              <a:buClr>
                <a:srgbClr val="93A299"/>
              </a:buClr>
              <a:buFontTx/>
              <a:buChar char="-"/>
            </a:pPr>
            <a:endParaRPr lang="ar-SA" sz="1900" dirty="0"/>
          </a:p>
        </p:txBody>
      </p:sp>
    </p:spTree>
    <p:extLst>
      <p:ext uri="{BB962C8B-B14F-4D97-AF65-F5344CB8AC3E}">
        <p14:creationId xmlns:p14="http://schemas.microsoft.com/office/powerpoint/2010/main" val="30331897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29056" y="0"/>
            <a:ext cx="10911840" cy="1051560"/>
          </a:xfrm>
        </p:spPr>
        <p:txBody>
          <a:bodyPr>
            <a:normAutofit/>
          </a:bodyPr>
          <a:lstStyle/>
          <a:p>
            <a:pPr algn="ctr"/>
            <a:r>
              <a:rPr lang="ar-SA" sz="3200" b="0" dirty="0" smtClean="0">
                <a:solidFill>
                  <a:schemeClr val="accent6"/>
                </a:solidFill>
              </a:rPr>
              <a:t>مراجع المقرر</a:t>
            </a:r>
            <a:endParaRPr lang="ar-SA" sz="3200" b="0" dirty="0">
              <a:solidFill>
                <a:schemeClr val="accent6"/>
              </a:solidFill>
            </a:endParaRPr>
          </a:p>
        </p:txBody>
      </p:sp>
      <p:sp>
        <p:nvSpPr>
          <p:cNvPr id="3" name="عنصر نائب للمحتوى 2"/>
          <p:cNvSpPr>
            <a:spLocks noGrp="1"/>
          </p:cNvSpPr>
          <p:nvPr>
            <p:ph idx="1"/>
          </p:nvPr>
        </p:nvSpPr>
        <p:spPr>
          <a:xfrm>
            <a:off x="7717536" y="890016"/>
            <a:ext cx="3864864" cy="694945"/>
          </a:xfrm>
        </p:spPr>
        <p:txBody>
          <a:bodyPr>
            <a:normAutofit/>
          </a:bodyPr>
          <a:lstStyle/>
          <a:p>
            <a:pPr marL="0" indent="0" algn="r">
              <a:buNone/>
            </a:pPr>
            <a:r>
              <a:rPr lang="ar-SA" dirty="0" smtClean="0"/>
              <a:t> </a:t>
            </a:r>
            <a:r>
              <a:rPr lang="ar-SA" sz="2000" dirty="0"/>
              <a:t>فصول مختارة من </a:t>
            </a:r>
            <a:r>
              <a:rPr lang="ar-SA" sz="2000" dirty="0" smtClean="0"/>
              <a:t>المراجع التالية:</a:t>
            </a:r>
          </a:p>
          <a:p>
            <a:pPr marL="0" indent="0">
              <a:buNone/>
            </a:pPr>
            <a:endParaRPr lang="ar-SA"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9473" y="1584961"/>
            <a:ext cx="10094976" cy="4059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221084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71018" y="848021"/>
            <a:ext cx="9601196" cy="910168"/>
          </a:xfrm>
        </p:spPr>
        <p:txBody>
          <a:bodyPr/>
          <a:lstStyle/>
          <a:p>
            <a:pPr algn="ctr"/>
            <a:r>
              <a:rPr lang="en-US" dirty="0" smtClean="0">
                <a:solidFill>
                  <a:schemeClr val="accent6"/>
                </a:solidFill>
                <a:latin typeface="Times New Roman" pitchFamily="18" charset="0"/>
                <a:cs typeface="Times New Roman" pitchFamily="18" charset="0"/>
              </a:rPr>
              <a:t>Course Requirements</a:t>
            </a:r>
            <a:endParaRPr lang="ar-SA" dirty="0">
              <a:solidFill>
                <a:schemeClr val="accent6"/>
              </a:solidFill>
              <a:latin typeface="Times New Roman" pitchFamily="18" charset="0"/>
              <a:cs typeface="Times New Roman" pitchFamily="18" charset="0"/>
            </a:endParaRPr>
          </a:p>
        </p:txBody>
      </p:sp>
      <p:sp>
        <p:nvSpPr>
          <p:cNvPr id="3" name="عنصر نائب للمحتوى 2"/>
          <p:cNvSpPr>
            <a:spLocks noGrp="1"/>
          </p:cNvSpPr>
          <p:nvPr>
            <p:ph idx="1"/>
          </p:nvPr>
        </p:nvSpPr>
        <p:spPr>
          <a:xfrm>
            <a:off x="978408" y="1901952"/>
            <a:ext cx="10274807" cy="3437468"/>
          </a:xfrm>
        </p:spPr>
        <p:txBody>
          <a:bodyPr/>
          <a:lstStyle/>
          <a:p>
            <a:pPr algn="l" rtl="0">
              <a:buFontTx/>
              <a:buChar char="-"/>
            </a:pPr>
            <a:endParaRPr lang="en-US" dirty="0" smtClean="0">
              <a:latin typeface="Times New Roman" pitchFamily="18" charset="0"/>
              <a:cs typeface="Times New Roman" pitchFamily="18" charset="0"/>
            </a:endParaRPr>
          </a:p>
          <a:p>
            <a:pPr algn="l" rtl="0">
              <a:buFontTx/>
              <a:buChar char="-"/>
            </a:pPr>
            <a:r>
              <a:rPr lang="en-US" dirty="0" smtClean="0">
                <a:latin typeface="Times New Roman" pitchFamily="18" charset="0"/>
                <a:cs typeface="Times New Roman" pitchFamily="18" charset="0"/>
              </a:rPr>
              <a:t>Attend at least 75% of the lectures</a:t>
            </a:r>
          </a:p>
          <a:p>
            <a:pPr algn="l" rtl="0">
              <a:buFontTx/>
              <a:buChar char="-"/>
            </a:pPr>
            <a:r>
              <a:rPr lang="en-US" dirty="0" smtClean="0">
                <a:latin typeface="Times New Roman" pitchFamily="18" charset="0"/>
                <a:cs typeface="Times New Roman" pitchFamily="18" charset="0"/>
              </a:rPr>
              <a:t>Take notes</a:t>
            </a:r>
          </a:p>
          <a:p>
            <a:pPr algn="l" rtl="0">
              <a:buFontTx/>
              <a:buChar char="-"/>
            </a:pPr>
            <a:r>
              <a:rPr lang="en-US" dirty="0" smtClean="0">
                <a:latin typeface="Times New Roman" pitchFamily="18" charset="0"/>
                <a:cs typeface="Times New Roman" pitchFamily="18" charset="0"/>
              </a:rPr>
              <a:t>Study regularly; be ready to answer the instructor’s questions about the previous lecture</a:t>
            </a:r>
          </a:p>
          <a:p>
            <a:pPr algn="l" rtl="0">
              <a:buFontTx/>
              <a:buChar char="-"/>
            </a:pPr>
            <a:r>
              <a:rPr lang="en-US" dirty="0" smtClean="0">
                <a:latin typeface="Times New Roman" pitchFamily="18" charset="0"/>
                <a:cs typeface="Times New Roman" pitchFamily="18" charset="0"/>
              </a:rPr>
              <a:t>Attend exams. Make-up exams are given only to students with VALID medical reports</a:t>
            </a:r>
          </a:p>
          <a:p>
            <a:pPr algn="l" rtl="0">
              <a:buFontTx/>
              <a:buChar char="-"/>
            </a:pPr>
            <a:endParaRPr lang="ar-SA" dirty="0">
              <a:latin typeface="Times New Roman" pitchFamily="18" charset="0"/>
              <a:cs typeface="Times New Roman" pitchFamily="18" charset="0"/>
            </a:endParaRPr>
          </a:p>
        </p:txBody>
      </p:sp>
    </p:spTree>
    <p:extLst>
      <p:ext uri="{BB962C8B-B14F-4D97-AF65-F5344CB8AC3E}">
        <p14:creationId xmlns:p14="http://schemas.microsoft.com/office/powerpoint/2010/main" val="30851778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0560" y="228600"/>
            <a:ext cx="10972800" cy="990600"/>
          </a:xfrm>
        </p:spPr>
        <p:txBody>
          <a:bodyPr>
            <a:normAutofit/>
          </a:bodyPr>
          <a:lstStyle/>
          <a:p>
            <a:pPr algn="ctr"/>
            <a:r>
              <a:rPr lang="en-GB" sz="3200" b="0" dirty="0" smtClean="0">
                <a:solidFill>
                  <a:schemeClr val="accent6"/>
                </a:solidFill>
              </a:rPr>
              <a:t>Objectives</a:t>
            </a:r>
            <a:endParaRPr lang="en-GB" sz="3200" b="0" dirty="0">
              <a:solidFill>
                <a:schemeClr val="accent6"/>
              </a:solidFill>
            </a:endParaRPr>
          </a:p>
        </p:txBody>
      </p:sp>
      <p:sp>
        <p:nvSpPr>
          <p:cNvPr id="5" name="Content Placeholder 4"/>
          <p:cNvSpPr>
            <a:spLocks noGrp="1"/>
          </p:cNvSpPr>
          <p:nvPr>
            <p:ph idx="1"/>
          </p:nvPr>
        </p:nvSpPr>
        <p:spPr>
          <a:xfrm>
            <a:off x="670560" y="1648968"/>
            <a:ext cx="10631424" cy="4130040"/>
          </a:xfrm>
        </p:spPr>
        <p:txBody>
          <a:bodyPr>
            <a:normAutofit fontScale="92500" lnSpcReduction="10000"/>
          </a:bodyPr>
          <a:lstStyle/>
          <a:p>
            <a:pPr marL="0" indent="0">
              <a:lnSpc>
                <a:spcPct val="107000"/>
              </a:lnSpc>
              <a:spcAft>
                <a:spcPts val="800"/>
              </a:spcAft>
              <a:buNone/>
            </a:pPr>
            <a:r>
              <a:rPr lang="en-US" sz="2400" dirty="0">
                <a:solidFill>
                  <a:srgbClr val="000000"/>
                </a:solidFill>
                <a:latin typeface="Times New Roman"/>
                <a:ea typeface="Times New Roman"/>
              </a:rPr>
              <a:t>1.  What is the main purpose for this course?</a:t>
            </a:r>
            <a:endParaRPr lang="en-GB" sz="2400" dirty="0">
              <a:latin typeface="Times New Roman"/>
              <a:ea typeface="Times New Roman"/>
            </a:endParaRPr>
          </a:p>
          <a:p>
            <a:pPr algn="just">
              <a:lnSpc>
                <a:spcPct val="150000"/>
              </a:lnSpc>
            </a:pPr>
            <a:r>
              <a:rPr lang="en-US" sz="2400" dirty="0">
                <a:solidFill>
                  <a:srgbClr val="000000"/>
                </a:solidFill>
                <a:latin typeface="Times New Roman"/>
                <a:ea typeface="Times New Roman"/>
              </a:rPr>
              <a:t>This course aims at introducing the concept of </a:t>
            </a:r>
            <a:r>
              <a:rPr lang="en-US" sz="2400" dirty="0" err="1">
                <a:solidFill>
                  <a:srgbClr val="000000"/>
                </a:solidFill>
                <a:latin typeface="Times New Roman"/>
                <a:ea typeface="Times New Roman"/>
              </a:rPr>
              <a:t>arabization</a:t>
            </a:r>
            <a:r>
              <a:rPr lang="en-US" sz="2400" dirty="0">
                <a:solidFill>
                  <a:srgbClr val="000000"/>
                </a:solidFill>
                <a:latin typeface="Times New Roman"/>
                <a:ea typeface="Times New Roman"/>
              </a:rPr>
              <a:t> and its development and it discusses the cultural, linguistic, political, religious, scientific, financial, educational and social implications of </a:t>
            </a:r>
            <a:r>
              <a:rPr lang="en-US" sz="2400" dirty="0" err="1">
                <a:solidFill>
                  <a:srgbClr val="000000"/>
                </a:solidFill>
                <a:latin typeface="Times New Roman"/>
                <a:ea typeface="Times New Roman"/>
              </a:rPr>
              <a:t>arabization</a:t>
            </a:r>
            <a:r>
              <a:rPr lang="en-US" sz="2400" dirty="0">
                <a:solidFill>
                  <a:srgbClr val="000000"/>
                </a:solidFill>
                <a:latin typeface="Times New Roman"/>
                <a:ea typeface="Times New Roman"/>
              </a:rPr>
              <a:t>. It also handles the issue of terminologies and the basic principles of forming and coordinating them in the Arab world. The course also discusses the </a:t>
            </a:r>
            <a:r>
              <a:rPr lang="en-US" sz="2400" dirty="0" err="1">
                <a:solidFill>
                  <a:srgbClr val="000000"/>
                </a:solidFill>
                <a:latin typeface="Times New Roman"/>
                <a:ea typeface="Times New Roman"/>
              </a:rPr>
              <a:t>arabization</a:t>
            </a:r>
            <a:r>
              <a:rPr lang="en-US" sz="2400" dirty="0">
                <a:solidFill>
                  <a:srgbClr val="000000"/>
                </a:solidFill>
                <a:latin typeface="Times New Roman"/>
                <a:ea typeface="Times New Roman"/>
              </a:rPr>
              <a:t> strategies, the issue of </a:t>
            </a:r>
            <a:r>
              <a:rPr lang="en-US" sz="2400" dirty="0" err="1">
                <a:solidFill>
                  <a:srgbClr val="000000"/>
                </a:solidFill>
                <a:latin typeface="Times New Roman"/>
                <a:ea typeface="Times New Roman"/>
              </a:rPr>
              <a:t>arabizing</a:t>
            </a:r>
            <a:r>
              <a:rPr lang="en-US" sz="2400" dirty="0">
                <a:solidFill>
                  <a:srgbClr val="000000"/>
                </a:solidFill>
                <a:latin typeface="Times New Roman"/>
                <a:ea typeface="Times New Roman"/>
              </a:rPr>
              <a:t> education in the fields of science, medicine and technologies. It also discusses the relationship between </a:t>
            </a:r>
            <a:r>
              <a:rPr lang="en-US" sz="2400" dirty="0" err="1">
                <a:solidFill>
                  <a:srgbClr val="000000"/>
                </a:solidFill>
                <a:latin typeface="Times New Roman"/>
                <a:ea typeface="Times New Roman"/>
              </a:rPr>
              <a:t>arabization</a:t>
            </a:r>
            <a:r>
              <a:rPr lang="en-US" sz="2400" dirty="0">
                <a:solidFill>
                  <a:srgbClr val="000000"/>
                </a:solidFill>
                <a:latin typeface="Times New Roman"/>
                <a:ea typeface="Times New Roman"/>
              </a:rPr>
              <a:t> and terminologies and the role of the media in spreading the </a:t>
            </a:r>
            <a:r>
              <a:rPr lang="en-US" sz="2400" dirty="0" err="1">
                <a:solidFill>
                  <a:srgbClr val="000000"/>
                </a:solidFill>
                <a:latin typeface="Times New Roman"/>
                <a:ea typeface="Times New Roman"/>
              </a:rPr>
              <a:t>arabized</a:t>
            </a:r>
            <a:r>
              <a:rPr lang="en-US" sz="2400" dirty="0">
                <a:solidFill>
                  <a:srgbClr val="000000"/>
                </a:solidFill>
                <a:latin typeface="Times New Roman"/>
                <a:ea typeface="Times New Roman"/>
              </a:rPr>
              <a:t> terms.</a:t>
            </a:r>
            <a:endParaRPr lang="en-GB" sz="2400" dirty="0"/>
          </a:p>
        </p:txBody>
      </p:sp>
    </p:spTree>
    <p:extLst>
      <p:ext uri="{BB962C8B-B14F-4D97-AF65-F5344CB8AC3E}">
        <p14:creationId xmlns:p14="http://schemas.microsoft.com/office/powerpoint/2010/main" val="14741489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16408"/>
            <a:ext cx="10911840" cy="1051560"/>
          </a:xfrm>
        </p:spPr>
        <p:txBody>
          <a:bodyPr/>
          <a:lstStyle/>
          <a:p>
            <a:pPr algn="ctr"/>
            <a:r>
              <a:rPr lang="en-GB" dirty="0" smtClean="0">
                <a:solidFill>
                  <a:schemeClr val="accent6"/>
                </a:solidFill>
              </a:rPr>
              <a:t>Objectives</a:t>
            </a:r>
            <a:endParaRPr lang="en-GB" dirty="0">
              <a:solidFill>
                <a:schemeClr val="accent6"/>
              </a:solidFill>
            </a:endParaRPr>
          </a:p>
        </p:txBody>
      </p:sp>
      <p:sp>
        <p:nvSpPr>
          <p:cNvPr id="3" name="Content Placeholder 2"/>
          <p:cNvSpPr>
            <a:spLocks noGrp="1"/>
          </p:cNvSpPr>
          <p:nvPr>
            <p:ph idx="1"/>
          </p:nvPr>
        </p:nvSpPr>
        <p:spPr>
          <a:xfrm>
            <a:off x="646176" y="1456944"/>
            <a:ext cx="10911840" cy="4187952"/>
          </a:xfrm>
        </p:spPr>
        <p:txBody>
          <a:bodyPr/>
          <a:lstStyle/>
          <a:p>
            <a:pPr marL="0" indent="0">
              <a:lnSpc>
                <a:spcPct val="107000"/>
              </a:lnSpc>
              <a:spcAft>
                <a:spcPts val="800"/>
              </a:spcAft>
              <a:buNone/>
            </a:pPr>
            <a:r>
              <a:rPr lang="en-US" dirty="0">
                <a:solidFill>
                  <a:srgbClr val="000000"/>
                </a:solidFill>
                <a:latin typeface="Times New Roman"/>
                <a:ea typeface="Times New Roman"/>
              </a:rPr>
              <a:t>2. Briefly describe any plans for developing and improving the course that are being implemented.  (e.g. increased use of IT or web based reference material,  changes in content as a result of new research in the field)</a:t>
            </a:r>
            <a:endParaRPr lang="en-GB" dirty="0">
              <a:latin typeface="Times New Roman"/>
              <a:ea typeface="Times New Roman"/>
            </a:endParaRPr>
          </a:p>
          <a:p>
            <a:pPr>
              <a:lnSpc>
                <a:spcPct val="107000"/>
              </a:lnSpc>
              <a:spcAft>
                <a:spcPts val="800"/>
              </a:spcAft>
            </a:pPr>
            <a:r>
              <a:rPr lang="en-US" dirty="0">
                <a:solidFill>
                  <a:srgbClr val="000000"/>
                </a:solidFill>
                <a:latin typeface="Times New Roman"/>
                <a:ea typeface="Times New Roman"/>
              </a:rPr>
              <a:t>- Using modern educational technologies in the teaching and learning processes.</a:t>
            </a:r>
            <a:endParaRPr lang="en-GB" dirty="0">
              <a:latin typeface="Times New Roman"/>
              <a:ea typeface="Times New Roman"/>
            </a:endParaRPr>
          </a:p>
          <a:p>
            <a:pPr>
              <a:lnSpc>
                <a:spcPct val="107000"/>
              </a:lnSpc>
              <a:spcAft>
                <a:spcPts val="800"/>
              </a:spcAft>
            </a:pPr>
            <a:r>
              <a:rPr lang="en-US" dirty="0">
                <a:solidFill>
                  <a:srgbClr val="000000"/>
                </a:solidFill>
                <a:latin typeface="Times New Roman"/>
                <a:ea typeface="Times New Roman"/>
              </a:rPr>
              <a:t>- Changing the content of the source to include the latest research results in the field.</a:t>
            </a:r>
            <a:endParaRPr lang="en-GB" dirty="0">
              <a:latin typeface="Times New Roman"/>
              <a:ea typeface="Times New Roman"/>
            </a:endParaRPr>
          </a:p>
          <a:p>
            <a:r>
              <a:rPr lang="en-US" dirty="0">
                <a:solidFill>
                  <a:srgbClr val="000000"/>
                </a:solidFill>
                <a:latin typeface="Times New Roman"/>
                <a:ea typeface="Times New Roman"/>
              </a:rPr>
              <a:t>- Increasing the student's knowledge of </a:t>
            </a:r>
            <a:r>
              <a:rPr lang="en-US" dirty="0" err="1">
                <a:solidFill>
                  <a:srgbClr val="000000"/>
                </a:solidFill>
                <a:latin typeface="Times New Roman"/>
                <a:ea typeface="Times New Roman"/>
              </a:rPr>
              <a:t>arabization</a:t>
            </a:r>
            <a:r>
              <a:rPr lang="en-US" dirty="0">
                <a:solidFill>
                  <a:srgbClr val="000000"/>
                </a:solidFill>
                <a:latin typeface="Times New Roman"/>
                <a:ea typeface="Times New Roman"/>
              </a:rPr>
              <a:t>.</a:t>
            </a:r>
            <a:endParaRPr lang="en-GB" dirty="0"/>
          </a:p>
        </p:txBody>
      </p:sp>
    </p:spTree>
    <p:extLst>
      <p:ext uri="{BB962C8B-B14F-4D97-AF65-F5344CB8AC3E}">
        <p14:creationId xmlns:p14="http://schemas.microsoft.com/office/powerpoint/2010/main" val="39351102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533400"/>
            <a:ext cx="10972800" cy="3160776"/>
          </a:xfrm>
        </p:spPr>
        <p:txBody>
          <a:bodyPr>
            <a:noAutofit/>
          </a:bodyPr>
          <a:lstStyle/>
          <a:p>
            <a:pPr algn="ctr"/>
            <a:r>
              <a:rPr lang="en-US" b="0" dirty="0" smtClean="0">
                <a:solidFill>
                  <a:schemeClr val="accent6"/>
                </a:solidFill>
              </a:rPr>
              <a:t>Class Rules</a:t>
            </a:r>
            <a:endParaRPr lang="ar-SA" b="0" dirty="0">
              <a:solidFill>
                <a:schemeClr val="accent6"/>
              </a:solidFill>
            </a:endParaRPr>
          </a:p>
        </p:txBody>
      </p:sp>
    </p:spTree>
    <p:extLst>
      <p:ext uri="{BB962C8B-B14F-4D97-AF65-F5344CB8AC3E}">
        <p14:creationId xmlns:p14="http://schemas.microsoft.com/office/powerpoint/2010/main" val="20508082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399288"/>
            <a:ext cx="10972800" cy="990600"/>
          </a:xfrm>
        </p:spPr>
        <p:txBody>
          <a:bodyPr>
            <a:normAutofit/>
          </a:bodyPr>
          <a:lstStyle/>
          <a:p>
            <a:pPr algn="ctr"/>
            <a:r>
              <a:rPr lang="ar-SA" sz="3200" b="0" dirty="0" smtClean="0">
                <a:solidFill>
                  <a:schemeClr val="accent6"/>
                </a:solidFill>
              </a:rPr>
              <a:t>ما هو التعريب ؟</a:t>
            </a:r>
            <a:endParaRPr lang="ar-SA" sz="3200" b="0" dirty="0">
              <a:solidFill>
                <a:schemeClr val="accent6"/>
              </a:solidFill>
            </a:endParaRPr>
          </a:p>
        </p:txBody>
      </p:sp>
      <p:sp>
        <p:nvSpPr>
          <p:cNvPr id="3" name="عنصر نائب للمحتوى 2"/>
          <p:cNvSpPr>
            <a:spLocks noGrp="1"/>
          </p:cNvSpPr>
          <p:nvPr>
            <p:ph idx="1"/>
          </p:nvPr>
        </p:nvSpPr>
        <p:spPr>
          <a:xfrm>
            <a:off x="475488" y="2033682"/>
            <a:ext cx="10960608" cy="4085511"/>
          </a:xfrm>
        </p:spPr>
        <p:txBody>
          <a:bodyPr>
            <a:normAutofit/>
          </a:bodyPr>
          <a:lstStyle/>
          <a:p>
            <a:pPr marL="1371600" lvl="3" indent="0" algn="r">
              <a:buNone/>
            </a:pPr>
            <a:r>
              <a:rPr lang="ar-SA" sz="2800" dirty="0" smtClean="0">
                <a:solidFill>
                  <a:schemeClr val="accent6"/>
                </a:solidFill>
                <a:latin typeface="Traditional Arabic" panose="02020603050405020304" pitchFamily="18" charset="-78"/>
                <a:cs typeface="Traditional Arabic" panose="02020603050405020304" pitchFamily="18" charset="-78"/>
              </a:rPr>
              <a:t>لغةً</a:t>
            </a:r>
            <a:r>
              <a:rPr lang="ar-SA" sz="2800" dirty="0" smtClean="0">
                <a:latin typeface="Traditional Arabic" panose="02020603050405020304" pitchFamily="18" charset="-78"/>
                <a:cs typeface="Traditional Arabic" panose="02020603050405020304" pitchFamily="18" charset="-78"/>
              </a:rPr>
              <a:t>: هو الإبانة والافصاح</a:t>
            </a:r>
          </a:p>
          <a:p>
            <a:pPr marL="1371600" lvl="3" indent="0" algn="r">
              <a:buNone/>
            </a:pPr>
            <a:r>
              <a:rPr lang="ar-SA" sz="2800" dirty="0" smtClean="0">
                <a:solidFill>
                  <a:schemeClr val="accent6"/>
                </a:solidFill>
                <a:latin typeface="Traditional Arabic" panose="02020603050405020304" pitchFamily="18" charset="-78"/>
                <a:cs typeface="Traditional Arabic" panose="02020603050405020304" pitchFamily="18" charset="-78"/>
              </a:rPr>
              <a:t>اصطلاحا</a:t>
            </a:r>
            <a:r>
              <a:rPr lang="ar-SA" sz="2800" dirty="0" smtClean="0">
                <a:solidFill>
                  <a:schemeClr val="tx2">
                    <a:lumMod val="75000"/>
                  </a:schemeClr>
                </a:solidFill>
                <a:latin typeface="Traditional Arabic" panose="02020603050405020304" pitchFamily="18" charset="-78"/>
                <a:cs typeface="Traditional Arabic" panose="02020603050405020304" pitchFamily="18" charset="-78"/>
              </a:rPr>
              <a:t>ً</a:t>
            </a:r>
            <a:r>
              <a:rPr lang="ar-SA" sz="2800" dirty="0" smtClean="0">
                <a:latin typeface="Traditional Arabic" panose="02020603050405020304" pitchFamily="18" charset="-78"/>
                <a:cs typeface="Traditional Arabic" panose="02020603050405020304" pitchFamily="18" charset="-78"/>
              </a:rPr>
              <a:t>: هو إدخال اللفظ الأجنبي في اللغة العربية أي كتابته ونطقه بحروف عربية وإعطاؤه حكم اللفظ العربي سواء أمكن جعله على وزن من الأوزان العربية أم لا، فمن اللغويين من رأى أن إخضاع المفردات الأعجمية للأوزان العربية أي اقتراض هذه الألفاظ الأعجمية ووضعها على صيغ وأبنية توافق البناء العربي هو التعريب بعينه. </a:t>
            </a:r>
          </a:p>
          <a:p>
            <a:pPr marL="1371600" lvl="3" indent="0" algn="r">
              <a:buNone/>
            </a:pPr>
            <a:r>
              <a:rPr lang="ar-SA" sz="1600" dirty="0" smtClean="0">
                <a:solidFill>
                  <a:schemeClr val="accent6"/>
                </a:solidFill>
              </a:rPr>
              <a:t>المصدر</a:t>
            </a:r>
            <a:r>
              <a:rPr lang="ar-SA" sz="1600" dirty="0">
                <a:solidFill>
                  <a:schemeClr val="accent6"/>
                </a:solidFill>
              </a:rPr>
              <a:t>: </a:t>
            </a:r>
            <a:r>
              <a:rPr lang="ar-SA" sz="1600" dirty="0" smtClean="0">
                <a:solidFill>
                  <a:schemeClr val="accent6"/>
                </a:solidFill>
              </a:rPr>
              <a:t>التعريب وصناعة المصطلحات دراسة تطبيقية في القواعد والإشكالات، د. الصادق خشاب، </a:t>
            </a:r>
            <a:r>
              <a:rPr lang="ar-SA" sz="1600" dirty="0">
                <a:solidFill>
                  <a:schemeClr val="accent6"/>
                </a:solidFill>
              </a:rPr>
              <a:t>ص </a:t>
            </a:r>
            <a:r>
              <a:rPr lang="ar-SA" sz="1600" dirty="0" smtClean="0">
                <a:solidFill>
                  <a:schemeClr val="accent6"/>
                </a:solidFill>
              </a:rPr>
              <a:t>15</a:t>
            </a:r>
            <a:endParaRPr lang="ar-SA" sz="2800" dirty="0" smtClean="0">
              <a:solidFill>
                <a:schemeClr val="accent6"/>
              </a:solidFill>
              <a:latin typeface="Traditional Arabic" panose="02020603050405020304" pitchFamily="18" charset="-78"/>
              <a:cs typeface="Traditional Arabic" panose="02020603050405020304" pitchFamily="18" charset="-78"/>
            </a:endParaRPr>
          </a:p>
          <a:p>
            <a:pPr marL="1371600" lvl="3" indent="0" algn="r">
              <a:buNone/>
            </a:pPr>
            <a:r>
              <a:rPr lang="ar-SA" sz="2800" dirty="0" smtClean="0">
                <a:latin typeface="Traditional Arabic" panose="02020603050405020304" pitchFamily="18" charset="-78"/>
                <a:cs typeface="Traditional Arabic" panose="02020603050405020304" pitchFamily="18" charset="-78"/>
              </a:rPr>
              <a:t>2. استعمال المصطلح الأعجمي ، في قالب عربيٍّ.</a:t>
            </a:r>
          </a:p>
          <a:p>
            <a:pPr marL="1371600" lvl="3" indent="0" algn="r">
              <a:buNone/>
            </a:pPr>
            <a:r>
              <a:rPr lang="ar-SA" sz="2800" dirty="0" smtClean="0">
                <a:latin typeface="Traditional Arabic" panose="02020603050405020304" pitchFamily="18" charset="-78"/>
                <a:cs typeface="Traditional Arabic" panose="02020603050405020304" pitchFamily="18" charset="-78"/>
              </a:rPr>
              <a:t>وعكس التعريب الدال على هذا المعنى «</a:t>
            </a:r>
            <a:r>
              <a:rPr lang="ar-SA" sz="2800" dirty="0" smtClean="0">
                <a:solidFill>
                  <a:schemeClr val="accent6"/>
                </a:solidFill>
                <a:latin typeface="Traditional Arabic" panose="02020603050405020304" pitchFamily="18" charset="-78"/>
                <a:cs typeface="Traditional Arabic" panose="02020603050405020304" pitchFamily="18" charset="-78"/>
              </a:rPr>
              <a:t>التعجيم</a:t>
            </a:r>
            <a:r>
              <a:rPr lang="ar-SA" sz="2800" dirty="0" smtClean="0">
                <a:latin typeface="Traditional Arabic" panose="02020603050405020304" pitchFamily="18" charset="-78"/>
                <a:cs typeface="Traditional Arabic" panose="02020603050405020304" pitchFamily="18" charset="-78"/>
              </a:rPr>
              <a:t>» وهو النقل من اللغة العربية إلى الأعجمية.</a:t>
            </a:r>
          </a:p>
        </p:txBody>
      </p:sp>
      <p:sp>
        <p:nvSpPr>
          <p:cNvPr id="4" name="TextBox 3"/>
          <p:cNvSpPr txBox="1"/>
          <p:nvPr/>
        </p:nvSpPr>
        <p:spPr>
          <a:xfrm>
            <a:off x="3669792" y="1437906"/>
            <a:ext cx="5583936" cy="584775"/>
          </a:xfrm>
          <a:prstGeom prst="rect">
            <a:avLst/>
          </a:prstGeom>
          <a:noFill/>
        </p:spPr>
        <p:txBody>
          <a:bodyPr wrap="square" rtlCol="0">
            <a:spAutoFit/>
          </a:bodyPr>
          <a:lstStyle/>
          <a:p>
            <a:r>
              <a:rPr lang="en-GB" sz="3200" dirty="0" smtClean="0">
                <a:solidFill>
                  <a:schemeClr val="accent6"/>
                </a:solidFill>
                <a:latin typeface="Times New Roman" pitchFamily="18" charset="0"/>
                <a:cs typeface="Times New Roman" pitchFamily="18" charset="0"/>
              </a:rPr>
              <a:t>Arabization and Arabicization?</a:t>
            </a:r>
            <a:endParaRPr lang="en-GB" sz="3200" dirty="0">
              <a:solidFill>
                <a:schemeClr val="accent6"/>
              </a:solidFill>
              <a:latin typeface="Times New Roman" pitchFamily="18" charset="0"/>
              <a:cs typeface="Times New Roman" pitchFamily="18" charset="0"/>
            </a:endParaRPr>
          </a:p>
        </p:txBody>
      </p:sp>
    </p:spTree>
    <p:extLst>
      <p:ext uri="{BB962C8B-B14F-4D97-AF65-F5344CB8AC3E}">
        <p14:creationId xmlns:p14="http://schemas.microsoft.com/office/powerpoint/2010/main" val="29873309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6448" y="402336"/>
            <a:ext cx="10911840" cy="1051560"/>
          </a:xfrm>
        </p:spPr>
        <p:txBody>
          <a:bodyPr/>
          <a:lstStyle/>
          <a:p>
            <a:pPr algn="ctr"/>
            <a:r>
              <a:rPr lang="ar-SA" b="0" dirty="0" smtClean="0">
                <a:solidFill>
                  <a:schemeClr val="accent6"/>
                </a:solidFill>
              </a:rPr>
              <a:t>ما هو التعريب؟</a:t>
            </a:r>
            <a:endParaRPr lang="ar-SA" b="0" dirty="0">
              <a:solidFill>
                <a:schemeClr val="accent6"/>
              </a:solidFill>
            </a:endParaRPr>
          </a:p>
        </p:txBody>
      </p:sp>
      <p:sp>
        <p:nvSpPr>
          <p:cNvPr id="3" name="عنصر نائب للمحتوى 2"/>
          <p:cNvSpPr>
            <a:spLocks noGrp="1"/>
          </p:cNvSpPr>
          <p:nvPr>
            <p:ph idx="1"/>
          </p:nvPr>
        </p:nvSpPr>
        <p:spPr>
          <a:xfrm>
            <a:off x="597408" y="2014728"/>
            <a:ext cx="10972800" cy="3922776"/>
          </a:xfrm>
        </p:spPr>
        <p:txBody>
          <a:bodyPr>
            <a:normAutofit/>
          </a:bodyPr>
          <a:lstStyle/>
          <a:p>
            <a:pPr marL="0" indent="0" algn="r">
              <a:buNone/>
            </a:pPr>
            <a:r>
              <a:rPr lang="ar-SA" sz="2400" dirty="0" smtClean="0"/>
              <a:t>3. جعل العربية لغة الإنسان الأساسية واستخدامها في العلم والعمل والفكر والحراك الاجتماعي وهو المعنى الأشمل، أي أن التعريب يقع على المجتمعات أو العلم أو التعليم ونحو ذلك.</a:t>
            </a:r>
          </a:p>
          <a:p>
            <a:pPr marL="0" indent="0" algn="r">
              <a:buNone/>
            </a:pPr>
            <a:r>
              <a:rPr lang="ar-SA" sz="2400" dirty="0" smtClean="0"/>
              <a:t>فنقول «</a:t>
            </a:r>
            <a:r>
              <a:rPr lang="ar-SA" sz="2400" dirty="0" smtClean="0">
                <a:solidFill>
                  <a:schemeClr val="accent6"/>
                </a:solidFill>
              </a:rPr>
              <a:t>تعريب</a:t>
            </a:r>
            <a:r>
              <a:rPr lang="ar-SA" sz="2400" dirty="0" smtClean="0"/>
              <a:t> المجتمعات» أي جعل العربية لغتها الأساسية.</a:t>
            </a:r>
          </a:p>
          <a:p>
            <a:pPr marL="0" indent="0" algn="r">
              <a:buNone/>
            </a:pPr>
            <a:r>
              <a:rPr lang="ar-SA" sz="2400" dirty="0" smtClean="0"/>
              <a:t>و «</a:t>
            </a:r>
            <a:r>
              <a:rPr lang="ar-SA" sz="2400" dirty="0" smtClean="0">
                <a:solidFill>
                  <a:schemeClr val="accent6"/>
                </a:solidFill>
              </a:rPr>
              <a:t>تعريب</a:t>
            </a:r>
            <a:r>
              <a:rPr lang="ar-SA" sz="2400" dirty="0" smtClean="0"/>
              <a:t> التعليم» أي استخدام العربية أداة للتعليم في جميع المراحل الدراسية.</a:t>
            </a:r>
          </a:p>
          <a:p>
            <a:pPr marL="0" indent="0" algn="r">
              <a:buNone/>
            </a:pPr>
            <a:r>
              <a:rPr lang="ar-SA" sz="2400" dirty="0" smtClean="0"/>
              <a:t>و «</a:t>
            </a:r>
            <a:r>
              <a:rPr lang="ar-SA" sz="2400" dirty="0" smtClean="0">
                <a:solidFill>
                  <a:schemeClr val="accent6"/>
                </a:solidFill>
              </a:rPr>
              <a:t>تعريب</a:t>
            </a:r>
            <a:r>
              <a:rPr lang="ar-SA" sz="2400" dirty="0" smtClean="0"/>
              <a:t> العلم» أي التفاعل مع العلم بالعربية فنفكر وننتج العلوم بها ونصدرها إلى الآخرين بلغتنا.</a:t>
            </a:r>
          </a:p>
          <a:p>
            <a:pPr marL="0" indent="0" algn="r">
              <a:buNone/>
            </a:pPr>
            <a:endParaRPr lang="ar-SA" sz="2400" b="1" dirty="0" smtClean="0">
              <a:solidFill>
                <a:schemeClr val="tx2">
                  <a:lumMod val="75000"/>
                </a:schemeClr>
              </a:solidFill>
            </a:endParaRPr>
          </a:p>
          <a:p>
            <a:pPr marL="0" lvl="0" indent="0" algn="r">
              <a:buClr>
                <a:srgbClr val="93A299"/>
              </a:buClr>
              <a:buNone/>
            </a:pPr>
            <a:r>
              <a:rPr lang="ar-SA" sz="2000" dirty="0">
                <a:solidFill>
                  <a:schemeClr val="accent6"/>
                </a:solidFill>
              </a:rPr>
              <a:t>المصدر: دراسات في الترجمة والمصطلح والتعريب، شحادة الخوري، ص 157</a:t>
            </a:r>
          </a:p>
          <a:p>
            <a:pPr marL="0" indent="0" algn="r">
              <a:buNone/>
            </a:pPr>
            <a:endParaRPr lang="ar-SA" sz="2400" b="1" dirty="0">
              <a:solidFill>
                <a:schemeClr val="accent6"/>
              </a:solidFill>
            </a:endParaRPr>
          </a:p>
          <a:p>
            <a:pPr marL="0" indent="0" algn="r">
              <a:buNone/>
            </a:pPr>
            <a:endParaRPr lang="ar-SA" sz="2400" b="1" dirty="0" smtClean="0">
              <a:solidFill>
                <a:schemeClr val="tx2">
                  <a:lumMod val="75000"/>
                </a:schemeClr>
              </a:solidFill>
            </a:endParaRPr>
          </a:p>
          <a:p>
            <a:pPr marL="0" indent="0" algn="r">
              <a:buNone/>
            </a:pPr>
            <a:endParaRPr lang="ar-SA" sz="2400" b="1" dirty="0">
              <a:solidFill>
                <a:schemeClr val="tx2">
                  <a:lumMod val="75000"/>
                </a:schemeClr>
              </a:solidFill>
            </a:endParaRPr>
          </a:p>
          <a:p>
            <a:pPr marL="0" indent="0" algn="r">
              <a:buNone/>
            </a:pPr>
            <a:endParaRPr lang="ar-SA" sz="2400" dirty="0" smtClean="0"/>
          </a:p>
        </p:txBody>
      </p:sp>
    </p:spTree>
    <p:extLst>
      <p:ext uri="{BB962C8B-B14F-4D97-AF65-F5344CB8AC3E}">
        <p14:creationId xmlns:p14="http://schemas.microsoft.com/office/powerpoint/2010/main" val="37706510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46176" y="2215896"/>
            <a:ext cx="10972800" cy="929640"/>
          </a:xfrm>
        </p:spPr>
        <p:txBody>
          <a:bodyPr>
            <a:noAutofit/>
          </a:bodyPr>
          <a:lstStyle/>
          <a:p>
            <a:pPr algn="ctr"/>
            <a:r>
              <a:rPr lang="ar-SA" b="0" dirty="0">
                <a:solidFill>
                  <a:srgbClr val="0070C0"/>
                </a:solidFill>
              </a:rPr>
              <a:t>نشاط</a:t>
            </a:r>
            <a:br>
              <a:rPr lang="ar-SA" b="0" dirty="0">
                <a:solidFill>
                  <a:srgbClr val="0070C0"/>
                </a:solidFill>
              </a:rPr>
            </a:br>
            <a:endParaRPr lang="en-US" b="0" dirty="0"/>
          </a:p>
        </p:txBody>
      </p:sp>
      <p:sp>
        <p:nvSpPr>
          <p:cNvPr id="3" name="عنصر نائب للمحتوى 2"/>
          <p:cNvSpPr>
            <a:spLocks noGrp="1"/>
          </p:cNvSpPr>
          <p:nvPr>
            <p:ph idx="1"/>
          </p:nvPr>
        </p:nvSpPr>
        <p:spPr>
          <a:xfrm>
            <a:off x="707136" y="3124200"/>
            <a:ext cx="10972800" cy="3361944"/>
          </a:xfrm>
        </p:spPr>
        <p:txBody>
          <a:bodyPr>
            <a:normAutofit/>
          </a:bodyPr>
          <a:lstStyle/>
          <a:p>
            <a:pPr marL="0" indent="0" algn="ctr">
              <a:buNone/>
            </a:pPr>
            <a:r>
              <a:rPr lang="ar-SA" sz="2400" dirty="0" smtClean="0">
                <a:solidFill>
                  <a:schemeClr val="accent2"/>
                </a:solidFill>
              </a:rPr>
              <a:t>فكري في أمثلة لألفاظ  معربة</a:t>
            </a:r>
          </a:p>
        </p:txBody>
      </p:sp>
    </p:spTree>
    <p:extLst>
      <p:ext uri="{BB962C8B-B14F-4D97-AF65-F5344CB8AC3E}">
        <p14:creationId xmlns:p14="http://schemas.microsoft.com/office/powerpoint/2010/main" val="12777829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1792" y="1335024"/>
            <a:ext cx="10911840" cy="4187952"/>
          </a:xfrm>
        </p:spPr>
        <p:txBody>
          <a:bodyPr>
            <a:normAutofit fontScale="92500" lnSpcReduction="20000"/>
          </a:bodyPr>
          <a:lstStyle/>
          <a:p>
            <a:pPr marL="0" indent="0" algn="ctr">
              <a:lnSpc>
                <a:spcPct val="150000"/>
              </a:lnSpc>
              <a:buNone/>
            </a:pPr>
            <a:r>
              <a:rPr lang="ar-SA" dirty="0" smtClean="0"/>
              <a:t>تلفاز، تلفزيون</a:t>
            </a:r>
          </a:p>
          <a:p>
            <a:pPr marL="0" lvl="0" indent="0" algn="ctr">
              <a:lnSpc>
                <a:spcPct val="150000"/>
              </a:lnSpc>
              <a:buClr>
                <a:srgbClr val="93A299"/>
              </a:buClr>
              <a:buNone/>
            </a:pPr>
            <a:r>
              <a:rPr lang="ar-SA" dirty="0" smtClean="0">
                <a:solidFill>
                  <a:srgbClr val="292934"/>
                </a:solidFill>
              </a:rPr>
              <a:t>كمبيوتر</a:t>
            </a:r>
            <a:endParaRPr lang="ar-SA" dirty="0" smtClean="0"/>
          </a:p>
          <a:p>
            <a:pPr marL="0" indent="0" algn="ctr">
              <a:lnSpc>
                <a:spcPct val="150000"/>
              </a:lnSpc>
              <a:buNone/>
            </a:pPr>
            <a:r>
              <a:rPr lang="ar-SA" dirty="0" smtClean="0"/>
              <a:t>انترنت</a:t>
            </a:r>
          </a:p>
          <a:p>
            <a:pPr marL="0" indent="0" algn="ctr">
              <a:lnSpc>
                <a:spcPct val="150000"/>
              </a:lnSpc>
              <a:buNone/>
            </a:pPr>
            <a:r>
              <a:rPr lang="ar-SA" dirty="0" smtClean="0"/>
              <a:t>أطلس</a:t>
            </a:r>
          </a:p>
          <a:p>
            <a:pPr marL="0" indent="0" algn="ctr">
              <a:lnSpc>
                <a:spcPct val="150000"/>
              </a:lnSpc>
              <a:buNone/>
            </a:pPr>
            <a:r>
              <a:rPr lang="ar-SA" dirty="0" smtClean="0"/>
              <a:t>أكاديمية</a:t>
            </a:r>
            <a:endParaRPr lang="ar-SA" dirty="0" smtClean="0"/>
          </a:p>
          <a:p>
            <a:pPr marL="0" indent="0" algn="ctr">
              <a:lnSpc>
                <a:spcPct val="150000"/>
              </a:lnSpc>
              <a:buNone/>
            </a:pPr>
            <a:r>
              <a:rPr lang="ar-SA" dirty="0" smtClean="0"/>
              <a:t>استراتيجية</a:t>
            </a:r>
          </a:p>
          <a:p>
            <a:pPr marL="0" indent="0" algn="ctr">
              <a:lnSpc>
                <a:spcPct val="150000"/>
              </a:lnSpc>
              <a:buNone/>
            </a:pPr>
            <a:r>
              <a:rPr lang="ar-SA" dirty="0" smtClean="0"/>
              <a:t>برلمان</a:t>
            </a:r>
            <a:endParaRPr lang="ar-SA" dirty="0"/>
          </a:p>
          <a:p>
            <a:pPr algn="ctr"/>
            <a:endParaRPr lang="en-US" dirty="0"/>
          </a:p>
        </p:txBody>
      </p:sp>
    </p:spTree>
    <p:extLst>
      <p:ext uri="{BB962C8B-B14F-4D97-AF65-F5344CB8AC3E}">
        <p14:creationId xmlns:p14="http://schemas.microsoft.com/office/powerpoint/2010/main" val="426923890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3355</TotalTime>
  <Words>684</Words>
  <Application>Microsoft Office PowerPoint</Application>
  <PresentationFormat>Custom</PresentationFormat>
  <Paragraphs>60</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Aspect</vt:lpstr>
      <vt:lpstr>473 Arabization التعريب</vt:lpstr>
      <vt:lpstr>Course Requirements</vt:lpstr>
      <vt:lpstr>Objectives</vt:lpstr>
      <vt:lpstr>Objectives</vt:lpstr>
      <vt:lpstr>Class Rules</vt:lpstr>
      <vt:lpstr>ما هو التعريب ؟</vt:lpstr>
      <vt:lpstr>ما هو التعريب؟</vt:lpstr>
      <vt:lpstr>نشاط </vt:lpstr>
      <vt:lpstr>PowerPoint Presentation</vt:lpstr>
      <vt:lpstr>  نبذة تاريخية </vt:lpstr>
      <vt:lpstr>دواعي التعريب</vt:lpstr>
      <vt:lpstr>مراجع المقرر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473 TRNE Arabization التعريب</dc:title>
  <dc:creator>Reem Alsalem</dc:creator>
  <cp:lastModifiedBy>user</cp:lastModifiedBy>
  <cp:revision>53</cp:revision>
  <dcterms:created xsi:type="dcterms:W3CDTF">2015-08-27T09:43:11Z</dcterms:created>
  <dcterms:modified xsi:type="dcterms:W3CDTF">2017-02-08T05:24:44Z</dcterms:modified>
</cp:coreProperties>
</file>