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sldIdLst>
    <p:sldId id="384" r:id="rId2"/>
    <p:sldId id="256" r:id="rId3"/>
    <p:sldId id="383" r:id="rId4"/>
    <p:sldId id="257" r:id="rId5"/>
    <p:sldId id="357" r:id="rId6"/>
    <p:sldId id="259" r:id="rId7"/>
    <p:sldId id="311" r:id="rId8"/>
    <p:sldId id="358" r:id="rId9"/>
    <p:sldId id="359" r:id="rId10"/>
    <p:sldId id="360" r:id="rId11"/>
    <p:sldId id="265" r:id="rId12"/>
    <p:sldId id="266" r:id="rId13"/>
    <p:sldId id="267" r:id="rId14"/>
    <p:sldId id="268" r:id="rId15"/>
    <p:sldId id="269" r:id="rId16"/>
    <p:sldId id="270" r:id="rId17"/>
    <p:sldId id="375" r:id="rId18"/>
    <p:sldId id="381" r:id="rId19"/>
    <p:sldId id="385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0066"/>
    <a:srgbClr val="CCFFFF"/>
    <a:srgbClr val="00FF00"/>
    <a:srgbClr val="FFFFFF"/>
    <a:srgbClr val="FFFF00"/>
    <a:srgbClr val="080808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3" autoAdjust="0"/>
    <p:restoredTop sz="99510" autoAdjust="0"/>
  </p:normalViewPr>
  <p:slideViewPr>
    <p:cSldViewPr>
      <p:cViewPr varScale="1">
        <p:scale>
          <a:sx n="101" d="100"/>
          <a:sy n="101" d="100"/>
        </p:scale>
        <p:origin x="1221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8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7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9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6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2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8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8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07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04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8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85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2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EBA07C2-7AE9-4770-8F24-C4B3D36F135C}" type="slidenum">
              <a:rPr lang="ar-SA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1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7.xml"/><Relationship Id="rId7" Type="http://schemas.openxmlformats.org/officeDocument/2006/relationships/image" Target="../media/image4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0.xml"/><Relationship Id="rId7" Type="http://schemas.openxmlformats.org/officeDocument/2006/relationships/image" Target="../media/image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3.xml"/><Relationship Id="rId7" Type="http://schemas.openxmlformats.org/officeDocument/2006/relationships/image" Target="../media/image4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6.xml"/><Relationship Id="rId7" Type="http://schemas.openxmlformats.org/officeDocument/2006/relationships/image" Target="../media/image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9.xml"/><Relationship Id="rId7" Type="http://schemas.openxmlformats.org/officeDocument/2006/relationships/image" Target="../media/image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62.xml"/><Relationship Id="rId7" Type="http://schemas.openxmlformats.org/officeDocument/2006/relationships/image" Target="../media/image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65.xml"/><Relationship Id="rId7" Type="http://schemas.openxmlformats.org/officeDocument/2006/relationships/image" Target="../media/image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76.xml"/><Relationship Id="rId7" Type="http://schemas.openxmlformats.org/officeDocument/2006/relationships/image" Target="../media/image16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9.png"/><Relationship Id="rId4" Type="http://schemas.openxmlformats.org/officeDocument/2006/relationships/tags" Target="../tags/tag77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2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21.png"/><Relationship Id="rId5" Type="http://schemas.openxmlformats.org/officeDocument/2006/relationships/tags" Target="../tags/tag82.xml"/><Relationship Id="rId10" Type="http://schemas.openxmlformats.org/officeDocument/2006/relationships/image" Target="../media/image20.png"/><Relationship Id="rId4" Type="http://schemas.openxmlformats.org/officeDocument/2006/relationships/tags" Target="../tags/tag81.xm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5" Type="http://schemas.openxmlformats.org/officeDocument/2006/relationships/tags" Target="../tags/tag7.xml"/><Relationship Id="rId10" Type="http://schemas.openxmlformats.org/officeDocument/2006/relationships/image" Target="../media/image4.jpeg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9.png"/><Relationship Id="rId4" Type="http://schemas.openxmlformats.org/officeDocument/2006/relationships/tags" Target="../tags/tag1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4.xml"/><Relationship Id="rId7" Type="http://schemas.openxmlformats.org/officeDocument/2006/relationships/image" Target="../media/image4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7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microsoft.com/office/2007/relationships/hdphoto" Target="../media/hdphoto1.wdp"/><Relationship Id="rId5" Type="http://schemas.openxmlformats.org/officeDocument/2006/relationships/tags" Target="../tags/tag22.xml"/><Relationship Id="rId10" Type="http://schemas.openxmlformats.org/officeDocument/2006/relationships/image" Target="../media/image4.jpeg"/><Relationship Id="rId4" Type="http://schemas.openxmlformats.org/officeDocument/2006/relationships/tags" Target="../tags/tag2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6.xml"/><Relationship Id="rId7" Type="http://schemas.openxmlformats.org/officeDocument/2006/relationships/image" Target="../media/image4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0656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09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Classification of </a:t>
            </a:r>
            <a:r>
              <a:rPr lang="en-GB" sz="3200" b="1" dirty="0" err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endParaRPr lang="en-GB" sz="3200" b="1" dirty="0" smtClean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33400" y="2162175"/>
            <a:ext cx="7772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 </a:t>
            </a:r>
            <a:r>
              <a:rPr lang="en-GB" b="1" dirty="0">
                <a:solidFill>
                  <a:srgbClr val="080808"/>
                </a:solidFill>
              </a:rPr>
              <a:t>carbonyl group</a:t>
            </a:r>
            <a:r>
              <a:rPr lang="en-GB" dirty="0"/>
              <a:t> (</a:t>
            </a:r>
            <a:r>
              <a:rPr lang="en-GB" sz="2000" b="1" dirty="0">
                <a:solidFill>
                  <a:srgbClr val="FF0000"/>
                </a:solidFill>
              </a:rPr>
              <a:t>C=O) </a:t>
            </a:r>
            <a:r>
              <a:rPr lang="en-GB" sz="2000" b="1" dirty="0"/>
              <a:t>at the end of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dirty="0"/>
              <a:t> chain</a:t>
            </a:r>
            <a:r>
              <a:rPr lang="en-GB" sz="2000" b="1" dirty="0">
                <a:solidFill>
                  <a:srgbClr val="080808"/>
                </a:solidFill>
              </a:rPr>
              <a:t> 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Glucose).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3400" y="3062287"/>
            <a:ext cx="762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Ketoses:</a:t>
            </a:r>
            <a:r>
              <a:rPr lang="en-GB" sz="2000" b="1" dirty="0" smtClean="0">
                <a:solidFill>
                  <a:srgbClr val="080808"/>
                </a:solidFill>
              </a:rPr>
              <a:t> are the </a:t>
            </a:r>
            <a:r>
              <a:rPr lang="en-GB" sz="2000" b="1" dirty="0" err="1" smtClean="0">
                <a:solidFill>
                  <a:srgbClr val="080808"/>
                </a:solidFill>
              </a:rPr>
              <a:t>monosaccharides</a:t>
            </a:r>
            <a:r>
              <a:rPr lang="en-GB" sz="2000" b="1" dirty="0" smtClean="0">
                <a:solidFill>
                  <a:srgbClr val="080808"/>
                </a:solidFill>
              </a:rPr>
              <a:t> with the </a:t>
            </a:r>
            <a:r>
              <a:rPr lang="en-GB" sz="2000" b="1" dirty="0" smtClean="0">
                <a:solidFill>
                  <a:srgbClr val="FF0000"/>
                </a:solidFill>
              </a:rPr>
              <a:t>C=O</a:t>
            </a:r>
            <a:r>
              <a:rPr lang="en-GB" sz="2000" b="1" dirty="0" smtClean="0">
                <a:solidFill>
                  <a:srgbClr val="080808"/>
                </a:solidFill>
              </a:rPr>
              <a:t> carbonyl group within </a:t>
            </a:r>
            <a:r>
              <a:rPr lang="ar-EG" dirty="0" smtClean="0">
                <a:solidFill>
                  <a:srgbClr val="080808"/>
                </a:solidFill>
              </a:rPr>
              <a:t>داخل</a:t>
            </a:r>
            <a:r>
              <a:rPr lang="en-GB" sz="2000" b="1" dirty="0" smtClean="0">
                <a:solidFill>
                  <a:srgbClr val="080808"/>
                </a:solidFill>
              </a:rPr>
              <a:t> the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dirty="0" smtClean="0">
                <a:solidFill>
                  <a:srgbClr val="080808"/>
                </a:solidFill>
              </a:rPr>
              <a:t> chain (</a:t>
            </a:r>
            <a:r>
              <a:rPr lang="en-GB" sz="2000" b="1" i="1" dirty="0" smtClean="0">
                <a:solidFill>
                  <a:srgbClr val="080808"/>
                </a:solidFill>
              </a:rPr>
              <a:t>e.g</a:t>
            </a:r>
            <a:r>
              <a:rPr lang="en-GB" sz="2000" b="1" dirty="0" smtClean="0">
                <a:solidFill>
                  <a:srgbClr val="080808"/>
                </a:solidFill>
              </a:rPr>
              <a:t>. Fructose).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85800" y="48910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 err="1">
                <a:solidFill>
                  <a:srgbClr val="080808"/>
                </a:solidFill>
              </a:rPr>
              <a:t>Triose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</a:t>
            </a:r>
            <a:r>
              <a:rPr lang="en-GB" sz="2000" b="1" dirty="0" err="1">
                <a:solidFill>
                  <a:srgbClr val="080808"/>
                </a:solidFill>
              </a:rPr>
              <a:t>e.g.Glyceraldehyde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28600" y="1334512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Based on the location of the carbonyl group,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C=O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28600" y="41910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Based on the number of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the skeleton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685800" y="550068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80808"/>
                </a:solidFill>
              </a:rPr>
              <a:t>Pentose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Ribose.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85800" y="6034088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Hexose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Glucose, Fructose and </a:t>
            </a:r>
            <a:r>
              <a:rPr lang="en-GB" sz="2000" b="1" dirty="0" err="1">
                <a:solidFill>
                  <a:srgbClr val="080808"/>
                </a:solidFill>
              </a:rPr>
              <a:t>Galactose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  <p:bldP spid="109573" grpId="0"/>
      <p:bldP spid="109574" grpId="0"/>
      <p:bldP spid="109575" grpId="0"/>
      <p:bldP spid="109576" grpId="0"/>
      <p:bldP spid="109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4102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Disaccharides </a:t>
            </a:r>
            <a:r>
              <a:rPr lang="ar-EG" sz="2000" dirty="0" smtClean="0">
                <a:ln w="11430"/>
                <a:solidFill>
                  <a:schemeClr val="tx1"/>
                </a:solidFill>
              </a:rPr>
              <a:t>السكر الثنائ</a:t>
            </a:r>
            <a:r>
              <a:rPr lang="ar-SA" sz="2000" dirty="0" smtClean="0">
                <a:ln w="11430"/>
                <a:solidFill>
                  <a:schemeClr val="tx1"/>
                </a:solidFill>
              </a:rPr>
              <a:t>ي</a:t>
            </a:r>
            <a:endParaRPr lang="en-GB" sz="36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Consist of 2 monosaccharide molecules and these are joined during a </a:t>
            </a:r>
            <a:r>
              <a:rPr lang="en-GB" sz="20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 </a:t>
            </a:r>
            <a:r>
              <a:rPr lang="ar-EG" sz="2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تفاعل نزع الماء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304800" y="2971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Sucrose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table sugar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): consists of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Glucose + Fructose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pic>
        <p:nvPicPr>
          <p:cNvPr id="111634" name="Picture 18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52588" r="1709" b="9428"/>
          <a:stretch>
            <a:fillRect/>
          </a:stretch>
        </p:blipFill>
        <p:spPr bwMode="auto">
          <a:xfrm>
            <a:off x="304800" y="4038600"/>
            <a:ext cx="861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B0D695-6EC0-4EDA-BF9C-B9333EE0887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562600" cy="71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Polysaccharides </a:t>
            </a:r>
            <a:r>
              <a:rPr lang="ar-EG" sz="1800" dirty="0" smtClean="0">
                <a:ln w="11430"/>
                <a:solidFill>
                  <a:schemeClr val="tx1"/>
                </a:solidFill>
              </a:rPr>
              <a:t>السكر العديد</a:t>
            </a:r>
            <a:endParaRPr lang="en-GB" sz="32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These are consist of few </a:t>
            </a:r>
            <a:r>
              <a:rPr lang="en-GB" sz="28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hundreds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to few </a:t>
            </a:r>
            <a:r>
              <a:rPr lang="en-GB" sz="28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thousands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of </a:t>
            </a:r>
            <a:r>
              <a:rPr lang="en-GB" sz="28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monosaccharides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853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These are of two types: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1- Storage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ar-EG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تخزينية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sugar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cell by hydrolysis </a:t>
            </a:r>
            <a:r>
              <a:rPr lang="ar-E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ماء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2- Structural </a:t>
            </a:r>
            <a:r>
              <a:rPr lang="ar-EG" sz="2400" dirty="0">
                <a:latin typeface="Tahoma" pitchFamily="34" charset="0"/>
              </a:rPr>
              <a:t>تركيبية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Serve as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building materials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the organism.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D5FE79-F2ED-41EC-83A8-F1A4C1BCE84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smtClean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67736"/>
            <a:ext cx="54102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I- Starch (</a:t>
            </a:r>
            <a:r>
              <a:rPr lang="en-GB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Source is plants</a:t>
            </a:r>
            <a:r>
              <a:rPr lang="en-GB" altLang="en-US" sz="32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ar-EG" altLang="en-US" sz="1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النشا</a:t>
            </a:r>
            <a:endParaRPr lang="en-GB" altLang="en-US" sz="1800" b="1" u="sng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28600" y="2071687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storage polysaccharide of plants (</a:t>
            </a:r>
            <a:r>
              <a:rPr lang="en-GB" u="sng">
                <a:solidFill>
                  <a:srgbClr val="080808"/>
                </a:solidFill>
              </a:rPr>
              <a:t>within plastids</a:t>
            </a:r>
            <a:r>
              <a:rPr lang="en-GB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28600" y="245268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thousands of </a:t>
            </a:r>
            <a:r>
              <a:rPr lang="el-G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</a:t>
            </a:r>
            <a:r>
              <a:rPr lang="en-GB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GB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28600" y="2830513"/>
            <a:ext cx="891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</a:t>
            </a:r>
            <a:r>
              <a:rPr lang="en-GB" sz="16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hydrolysed </a:t>
            </a:r>
            <a:r>
              <a:rPr lang="ar-EG" sz="1600" u="sng" dirty="0">
                <a:solidFill>
                  <a:srgbClr val="080808"/>
                </a:solidFill>
              </a:rPr>
              <a:t>بإضافة الماء</a:t>
            </a:r>
            <a:r>
              <a:rPr lang="en-GB" sz="1600" dirty="0">
                <a:solidFill>
                  <a:srgbClr val="080808"/>
                </a:solidFill>
              </a:rPr>
              <a:t> </a:t>
            </a: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special enzymes in humans.</a:t>
            </a:r>
            <a:r>
              <a:rPr lang="en-GB" sz="1600" dirty="0"/>
              <a:t>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28600" y="3443287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Potatoes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grains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major source of starch. 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1066800" y="2746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Storage </a:t>
            </a:r>
            <a:r>
              <a:rPr lang="ar-SA" sz="2000" dirty="0">
                <a:ln w="11430"/>
              </a:rPr>
              <a:t>تخزينية</a:t>
            </a:r>
            <a:r>
              <a:rPr lang="en-GB" sz="20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6" r="17995" b="30016"/>
          <a:stretch>
            <a:fillRect/>
          </a:stretch>
        </p:blipFill>
        <p:spPr bwMode="auto">
          <a:xfrm>
            <a:off x="152400" y="3979862"/>
            <a:ext cx="729773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68" grpId="0"/>
      <p:bldP spid="113669" grpId="0"/>
      <p:bldP spid="1136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371600"/>
            <a:ext cx="51054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Glycogen </a:t>
            </a:r>
            <a:r>
              <a:rPr lang="en-GB" sz="3200" b="1" dirty="0" smtClean="0">
                <a:solidFill>
                  <a:srgbClr val="0000FF"/>
                </a:solidFill>
              </a:rPr>
              <a:t>(</a:t>
            </a:r>
            <a:r>
              <a:rPr lang="en-GB" sz="2000" b="1" dirty="0" smtClean="0">
                <a:solidFill>
                  <a:srgbClr val="0000FF"/>
                </a:solidFill>
              </a:rPr>
              <a:t>in animals</a:t>
            </a:r>
            <a:r>
              <a:rPr lang="en-GB" sz="3200" b="1" dirty="0" smtClean="0">
                <a:solidFill>
                  <a:srgbClr val="0000FF"/>
                </a:solidFill>
              </a:rPr>
              <a:t>)</a:t>
            </a:r>
            <a:r>
              <a:rPr lang="en-GB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الجليكوﭽـين</a:t>
            </a:r>
            <a:r>
              <a:rPr lang="en-GB" sz="3200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Stored in animal cells (</a:t>
            </a:r>
            <a:r>
              <a:rPr lang="en-GB" sz="2000" dirty="0">
                <a:solidFill>
                  <a:srgbClr val="080808"/>
                </a:solidFill>
              </a:rPr>
              <a:t>e.g. liver and muscle cells in Human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 is consisted  of thousands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molecules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57200" y="6181725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hydrolysed.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7" b="4466"/>
          <a:stretch>
            <a:fillRect/>
          </a:stretch>
        </p:blipFill>
        <p:spPr bwMode="auto">
          <a:xfrm>
            <a:off x="685800" y="3197225"/>
            <a:ext cx="74295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265182"/>
            <a:ext cx="44614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 </a:t>
            </a:r>
            <a:r>
              <a:rPr lang="en-GB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066800" y="198438"/>
            <a:ext cx="716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Structural </a:t>
            </a:r>
            <a:r>
              <a:rPr lang="ar-EG" sz="2000" dirty="0">
                <a:ln w="11430"/>
              </a:rPr>
              <a:t>تركيبية</a:t>
            </a:r>
            <a:r>
              <a:rPr lang="en-GB" sz="28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173163"/>
            <a:ext cx="28194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Cellulose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2422525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Forms the micro-fibrils and cell wall in plants.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81000" y="2955925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consisted of thousands of </a:t>
            </a:r>
            <a:r>
              <a:rPr lang="el-GR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en-GB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04800" y="58515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Humans cannot digest it, but some bacteria and protozoa can (</a:t>
            </a:r>
            <a:r>
              <a:rPr lang="en-GB" sz="2000" dirty="0">
                <a:solidFill>
                  <a:srgbClr val="080808"/>
                </a:solidFill>
              </a:rPr>
              <a:t>e.g. in Termites and Cows stomach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81000" y="1889125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building material of plants (cell wall).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4" r="17268" b="4465"/>
          <a:stretch>
            <a:fillRect/>
          </a:stretch>
        </p:blipFill>
        <p:spPr bwMode="auto">
          <a:xfrm>
            <a:off x="981075" y="3413125"/>
            <a:ext cx="69437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28600" y="1256010"/>
            <a:ext cx="3124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Chitin </a:t>
            </a:r>
            <a:r>
              <a:rPr lang="ar-EG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الكيتين</a:t>
            </a:r>
            <a:endParaRPr lang="en-GB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33400" y="229741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consisted of thousands of glucose molecules with a 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atom in one end.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3043535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to manufacture the surgical threads.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184021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building material of the </a:t>
            </a:r>
            <a:r>
              <a:rPr lang="en-GB" altLang="en-US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cuticle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الجُـلَيد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insects.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54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09800" y="265182"/>
            <a:ext cx="48205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44958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Carbohydrates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5943600"/>
            <a:ext cx="2971800" cy="671513"/>
            <a:chOff x="2976" y="3849"/>
            <a:chExt cx="1872" cy="423"/>
          </a:xfrm>
        </p:grpSpPr>
        <p:sp>
          <p:nvSpPr>
            <p:cNvPr id="164868" name="Text Box 4"/>
            <p:cNvSpPr txBox="1">
              <a:spLocks noChangeArrowheads="1"/>
            </p:cNvSpPr>
            <p:nvPr/>
          </p:nvSpPr>
          <p:spPr bwMode="auto">
            <a:xfrm>
              <a:off x="3072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7458" name="Text Box 5"/>
            <p:cNvSpPr txBox="1">
              <a:spLocks noChangeArrowheads="1"/>
            </p:cNvSpPr>
            <p:nvPr/>
          </p:nvSpPr>
          <p:spPr bwMode="auto">
            <a:xfrm>
              <a:off x="2976" y="4080"/>
              <a:ext cx="8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FF"/>
                  </a:solidFill>
                </a:rPr>
                <a:t>C=O on top</a:t>
              </a:r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3936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Ketose</a:t>
              </a:r>
            </a:p>
          </p:txBody>
        </p:sp>
        <p:sp>
          <p:nvSpPr>
            <p:cNvPr id="17460" name="Text Box 7"/>
            <p:cNvSpPr txBox="1">
              <a:spLocks noChangeArrowheads="1"/>
            </p:cNvSpPr>
            <p:nvPr/>
          </p:nvSpPr>
          <p:spPr bwMode="auto">
            <a:xfrm>
              <a:off x="3984" y="4080"/>
              <a:ext cx="8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FF"/>
                  </a:solidFill>
                </a:rPr>
                <a:t>C=O in chain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1676400"/>
            <a:ext cx="7696200" cy="684213"/>
            <a:chOff x="576" y="1066"/>
            <a:chExt cx="4848" cy="431"/>
          </a:xfrm>
        </p:grpSpPr>
        <p:sp>
          <p:nvSpPr>
            <p:cNvPr id="164873" name="Text Box 9"/>
            <p:cNvSpPr txBox="1">
              <a:spLocks noChangeArrowheads="1"/>
            </p:cNvSpPr>
            <p:nvPr/>
          </p:nvSpPr>
          <p:spPr bwMode="auto">
            <a:xfrm>
              <a:off x="864" y="1324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(Glucose)</a:t>
              </a:r>
            </a:p>
          </p:txBody>
        </p:sp>
        <p:sp>
          <p:nvSpPr>
            <p:cNvPr id="164874" name="Text Box 1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066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Monosaccharides</a:t>
              </a:r>
              <a:endPara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4875" name="Text Box 1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8" y="1081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Disaccharides</a:t>
              </a:r>
            </a:p>
          </p:txBody>
        </p:sp>
        <p:sp>
          <p:nvSpPr>
            <p:cNvPr id="16487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36" y="107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Polysaccharides</a:t>
              </a:r>
            </a:p>
          </p:txBody>
        </p:sp>
        <p:sp>
          <p:nvSpPr>
            <p:cNvPr id="164877" name="Text Box 13"/>
            <p:cNvSpPr txBox="1">
              <a:spLocks noChangeArrowheads="1"/>
            </p:cNvSpPr>
            <p:nvPr/>
          </p:nvSpPr>
          <p:spPr bwMode="auto">
            <a:xfrm>
              <a:off x="2256" y="1324"/>
              <a:ext cx="168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(Sucrose)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962400" y="2992438"/>
            <a:ext cx="4648200" cy="1050925"/>
            <a:chOff x="2496" y="1885"/>
            <a:chExt cx="2928" cy="662"/>
          </a:xfrm>
        </p:grpSpPr>
        <p:sp>
          <p:nvSpPr>
            <p:cNvPr id="164879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47" y="1885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Storage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9" y="1885"/>
              <a:ext cx="1024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Structural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2496" y="2121"/>
              <a:ext cx="1248" cy="4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Starch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                                   &amp;                                           Glycogen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animals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4195" y="2140"/>
              <a:ext cx="1229" cy="3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Cellulose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&amp;                                               Chitin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insects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2667000" y="609600"/>
            <a:ext cx="38100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No. of sugar molecules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981200" y="1066800"/>
            <a:ext cx="5334000" cy="685800"/>
            <a:chOff x="1248" y="672"/>
            <a:chExt cx="3360" cy="432"/>
          </a:xfrm>
        </p:grpSpPr>
        <p:sp>
          <p:nvSpPr>
            <p:cNvPr id="17443" name="Line 21"/>
            <p:cNvSpPr>
              <a:spLocks noChangeShapeType="1"/>
            </p:cNvSpPr>
            <p:nvPr/>
          </p:nvSpPr>
          <p:spPr bwMode="auto">
            <a:xfrm>
              <a:off x="3024" y="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22"/>
            <p:cNvSpPr>
              <a:spLocks noChangeShapeType="1"/>
            </p:cNvSpPr>
            <p:nvPr/>
          </p:nvSpPr>
          <p:spPr bwMode="auto">
            <a:xfrm>
              <a:off x="1248" y="864"/>
              <a:ext cx="33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23"/>
            <p:cNvSpPr>
              <a:spLocks noChangeShapeType="1"/>
            </p:cNvSpPr>
            <p:nvPr/>
          </p:nvSpPr>
          <p:spPr bwMode="auto">
            <a:xfrm>
              <a:off x="460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24"/>
            <p:cNvSpPr>
              <a:spLocks noChangeShapeType="1"/>
            </p:cNvSpPr>
            <p:nvPr/>
          </p:nvSpPr>
          <p:spPr bwMode="auto">
            <a:xfrm>
              <a:off x="3024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25"/>
            <p:cNvSpPr>
              <a:spLocks noChangeShapeType="1"/>
            </p:cNvSpPr>
            <p:nvPr/>
          </p:nvSpPr>
          <p:spPr bwMode="auto">
            <a:xfrm>
              <a:off x="124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724400" y="2057400"/>
            <a:ext cx="2971800" cy="990600"/>
            <a:chOff x="3168" y="2457"/>
            <a:chExt cx="1872" cy="624"/>
          </a:xfrm>
        </p:grpSpPr>
        <p:sp>
          <p:nvSpPr>
            <p:cNvPr id="17439" name="Line 27"/>
            <p:cNvSpPr>
              <a:spLocks noChangeShapeType="1"/>
            </p:cNvSpPr>
            <p:nvPr/>
          </p:nvSpPr>
          <p:spPr bwMode="auto">
            <a:xfrm>
              <a:off x="4800" y="2457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28"/>
            <p:cNvSpPr>
              <a:spLocks noChangeShapeType="1"/>
            </p:cNvSpPr>
            <p:nvPr/>
          </p:nvSpPr>
          <p:spPr bwMode="auto">
            <a:xfrm>
              <a:off x="3168" y="2841"/>
              <a:ext cx="18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29"/>
            <p:cNvSpPr>
              <a:spLocks noChangeShapeType="1"/>
            </p:cNvSpPr>
            <p:nvPr/>
          </p:nvSpPr>
          <p:spPr bwMode="auto">
            <a:xfrm>
              <a:off x="3168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0"/>
            <p:cNvSpPr>
              <a:spLocks noChangeShapeType="1"/>
            </p:cNvSpPr>
            <p:nvPr/>
          </p:nvSpPr>
          <p:spPr bwMode="auto">
            <a:xfrm>
              <a:off x="5040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562600" y="5410200"/>
            <a:ext cx="1219200" cy="533400"/>
            <a:chOff x="3504" y="3513"/>
            <a:chExt cx="768" cy="336"/>
          </a:xfrm>
        </p:grpSpPr>
        <p:sp>
          <p:nvSpPr>
            <p:cNvPr id="17435" name="Line 32"/>
            <p:cNvSpPr>
              <a:spLocks noChangeShapeType="1"/>
            </p:cNvSpPr>
            <p:nvPr/>
          </p:nvSpPr>
          <p:spPr bwMode="auto">
            <a:xfrm>
              <a:off x="3504" y="3704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33"/>
            <p:cNvSpPr>
              <a:spLocks noChangeShapeType="1"/>
            </p:cNvSpPr>
            <p:nvPr/>
          </p:nvSpPr>
          <p:spPr bwMode="auto">
            <a:xfrm>
              <a:off x="3504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4"/>
            <p:cNvSpPr>
              <a:spLocks noChangeShapeType="1"/>
            </p:cNvSpPr>
            <p:nvPr/>
          </p:nvSpPr>
          <p:spPr bwMode="auto">
            <a:xfrm>
              <a:off x="4272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5"/>
            <p:cNvSpPr>
              <a:spLocks noChangeShapeType="1"/>
            </p:cNvSpPr>
            <p:nvPr/>
          </p:nvSpPr>
          <p:spPr bwMode="auto">
            <a:xfrm>
              <a:off x="3888" y="3513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09600" y="4876805"/>
            <a:ext cx="6781800" cy="554038"/>
            <a:chOff x="288" y="3158"/>
            <a:chExt cx="4272" cy="349"/>
          </a:xfrm>
        </p:grpSpPr>
        <p:sp>
          <p:nvSpPr>
            <p:cNvPr id="164901" name="Text Box 3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64" y="3170"/>
              <a:ext cx="1296" cy="3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b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Location of Carbonyl Group</a:t>
              </a:r>
            </a:p>
          </p:txBody>
        </p:sp>
        <p:sp>
          <p:nvSpPr>
            <p:cNvPr id="164902" name="Text Box 3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8" y="3158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No. of C atoms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849313" y="5257800"/>
            <a:ext cx="2894012" cy="685800"/>
            <a:chOff x="384" y="3432"/>
            <a:chExt cx="1823" cy="432"/>
          </a:xfrm>
        </p:grpSpPr>
        <p:sp>
          <p:nvSpPr>
            <p:cNvPr id="17428" name="Line 40"/>
            <p:cNvSpPr>
              <a:spLocks noChangeShapeType="1"/>
            </p:cNvSpPr>
            <p:nvPr/>
          </p:nvSpPr>
          <p:spPr bwMode="auto">
            <a:xfrm>
              <a:off x="384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41"/>
            <p:cNvSpPr>
              <a:spLocks noChangeShapeType="1"/>
            </p:cNvSpPr>
            <p:nvPr/>
          </p:nvSpPr>
          <p:spPr bwMode="auto">
            <a:xfrm>
              <a:off x="1199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42"/>
            <p:cNvSpPr>
              <a:spLocks noChangeShapeType="1"/>
            </p:cNvSpPr>
            <p:nvPr/>
          </p:nvSpPr>
          <p:spPr bwMode="auto">
            <a:xfrm>
              <a:off x="2207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43"/>
            <p:cNvSpPr>
              <a:spLocks noChangeShapeType="1"/>
            </p:cNvSpPr>
            <p:nvPr/>
          </p:nvSpPr>
          <p:spPr bwMode="auto">
            <a:xfrm>
              <a:off x="384" y="3672"/>
              <a:ext cx="18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44"/>
            <p:cNvSpPr>
              <a:spLocks noChangeShapeType="1"/>
            </p:cNvSpPr>
            <p:nvPr/>
          </p:nvSpPr>
          <p:spPr bwMode="auto">
            <a:xfrm>
              <a:off x="1200" y="3432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231775" y="5921375"/>
            <a:ext cx="4340225" cy="517525"/>
            <a:chOff x="-5" y="3850"/>
            <a:chExt cx="2734" cy="326"/>
          </a:xfrm>
        </p:grpSpPr>
        <p:sp>
          <p:nvSpPr>
            <p:cNvPr id="164910" name="Rectangle 46"/>
            <p:cNvSpPr>
              <a:spLocks noChangeArrowheads="1"/>
            </p:cNvSpPr>
            <p:nvPr/>
          </p:nvSpPr>
          <p:spPr bwMode="auto">
            <a:xfrm>
              <a:off x="-5" y="3850"/>
              <a:ext cx="947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 u="sng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Triose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Glyceraldehyde</a:t>
              </a:r>
            </a:p>
          </p:txBody>
        </p:sp>
        <p:sp>
          <p:nvSpPr>
            <p:cNvPr id="164911" name="Rectangle 47"/>
            <p:cNvSpPr>
              <a:spLocks noChangeArrowheads="1"/>
            </p:cNvSpPr>
            <p:nvPr/>
          </p:nvSpPr>
          <p:spPr bwMode="auto">
            <a:xfrm>
              <a:off x="912" y="3850"/>
              <a:ext cx="829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Pentose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</a:t>
              </a:r>
            </a:p>
          </p:txBody>
        </p:sp>
        <p:sp>
          <p:nvSpPr>
            <p:cNvPr id="164912" name="Rectangle 48"/>
            <p:cNvSpPr>
              <a:spLocks noChangeArrowheads="1"/>
            </p:cNvSpPr>
            <p:nvPr/>
          </p:nvSpPr>
          <p:spPr bwMode="auto">
            <a:xfrm>
              <a:off x="1968" y="3850"/>
              <a:ext cx="761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Hexose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905000" y="2360613"/>
            <a:ext cx="4419600" cy="2592387"/>
            <a:chOff x="1200" y="1487"/>
            <a:chExt cx="2784" cy="1633"/>
          </a:xfrm>
        </p:grpSpPr>
        <p:sp>
          <p:nvSpPr>
            <p:cNvPr id="17422" name="Line 50"/>
            <p:cNvSpPr>
              <a:spLocks noChangeShapeType="1"/>
            </p:cNvSpPr>
            <p:nvPr/>
          </p:nvSpPr>
          <p:spPr bwMode="auto">
            <a:xfrm>
              <a:off x="1200" y="1487"/>
              <a:ext cx="0" cy="16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51"/>
            <p:cNvSpPr>
              <a:spLocks noChangeShapeType="1"/>
            </p:cNvSpPr>
            <p:nvPr/>
          </p:nvSpPr>
          <p:spPr bwMode="auto">
            <a:xfrm>
              <a:off x="1200" y="2880"/>
              <a:ext cx="27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52"/>
            <p:cNvSpPr>
              <a:spLocks noChangeShapeType="1"/>
            </p:cNvSpPr>
            <p:nvPr/>
          </p:nvSpPr>
          <p:spPr bwMode="auto">
            <a:xfrm>
              <a:off x="3984" y="28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C4FB8-0022-4776-AD9E-9A3340D326EE}" type="slidenum">
              <a:rPr lang="ar-EG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4326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2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8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7538" y="2073722"/>
            <a:ext cx="8000662" cy="47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STRUCTURE AND FUNCTION OF MACROMOLECULES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85800" y="2727325"/>
            <a:ext cx="70866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Polymer principles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And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Macromolecules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10668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108296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Polymers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C4FB8-0022-4776-AD9E-9A3340D326EE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3353047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79383"/>
            <a:ext cx="8686800" cy="4164217"/>
          </a:xfrm>
        </p:spPr>
        <p:txBody>
          <a:bodyPr>
            <a:spAutoFit/>
          </a:bodyPr>
          <a:lstStyle/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</a:rPr>
              <a:t>Cells join </a:t>
            </a:r>
            <a:r>
              <a:rPr lang="ar-EG" altLang="en-US" sz="1800" dirty="0" smtClean="0">
                <a:solidFill>
                  <a:srgbClr val="000000"/>
                </a:solidFill>
              </a:rPr>
              <a:t>تربط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smaller organic molecules (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) together to form larger molecules (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 which may be composed of thousands of atoms.</a:t>
            </a:r>
          </a:p>
          <a:p>
            <a:pPr marL="381000" indent="-381000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sz="1800" b="1" dirty="0" smtClean="0"/>
              <a:t>Macromolecules are organic molecules that weigh more than 100,000 Daltons (</a:t>
            </a:r>
            <a:r>
              <a:rPr lang="en-US" sz="1600" b="1" i="1" dirty="0" smtClean="0">
                <a:solidFill>
                  <a:srgbClr val="FF3300"/>
                </a:solidFill>
              </a:rPr>
              <a:t>ATOMIC MASS UNIT</a:t>
            </a:r>
            <a:r>
              <a:rPr lang="en-US" sz="1800" b="1" dirty="0" smtClean="0"/>
              <a:t>).</a:t>
            </a:r>
            <a:endParaRPr lang="en-US" altLang="en-US" sz="1800" b="1" dirty="0" smtClean="0">
              <a:solidFill>
                <a:srgbClr val="000000"/>
              </a:solidFill>
            </a:endParaRPr>
          </a:p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</a:rPr>
              <a:t>The four major classes of macromolecules are: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Carbohydrates,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Lipids,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Proteins,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Nucleic acids (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 be studied later: lectures 18, 19 &amp; 20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4191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dirty="0" smtClean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C02B33-FF17-41D3-B3AC-F9CD6A36B9E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73163"/>
            <a:ext cx="5181600" cy="25114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 are connected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covalent bonds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by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 نزع الماء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monomer provides a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hydroxyl group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 other provides a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water.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requires energy and is aided by enzymes.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" y="4041775"/>
            <a:ext cx="90678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covalent bonds connecting monomers in a polymer are disassembled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تـُكسَــر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(hydration) reaction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</a:t>
            </a:r>
            <a:r>
              <a:rPr lang="ar-EG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الماء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hydrolysis as the covalent bond is broken, a                                                              hydrogen atom and hydroxyl group from a split                                                                  water molecule attaches where the covalent                                                                    bond used to be.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 reactions dominate the digestive                                                               process, guided by specific enzymes. 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/>
          <a:stretch>
            <a:fillRect/>
          </a:stretch>
        </p:blipFill>
        <p:spPr bwMode="auto">
          <a:xfrm>
            <a:off x="5238750" y="1380335"/>
            <a:ext cx="3448050" cy="23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57207"/>
            <a:ext cx="3200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33600" y="1524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 smtClean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67818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(Carbohydrates, Lipids, Proteins and nucleic acids)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524000"/>
            <a:ext cx="5562600" cy="1568450"/>
            <a:chOff x="1200" y="960"/>
            <a:chExt cx="3504" cy="672"/>
          </a:xfrm>
        </p:grpSpPr>
        <p:sp>
          <p:nvSpPr>
            <p:cNvPr id="6158" name="Line 5"/>
            <p:cNvSpPr>
              <a:spLocks noChangeShapeType="1"/>
            </p:cNvSpPr>
            <p:nvPr/>
          </p:nvSpPr>
          <p:spPr bwMode="auto">
            <a:xfrm>
              <a:off x="2256" y="960"/>
              <a:ext cx="17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6"/>
            <p:cNvSpPr>
              <a:spLocks noChangeShapeType="1"/>
            </p:cNvSpPr>
            <p:nvPr/>
          </p:nvSpPr>
          <p:spPr bwMode="auto">
            <a:xfrm>
              <a:off x="3024" y="96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7"/>
            <p:cNvSpPr>
              <a:spLocks noChangeShapeType="1"/>
            </p:cNvSpPr>
            <p:nvPr/>
          </p:nvSpPr>
          <p:spPr bwMode="auto">
            <a:xfrm>
              <a:off x="1200" y="1344"/>
              <a:ext cx="35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8"/>
            <p:cNvSpPr>
              <a:spLocks noChangeShapeType="1"/>
            </p:cNvSpPr>
            <p:nvPr/>
          </p:nvSpPr>
          <p:spPr bwMode="auto">
            <a:xfrm>
              <a:off x="1200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9"/>
            <p:cNvSpPr>
              <a:spLocks noChangeShapeType="1"/>
            </p:cNvSpPr>
            <p:nvPr/>
          </p:nvSpPr>
          <p:spPr bwMode="auto">
            <a:xfrm>
              <a:off x="302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0"/>
            <p:cNvSpPr>
              <a:spLocks noChangeShapeType="1"/>
            </p:cNvSpPr>
            <p:nvPr/>
          </p:nvSpPr>
          <p:spPr bwMode="auto">
            <a:xfrm>
              <a:off x="470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8382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Mono-mer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38100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Di-mer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3246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Poly-mer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28600" y="4892675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 Polymer:</a:t>
            </a:r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is a long molecule consists of a chain of similar building molecules (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monomers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) covalently bonded together.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19200" y="3625850"/>
            <a:ext cx="6858000" cy="717550"/>
            <a:chOff x="768" y="1824"/>
            <a:chExt cx="4320" cy="452"/>
          </a:xfrm>
        </p:grpSpPr>
        <p:sp>
          <p:nvSpPr>
            <p:cNvPr id="104467" name="Text Box 1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 sz="3600" b="1" dirty="0" smtClean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أحاد</a:t>
              </a:r>
              <a:r>
                <a:rPr lang="ar-SA" sz="3600" b="1" dirty="0" smtClean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8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36" y="1872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3600" b="1" smtClean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ثنائ</a:t>
              </a:r>
              <a:r>
                <a:rPr lang="ar-SA" sz="3600" b="1" smtClean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9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0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sz="3600" b="1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عديد</a:t>
              </a:r>
              <a:endParaRPr lang="en-GB" sz="3600" b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9" grpId="0" animBg="1"/>
      <p:bldP spid="104460" grpId="0" animBg="1"/>
      <p:bldP spid="104461" grpId="0" animBg="1"/>
      <p:bldP spid="1044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u="sng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 Carbohydrates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0386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sz="3200" b="1" dirty="0" err="1" smtClean="0">
                <a:solidFill>
                  <a:srgbClr val="0000FF"/>
                </a:solidFill>
              </a:rPr>
              <a:t>Monosaccharides</a:t>
            </a:r>
            <a:r>
              <a:rPr lang="en-US" sz="3200" b="1" dirty="0" smtClean="0">
                <a:solidFill>
                  <a:srgbClr val="0000FF"/>
                </a:solidFill>
              </a:rPr>
              <a:t>:</a:t>
            </a:r>
            <a:r>
              <a:rPr lang="en-US" sz="3200" dirty="0" smtClean="0"/>
              <a:t> </a:t>
            </a:r>
            <a:endParaRPr lang="ar-SA" sz="3200" dirty="0" smtClean="0"/>
          </a:p>
          <a:p>
            <a:pPr marL="990600" lvl="1" indent="-533400" eaLnBrk="1" hangingPunct="1">
              <a:buFontTx/>
              <a:buNone/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 </a:t>
            </a:r>
            <a:r>
              <a:rPr lang="ar-SA" altLang="en-US" dirty="0" smtClean="0">
                <a:solidFill>
                  <a:srgbClr val="000000"/>
                </a:solidFill>
              </a:rPr>
              <a:t>    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simplest form of carbohydrates (simple sugars).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contain a single sugar molecule.</a:t>
            </a:r>
          </a:p>
          <a:p>
            <a:pPr marL="990600" lvl="1" indent="-533400" eaLnBrk="1" hangingPunct="1">
              <a:buFontTx/>
              <a:buAutoNum type="arabicPeriod" startAt="2"/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Disaccharides:</a:t>
            </a:r>
            <a:r>
              <a:rPr lang="en-US" sz="3200" b="1" dirty="0" smtClean="0"/>
              <a:t> </a:t>
            </a:r>
            <a:endParaRPr lang="ar-SA" sz="3200" b="1" dirty="0" smtClean="0"/>
          </a:p>
          <a:p>
            <a:pPr marL="990600" lvl="1" indent="-533400" eaLnBrk="1" hangingPunct="1">
              <a:buFontTx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 two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joined via dehydration </a:t>
            </a:r>
            <a:r>
              <a:rPr 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</a:p>
          <a:p>
            <a:pPr marL="990600" lvl="1" indent="-533400" eaLnBrk="1" hangingPunct="1">
              <a:buFontTx/>
              <a:buAutoNum type="arabicPeriod" startAt="3"/>
              <a:defRPr/>
            </a:pPr>
            <a:r>
              <a:rPr lang="en-US" altLang="en-US" sz="3200" b="1" dirty="0" smtClean="0">
                <a:solidFill>
                  <a:srgbClr val="0000FF"/>
                </a:solidFill>
              </a:rPr>
              <a:t>Polysaccharides:</a:t>
            </a:r>
            <a:r>
              <a:rPr lang="en-US" altLang="en-US" dirty="0" smtClean="0"/>
              <a:t>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are polymers of many </a:t>
            </a:r>
            <a:r>
              <a:rPr lang="en-US" alt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u="sng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33985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9063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Sugars, </a:t>
            </a:r>
            <a:r>
              <a:rPr lang="en-US" altLang="en-US" sz="1600" b="1" dirty="0" err="1"/>
              <a:t>Carbo</a:t>
            </a:r>
            <a:r>
              <a:rPr lang="en-US" altLang="en-US" sz="1600" b="1" dirty="0"/>
              <a:t> = carbon, hydrate = water; Used as an immediate energy source.</a:t>
            </a:r>
          </a:p>
          <a:p>
            <a:pPr marL="119063"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The molecular formula is C</a:t>
            </a:r>
            <a:r>
              <a:rPr lang="en-US" altLang="en-US" sz="1600" b="1" baseline="-25000" dirty="0"/>
              <a:t>n</a:t>
            </a:r>
            <a:r>
              <a:rPr lang="en-US" altLang="en-US" sz="1600" b="1" dirty="0"/>
              <a:t>H</a:t>
            </a:r>
            <a:r>
              <a:rPr lang="en-US" altLang="en-US" sz="1600" b="1" baseline="-25000" dirty="0"/>
              <a:t>2n</a:t>
            </a:r>
            <a:r>
              <a:rPr lang="en-US" altLang="en-US" sz="1600" b="1" dirty="0"/>
              <a:t>O</a:t>
            </a:r>
            <a:r>
              <a:rPr lang="en-US" altLang="en-US" sz="1600" b="1" baseline="-25000" dirty="0"/>
              <a:t>n </a:t>
            </a:r>
            <a:r>
              <a:rPr lang="en-US" altLang="en-US" sz="1600" b="1" dirty="0"/>
              <a:t> Means,  carbon, hydrogen and oxygen are found in the ratio = 1:2:1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85800"/>
            <a:ext cx="7239000" cy="1447800"/>
            <a:chOff x="672" y="432"/>
            <a:chExt cx="4560" cy="912"/>
          </a:xfrm>
        </p:grpSpPr>
        <p:sp>
          <p:nvSpPr>
            <p:cNvPr id="8295" name="Oval 3"/>
            <p:cNvSpPr>
              <a:spLocks noChangeArrowheads="1"/>
            </p:cNvSpPr>
            <p:nvPr/>
          </p:nvSpPr>
          <p:spPr bwMode="auto">
            <a:xfrm>
              <a:off x="3168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8296" name="Oval 4"/>
            <p:cNvSpPr>
              <a:spLocks noChangeArrowheads="1"/>
            </p:cNvSpPr>
            <p:nvPr/>
          </p:nvSpPr>
          <p:spPr bwMode="auto">
            <a:xfrm>
              <a:off x="1392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07525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" y="432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smtClean="0">
                  <a:ln w="11430"/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07526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20" y="528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dirty="0" smtClean="0">
                  <a:ln w="11430"/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3784600"/>
            <a:ext cx="8839200" cy="1108075"/>
            <a:chOff x="144" y="2384"/>
            <a:chExt cx="5568" cy="698"/>
          </a:xfrm>
        </p:grpSpPr>
        <p:sp>
          <p:nvSpPr>
            <p:cNvPr id="8291" name="Rectangle 8"/>
            <p:cNvSpPr>
              <a:spLocks noChangeArrowheads="1"/>
            </p:cNvSpPr>
            <p:nvPr/>
          </p:nvSpPr>
          <p:spPr bwMode="auto">
            <a:xfrm>
              <a:off x="3040" y="2384"/>
              <a:ext cx="1296" cy="336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8292" name="Rectangle 9"/>
            <p:cNvSpPr>
              <a:spLocks noChangeArrowheads="1"/>
            </p:cNvSpPr>
            <p:nvPr/>
          </p:nvSpPr>
          <p:spPr bwMode="auto">
            <a:xfrm>
              <a:off x="1392" y="2400"/>
              <a:ext cx="1296" cy="336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144" y="2832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4416" y="2736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49530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</a:t>
            </a:r>
            <a:r>
              <a:rPr lang="en-GB" sz="2800" b="1" u="sng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r>
              <a:rPr lang="en-GB" sz="2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 smtClean="0">
                <a:ln w="11430"/>
                <a:solidFill>
                  <a:schemeClr val="tx1"/>
                </a:solidFill>
              </a:rPr>
              <a:t>السكر</a:t>
            </a:r>
            <a:r>
              <a:rPr lang="ar-SA" sz="28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ar-SA" sz="1800" dirty="0" smtClean="0">
                <a:ln w="11430"/>
                <a:solidFill>
                  <a:schemeClr val="tx1"/>
                </a:solidFill>
              </a:rPr>
              <a:t>الأحادي</a:t>
            </a:r>
            <a:endParaRPr lang="en-GB" sz="1800" dirty="0" smtClean="0">
              <a:ln w="11430"/>
              <a:solidFill>
                <a:schemeClr val="tx1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71800" y="1524000"/>
            <a:ext cx="381000" cy="4343400"/>
            <a:chOff x="1296" y="816"/>
            <a:chExt cx="240" cy="2736"/>
          </a:xfrm>
        </p:grpSpPr>
        <p:sp>
          <p:nvSpPr>
            <p:cNvPr id="8280" name="Text Box 14"/>
            <p:cNvSpPr txBox="1">
              <a:spLocks noChangeArrowheads="1"/>
            </p:cNvSpPr>
            <p:nvPr/>
          </p:nvSpPr>
          <p:spPr bwMode="auto">
            <a:xfrm>
              <a:off x="1296" y="81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81" name="Text Box 15"/>
            <p:cNvSpPr txBox="1">
              <a:spLocks noChangeArrowheads="1"/>
            </p:cNvSpPr>
            <p:nvPr/>
          </p:nvSpPr>
          <p:spPr bwMode="auto">
            <a:xfrm>
              <a:off x="1296" y="129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82" name="Text Box 16"/>
            <p:cNvSpPr txBox="1">
              <a:spLocks noChangeArrowheads="1"/>
            </p:cNvSpPr>
            <p:nvPr/>
          </p:nvSpPr>
          <p:spPr bwMode="auto">
            <a:xfrm>
              <a:off x="1296" y="174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83" name="Text Box 17"/>
            <p:cNvSpPr txBox="1">
              <a:spLocks noChangeArrowheads="1"/>
            </p:cNvSpPr>
            <p:nvPr/>
          </p:nvSpPr>
          <p:spPr bwMode="auto">
            <a:xfrm>
              <a:off x="1296" y="222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84" name="Text Box 18"/>
            <p:cNvSpPr txBox="1">
              <a:spLocks noChangeArrowheads="1"/>
            </p:cNvSpPr>
            <p:nvPr/>
          </p:nvSpPr>
          <p:spPr bwMode="auto">
            <a:xfrm>
              <a:off x="1296" y="270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85" name="Text Box 19"/>
            <p:cNvSpPr txBox="1">
              <a:spLocks noChangeArrowheads="1"/>
            </p:cNvSpPr>
            <p:nvPr/>
          </p:nvSpPr>
          <p:spPr bwMode="auto">
            <a:xfrm>
              <a:off x="1296" y="318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86" name="Line 20"/>
            <p:cNvSpPr>
              <a:spLocks noChangeShapeType="1"/>
            </p:cNvSpPr>
            <p:nvPr/>
          </p:nvSpPr>
          <p:spPr bwMode="auto">
            <a:xfrm>
              <a:off x="1440" y="1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Line 21"/>
            <p:cNvSpPr>
              <a:spLocks noChangeShapeType="1"/>
            </p:cNvSpPr>
            <p:nvPr/>
          </p:nvSpPr>
          <p:spPr bwMode="auto">
            <a:xfrm>
              <a:off x="1440" y="302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Line 22"/>
            <p:cNvSpPr>
              <a:spLocks noChangeShapeType="1"/>
            </p:cNvSpPr>
            <p:nvPr/>
          </p:nvSpPr>
          <p:spPr bwMode="auto">
            <a:xfrm>
              <a:off x="1440" y="254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Line 23"/>
            <p:cNvSpPr>
              <a:spLocks noChangeShapeType="1"/>
            </p:cNvSpPr>
            <p:nvPr/>
          </p:nvSpPr>
          <p:spPr bwMode="auto">
            <a:xfrm>
              <a:off x="1440" y="206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0" name="Line 24"/>
            <p:cNvSpPr>
              <a:spLocks noChangeShapeType="1"/>
            </p:cNvSpPr>
            <p:nvPr/>
          </p:nvSpPr>
          <p:spPr bwMode="auto">
            <a:xfrm>
              <a:off x="1440" y="158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00300" y="1143000"/>
            <a:ext cx="1714500" cy="609600"/>
            <a:chOff x="936" y="576"/>
            <a:chExt cx="1080" cy="384"/>
          </a:xfrm>
        </p:grpSpPr>
        <p:grpSp>
          <p:nvGrpSpPr>
            <p:cNvPr id="8274" name="Group 26"/>
            <p:cNvGrpSpPr>
              <a:grpSpLocks/>
            </p:cNvGrpSpPr>
            <p:nvPr/>
          </p:nvGrpSpPr>
          <p:grpSpPr bwMode="auto">
            <a:xfrm>
              <a:off x="1512" y="768"/>
              <a:ext cx="240" cy="192"/>
              <a:chOff x="1536" y="816"/>
              <a:chExt cx="240" cy="192"/>
            </a:xfrm>
          </p:grpSpPr>
          <p:sp>
            <p:nvSpPr>
              <p:cNvPr id="8278" name="Line 2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1536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Line 2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1584" y="86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49" name="Text Box 29"/>
            <p:cNvSpPr txBox="1">
              <a:spLocks noChangeArrowheads="1"/>
            </p:cNvSpPr>
            <p:nvPr/>
          </p:nvSpPr>
          <p:spPr bwMode="auto">
            <a:xfrm>
              <a:off x="1680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76" name="Line 3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1152" y="768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>
              <a:off x="936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362200" y="2362200"/>
            <a:ext cx="1828800" cy="457200"/>
            <a:chOff x="912" y="1344"/>
            <a:chExt cx="1152" cy="288"/>
          </a:xfrm>
        </p:grpSpPr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>
              <a:off x="1632" y="134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4" name="Text Box 34"/>
            <p:cNvSpPr txBox="1">
              <a:spLocks noChangeArrowheads="1"/>
            </p:cNvSpPr>
            <p:nvPr/>
          </p:nvSpPr>
          <p:spPr bwMode="auto">
            <a:xfrm>
              <a:off x="912" y="13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72" name="Line 35"/>
            <p:cNvSpPr>
              <a:spLocks noChangeShapeType="1"/>
            </p:cNvSpPr>
            <p:nvPr/>
          </p:nvSpPr>
          <p:spPr bwMode="auto">
            <a:xfrm>
              <a:off x="1536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36"/>
            <p:cNvSpPr>
              <a:spLocks noChangeShapeType="1"/>
            </p:cNvSpPr>
            <p:nvPr/>
          </p:nvSpPr>
          <p:spPr bwMode="auto">
            <a:xfrm>
              <a:off x="1152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209800" y="3048000"/>
            <a:ext cx="1905000" cy="457200"/>
            <a:chOff x="816" y="1776"/>
            <a:chExt cx="1200" cy="288"/>
          </a:xfrm>
        </p:grpSpPr>
        <p:sp>
          <p:nvSpPr>
            <p:cNvPr id="107558" name="Text Box 38"/>
            <p:cNvSpPr txBox="1">
              <a:spLocks noChangeArrowheads="1"/>
            </p:cNvSpPr>
            <p:nvPr/>
          </p:nvSpPr>
          <p:spPr bwMode="auto">
            <a:xfrm>
              <a:off x="816" y="17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>
              <a:off x="1680" y="17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8" name="Line 40"/>
            <p:cNvSpPr>
              <a:spLocks noChangeShapeType="1"/>
            </p:cNvSpPr>
            <p:nvPr/>
          </p:nvSpPr>
          <p:spPr bwMode="auto">
            <a:xfrm>
              <a:off x="1568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41"/>
            <p:cNvSpPr>
              <a:spLocks noChangeShapeType="1"/>
            </p:cNvSpPr>
            <p:nvPr/>
          </p:nvSpPr>
          <p:spPr bwMode="auto">
            <a:xfrm>
              <a:off x="1184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2362200" y="3810000"/>
            <a:ext cx="1905000" cy="457200"/>
            <a:chOff x="912" y="2256"/>
            <a:chExt cx="1200" cy="288"/>
          </a:xfrm>
        </p:grpSpPr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1680" y="22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4" name="Text Box 44"/>
            <p:cNvSpPr txBox="1">
              <a:spLocks noChangeArrowheads="1"/>
            </p:cNvSpPr>
            <p:nvPr/>
          </p:nvSpPr>
          <p:spPr bwMode="auto">
            <a:xfrm>
              <a:off x="912" y="225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4" name="Line 45"/>
            <p:cNvSpPr>
              <a:spLocks noChangeShapeType="1"/>
            </p:cNvSpPr>
            <p:nvPr/>
          </p:nvSpPr>
          <p:spPr bwMode="auto">
            <a:xfrm>
              <a:off x="1552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46"/>
            <p:cNvSpPr>
              <a:spLocks noChangeShapeType="1"/>
            </p:cNvSpPr>
            <p:nvPr/>
          </p:nvSpPr>
          <p:spPr bwMode="auto">
            <a:xfrm>
              <a:off x="1184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2362200" y="4572000"/>
            <a:ext cx="1905000" cy="457200"/>
            <a:chOff x="912" y="2736"/>
            <a:chExt cx="1200" cy="288"/>
          </a:xfrm>
        </p:grpSpPr>
        <p:sp>
          <p:nvSpPr>
            <p:cNvPr id="107568" name="Text Box 48"/>
            <p:cNvSpPr txBox="1">
              <a:spLocks noChangeArrowheads="1"/>
            </p:cNvSpPr>
            <p:nvPr/>
          </p:nvSpPr>
          <p:spPr bwMode="auto">
            <a:xfrm>
              <a:off x="1680" y="273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9" name="Text Box 49"/>
            <p:cNvSpPr txBox="1">
              <a:spLocks noChangeArrowheads="1"/>
            </p:cNvSpPr>
            <p:nvPr/>
          </p:nvSpPr>
          <p:spPr bwMode="auto">
            <a:xfrm>
              <a:off x="912" y="273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0" name="Line 50"/>
            <p:cNvSpPr>
              <a:spLocks noChangeShapeType="1"/>
            </p:cNvSpPr>
            <p:nvPr/>
          </p:nvSpPr>
          <p:spPr bwMode="auto">
            <a:xfrm>
              <a:off x="155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51"/>
            <p:cNvSpPr>
              <a:spLocks noChangeShapeType="1"/>
            </p:cNvSpPr>
            <p:nvPr/>
          </p:nvSpPr>
          <p:spPr bwMode="auto">
            <a:xfrm>
              <a:off x="119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362200" y="5334000"/>
            <a:ext cx="1905000" cy="457200"/>
            <a:chOff x="912" y="3216"/>
            <a:chExt cx="1200" cy="288"/>
          </a:xfrm>
        </p:grpSpPr>
        <p:sp>
          <p:nvSpPr>
            <p:cNvPr id="107573" name="Text Box 53"/>
            <p:cNvSpPr txBox="1">
              <a:spLocks noChangeArrowheads="1"/>
            </p:cNvSpPr>
            <p:nvPr/>
          </p:nvSpPr>
          <p:spPr bwMode="auto">
            <a:xfrm>
              <a:off x="1680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74" name="Text Box 54"/>
            <p:cNvSpPr txBox="1">
              <a:spLocks noChangeArrowheads="1"/>
            </p:cNvSpPr>
            <p:nvPr/>
          </p:nvSpPr>
          <p:spPr bwMode="auto">
            <a:xfrm>
              <a:off x="912" y="32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56" name="Line 55"/>
            <p:cNvSpPr>
              <a:spLocks noChangeShapeType="1"/>
            </p:cNvSpPr>
            <p:nvPr/>
          </p:nvSpPr>
          <p:spPr bwMode="auto">
            <a:xfrm>
              <a:off x="1536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56"/>
            <p:cNvSpPr>
              <a:spLocks noChangeShapeType="1"/>
            </p:cNvSpPr>
            <p:nvPr/>
          </p:nvSpPr>
          <p:spPr bwMode="auto">
            <a:xfrm>
              <a:off x="1184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2971800" y="5791200"/>
            <a:ext cx="533400" cy="762000"/>
            <a:chOff x="1872" y="3648"/>
            <a:chExt cx="336" cy="480"/>
          </a:xfrm>
        </p:grpSpPr>
        <p:sp>
          <p:nvSpPr>
            <p:cNvPr id="8252" name="Line 58"/>
            <p:cNvSpPr>
              <a:spLocks noChangeShapeType="1"/>
            </p:cNvSpPr>
            <p:nvPr/>
          </p:nvSpPr>
          <p:spPr bwMode="auto">
            <a:xfrm>
              <a:off x="2016" y="364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9" name="Text Box 59"/>
            <p:cNvSpPr txBox="1">
              <a:spLocks noChangeArrowheads="1"/>
            </p:cNvSpPr>
            <p:nvPr/>
          </p:nvSpPr>
          <p:spPr bwMode="auto">
            <a:xfrm>
              <a:off x="1872" y="38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4876800" y="1143000"/>
            <a:ext cx="2133600" cy="5410200"/>
            <a:chOff x="3792" y="624"/>
            <a:chExt cx="1344" cy="3408"/>
          </a:xfrm>
        </p:grpSpPr>
        <p:sp>
          <p:nvSpPr>
            <p:cNvPr id="107581" name="Text Box 61"/>
            <p:cNvSpPr txBox="1">
              <a:spLocks noChangeArrowheads="1"/>
            </p:cNvSpPr>
            <p:nvPr/>
          </p:nvSpPr>
          <p:spPr bwMode="auto">
            <a:xfrm>
              <a:off x="4320" y="864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8215" name="Text Box 62"/>
            <p:cNvSpPr txBox="1">
              <a:spLocks noChangeArrowheads="1"/>
            </p:cNvSpPr>
            <p:nvPr/>
          </p:nvSpPr>
          <p:spPr bwMode="auto">
            <a:xfrm>
              <a:off x="4320" y="1344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16" name="Text Box 63"/>
            <p:cNvSpPr txBox="1">
              <a:spLocks noChangeArrowheads="1"/>
            </p:cNvSpPr>
            <p:nvPr/>
          </p:nvSpPr>
          <p:spPr bwMode="auto">
            <a:xfrm>
              <a:off x="4320" y="179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17" name="Text Box 64"/>
            <p:cNvSpPr txBox="1">
              <a:spLocks noChangeArrowheads="1"/>
            </p:cNvSpPr>
            <p:nvPr/>
          </p:nvSpPr>
          <p:spPr bwMode="auto">
            <a:xfrm>
              <a:off x="4320" y="227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B0F0"/>
                  </a:solidFill>
                </a:rPr>
                <a:t>C</a:t>
              </a:r>
            </a:p>
          </p:txBody>
        </p:sp>
        <p:sp>
          <p:nvSpPr>
            <p:cNvPr id="8218" name="Text Box 65"/>
            <p:cNvSpPr txBox="1">
              <a:spLocks noChangeArrowheads="1"/>
            </p:cNvSpPr>
            <p:nvPr/>
          </p:nvSpPr>
          <p:spPr bwMode="auto">
            <a:xfrm>
              <a:off x="4320" y="275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19" name="Text Box 66"/>
            <p:cNvSpPr txBox="1">
              <a:spLocks noChangeArrowheads="1"/>
            </p:cNvSpPr>
            <p:nvPr/>
          </p:nvSpPr>
          <p:spPr bwMode="auto">
            <a:xfrm>
              <a:off x="4320" y="323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20" name="Line 67"/>
            <p:cNvSpPr>
              <a:spLocks noChangeShapeType="1"/>
            </p:cNvSpPr>
            <p:nvPr/>
          </p:nvSpPr>
          <p:spPr bwMode="auto">
            <a:xfrm>
              <a:off x="4464" y="1160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68"/>
            <p:cNvSpPr>
              <a:spLocks noChangeShapeType="1"/>
            </p:cNvSpPr>
            <p:nvPr/>
          </p:nvSpPr>
          <p:spPr bwMode="auto">
            <a:xfrm>
              <a:off x="4464" y="355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69"/>
            <p:cNvSpPr>
              <a:spLocks noChangeShapeType="1"/>
            </p:cNvSpPr>
            <p:nvPr/>
          </p:nvSpPr>
          <p:spPr bwMode="auto">
            <a:xfrm>
              <a:off x="4464" y="307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70"/>
            <p:cNvSpPr>
              <a:spLocks noChangeShapeType="1"/>
            </p:cNvSpPr>
            <p:nvPr/>
          </p:nvSpPr>
          <p:spPr bwMode="auto">
            <a:xfrm>
              <a:off x="4464" y="259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71"/>
            <p:cNvSpPr>
              <a:spLocks noChangeShapeType="1"/>
            </p:cNvSpPr>
            <p:nvPr/>
          </p:nvSpPr>
          <p:spPr bwMode="auto">
            <a:xfrm>
              <a:off x="4464" y="2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72"/>
            <p:cNvSpPr>
              <a:spLocks noChangeShapeType="1"/>
            </p:cNvSpPr>
            <p:nvPr/>
          </p:nvSpPr>
          <p:spPr bwMode="auto">
            <a:xfrm>
              <a:off x="4464" y="163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73"/>
            <p:cNvSpPr>
              <a:spLocks noChangeShapeType="1"/>
            </p:cNvSpPr>
            <p:nvPr/>
          </p:nvSpPr>
          <p:spPr bwMode="auto">
            <a:xfrm flipV="1">
              <a:off x="453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74"/>
            <p:cNvSpPr>
              <a:spLocks noChangeShapeType="1"/>
            </p:cNvSpPr>
            <p:nvPr/>
          </p:nvSpPr>
          <p:spPr bwMode="auto">
            <a:xfrm flipV="1">
              <a:off x="4584" y="864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Text Box 75"/>
            <p:cNvSpPr txBox="1">
              <a:spLocks noChangeArrowheads="1"/>
            </p:cNvSpPr>
            <p:nvPr/>
          </p:nvSpPr>
          <p:spPr bwMode="auto">
            <a:xfrm>
              <a:off x="4704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29" name="Line 76"/>
            <p:cNvSpPr>
              <a:spLocks noChangeShapeType="1"/>
            </p:cNvSpPr>
            <p:nvPr/>
          </p:nvSpPr>
          <p:spPr bwMode="auto">
            <a:xfrm flipH="1" flipV="1">
              <a:off x="417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7" name="Text Box 77"/>
            <p:cNvSpPr txBox="1">
              <a:spLocks noChangeArrowheads="1"/>
            </p:cNvSpPr>
            <p:nvPr/>
          </p:nvSpPr>
          <p:spPr bwMode="auto">
            <a:xfrm>
              <a:off x="3960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598" name="Text Box 78"/>
            <p:cNvSpPr txBox="1">
              <a:spLocks noChangeArrowheads="1"/>
            </p:cNvSpPr>
            <p:nvPr/>
          </p:nvSpPr>
          <p:spPr bwMode="auto">
            <a:xfrm>
              <a:off x="4704" y="326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99" name="Text Box 79"/>
            <p:cNvSpPr txBox="1">
              <a:spLocks noChangeArrowheads="1"/>
            </p:cNvSpPr>
            <p:nvPr/>
          </p:nvSpPr>
          <p:spPr bwMode="auto">
            <a:xfrm>
              <a:off x="4704" y="278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0" name="Text Box 80"/>
            <p:cNvSpPr txBox="1">
              <a:spLocks noChangeArrowheads="1"/>
            </p:cNvSpPr>
            <p:nvPr/>
          </p:nvSpPr>
          <p:spPr bwMode="auto">
            <a:xfrm>
              <a:off x="3792" y="23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1" name="Text Box 81"/>
            <p:cNvSpPr txBox="1">
              <a:spLocks noChangeArrowheads="1"/>
            </p:cNvSpPr>
            <p:nvPr/>
          </p:nvSpPr>
          <p:spPr bwMode="auto">
            <a:xfrm>
              <a:off x="3840" y="182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2" name="Text Box 82"/>
            <p:cNvSpPr txBox="1">
              <a:spLocks noChangeArrowheads="1"/>
            </p:cNvSpPr>
            <p:nvPr/>
          </p:nvSpPr>
          <p:spPr bwMode="auto">
            <a:xfrm>
              <a:off x="4704" y="18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3" name="Text Box 83"/>
            <p:cNvSpPr txBox="1">
              <a:spLocks noChangeArrowheads="1"/>
            </p:cNvSpPr>
            <p:nvPr/>
          </p:nvSpPr>
          <p:spPr bwMode="auto">
            <a:xfrm>
              <a:off x="4704" y="230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4" name="Text Box 84"/>
            <p:cNvSpPr txBox="1">
              <a:spLocks noChangeArrowheads="1"/>
            </p:cNvSpPr>
            <p:nvPr/>
          </p:nvSpPr>
          <p:spPr bwMode="auto">
            <a:xfrm>
              <a:off x="3936" y="27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5" name="Text Box 85"/>
            <p:cNvSpPr txBox="1">
              <a:spLocks noChangeArrowheads="1"/>
            </p:cNvSpPr>
            <p:nvPr/>
          </p:nvSpPr>
          <p:spPr bwMode="auto">
            <a:xfrm>
              <a:off x="3936" y="326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6" name="Text Box 86"/>
            <p:cNvSpPr txBox="1">
              <a:spLocks noChangeArrowheads="1"/>
            </p:cNvSpPr>
            <p:nvPr/>
          </p:nvSpPr>
          <p:spPr bwMode="auto">
            <a:xfrm>
              <a:off x="4656" y="13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7" name="Text Box 87"/>
            <p:cNvSpPr txBox="1">
              <a:spLocks noChangeArrowheads="1"/>
            </p:cNvSpPr>
            <p:nvPr/>
          </p:nvSpPr>
          <p:spPr bwMode="auto">
            <a:xfrm>
              <a:off x="3936" y="139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41" name="Line 88"/>
            <p:cNvSpPr>
              <a:spLocks noChangeShapeType="1"/>
            </p:cNvSpPr>
            <p:nvPr/>
          </p:nvSpPr>
          <p:spPr bwMode="auto">
            <a:xfrm>
              <a:off x="456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89"/>
            <p:cNvSpPr>
              <a:spLocks noChangeShapeType="1"/>
            </p:cNvSpPr>
            <p:nvPr/>
          </p:nvSpPr>
          <p:spPr bwMode="auto">
            <a:xfrm>
              <a:off x="417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90"/>
            <p:cNvSpPr>
              <a:spLocks noChangeShapeType="1"/>
            </p:cNvSpPr>
            <p:nvPr/>
          </p:nvSpPr>
          <p:spPr bwMode="auto">
            <a:xfrm>
              <a:off x="4592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91"/>
            <p:cNvSpPr>
              <a:spLocks noChangeShapeType="1"/>
            </p:cNvSpPr>
            <p:nvPr/>
          </p:nvSpPr>
          <p:spPr bwMode="auto">
            <a:xfrm>
              <a:off x="4208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92"/>
            <p:cNvSpPr>
              <a:spLocks noChangeShapeType="1"/>
            </p:cNvSpPr>
            <p:nvPr/>
          </p:nvSpPr>
          <p:spPr bwMode="auto">
            <a:xfrm>
              <a:off x="4576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93"/>
            <p:cNvSpPr>
              <a:spLocks noChangeShapeType="1"/>
            </p:cNvSpPr>
            <p:nvPr/>
          </p:nvSpPr>
          <p:spPr bwMode="auto">
            <a:xfrm>
              <a:off x="4208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94"/>
            <p:cNvSpPr>
              <a:spLocks noChangeShapeType="1"/>
            </p:cNvSpPr>
            <p:nvPr/>
          </p:nvSpPr>
          <p:spPr bwMode="auto">
            <a:xfrm>
              <a:off x="457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95"/>
            <p:cNvSpPr>
              <a:spLocks noChangeShapeType="1"/>
            </p:cNvSpPr>
            <p:nvPr/>
          </p:nvSpPr>
          <p:spPr bwMode="auto">
            <a:xfrm>
              <a:off x="421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96"/>
            <p:cNvSpPr>
              <a:spLocks noChangeShapeType="1"/>
            </p:cNvSpPr>
            <p:nvPr/>
          </p:nvSpPr>
          <p:spPr bwMode="auto">
            <a:xfrm>
              <a:off x="4560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97"/>
            <p:cNvSpPr>
              <a:spLocks noChangeShapeType="1"/>
            </p:cNvSpPr>
            <p:nvPr/>
          </p:nvSpPr>
          <p:spPr bwMode="auto">
            <a:xfrm>
              <a:off x="4208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8" name="Text Box 98"/>
            <p:cNvSpPr txBox="1">
              <a:spLocks noChangeArrowheads="1"/>
            </p:cNvSpPr>
            <p:nvPr/>
          </p:nvSpPr>
          <p:spPr bwMode="auto">
            <a:xfrm>
              <a:off x="4320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228600" y="1970088"/>
            <a:ext cx="1676400" cy="1217612"/>
            <a:chOff x="144" y="1241"/>
            <a:chExt cx="960" cy="767"/>
          </a:xfrm>
        </p:grpSpPr>
        <p:sp>
          <p:nvSpPr>
            <p:cNvPr id="107620" name="Text Box 10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4" y="1241"/>
              <a:ext cx="96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Glucose</a:t>
              </a:r>
            </a:p>
          </p:txBody>
        </p:sp>
        <p:sp>
          <p:nvSpPr>
            <p:cNvPr id="107621" name="Text Box 10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4" y="1497"/>
              <a:ext cx="960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7086600" y="2071688"/>
            <a:ext cx="1981200" cy="976312"/>
            <a:chOff x="4464" y="1305"/>
            <a:chExt cx="1248" cy="615"/>
          </a:xfrm>
        </p:grpSpPr>
        <p:sp>
          <p:nvSpPr>
            <p:cNvPr id="107623" name="Text Box 10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464" y="1305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Galactose</a:t>
              </a:r>
            </a:p>
          </p:txBody>
        </p:sp>
        <p:sp>
          <p:nvSpPr>
            <p:cNvPr id="107624" name="Text Box 10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08" y="1593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6324600" y="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Aldehyde sugars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2209800"/>
            <a:ext cx="2514600" cy="838200"/>
            <a:chOff x="2736" y="1104"/>
            <a:chExt cx="1584" cy="528"/>
          </a:xfrm>
        </p:grpSpPr>
        <p:sp>
          <p:nvSpPr>
            <p:cNvPr id="9329" name="Oval 3"/>
            <p:cNvSpPr>
              <a:spLocks noChangeArrowheads="1"/>
            </p:cNvSpPr>
            <p:nvPr/>
          </p:nvSpPr>
          <p:spPr bwMode="auto">
            <a:xfrm>
              <a:off x="3312" y="1104"/>
              <a:ext cx="100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8548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736" y="110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Ketose</a:t>
              </a:r>
              <a:endPara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67400" y="914400"/>
            <a:ext cx="2057400" cy="5715000"/>
            <a:chOff x="3024" y="288"/>
            <a:chExt cx="1296" cy="3600"/>
          </a:xfrm>
        </p:grpSpPr>
        <p:sp>
          <p:nvSpPr>
            <p:cNvPr id="9291" name="Text Box 6"/>
            <p:cNvSpPr txBox="1">
              <a:spLocks noChangeArrowheads="1"/>
            </p:cNvSpPr>
            <p:nvPr/>
          </p:nvSpPr>
          <p:spPr bwMode="auto">
            <a:xfrm>
              <a:off x="3504" y="72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2" name="Text Box 7"/>
            <p:cNvSpPr txBox="1">
              <a:spLocks noChangeArrowheads="1"/>
            </p:cNvSpPr>
            <p:nvPr/>
          </p:nvSpPr>
          <p:spPr bwMode="auto">
            <a:xfrm>
              <a:off x="3504" y="120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3" name="Text Box 8"/>
            <p:cNvSpPr txBox="1">
              <a:spLocks noChangeArrowheads="1"/>
            </p:cNvSpPr>
            <p:nvPr/>
          </p:nvSpPr>
          <p:spPr bwMode="auto">
            <a:xfrm>
              <a:off x="3504" y="165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4" name="Text Box 9"/>
            <p:cNvSpPr txBox="1">
              <a:spLocks noChangeArrowheads="1"/>
            </p:cNvSpPr>
            <p:nvPr/>
          </p:nvSpPr>
          <p:spPr bwMode="auto">
            <a:xfrm>
              <a:off x="3504" y="213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5" name="Text Box 10"/>
            <p:cNvSpPr txBox="1">
              <a:spLocks noChangeArrowheads="1"/>
            </p:cNvSpPr>
            <p:nvPr/>
          </p:nvSpPr>
          <p:spPr bwMode="auto">
            <a:xfrm>
              <a:off x="3504" y="261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6" name="Text Box 11"/>
            <p:cNvSpPr txBox="1">
              <a:spLocks noChangeArrowheads="1"/>
            </p:cNvSpPr>
            <p:nvPr/>
          </p:nvSpPr>
          <p:spPr bwMode="auto">
            <a:xfrm>
              <a:off x="3504" y="309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7" name="Line 12"/>
            <p:cNvSpPr>
              <a:spLocks noChangeShapeType="1"/>
            </p:cNvSpPr>
            <p:nvPr/>
          </p:nvSpPr>
          <p:spPr bwMode="auto">
            <a:xfrm>
              <a:off x="3648" y="1016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13"/>
            <p:cNvSpPr>
              <a:spLocks noChangeShapeType="1"/>
            </p:cNvSpPr>
            <p:nvPr/>
          </p:nvSpPr>
          <p:spPr bwMode="auto">
            <a:xfrm>
              <a:off x="3648" y="340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14"/>
            <p:cNvSpPr>
              <a:spLocks noChangeShapeType="1"/>
            </p:cNvSpPr>
            <p:nvPr/>
          </p:nvSpPr>
          <p:spPr bwMode="auto">
            <a:xfrm>
              <a:off x="3648" y="29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15"/>
            <p:cNvSpPr>
              <a:spLocks noChangeShapeType="1"/>
            </p:cNvSpPr>
            <p:nvPr/>
          </p:nvSpPr>
          <p:spPr bwMode="auto">
            <a:xfrm>
              <a:off x="3648" y="244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16"/>
            <p:cNvSpPr>
              <a:spLocks noChangeShapeType="1"/>
            </p:cNvSpPr>
            <p:nvPr/>
          </p:nvSpPr>
          <p:spPr bwMode="auto">
            <a:xfrm>
              <a:off x="3648" y="196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17"/>
            <p:cNvSpPr>
              <a:spLocks noChangeShapeType="1"/>
            </p:cNvSpPr>
            <p:nvPr/>
          </p:nvSpPr>
          <p:spPr bwMode="auto">
            <a:xfrm>
              <a:off x="3648" y="148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18"/>
            <p:cNvSpPr>
              <a:spLocks noChangeShapeType="1"/>
            </p:cNvSpPr>
            <p:nvPr/>
          </p:nvSpPr>
          <p:spPr bwMode="auto">
            <a:xfrm flipV="1">
              <a:off x="3768" y="7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Text Box 19"/>
            <p:cNvSpPr txBox="1">
              <a:spLocks noChangeArrowheads="1"/>
            </p:cNvSpPr>
            <p:nvPr/>
          </p:nvSpPr>
          <p:spPr bwMode="auto">
            <a:xfrm>
              <a:off x="3888" y="4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9305" name="Line 20"/>
            <p:cNvSpPr>
              <a:spLocks noChangeShapeType="1"/>
            </p:cNvSpPr>
            <p:nvPr/>
          </p:nvSpPr>
          <p:spPr bwMode="auto">
            <a:xfrm flipH="1" flipV="1">
              <a:off x="3360" y="672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Text Box 21"/>
            <p:cNvSpPr txBox="1">
              <a:spLocks noChangeArrowheads="1"/>
            </p:cNvSpPr>
            <p:nvPr/>
          </p:nvSpPr>
          <p:spPr bwMode="auto">
            <a:xfrm>
              <a:off x="3144" y="4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3888" y="312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7" name="Text Box 23"/>
            <p:cNvSpPr txBox="1">
              <a:spLocks noChangeArrowheads="1"/>
            </p:cNvSpPr>
            <p:nvPr/>
          </p:nvSpPr>
          <p:spPr bwMode="auto">
            <a:xfrm>
              <a:off x="3888" y="264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8" name="Text Box 24"/>
            <p:cNvSpPr txBox="1">
              <a:spLocks noChangeArrowheads="1"/>
            </p:cNvSpPr>
            <p:nvPr/>
          </p:nvSpPr>
          <p:spPr bwMode="auto">
            <a:xfrm>
              <a:off x="3888" y="216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9" name="Text Box 25"/>
            <p:cNvSpPr txBox="1">
              <a:spLocks noChangeArrowheads="1"/>
            </p:cNvSpPr>
            <p:nvPr/>
          </p:nvSpPr>
          <p:spPr bwMode="auto">
            <a:xfrm>
              <a:off x="3024" y="16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70" name="Text Box 26"/>
            <p:cNvSpPr txBox="1">
              <a:spLocks noChangeArrowheads="1"/>
            </p:cNvSpPr>
            <p:nvPr/>
          </p:nvSpPr>
          <p:spPr bwMode="auto">
            <a:xfrm>
              <a:off x="3888" y="16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1" name="Text Box 27"/>
            <p:cNvSpPr txBox="1">
              <a:spLocks noChangeArrowheads="1"/>
            </p:cNvSpPr>
            <p:nvPr/>
          </p:nvSpPr>
          <p:spPr bwMode="auto">
            <a:xfrm>
              <a:off x="3120" y="216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2" name="Text Box 28"/>
            <p:cNvSpPr txBox="1">
              <a:spLocks noChangeArrowheads="1"/>
            </p:cNvSpPr>
            <p:nvPr/>
          </p:nvSpPr>
          <p:spPr bwMode="auto">
            <a:xfrm>
              <a:off x="3120" y="26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3" name="Text Box 29"/>
            <p:cNvSpPr txBox="1">
              <a:spLocks noChangeArrowheads="1"/>
            </p:cNvSpPr>
            <p:nvPr/>
          </p:nvSpPr>
          <p:spPr bwMode="auto">
            <a:xfrm>
              <a:off x="3120" y="312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4" name="Text Box 30"/>
            <p:cNvSpPr txBox="1">
              <a:spLocks noChangeArrowheads="1"/>
            </p:cNvSpPr>
            <p:nvPr/>
          </p:nvSpPr>
          <p:spPr bwMode="auto">
            <a:xfrm>
              <a:off x="3984" y="123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9316" name="Line 31"/>
            <p:cNvSpPr>
              <a:spLocks noChangeShapeType="1"/>
            </p:cNvSpPr>
            <p:nvPr/>
          </p:nvSpPr>
          <p:spPr bwMode="auto">
            <a:xfrm>
              <a:off x="3760" y="135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32"/>
            <p:cNvSpPr>
              <a:spLocks noChangeShapeType="1"/>
            </p:cNvSpPr>
            <p:nvPr/>
          </p:nvSpPr>
          <p:spPr bwMode="auto">
            <a:xfrm>
              <a:off x="3776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33"/>
            <p:cNvSpPr>
              <a:spLocks noChangeShapeType="1"/>
            </p:cNvSpPr>
            <p:nvPr/>
          </p:nvSpPr>
          <p:spPr bwMode="auto">
            <a:xfrm>
              <a:off x="3392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34"/>
            <p:cNvSpPr>
              <a:spLocks noChangeShapeType="1"/>
            </p:cNvSpPr>
            <p:nvPr/>
          </p:nvSpPr>
          <p:spPr bwMode="auto">
            <a:xfrm>
              <a:off x="3760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35"/>
            <p:cNvSpPr>
              <a:spLocks noChangeShapeType="1"/>
            </p:cNvSpPr>
            <p:nvPr/>
          </p:nvSpPr>
          <p:spPr bwMode="auto">
            <a:xfrm>
              <a:off x="3392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36"/>
            <p:cNvSpPr>
              <a:spLocks noChangeShapeType="1"/>
            </p:cNvSpPr>
            <p:nvPr/>
          </p:nvSpPr>
          <p:spPr bwMode="auto">
            <a:xfrm>
              <a:off x="376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Line 37"/>
            <p:cNvSpPr>
              <a:spLocks noChangeShapeType="1"/>
            </p:cNvSpPr>
            <p:nvPr/>
          </p:nvSpPr>
          <p:spPr bwMode="auto">
            <a:xfrm>
              <a:off x="340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Line 38"/>
            <p:cNvSpPr>
              <a:spLocks noChangeShapeType="1"/>
            </p:cNvSpPr>
            <p:nvPr/>
          </p:nvSpPr>
          <p:spPr bwMode="auto">
            <a:xfrm>
              <a:off x="3744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Line 39"/>
            <p:cNvSpPr>
              <a:spLocks noChangeShapeType="1"/>
            </p:cNvSpPr>
            <p:nvPr/>
          </p:nvSpPr>
          <p:spPr bwMode="auto">
            <a:xfrm>
              <a:off x="3392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4" name="Text Box 40"/>
            <p:cNvSpPr txBox="1">
              <a:spLocks noChangeArrowheads="1"/>
            </p:cNvSpPr>
            <p:nvPr/>
          </p:nvSpPr>
          <p:spPr bwMode="auto">
            <a:xfrm>
              <a:off x="3504" y="36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6" name="Line 41"/>
            <p:cNvSpPr>
              <a:spLocks noChangeShapeType="1"/>
            </p:cNvSpPr>
            <p:nvPr/>
          </p:nvSpPr>
          <p:spPr bwMode="auto">
            <a:xfrm>
              <a:off x="3664" y="5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3520" y="2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8" name="Line 43"/>
            <p:cNvSpPr>
              <a:spLocks noChangeShapeType="1"/>
            </p:cNvSpPr>
            <p:nvPr/>
          </p:nvSpPr>
          <p:spPr bwMode="auto">
            <a:xfrm>
              <a:off x="3760" y="14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7620000" y="0"/>
            <a:ext cx="1524000" cy="925513"/>
            <a:chOff x="144" y="1241"/>
            <a:chExt cx="960" cy="583"/>
          </a:xfrm>
        </p:grpSpPr>
        <p:sp>
          <p:nvSpPr>
            <p:cNvPr id="108589" name="Text Box 45"/>
            <p:cNvSpPr txBox="1">
              <a:spLocks noChangeArrowheads="1"/>
            </p:cNvSpPr>
            <p:nvPr/>
          </p:nvSpPr>
          <p:spPr bwMode="auto">
            <a:xfrm>
              <a:off x="144" y="1241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u="sng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Fructose</a:t>
              </a:r>
            </a:p>
          </p:txBody>
        </p:sp>
        <p:sp>
          <p:nvSpPr>
            <p:cNvPr id="108590" name="Text Box 46"/>
            <p:cNvSpPr txBox="1">
              <a:spLocks noChangeArrowheads="1"/>
            </p:cNvSpPr>
            <p:nvPr/>
          </p:nvSpPr>
          <p:spPr bwMode="auto">
            <a:xfrm>
              <a:off x="144" y="1497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2057400"/>
            <a:ext cx="2133600" cy="3567113"/>
            <a:chOff x="192" y="1296"/>
            <a:chExt cx="1344" cy="2247"/>
          </a:xfrm>
        </p:grpSpPr>
        <p:grpSp>
          <p:nvGrpSpPr>
            <p:cNvPr id="9267" name="Group 48"/>
            <p:cNvGrpSpPr>
              <a:grpSpLocks/>
            </p:cNvGrpSpPr>
            <p:nvPr/>
          </p:nvGrpSpPr>
          <p:grpSpPr bwMode="auto">
            <a:xfrm>
              <a:off x="336" y="1296"/>
              <a:ext cx="1200" cy="1968"/>
              <a:chOff x="336" y="912"/>
              <a:chExt cx="1200" cy="1968"/>
            </a:xfrm>
          </p:grpSpPr>
          <p:sp>
            <p:nvSpPr>
              <p:cNvPr id="9269" name="Text Box 49"/>
              <p:cNvSpPr txBox="1">
                <a:spLocks noChangeArrowheads="1"/>
              </p:cNvSpPr>
              <p:nvPr/>
            </p:nvSpPr>
            <p:spPr bwMode="auto">
              <a:xfrm>
                <a:off x="720" y="115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0" name="Text Box 50"/>
              <p:cNvSpPr txBox="1">
                <a:spLocks noChangeArrowheads="1"/>
              </p:cNvSpPr>
              <p:nvPr/>
            </p:nvSpPr>
            <p:spPr bwMode="auto">
              <a:xfrm>
                <a:off x="720" y="163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1" name="Text Box 51"/>
              <p:cNvSpPr txBox="1">
                <a:spLocks noChangeArrowheads="1"/>
              </p:cNvSpPr>
              <p:nvPr/>
            </p:nvSpPr>
            <p:spPr bwMode="auto">
              <a:xfrm>
                <a:off x="720" y="2083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2" name="Line 52"/>
              <p:cNvSpPr>
                <a:spLocks noChangeShapeType="1"/>
              </p:cNvSpPr>
              <p:nvPr/>
            </p:nvSpPr>
            <p:spPr bwMode="auto">
              <a:xfrm>
                <a:off x="864" y="144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3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93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984" y="1152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0" name="Text Box 56"/>
              <p:cNvSpPr txBox="1">
                <a:spLocks noChangeArrowheads="1"/>
              </p:cNvSpPr>
              <p:nvPr/>
            </p:nvSpPr>
            <p:spPr bwMode="auto">
              <a:xfrm>
                <a:off x="1104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77" name="Line 5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 flipV="1">
                <a:off x="57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2" name="Text Box 58"/>
              <p:cNvSpPr txBox="1">
                <a:spLocks noChangeArrowheads="1"/>
              </p:cNvSpPr>
              <p:nvPr/>
            </p:nvSpPr>
            <p:spPr bwMode="auto">
              <a:xfrm>
                <a:off x="360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3" name="Text Box 59"/>
              <p:cNvSpPr txBox="1">
                <a:spLocks noChangeArrowheads="1"/>
              </p:cNvSpPr>
              <p:nvPr/>
            </p:nvSpPr>
            <p:spPr bwMode="auto">
              <a:xfrm>
                <a:off x="1104" y="2112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4" name="Text Box 60"/>
              <p:cNvSpPr txBox="1">
                <a:spLocks noChangeArrowheads="1"/>
              </p:cNvSpPr>
              <p:nvPr/>
            </p:nvSpPr>
            <p:spPr bwMode="auto">
              <a:xfrm>
                <a:off x="336" y="21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5" name="Text Box 61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6" name="Text Box 62"/>
              <p:cNvSpPr txBox="1">
                <a:spLocks noChangeArrowheads="1"/>
              </p:cNvSpPr>
              <p:nvPr/>
            </p:nvSpPr>
            <p:spPr bwMode="auto">
              <a:xfrm>
                <a:off x="336" y="16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3" name="Line 6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4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5"/>
              <p:cNvSpPr>
                <a:spLocks noChangeShapeType="1"/>
              </p:cNvSpPr>
              <p:nvPr/>
            </p:nvSpPr>
            <p:spPr bwMode="auto">
              <a:xfrm>
                <a:off x="992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66"/>
              <p:cNvSpPr>
                <a:spLocks noChangeShapeType="1"/>
              </p:cNvSpPr>
              <p:nvPr/>
            </p:nvSpPr>
            <p:spPr bwMode="auto">
              <a:xfrm>
                <a:off x="608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1" name="Text Box 67"/>
              <p:cNvSpPr txBox="1">
                <a:spLocks noChangeArrowheads="1"/>
              </p:cNvSpPr>
              <p:nvPr/>
            </p:nvSpPr>
            <p:spPr bwMode="auto">
              <a:xfrm>
                <a:off x="720" y="25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8" name="Line 68"/>
              <p:cNvSpPr>
                <a:spLocks noChangeShapeType="1"/>
              </p:cNvSpPr>
              <p:nvPr/>
            </p:nvSpPr>
            <p:spPr bwMode="auto">
              <a:xfrm>
                <a:off x="864" y="240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68" name="Text Box 69"/>
            <p:cNvSpPr txBox="1">
              <a:spLocks noChangeArrowheads="1"/>
            </p:cNvSpPr>
            <p:nvPr/>
          </p:nvSpPr>
          <p:spPr bwMode="auto">
            <a:xfrm>
              <a:off x="192" y="3312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Glyceraldehyde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2743200" y="1828800"/>
            <a:ext cx="2438400" cy="4724400"/>
            <a:chOff x="1920" y="1152"/>
            <a:chExt cx="1536" cy="2976"/>
          </a:xfrm>
        </p:grpSpPr>
        <p:grpSp>
          <p:nvGrpSpPr>
            <p:cNvPr id="9233" name="Group 71"/>
            <p:cNvGrpSpPr>
              <a:grpSpLocks/>
            </p:cNvGrpSpPr>
            <p:nvPr/>
          </p:nvGrpSpPr>
          <p:grpSpPr bwMode="auto">
            <a:xfrm>
              <a:off x="1920" y="1152"/>
              <a:ext cx="1200" cy="2976"/>
              <a:chOff x="1920" y="576"/>
              <a:chExt cx="1200" cy="2976"/>
            </a:xfrm>
          </p:grpSpPr>
          <p:sp>
            <p:nvSpPr>
              <p:cNvPr id="9235" name="Text Box 72"/>
              <p:cNvSpPr txBox="1">
                <a:spLocks noChangeArrowheads="1"/>
              </p:cNvSpPr>
              <p:nvPr/>
            </p:nvSpPr>
            <p:spPr bwMode="auto">
              <a:xfrm>
                <a:off x="2304" y="81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6" name="Text Box 73"/>
              <p:cNvSpPr txBox="1">
                <a:spLocks noChangeArrowheads="1"/>
              </p:cNvSpPr>
              <p:nvPr/>
            </p:nvSpPr>
            <p:spPr bwMode="auto">
              <a:xfrm>
                <a:off x="2304" y="129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7" name="Text Box 74"/>
              <p:cNvSpPr txBox="1">
                <a:spLocks noChangeArrowheads="1"/>
              </p:cNvSpPr>
              <p:nvPr/>
            </p:nvSpPr>
            <p:spPr bwMode="auto">
              <a:xfrm>
                <a:off x="2304" y="174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8" name="Text Box 75"/>
              <p:cNvSpPr txBox="1">
                <a:spLocks noChangeArrowheads="1"/>
              </p:cNvSpPr>
              <p:nvPr/>
            </p:nvSpPr>
            <p:spPr bwMode="auto">
              <a:xfrm>
                <a:off x="2304" y="222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9" name="Text Box 76"/>
              <p:cNvSpPr txBox="1">
                <a:spLocks noChangeArrowheads="1"/>
              </p:cNvSpPr>
              <p:nvPr/>
            </p:nvSpPr>
            <p:spPr bwMode="auto">
              <a:xfrm>
                <a:off x="2304" y="270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40" name="Line 77"/>
              <p:cNvSpPr>
                <a:spLocks noChangeShapeType="1"/>
              </p:cNvSpPr>
              <p:nvPr/>
            </p:nvSpPr>
            <p:spPr bwMode="auto">
              <a:xfrm>
                <a:off x="2448" y="111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78"/>
              <p:cNvSpPr>
                <a:spLocks noChangeShapeType="1"/>
              </p:cNvSpPr>
              <p:nvPr/>
            </p:nvSpPr>
            <p:spPr bwMode="auto">
              <a:xfrm>
                <a:off x="2448" y="302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79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80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81"/>
              <p:cNvSpPr>
                <a:spLocks noChangeShapeType="1"/>
              </p:cNvSpPr>
              <p:nvPr/>
            </p:nvSpPr>
            <p:spPr bwMode="auto">
              <a:xfrm>
                <a:off x="2448" y="158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82"/>
              <p:cNvSpPr>
                <a:spLocks noChangeShapeType="1"/>
              </p:cNvSpPr>
              <p:nvPr/>
            </p:nvSpPr>
            <p:spPr bwMode="auto">
              <a:xfrm flipV="1">
                <a:off x="252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83"/>
              <p:cNvSpPr>
                <a:spLocks noChangeShapeType="1"/>
              </p:cNvSpPr>
              <p:nvPr/>
            </p:nvSpPr>
            <p:spPr bwMode="auto">
              <a:xfrm flipV="1">
                <a:off x="2568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8" name="Text Box 84"/>
              <p:cNvSpPr txBox="1">
                <a:spLocks noChangeArrowheads="1"/>
              </p:cNvSpPr>
              <p:nvPr/>
            </p:nvSpPr>
            <p:spPr bwMode="auto">
              <a:xfrm>
                <a:off x="2688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48" name="Line 85"/>
              <p:cNvSpPr>
                <a:spLocks noChangeShapeType="1"/>
              </p:cNvSpPr>
              <p:nvPr/>
            </p:nvSpPr>
            <p:spPr bwMode="auto">
              <a:xfrm flipH="1" flipV="1">
                <a:off x="216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0" name="Text Box 86"/>
              <p:cNvSpPr txBox="1">
                <a:spLocks noChangeArrowheads="1"/>
              </p:cNvSpPr>
              <p:nvPr/>
            </p:nvSpPr>
            <p:spPr bwMode="auto">
              <a:xfrm>
                <a:off x="1944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1" name="Text Box 87"/>
              <p:cNvSpPr txBox="1">
                <a:spLocks noChangeArrowheads="1"/>
              </p:cNvSpPr>
              <p:nvPr/>
            </p:nvSpPr>
            <p:spPr bwMode="auto">
              <a:xfrm>
                <a:off x="2688" y="273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2" name="Text Box 88"/>
              <p:cNvSpPr txBox="1">
                <a:spLocks noChangeArrowheads="1"/>
              </p:cNvSpPr>
              <p:nvPr/>
            </p:nvSpPr>
            <p:spPr bwMode="auto">
              <a:xfrm>
                <a:off x="2688" y="225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3" name="Text Box 89"/>
              <p:cNvSpPr txBox="1">
                <a:spLocks noChangeArrowheads="1"/>
              </p:cNvSpPr>
              <p:nvPr/>
            </p:nvSpPr>
            <p:spPr bwMode="auto">
              <a:xfrm>
                <a:off x="2688" y="177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4" name="Text Box 90"/>
              <p:cNvSpPr txBox="1">
                <a:spLocks noChangeArrowheads="1"/>
              </p:cNvSpPr>
              <p:nvPr/>
            </p:nvSpPr>
            <p:spPr bwMode="auto">
              <a:xfrm>
                <a:off x="1920" y="17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5" name="Text Box 91"/>
              <p:cNvSpPr txBox="1">
                <a:spLocks noChangeArrowheads="1"/>
              </p:cNvSpPr>
              <p:nvPr/>
            </p:nvSpPr>
            <p:spPr bwMode="auto">
              <a:xfrm>
                <a:off x="1920" y="22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6" name="Text Box 92"/>
              <p:cNvSpPr txBox="1">
                <a:spLocks noChangeArrowheads="1"/>
              </p:cNvSpPr>
              <p:nvPr/>
            </p:nvSpPr>
            <p:spPr bwMode="auto">
              <a:xfrm>
                <a:off x="1920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7" name="Text Box 93"/>
              <p:cNvSpPr txBox="1">
                <a:spLocks noChangeArrowheads="1"/>
              </p:cNvSpPr>
              <p:nvPr/>
            </p:nvSpPr>
            <p:spPr bwMode="auto">
              <a:xfrm>
                <a:off x="2688" y="13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8" name="Text Box 94"/>
              <p:cNvSpPr txBox="1">
                <a:spLocks noChangeArrowheads="1"/>
              </p:cNvSpPr>
              <p:nvPr/>
            </p:nvSpPr>
            <p:spPr bwMode="auto">
              <a:xfrm>
                <a:off x="1920" y="13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58" name="Line 95"/>
              <p:cNvSpPr>
                <a:spLocks noChangeShapeType="1"/>
              </p:cNvSpPr>
              <p:nvPr/>
            </p:nvSpPr>
            <p:spPr bwMode="auto">
              <a:xfrm>
                <a:off x="2544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96"/>
              <p:cNvSpPr>
                <a:spLocks noChangeShapeType="1"/>
              </p:cNvSpPr>
              <p:nvPr/>
            </p:nvSpPr>
            <p:spPr bwMode="auto">
              <a:xfrm>
                <a:off x="2160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97"/>
              <p:cNvSpPr>
                <a:spLocks noChangeShapeType="1"/>
              </p:cNvSpPr>
              <p:nvPr/>
            </p:nvSpPr>
            <p:spPr bwMode="auto">
              <a:xfrm>
                <a:off x="2576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98"/>
              <p:cNvSpPr>
                <a:spLocks noChangeShapeType="1"/>
              </p:cNvSpPr>
              <p:nvPr/>
            </p:nvSpPr>
            <p:spPr bwMode="auto">
              <a:xfrm>
                <a:off x="2192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99"/>
              <p:cNvSpPr>
                <a:spLocks noChangeShapeType="1"/>
              </p:cNvSpPr>
              <p:nvPr/>
            </p:nvSpPr>
            <p:spPr bwMode="auto">
              <a:xfrm>
                <a:off x="2560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100"/>
              <p:cNvSpPr>
                <a:spLocks noChangeShapeType="1"/>
              </p:cNvSpPr>
              <p:nvPr/>
            </p:nvSpPr>
            <p:spPr bwMode="auto">
              <a:xfrm>
                <a:off x="2192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101"/>
              <p:cNvSpPr>
                <a:spLocks noChangeShapeType="1"/>
              </p:cNvSpPr>
              <p:nvPr/>
            </p:nvSpPr>
            <p:spPr bwMode="auto">
              <a:xfrm>
                <a:off x="256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102"/>
              <p:cNvSpPr>
                <a:spLocks noChangeShapeType="1"/>
              </p:cNvSpPr>
              <p:nvPr/>
            </p:nvSpPr>
            <p:spPr bwMode="auto">
              <a:xfrm>
                <a:off x="220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7" name="Text Box 103"/>
              <p:cNvSpPr txBox="1">
                <a:spLocks noChangeArrowheads="1"/>
              </p:cNvSpPr>
              <p:nvPr/>
            </p:nvSpPr>
            <p:spPr bwMode="auto">
              <a:xfrm>
                <a:off x="2304" y="326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</p:grpSp>
        <p:sp>
          <p:nvSpPr>
            <p:cNvPr id="9234" name="Text Box 104"/>
            <p:cNvSpPr txBox="1">
              <a:spLocks noChangeArrowheads="1"/>
            </p:cNvSpPr>
            <p:nvPr/>
          </p:nvSpPr>
          <p:spPr bwMode="auto">
            <a:xfrm>
              <a:off x="2688" y="384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Ribose</a:t>
              </a:r>
            </a:p>
          </p:txBody>
        </p:sp>
      </p:grpSp>
      <p:sp>
        <p:nvSpPr>
          <p:cNvPr id="108649" name="Text Box 105"/>
          <p:cNvSpPr txBox="1">
            <a:spLocks noChangeArrowheads="1"/>
          </p:cNvSpPr>
          <p:nvPr/>
        </p:nvSpPr>
        <p:spPr bwMode="auto">
          <a:xfrm>
            <a:off x="7315200" y="1905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FF"/>
                </a:solidFill>
                <a:latin typeface="Tahoma" pitchFamily="34" charset="0"/>
              </a:rPr>
              <a:t>Ketone sugar</a:t>
            </a:r>
          </a:p>
        </p:txBody>
      </p: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533400" y="304800"/>
            <a:ext cx="1752600" cy="1752600"/>
            <a:chOff x="336" y="192"/>
            <a:chExt cx="1104" cy="1104"/>
          </a:xfrm>
        </p:grpSpPr>
        <p:sp>
          <p:nvSpPr>
            <p:cNvPr id="108651" name="Text Box 107"/>
            <p:cNvSpPr txBox="1">
              <a:spLocks noChangeArrowheads="1"/>
            </p:cNvSpPr>
            <p:nvPr/>
          </p:nvSpPr>
          <p:spPr bwMode="auto">
            <a:xfrm>
              <a:off x="336" y="192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Triose</a:t>
              </a: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 Sugar</a:t>
              </a:r>
            </a:p>
          </p:txBody>
        </p:sp>
        <p:sp>
          <p:nvSpPr>
            <p:cNvPr id="108652" name="AutoShape 10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0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2667000" y="304800"/>
            <a:ext cx="2133600" cy="1752600"/>
            <a:chOff x="1680" y="192"/>
            <a:chExt cx="1344" cy="1104"/>
          </a:xfrm>
        </p:grpSpPr>
        <p:sp>
          <p:nvSpPr>
            <p:cNvPr id="108654" name="Text Box 110"/>
            <p:cNvSpPr txBox="1">
              <a:spLocks noChangeArrowheads="1"/>
            </p:cNvSpPr>
            <p:nvPr/>
          </p:nvSpPr>
          <p:spPr bwMode="auto">
            <a:xfrm>
              <a:off x="1680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Pentose Sugar</a:t>
              </a:r>
            </a:p>
          </p:txBody>
        </p:sp>
        <p:sp>
          <p:nvSpPr>
            <p:cNvPr id="108655" name="AutoShape 1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5029200" y="304800"/>
            <a:ext cx="1828800" cy="1752600"/>
            <a:chOff x="3168" y="192"/>
            <a:chExt cx="1152" cy="1104"/>
          </a:xfrm>
        </p:grpSpPr>
        <p:sp>
          <p:nvSpPr>
            <p:cNvPr id="108657" name="Text Box 113"/>
            <p:cNvSpPr txBox="1">
              <a:spLocks noChangeArrowheads="1"/>
            </p:cNvSpPr>
            <p:nvPr/>
          </p:nvSpPr>
          <p:spPr bwMode="auto">
            <a:xfrm>
              <a:off x="3168" y="192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Hexose Sugar</a:t>
              </a:r>
            </a:p>
          </p:txBody>
        </p:sp>
        <p:sp>
          <p:nvSpPr>
            <p:cNvPr id="108658" name="AutoShape 1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55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19"/>
  <p:tag name="TAG_BACKING_FORM_KEY" val="394544-c:\users\amahmedkeele\desktop\lectures\lecture-1 macromolecules\lecture 1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16.3/68.5/96.4/109.6/116.0/120.0/124.9"/>
  <p:tag name="ELAPSEDTIME" val="189.0"/>
  <p:tag name="ANNOTATION_TYPE_1" val="2"/>
  <p:tag name="ANNOTATION_START_1" val="45.0"/>
  <p:tag name="ANNOTATION_END_1" val="4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5.0"/>
  <p:tag name="ANNOTATION_END_2" val="58.3"/>
  <p:tag name="ANNOTATION_TOP_2" val="181"/>
  <p:tag name="ANNOTATION_LEFT_2" val="547"/>
  <p:tag name="ANNOTATION_WIDTH_2" val="144"/>
  <p:tag name="ANNOTATION_HEIGHT_2" val="4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8.3"/>
  <p:tag name="ANNOTATION_END_3" val="58.3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8.3"/>
  <p:tag name="ANNOTATION_END_4" val="66.5"/>
  <p:tag name="ANNOTATION_TOP_4" val="217"/>
  <p:tag name="ANNOTATION_LEFT_4" val="489"/>
  <p:tag name="ANNOTATION_WIDTH_4" val="132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7a9e58ea934aa488490ac89a51cab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6ca2de0d2340368a3b36c205ef68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7"/>
  <p:tag name="ARTICULATE_AUDIO_RECORDED" val="1"/>
  <p:tag name="ELAPSEDTIME" val="236.1"/>
  <p:tag name="ANNOTATION_TYPE_1" val="2"/>
  <p:tag name="ANNOTATION_START_1" val="42.0"/>
  <p:tag name="ANNOTATION_END_1" val="42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2.0"/>
  <p:tag name="ANNOTATION_END_2" val="51.0"/>
  <p:tag name="ANNOTATION_TOP_2" val="155"/>
  <p:tag name="ANNOTATION_LEFT_2" val="204"/>
  <p:tag name="ANNOTATION_WIDTH_2" val="283"/>
  <p:tag name="ANNOTATION_HEIGHT_2" val="56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1.0"/>
  <p:tag name="ANNOTATION_END_3" val="69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9.2"/>
  <p:tag name="ANNOTATION_END_4" val="70.5"/>
  <p:tag name="ANNOTATION_TOP_4" val="199"/>
  <p:tag name="ANNOTATION_LEFT_4" val="6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1.7"/>
  <p:tag name="ANNOTATION_TOP_5" val="199"/>
  <p:tag name="ANNOTATION_LEFT_5" val="6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7.5"/>
  <p:tag name="ANNOTATION_TOP_6" val="201"/>
  <p:tag name="ANNOTATION_LEFT_6" val="7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81.7"/>
  <p:tag name="ANNOTATION_TOP_7" val="204"/>
  <p:tag name="ANNOTATION_LEFT_7" val="8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7"/>
  <p:tag name="ANNOTATION_END_8" val="102.7"/>
  <p:tag name="ANNOTATION_TOP_8" val="260"/>
  <p:tag name="ANNOTATION_LEFT_8" val="7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7"/>
  <p:tag name="ANNOTATION_END_9" val="111.8"/>
  <p:tag name="ANNOTATION_TOP_9" val="355"/>
  <p:tag name="ANNOTATION_LEFT_9" val="6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8"/>
  <p:tag name="ANNOTATION_END_10" val="121.9"/>
  <p:tag name="ANNOTATION_TOP_10" val="249"/>
  <p:tag name="ANNOTATION_LEFT_10" val="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1.9"/>
  <p:tag name="ANNOTATION_END_11" val="149.2"/>
  <p:tag name="ANNOTATION_TOP_11" val="352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2"/>
  <p:tag name="ANNOTATION_START_12" val="149.2"/>
  <p:tag name="ANNOTATION_END_12" val="149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49.2"/>
  <p:tag name="ANNOTATION_END_13" val="157.4"/>
  <p:tag name="ANNOTATION_TOP_13" val="472"/>
  <p:tag name="ANNOTATION_LEFT_13" val="291"/>
  <p:tag name="ANNOTATION_WIDTH_13" val="129"/>
  <p:tag name="ANNOTATION_HEIGHT_13" val="41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57.4"/>
  <p:tag name="ANNOTATION_END_14" val="166.7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66.7"/>
  <p:tag name="ANNOTATION_END_15" val="168.8"/>
  <p:tag name="ANNOTATION_TOP_15" val="557"/>
  <p:tag name="ANNOTATION_LEFT_15" val="6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8.8"/>
  <p:tag name="ANNOTATION_END_16" val="169.6"/>
  <p:tag name="ANNOTATION_TOP_16" val="551"/>
  <p:tag name="ANNOTATION_LEFT_16" val="7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9.6"/>
  <p:tag name="ANNOTATION_END_17" val="170.1"/>
  <p:tag name="ANNOTATION_TOP_17" val="552"/>
  <p:tag name="ANNOTATION_LEFT_17" val="7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0.1"/>
  <p:tag name="ANNOTATION_END_18" val="170.7"/>
  <p:tag name="ANNOTATION_TOP_18" val="552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0.7"/>
  <p:tag name="ANNOTATION_END_19" val="179.2"/>
  <p:tag name="ANNOTATION_TOP_19" val="553"/>
  <p:tag name="ANNOTATION_LEFT_19" val="8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9.2"/>
  <p:tag name="ANNOTATION_END_20" val="181.5"/>
  <p:tag name="ANNOTATION_TOP_20" val="616"/>
  <p:tag name="ANNOTATION_LEFT_20" val="8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5"/>
  <p:tag name="ANNOTATION_END_21" val="184.5"/>
  <p:tag name="ANNOTATION_TOP_21" val="689"/>
  <p:tag name="ANNOTATION_LEFT_21" val="8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4.5"/>
  <p:tag name="ANNOTATION_END_22" val="187.3"/>
  <p:tag name="ANNOTATION_TOP_22" val="683"/>
  <p:tag name="ANNOTATION_LEFT_22" val="7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7.3"/>
  <p:tag name="ANNOTATION_TOP_23" val="679"/>
  <p:tag name="ANNOTATION_LEFT_23" val="67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2dd989ea-2992-4f03-a15c-8bf41c3362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fffe09d72024b018de64a08533211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3af09ca22a4c7a82c9690197d88f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TIMELINE" val="30.7/73.2"/>
  <p:tag name="ELAPSEDTIME" val="99.2"/>
  <p:tag name="ANNOTATION_TYPE_1" val="0"/>
  <p:tag name="ANNOTATION_START_1" val="52.6"/>
  <p:tag name="ANNOTATION_END_1" val="57.5"/>
  <p:tag name="ANNOTATION_TOP_1" val="353"/>
  <p:tag name="ANNOTATION_LEFT_1" val="4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5"/>
  <p:tag name="ANNOTATION_TOP_2" val="374"/>
  <p:tag name="ANNOTATION_LEFT_2" val="6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c7f7af844044b89838a582b3a9d5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84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c9a3d5ca5d4f63bb522d1e5ed507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5f9e23e8664405b6d3bf3846c3fdc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da8dd37beb4291bc24136f8f4fba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b1fca97d23463baba97ad414cd6bd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TIMELINE" val="54.3/61.1"/>
  <p:tag name="ELAPSEDTIME" val="188.6"/>
  <p:tag name="ANNOTATION_TYPE_1" val="2"/>
  <p:tag name="ANNOTATION_START_1" val="150.1"/>
  <p:tag name="ANNOTATION_END_1" val="150.1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50.1"/>
  <p:tag name="ANNOTATION_END_2" val="154.4"/>
  <p:tag name="ANNOTATION_TOP_2" val="247"/>
  <p:tag name="ANNOTATION_LEFT_2" val="136"/>
  <p:tag name="ANNOTATION_WIDTH_2" val="113"/>
  <p:tag name="ANNOTATION_HEIGHT_2" val="3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54.4"/>
  <p:tag name="ANNOTATION_END_3" val="154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54.4"/>
  <p:tag name="ANNOTATION_END_4" val="158.1"/>
  <p:tag name="ANNOTATION_TOP_4" val="400"/>
  <p:tag name="ANNOTATION_LEFT_4" val="129"/>
  <p:tag name="ANNOTATION_WIDTH_4" val="72"/>
  <p:tag name="ANNOTATION_HEIGHT_4" val="5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58.1"/>
  <p:tag name="ANNOTATION_END_5" val="158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58.1"/>
  <p:tag name="ANNOTATION_END_6" val="164.7"/>
  <p:tag name="ANNOTATION_TOP_6" val="549"/>
  <p:tag name="ANNOTATION_LEFT_6" val="124"/>
  <p:tag name="ANNOTATION_WIDTH_6" val="113"/>
  <p:tag name="ANNOTATION_HEIGHT_6" val="7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64.7"/>
  <p:tag name="ANNOTATION_END_7" val="164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64.7"/>
  <p:tag name="ANNOTATION_END_8" val="168.2"/>
  <p:tag name="ANNOTATION_TOP_8" val="247"/>
  <p:tag name="ANNOTATION_LEFT_8" val="298"/>
  <p:tag name="ANNOTATION_WIDTH_8" val="197"/>
  <p:tag name="ANNOTATION_HEIGHT_8" val="6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68.2"/>
  <p:tag name="ANNOTATION_END_9" val="169.8"/>
  <p:tag name="ANNOTATION_TOP_9" val="432"/>
  <p:tag name="ANNOTATION_LEFT_9" val="3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9.8"/>
  <p:tag name="ANNOTATION_TOP_10" val="587"/>
  <p:tag name="ANNOTATION_LEFT_10" val="3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cb8eb502f1c447a967b4ff09caea6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9199c6b6ed49ed9db29a3ac785177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15.6"/>
  <p:tag name="ANNOTATION_TOP_1" val="81"/>
  <p:tag name="ANNOTATION_LEFT_1" val="2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UDIO_ID" val="358"/>
  <p:tag name="ARTICULATE_AUDIO_RECORDED" val="1"/>
  <p:tag name="TIMELINE" val="7.8/14.3/18.7/26.8/35.0/53.5/77.9/102.7"/>
  <p:tag name="ELAPSEDTIME" val="126.5"/>
  <p:tag name="ANNOTATION_COUNT" val="0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e01312b5c54b08959b044fb382df2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56a87c758e4021815e6f4cbf6460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ANNOTATION_COUNT" val="0"/>
  <p:tag name="ORIGINAL_AUDIO_FILEPATH" val="C:\Ashraf\D\Ashraf 2\Lectures\Saudia\145-Zoo\Gamal-Lectures\New-Articulate\Lectures\Lecture-17 Division\s22.wav"/>
  <p:tag name="ELAPSEDTIME" val="22.752"/>
  <p:tag name="ARTICULATE_NAV_LEVEL" val="1"/>
  <p:tag name="ARTICULATE_SLIDE_PRESENTER_GUID" val="2dd989ea-2992-4f03-a15c-8bf41c3362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dd4b859eb545129a5d04ccea56a91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8d651b4e01432fa26969729b8eeb9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296926aa24d4493a7eab3e178afd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6a51692f5b424daa04c31b5c6da7b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bded89001e44418efce4a98f71fca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660edfea054c46b3c24bde06e3879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e3f0acbb1349ffb24b92e2fd15e3b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9"/>
  <p:tag name="ARTICULATE_AUDIO_RECORDED" val="1"/>
  <p:tag name="TIMELINE" val="9.4/18.1/30.5/51.3/75.6/87.5"/>
  <p:tag name="ELAPSEDTIME" val="124.0"/>
  <p:tag name="ANNOTATION_TYPE_1" val="0"/>
  <p:tag name="ANNOTATION_START_1" val="60.7"/>
  <p:tag name="ANNOTATION_END_1" val="-1.0"/>
  <p:tag name="ANNOTATION_TOP_1" val="5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9"/>
  <p:tag name="ANNOTATION_END_2" val="-1.0"/>
  <p:tag name="ANNOTATION_TOP_2" val="50"/>
  <p:tag name="ANNOTATION_LEFT_2" val="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8"/>
  <p:tag name="ANNOTATION_TOP_3" val="50"/>
  <p:tag name="ANNOTATION_LEFT_3" val="2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25f1f53c484717bacb0ca37a13589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1b09265b4346099efbcd36a29a57a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c7827136ba4dbb8afc2e19cb7eb99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06c16072d204ab79699b733786ab2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17edb4244bd48d7b7185c478d6807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6f262dec4744858bddb2176cfc6c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9428e5bb22451c90197e6d093c1e6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AUDIO_RECORDED" val="1"/>
  <p:tag name="TIMELINE" val="2.5/14.6/16.3/19.8/24.7/28.2/30.8"/>
  <p:tag name="ELAPSEDTIME" val="60.7"/>
  <p:tag name="ANNOTATION_COUNT" val="0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091cdcea084e1397cab833911824e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b5288268344973a9ad99741d74ec2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4.4"/>
  <p:tag name="ELAPSEDTIME" val="108.9"/>
  <p:tag name="ANNOTATION_TYPE_1" val="0"/>
  <p:tag name="ANNOTATION_START_1" val="39.3"/>
  <p:tag name="ANNOTATION_END_1" val="-1.0"/>
  <p:tag name="ANNOTATION_TOP_1" val="506"/>
  <p:tag name="ANNOTATION_LEFT_1" val="7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2"/>
  <p:tag name="ANNOTATION_END_2" val="-1.0"/>
  <p:tag name="ANNOTATION_TOP_2" val="512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9.5"/>
  <p:tag name="ANNOTATION_TOP_3" val="587"/>
  <p:tag name="ANNOTATION_LEFT_3" val="2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5"/>
  <p:tag name="ANNOTATION_END_4" val="66.5"/>
  <p:tag name="ANNOTATION_TOP_4" val="531"/>
  <p:tag name="ANNOTATION_LEFT_4" val="53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END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5"/>
  <p:tag name="ANNOTATION_END_6" val="105.7"/>
  <p:tag name="ANNOTATION_TOP_6" val="468"/>
  <p:tag name="ANNOTATION_LEFT_6" val="643"/>
  <p:tag name="ANNOTATION_WIDTH_6" val="108"/>
  <p:tag name="ANNOTATION_HEIGHT_6" val="55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5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169837bd2242218102ea50c50306a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421eb5e28140c39e5622b7a08587b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11.9/19.6"/>
  <p:tag name="ELAPSEDTIME" val="86.3"/>
  <p:tag name="ANNOTATION_TYPE_1" val="0"/>
  <p:tag name="ANNOTATION_START_1" val="34.4"/>
  <p:tag name="ANNOTATION_END_1" val="36.8"/>
  <p:tag name="ANNOTATION_TOP_1" val="425"/>
  <p:tag name="ANNOTATION_LEFT_1" val="12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TOP_2" val="537"/>
  <p:tag name="ANNOTATION_LEFT_2" val="12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996a8cef0cd4267a99bafdd14e796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2222eb1e7e54230ab5e5bb60e73956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9.5"/>
  <p:tag name="ELAPSEDTIME" val="125.0"/>
  <p:tag name="ANNOTATION_TYPE_1" val="0"/>
  <p:tag name="ANNOTATION_START_1" val="78.3"/>
  <p:tag name="ANNOTATION_END_1" val="79.7"/>
  <p:tag name="ANNOTATION_TOP_1" val="388"/>
  <p:tag name="ANNOTATION_LEFT_1" val="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9.7"/>
  <p:tag name="ANNOTATION_END_2" val="90.4"/>
  <p:tag name="ANNOTATION_TOP_2" val="388"/>
  <p:tag name="ANNOTATION_LEFT_2" val="1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0.4"/>
  <p:tag name="ANNOTATION_END_3" val="100.8"/>
  <p:tag name="ANNOTATION_TOP_3" val="520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0.8"/>
  <p:tag name="ANNOTATION_END_4" val="101.6"/>
  <p:tag name="ANNOTATION_TOP_4" val="53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6"/>
  <p:tag name="ANNOTATION_END_5" val="102.5"/>
  <p:tag name="ANNOTATION_TOP_5" val="551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5"/>
  <p:tag name="ANNOTATION_END_6" val="103.5"/>
  <p:tag name="ANNOTATION_TOP_6" val="548"/>
  <p:tag name="ANNOTATION_LEFT_6" val="4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5"/>
  <p:tag name="ANNOTATION_END_7" val="110.7"/>
  <p:tag name="ANNOTATION_TOP_7" val="539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0.7"/>
  <p:tag name="ANNOTATION_END_8" val="111.4"/>
  <p:tag name="ANNOTATION_TOP_8" val="541"/>
  <p:tag name="ANNOTATION_LEFT_8" val="1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1.4"/>
  <p:tag name="ANNOTATION_END_9" val="111.9"/>
  <p:tag name="ANNOTATION_TOP_9" val="542"/>
  <p:tag name="ANNOTATION_LEFT_9" val="29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9"/>
  <p:tag name="ANNOTATION_END_10" val="112.5"/>
  <p:tag name="ANNOTATION_TOP_10" val="546"/>
  <p:tag name="ANNOTATION_LEFT_10" val="4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5"/>
  <p:tag name="ANNOTATION_TOP_11" val="535"/>
  <p:tag name="ANNOTATION_LEFT_11" val="62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fe2f5a1a2846d48643ac4b4d1a6dc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be27d44ad241af992bf7b272284df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74.0"/>
  <p:tag name="ANNOTATION_TYPE_1" val="0"/>
  <p:tag name="ANNOTATION_START_1" val="38.4"/>
  <p:tag name="ANNOTATION_END_1" val="39.2"/>
  <p:tag name="ANNOTATION_TOP_1" val="404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2"/>
  <p:tag name="ANNOTATION_END_2" val="51.7"/>
  <p:tag name="ANNOTATION_TOP_2" val="403"/>
  <p:tag name="ANNOTATION_LEFT_2" val="2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7"/>
  <p:tag name="ANNOTATION_TOP_3" val="679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ee7cf12b354561b8a5f584c3fe39a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91f65127fb4387bf38d00f64fac1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8c06dc35ac4408be50e8698cf03ee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139.0"/>
  <p:tag name="ANNOTATION_TYPE_1" val="0"/>
  <p:tag name="ANNOTATION_START_1" val="16.5"/>
  <p:tag name="ANNOTATION_END_1" val="72.2"/>
  <p:tag name="ANNOTATION_TOP_1" val="154"/>
  <p:tag name="ANNOTATION_LEFT_1" val="3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2.2"/>
  <p:tag name="ANNOTATION_END_2" val="73.0"/>
  <p:tag name="ANNOTATION_TOP_2" val="473"/>
  <p:tag name="ANNOTATION_LEFT_2" val="1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3.0"/>
  <p:tag name="ANNOTATION_END_3" val="73.7"/>
  <p:tag name="ANNOTATION_TOP_3" val="476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7"/>
  <p:tag name="ANNOTATION_END_4" val="74.4"/>
  <p:tag name="ANNOTATION_TOP_4" val="466"/>
  <p:tag name="ANNOTATION_LEFT_4" val="5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4"/>
  <p:tag name="ANNOTATION_END_5" val="87.1"/>
  <p:tag name="ANNOTATION_TOP_5" val="463"/>
  <p:tag name="ANNOTATION_LEFT_5" val="7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1"/>
  <p:tag name="ANNOTATION_END_6" val="113.7"/>
  <p:tag name="ANNOTATION_TOP_6" val="649"/>
  <p:tag name="ANNOTATION_LEFT_6" val="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3.7"/>
  <p:tag name="ANNOTATION_END_7" val="114.7"/>
  <p:tag name="ANNOTATION_TOP_7" val="642"/>
  <p:tag name="ANNOTATION_LEFT_7" val="4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7"/>
  <p:tag name="ANNOTATION_TOP_8" val="637"/>
  <p:tag name="ANNOTATION_LEFT_8" val="6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7452039d904adba251c2c29c5e699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ed25d45bd4ea18068324799f3d1f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11.6"/>
  <p:tag name="ANNOTATION_TYPE_1" val="0"/>
  <p:tag name="ANNOTATION_START_1" val="8.4"/>
  <p:tag name="ANNOTATION_END_1" val="26.0"/>
  <p:tag name="ANNOTATION_TOP_1" val="230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0"/>
  <p:tag name="ANNOTATION_END_2" val="49.5"/>
  <p:tag name="ANNOTATION_TOP_2" val="506"/>
  <p:tag name="ANNOTATION_LEFT_2" val="15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5"/>
  <p:tag name="ANNOTATION_END_3" val="54.9"/>
  <p:tag name="ANNOTATION_TOP_3" val="281"/>
  <p:tag name="ANNOTATION_LEFT_3" val="5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9"/>
  <p:tag name="ANNOTATION_END_4" val="69.6"/>
  <p:tag name="ANNOTATION_TOP_4" val="305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TOP_5" val="357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22125009ee49a58a5eb5f59ceaaeb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6ed53308ca4cde83925cc232ed35c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5"/>
  <p:tag name="ARTICULATE_AUDIO_RECORDED" val="1"/>
  <p:tag name="TIMELINE" val="25.5/33.3/41.4/65.1"/>
  <p:tag name="ELAPSEDTIME" val="115.1"/>
  <p:tag name="ANNOTATION_TYPE_1" val="0"/>
  <p:tag name="ANNOTATION_START_1" val="17.3"/>
  <p:tag name="ANNOTATION_END_1" val="19.2"/>
  <p:tag name="ANNOTATION_TOP_1" val="201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1.0"/>
  <p:tag name="ANNOTATION_TOP_2" val="205"/>
  <p:tag name="ANNOTATION_LEFT_2" val="4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9.8"/>
  <p:tag name="ANNOTATION_TOP_3" val="214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8"/>
  <p:tag name="ANNOTATION_END_4" val="70.5"/>
  <p:tag name="ANNOTATION_TOP_4" val="533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2.7"/>
  <p:tag name="ANNOTATION_TOP_5" val="340"/>
  <p:tag name="ANNOTATION_LEFT_5" val="4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2.7"/>
  <p:tag name="ANNOTATION_END_6" val="76.5"/>
  <p:tag name="ANNOTATION_TOP_6" val="341"/>
  <p:tag name="ANNOTATION_LEFT_6" val="7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5"/>
  <p:tag name="ANNOTATION_END_7" val="80.6"/>
  <p:tag name="ANNOTATION_TOP_7" val="373"/>
  <p:tag name="ANNOTATION_LEFT_7" val="4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6"/>
  <p:tag name="ANNOTATION_END_8" val="87.7"/>
  <p:tag name="ANNOTATION_TOP_8" val="413"/>
  <p:tag name="ANNOTATION_LEFT_8" val="4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7"/>
  <p:tag name="ANNOTATION_END_9" val="90.3"/>
  <p:tag name="ANNOTATION_TOP_9" val="371"/>
  <p:tag name="ANNOTATION_LEFT_9" val="7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3"/>
  <p:tag name="ANNOTATION_END_10" val="93.6"/>
  <p:tag name="ANNOTATION_TOP_10" val="408"/>
  <p:tag name="ANNOTATION_LEFT_10" val="7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2dd989ea-2992-4f03-a15c-8bf41c3362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264c0fd3f14d9cb5ddc11d250a0a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fab2eeeddc4d14b97ff3eb8afbfef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8c345a5f1b4baf926cd278dad542a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96b7e80ef74510b805f212e74326e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bca7bc273b493ba63cb7c2b18829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1ecfb99f0245d785248949f6074e3f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90eacaaf0a4245b071f2f52af9df1c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7 Lecture-Macromolecules\Quiz1.quiz"/>
  <p:tag name="QUIZMAKER_QUIZ_SLIDE_ID" val="381"/>
  <p:tag name="OVERRIDE" val="QUIZMAKER_QUIZ_SLIDE"/>
  <p:tag name="QUIZMAKER_QUIZ_TITLE" val="Quiz1"/>
  <p:tag name="ARTICULATE_DESCRIPTION" val="Quiz - 4 questions"/>
  <p:tag name="AQP_PASS_SCORE" val="60"/>
  <p:tag name="QUIZMAKER_LAST_MODIFY_DATE" val="41650.6959259259"/>
  <p:tag name="ELAPSEDTIME" val="5"/>
  <p:tag name="AUDIO_ID" val="381"/>
  <p:tag name="AQP_PASS_ACTION" val="2"/>
  <p:tag name="AQP_FAIL_ACTION" val="2"/>
  <p:tag name="ARTICULATE_SHOW_IN_MENU" val="multipleitems"/>
  <p:tag name="EMBEDDEDCONTENT_LASTWRITETIMEUTC" val="2014-01-11 13:42:08Z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LOCK_SLIDE_OLD" val="0"/>
  <p:tag name="ARTICULATE_USED_LAYOUT" val="6"/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85"/>
  <p:tag name="ARTICULATE_USED_LAYOUT" val="1"/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Ashraf\D\Ashraf 2\Lectures\Saudia\145-Zoo\Gamal-Lectures\New-Articulate\Lectures\Lecture-1 Macromolecules\Main.intr"/>
  <p:tag name="ENGAGE_INTERACTION_SLIDE_ID" val="383"/>
  <p:tag name="ENGAGE_INTERACTION_FINISH" val="2"/>
  <p:tag name="ENGAGE_INTERACTION_FINISH_MESSAGE" val="Next Slide"/>
  <p:tag name="ENGAGE_INTERACTION_TITLE" val="Polymers"/>
  <p:tag name="ARTICULATE_DESCRIPTION" val="Accordion - 1 Panel "/>
  <p:tag name="ENGAGE_LAST_MODIFY_DATE" val="41656.5805787037"/>
  <p:tag name="EMBEDDEDCONTENT_LASTWRITETIMEUTC" val="2014-01-17 10:56:02Z"/>
  <p:tag name="ELAPSEDTIME" val="143"/>
  <p:tag name="ARTICULATE_SHOW_IN_MENU" val="multipleitems"/>
  <p:tag name="AUDIO_ID" val="383"/>
  <p:tag name="ARTICULATE_NAV_LEVEL" val="1"/>
  <p:tag name="ARTICULATE_SLIDE_PRESENTER_GUID" val="2dd989ea-2992-4f03-a15c-8bf41c3362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LOCK_SLIDE_OLD" val="0"/>
  <p:tag name="ARTICULATE_USED_LAYOUT" val="6"/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789f7bc9e3f4602b24909577463542b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0e52f8b1e741ecbd39704927ef71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3815</TotalTime>
  <Words>885</Words>
  <Application>Microsoft Office PowerPoint</Application>
  <PresentationFormat>On-screen Show (4:3)</PresentationFormat>
  <Paragraphs>237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Impact</vt:lpstr>
      <vt:lpstr>Symbol</vt:lpstr>
      <vt:lpstr>Tahoma</vt:lpstr>
      <vt:lpstr>Times New Roman</vt:lpstr>
      <vt:lpstr>Default Design</vt:lpstr>
      <vt:lpstr>PowerPoint Presentation</vt:lpstr>
      <vt:lpstr>PowerPoint Presentation</vt:lpstr>
      <vt:lpstr>Polymers</vt:lpstr>
      <vt:lpstr>Polymers principles</vt:lpstr>
      <vt:lpstr>PowerPoint Presentation</vt:lpstr>
      <vt:lpstr>PowerPoint Presentation</vt:lpstr>
      <vt:lpstr>A.  Carbohydrates</vt:lpstr>
      <vt:lpstr>1- Monosaccharides السكر الأحادي</vt:lpstr>
      <vt:lpstr>PowerPoint Presentation</vt:lpstr>
      <vt:lpstr>PowerPoint Presentation</vt:lpstr>
      <vt:lpstr>2- Disaccharides السكر الثنائي</vt:lpstr>
      <vt:lpstr>3- Polysaccharides السكر العديد</vt:lpstr>
      <vt:lpstr>I- Starch (Source is plants) النشا</vt:lpstr>
      <vt:lpstr>II- Glycogen (in animals) الجليكوﭽـين </vt:lpstr>
      <vt:lpstr>I- Cellulose</vt:lpstr>
      <vt:lpstr>PowerPoint Presentation</vt:lpstr>
      <vt:lpstr>Carbohydrates</vt:lpstr>
      <vt:lpstr>Quiz1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Ahm Ahmed</cp:lastModifiedBy>
  <cp:revision>716</cp:revision>
  <dcterms:created xsi:type="dcterms:W3CDTF">2005-10-11T05:28:58Z</dcterms:created>
  <dcterms:modified xsi:type="dcterms:W3CDTF">2018-01-22T20:01:51Z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C22131AB-F332-4CB8-954C-1060707FE089</vt:lpwstr>
  </property>
  <property fmtid="{D5CDD505-2E9C-101B-9397-08002B2CF9AE}" pid="6" name="ArticulateProjectFull">
    <vt:lpwstr>C:\Users\amahmedkeele\Desktop\Lectures\Lecture-1 Macromolecules\Lecture 1.ppta</vt:lpwstr>
  </property>
</Properties>
</file>