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1" r:id="rId4"/>
    <p:sldId id="282" r:id="rId5"/>
    <p:sldId id="283" r:id="rId6"/>
    <p:sldId id="257" r:id="rId7"/>
    <p:sldId id="258" r:id="rId8"/>
    <p:sldId id="259" r:id="rId9"/>
    <p:sldId id="260" r:id="rId10"/>
    <p:sldId id="271" r:id="rId11"/>
    <p:sldId id="261" r:id="rId12"/>
    <p:sldId id="264" r:id="rId13"/>
    <p:sldId id="272" r:id="rId14"/>
    <p:sldId id="273" r:id="rId15"/>
    <p:sldId id="265" r:id="rId16"/>
    <p:sldId id="266" r:id="rId17"/>
    <p:sldId id="267" r:id="rId18"/>
    <p:sldId id="268" r:id="rId19"/>
    <p:sldId id="274" r:id="rId20"/>
    <p:sldId id="275" r:id="rId21"/>
    <p:sldId id="276" r:id="rId22"/>
    <p:sldId id="277" r:id="rId23"/>
    <p:sldId id="278" r:id="rId24"/>
    <p:sldId id="284" r:id="rId25"/>
    <p:sldId id="27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990033"/>
    <a:srgbClr val="10253F"/>
    <a:srgbClr val="FF66CC"/>
    <a:srgbClr val="FF99CC"/>
    <a:srgbClr val="8CD4F4"/>
    <a:srgbClr val="FF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267" y="-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 xmlns:p14="http://schemas.microsoft.com/office/powerpoint/2010/main"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1/23/2016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 xmlns:p14="http://schemas.microsoft.com/office/powerpoint/2010/main"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1/23/2016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 xmlns:a14="http://schemas.microsoft.com/office/drawing/2010/main" val="0"/>
              </a:ext>
            </a:extLst>
          </a:blip>
          <a:stretch>
            <a:fillRect/>
          </a:stretch>
        </p:blipFill>
        <p:spPr>
          <a:xfrm>
            <a:off x="7924279" y="1"/>
            <a:ext cx="1215726" cy="1066800"/>
          </a:xfrm>
          <a:prstGeom prst="rect">
            <a:avLst/>
          </a:prstGeom>
        </p:spPr>
      </p:pic>
    </p:spTree>
    <p:extLst>
      <p:ext uri="{BB962C8B-B14F-4D97-AF65-F5344CB8AC3E}">
        <p14:creationId xmlns="" xmlns:p14="http://schemas.microsoft.com/office/powerpoint/2010/main"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3.wdp"/><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266700" y="5410200"/>
            <a:ext cx="3276600" cy="1310640"/>
          </a:xfrm>
          <a:prstGeom prst="rect">
            <a:avLst/>
          </a:prstGeom>
        </p:spPr>
      </p:pic>
    </p:spTree>
    <p:extLst>
      <p:ext uri="{BB962C8B-B14F-4D97-AF65-F5344CB8AC3E}">
        <p14:creationId xmlns="" xmlns:p14="http://schemas.microsoft.com/office/powerpoint/2010/main" val="35785083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38400" y="381000"/>
            <a:ext cx="4420596" cy="314961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767345" y="3649054"/>
            <a:ext cx="3837910" cy="400110"/>
          </a:xfrm>
          <a:prstGeom prst="rect">
            <a:avLst/>
          </a:prstGeom>
        </p:spPr>
        <p:txBody>
          <a:bodyPr wrap="none">
            <a:spAutoFit/>
          </a:bodyPr>
          <a:lstStyle/>
          <a:p>
            <a:pPr algn="r" rtl="1"/>
            <a:r>
              <a:rPr lang="ar-SA" sz="2000" b="1" dirty="0">
                <a:solidFill>
                  <a:srgbClr val="CCFF99"/>
                </a:solidFill>
                <a:cs typeface="+mj-cs"/>
              </a:rPr>
              <a:t>العوامل الأحيائية والفيزيائية في النظام البيئي</a:t>
            </a:r>
            <a:endParaRPr lang="en-US" sz="2000" b="1" dirty="0">
              <a:solidFill>
                <a:srgbClr val="CCFF99"/>
              </a:solidFill>
              <a:cs typeface="+mj-cs"/>
            </a:endParaRPr>
          </a:p>
        </p:txBody>
      </p:sp>
      <p:pic>
        <p:nvPicPr>
          <p:cNvPr id="3" name="Picture 2"/>
          <p:cNvPicPr>
            <a:picLocks noChangeAspect="1"/>
          </p:cNvPicPr>
          <p:nvPr/>
        </p:nvPicPr>
        <p:blipFill rotWithShape="1">
          <a:blip r:embed="rId3" cstate="print">
            <a:clrChange>
              <a:clrFrom>
                <a:srgbClr val="000000"/>
              </a:clrFrom>
              <a:clrTo>
                <a:srgbClr val="000000">
                  <a:alpha val="0"/>
                </a:srgbClr>
              </a:clrTo>
            </a:clrChange>
            <a:extLst>
              <a:ext uri="{28A0092B-C50C-407E-A947-70E740481C1C}">
                <a14:useLocalDpi xmlns="" xmlns:a14="http://schemas.microsoft.com/office/drawing/2010/main" val="0"/>
              </a:ext>
            </a:extLst>
          </a:blip>
          <a:srcRect t="2922"/>
          <a:stretch/>
        </p:blipFill>
        <p:spPr>
          <a:xfrm>
            <a:off x="457200" y="4264350"/>
            <a:ext cx="8458200" cy="2436443"/>
          </a:xfrm>
          <a:prstGeom prst="rect">
            <a:avLst/>
          </a:prstGeom>
        </p:spPr>
      </p:pic>
      <p:cxnSp>
        <p:nvCxnSpPr>
          <p:cNvPr id="6" name="Straight Connector 5"/>
          <p:cNvCxnSpPr/>
          <p:nvPr/>
        </p:nvCxnSpPr>
        <p:spPr>
          <a:xfrm flipH="1">
            <a:off x="707512" y="4114800"/>
            <a:ext cx="81534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851874808"/>
      </p:ext>
    </p:extLst>
  </p:cSld>
  <p:clrMapOvr>
    <a:masterClrMapping/>
  </p:clrMapOvr>
  <mc:AlternateContent xmlns:mc="http://schemas.openxmlformats.org/markup-compatibility/2006">
    <mc:Choice xmlns=""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randombar(vertical)">
                                      <p:cBhvr>
                                        <p:cTn id="7" dur="1000"/>
                                        <p:tgtEl>
                                          <p:spTgt spid="205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1000"/>
                                        <p:tgtEl>
                                          <p:spTgt spid="2"/>
                                        </p:tgtEl>
                                      </p:cBhvr>
                                    </p:animEffect>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1000"/>
                                        <p:tgtEl>
                                          <p:spTgt spid="6"/>
                                        </p:tgtEl>
                                      </p:cBhvr>
                                    </p:animEffect>
                                  </p:childTnLst>
                                </p:cTn>
                              </p:par>
                            </p:childTnLst>
                          </p:cTn>
                        </p:par>
                        <p:par>
                          <p:cTn id="15" fill="hold">
                            <p:stCondLst>
                              <p:cond delay="2000"/>
                            </p:stCondLst>
                            <p:childTnLst>
                              <p:par>
                                <p:cTn id="16" presetID="2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5685"/>
            <a:ext cx="9144000" cy="954107"/>
          </a:xfrm>
          <a:prstGeom prst="rect">
            <a:avLst/>
          </a:prstGeom>
        </p:spPr>
        <p:txBody>
          <a:bodyPr wrap="square">
            <a:spAutoFit/>
          </a:bodyPr>
          <a:lstStyle/>
          <a:p>
            <a:pPr algn="ctr" rtl="1"/>
            <a:r>
              <a:rPr lang="ar-SA" sz="2800" b="1" u="sng" dirty="0" smtClean="0">
                <a:solidFill>
                  <a:srgbClr val="FFFF00"/>
                </a:solidFill>
                <a:uFill>
                  <a:solidFill>
                    <a:srgbClr val="FF0000"/>
                  </a:solidFill>
                </a:uFill>
                <a:latin typeface="Times New Roman" panose="02020603050405020304" pitchFamily="18" charset="0"/>
                <a:cs typeface="Times New Roman" panose="02020603050405020304" pitchFamily="18" charset="0"/>
              </a:rPr>
              <a:t>إستجابة النبات للعوامل البيئية</a:t>
            </a:r>
          </a:p>
          <a:p>
            <a:pPr algn="ctr"/>
            <a:r>
              <a:rPr lang="en-US" sz="2800" b="1" u="sng" dirty="0" smtClean="0">
                <a:solidFill>
                  <a:srgbClr val="FFFF00"/>
                </a:solidFill>
                <a:uFill>
                  <a:solidFill>
                    <a:srgbClr val="FF0000"/>
                  </a:solidFill>
                </a:uFill>
                <a:latin typeface="Times New Roman" panose="02020603050405020304" pitchFamily="18" charset="0"/>
                <a:cs typeface="Times New Roman" panose="02020603050405020304" pitchFamily="18" charset="0"/>
              </a:rPr>
              <a:t>Response of plants to environmental factors</a:t>
            </a:r>
            <a:endParaRPr lang="ar-SA" sz="2800" b="1" u="sng" dirty="0">
              <a:solidFill>
                <a:srgbClr val="FFFF00"/>
              </a:solidFill>
              <a:uFill>
                <a:solidFill>
                  <a:srgbClr val="FF0000"/>
                </a:solidFill>
              </a:uFill>
              <a:latin typeface="Times New Roman" panose="02020603050405020304" pitchFamily="18" charset="0"/>
              <a:cs typeface="Times New Roman" panose="02020603050405020304" pitchFamily="18" charset="0"/>
            </a:endParaRPr>
          </a:p>
        </p:txBody>
      </p:sp>
      <p:sp>
        <p:nvSpPr>
          <p:cNvPr id="5" name="Rectangle 4"/>
          <p:cNvSpPr/>
          <p:nvPr/>
        </p:nvSpPr>
        <p:spPr>
          <a:xfrm>
            <a:off x="112131" y="4038600"/>
            <a:ext cx="8650869" cy="400110"/>
          </a:xfrm>
          <a:prstGeom prst="rect">
            <a:avLst/>
          </a:prstGeom>
        </p:spPr>
        <p:txBody>
          <a:bodyPr wrap="square">
            <a:spAutoFit/>
          </a:bodyPr>
          <a:lstStyle/>
          <a:p>
            <a:pPr algn="ctr" rtl="1">
              <a:buClr>
                <a:srgbClr val="FF0000"/>
              </a:buClr>
            </a:pPr>
            <a:r>
              <a:rPr lang="ar-SA" sz="2000" b="1" dirty="0">
                <a:solidFill>
                  <a:srgbClr val="FF99CC"/>
                </a:solidFill>
                <a:cs typeface="+mj-cs"/>
              </a:rPr>
              <a:t>استجابة العمليات الفيسيولوجية للعوامل البيئية </a:t>
            </a:r>
            <a:r>
              <a:rPr lang="ar-SA" sz="2000" b="1" dirty="0" smtClean="0">
                <a:solidFill>
                  <a:srgbClr val="FF99CC"/>
                </a:solidFill>
                <a:cs typeface="+mj-cs"/>
              </a:rPr>
              <a:t>تقسم إلى </a:t>
            </a:r>
            <a:r>
              <a:rPr lang="ar-SA" sz="2000" b="1" dirty="0">
                <a:solidFill>
                  <a:srgbClr val="FF99CC"/>
                </a:solidFill>
                <a:cs typeface="+mj-cs"/>
              </a:rPr>
              <a:t>أربعة أقسام هي:</a:t>
            </a:r>
          </a:p>
        </p:txBody>
      </p:sp>
      <p:sp>
        <p:nvSpPr>
          <p:cNvPr id="6" name="Rectangle 5"/>
          <p:cNvSpPr/>
          <p:nvPr/>
        </p:nvSpPr>
        <p:spPr>
          <a:xfrm>
            <a:off x="4323797" y="4563208"/>
            <a:ext cx="4439203" cy="369332"/>
          </a:xfrm>
          <a:prstGeom prst="rect">
            <a:avLst/>
          </a:prstGeom>
          <a:solidFill>
            <a:srgbClr val="002060"/>
          </a:solidFill>
          <a:ln>
            <a:solidFill>
              <a:schemeClr val="bg1"/>
            </a:solidFill>
          </a:ln>
        </p:spPr>
        <p:txBody>
          <a:bodyPr wrap="square">
            <a:spAutoFit/>
          </a:bodyPr>
          <a:lstStyle/>
          <a:p>
            <a:pPr algn="just" rtl="1">
              <a:buClr>
                <a:srgbClr val="FF0000"/>
              </a:buClr>
            </a:pPr>
            <a:r>
              <a:rPr lang="ar-SA" b="1" dirty="0" smtClean="0">
                <a:solidFill>
                  <a:schemeClr val="bg1">
                    <a:lumMod val="95000"/>
                  </a:schemeClr>
                </a:solidFill>
                <a:cs typeface="+mj-cs"/>
              </a:rPr>
              <a:t>ظروف مناسبة (</a:t>
            </a:r>
            <a:r>
              <a:rPr lang="en-US" b="1" dirty="0" smtClean="0">
                <a:solidFill>
                  <a:schemeClr val="bg1">
                    <a:lumMod val="95000"/>
                  </a:schemeClr>
                </a:solidFill>
                <a:latin typeface="Times New Roman" panose="02020603050405020304" pitchFamily="18" charset="0"/>
                <a:cs typeface="Times New Roman" panose="02020603050405020304" pitchFamily="18" charset="0"/>
              </a:rPr>
              <a:t>Favorable conditions</a:t>
            </a:r>
            <a:r>
              <a:rPr lang="ar-SA" b="1" dirty="0" smtClean="0">
                <a:solidFill>
                  <a:schemeClr val="bg1">
                    <a:lumMod val="95000"/>
                  </a:schemeClr>
                </a:solidFill>
                <a:cs typeface="+mj-cs"/>
              </a:rPr>
              <a:t>)</a:t>
            </a:r>
            <a:r>
              <a:rPr lang="en-US" b="1" dirty="0" smtClean="0">
                <a:solidFill>
                  <a:schemeClr val="bg1">
                    <a:lumMod val="95000"/>
                  </a:schemeClr>
                </a:solidFill>
                <a:cs typeface="+mj-cs"/>
              </a:rPr>
              <a:t> </a:t>
            </a:r>
            <a:endParaRPr lang="ar-SA" b="1" dirty="0">
              <a:solidFill>
                <a:schemeClr val="bg1">
                  <a:lumMod val="95000"/>
                </a:schemeClr>
              </a:solidFill>
              <a:cs typeface="+mj-cs"/>
            </a:endParaRPr>
          </a:p>
        </p:txBody>
      </p:sp>
      <p:cxnSp>
        <p:nvCxnSpPr>
          <p:cNvPr id="8" name="Straight Connector 7"/>
          <p:cNvCxnSpPr/>
          <p:nvPr/>
        </p:nvCxnSpPr>
        <p:spPr>
          <a:xfrm flipH="1">
            <a:off x="112131" y="3901676"/>
            <a:ext cx="8650869" cy="1216"/>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971800" y="1011309"/>
            <a:ext cx="5905499" cy="2862322"/>
          </a:xfrm>
          <a:prstGeom prst="rect">
            <a:avLst/>
          </a:prstGeom>
        </p:spPr>
        <p:txBody>
          <a:bodyPr wrap="square">
            <a:spAutoFit/>
          </a:bodyPr>
          <a:lstStyle/>
          <a:p>
            <a:pPr algn="just" rtl="1">
              <a:lnSpc>
                <a:spcPct val="150000"/>
              </a:lnSpc>
            </a:pPr>
            <a:r>
              <a:rPr lang="ar-SA" sz="2000" b="1" dirty="0">
                <a:solidFill>
                  <a:schemeClr val="bg1"/>
                </a:solidFill>
                <a:cs typeface="+mj-cs"/>
              </a:rPr>
              <a:t>تؤثر جميع العوامل البيئية على نمو النبات وتطوره، وهي تتداخل فيما بينها في تأثيرها على العمليات الفسيولوجية والأيضية في النبات.</a:t>
            </a:r>
          </a:p>
          <a:p>
            <a:pPr algn="just" rtl="1">
              <a:lnSpc>
                <a:spcPct val="150000"/>
              </a:lnSpc>
            </a:pPr>
            <a:r>
              <a:rPr lang="ar-SA" sz="2000" b="1" dirty="0">
                <a:solidFill>
                  <a:schemeClr val="bg1"/>
                </a:solidFill>
                <a:cs typeface="+mj-cs"/>
              </a:rPr>
              <a:t>يستجيب النبات للعوامل البيئية على نمط </a:t>
            </a:r>
            <a:r>
              <a:rPr lang="ar-SA" sz="2000" b="1" dirty="0" smtClean="0">
                <a:solidFill>
                  <a:schemeClr val="bg1"/>
                </a:solidFill>
                <a:cs typeface="+mj-cs"/>
              </a:rPr>
              <a:t>واحد</a:t>
            </a:r>
            <a:r>
              <a:rPr lang="en-US" sz="2000" b="1" dirty="0" smtClean="0">
                <a:solidFill>
                  <a:schemeClr val="bg1"/>
                </a:solidFill>
                <a:cs typeface="+mj-cs"/>
              </a:rPr>
              <a:t>، </a:t>
            </a:r>
            <a:r>
              <a:rPr lang="ar-SA" sz="2000" b="1" dirty="0">
                <a:solidFill>
                  <a:schemeClr val="bg1"/>
                </a:solidFill>
                <a:cs typeface="+mj-cs"/>
              </a:rPr>
              <a:t>فعند زيادة شدة أو تركيز العامل البيئي إلى ما يسمى </a:t>
            </a:r>
            <a:r>
              <a:rPr lang="ar-SA" sz="2000" b="1" dirty="0" smtClean="0">
                <a:solidFill>
                  <a:schemeClr val="bg1"/>
                </a:solidFill>
                <a:cs typeface="+mj-cs"/>
              </a:rPr>
              <a:t>بالتركيز </a:t>
            </a:r>
            <a:r>
              <a:rPr lang="ar-SA" sz="2000" b="1" dirty="0">
                <a:solidFill>
                  <a:schemeClr val="bg1"/>
                </a:solidFill>
                <a:cs typeface="+mj-cs"/>
              </a:rPr>
              <a:t>المؤثر </a:t>
            </a:r>
            <a:r>
              <a:rPr lang="ar-SA" sz="2000" b="1" dirty="0" smtClean="0">
                <a:solidFill>
                  <a:schemeClr val="bg1"/>
                </a:solidFill>
                <a:cs typeface="+mj-cs"/>
              </a:rPr>
              <a:t>(</a:t>
            </a:r>
            <a:r>
              <a:rPr lang="en-US" sz="2000" b="1" dirty="0">
                <a:solidFill>
                  <a:schemeClr val="bg1"/>
                </a:solidFill>
                <a:latin typeface="Times New Roman" panose="02020603050405020304" pitchFamily="18" charset="0"/>
                <a:cs typeface="Times New Roman" panose="02020603050405020304" pitchFamily="18" charset="0"/>
              </a:rPr>
              <a:t>(</a:t>
            </a:r>
            <a:r>
              <a:rPr lang="en-US" sz="2000" b="1" dirty="0">
                <a:solidFill>
                  <a:srgbClr val="FFFF00"/>
                </a:solidFill>
                <a:latin typeface="Times New Roman" panose="02020603050405020304" pitchFamily="18" charset="0"/>
                <a:cs typeface="Times New Roman" panose="02020603050405020304" pitchFamily="18" charset="0"/>
              </a:rPr>
              <a:t>Threshold</a:t>
            </a:r>
            <a:r>
              <a:rPr lang="en-US" sz="2000" b="1" dirty="0" smtClean="0">
                <a:solidFill>
                  <a:schemeClr val="bg1"/>
                </a:solidFill>
                <a:cs typeface="+mj-cs"/>
              </a:rPr>
              <a:t> </a:t>
            </a:r>
            <a:r>
              <a:rPr lang="en-US" sz="2000" b="1" dirty="0">
                <a:solidFill>
                  <a:schemeClr val="bg1"/>
                </a:solidFill>
                <a:cs typeface="+mj-cs"/>
              </a:rPr>
              <a:t>، </a:t>
            </a:r>
            <a:r>
              <a:rPr lang="ar-SA" sz="2000" b="1" dirty="0">
                <a:solidFill>
                  <a:schemeClr val="bg1"/>
                </a:solidFill>
                <a:cs typeface="+mj-cs"/>
              </a:rPr>
              <a:t>تبدأ استجابة النبات لذلك العامل. ولكل عامل بيئي حد أدنى </a:t>
            </a:r>
            <a:r>
              <a:rPr lang="en-US" sz="2000" b="1" dirty="0">
                <a:solidFill>
                  <a:srgbClr val="FFFF00"/>
                </a:solidFill>
                <a:latin typeface="Times New Roman" panose="02020603050405020304" pitchFamily="18" charset="0"/>
                <a:cs typeface="Times New Roman" panose="02020603050405020304" pitchFamily="18" charset="0"/>
              </a:rPr>
              <a:t>Minimum</a:t>
            </a:r>
            <a:r>
              <a:rPr lang="en-US" sz="2000" b="1" dirty="0">
                <a:solidFill>
                  <a:schemeClr val="bg1"/>
                </a:solidFill>
                <a:latin typeface="Times New Roman" panose="02020603050405020304" pitchFamily="18" charset="0"/>
                <a:cs typeface="Times New Roman" panose="02020603050405020304" pitchFamily="18" charset="0"/>
              </a:rPr>
              <a:t>)</a:t>
            </a:r>
            <a:r>
              <a:rPr lang="ar-SA" sz="2000" b="1" dirty="0" smtClean="0">
                <a:solidFill>
                  <a:schemeClr val="bg1"/>
                </a:solidFill>
                <a:cs typeface="+mj-cs"/>
              </a:rPr>
              <a:t>)</a:t>
            </a:r>
            <a:r>
              <a:rPr lang="en-US" sz="2000" b="1" dirty="0" smtClean="0">
                <a:solidFill>
                  <a:schemeClr val="bg1"/>
                </a:solidFill>
                <a:cs typeface="+mj-cs"/>
              </a:rPr>
              <a:t>، </a:t>
            </a:r>
            <a:r>
              <a:rPr lang="ar-SA" sz="2000" b="1" dirty="0">
                <a:solidFill>
                  <a:schemeClr val="bg1"/>
                </a:solidFill>
                <a:cs typeface="+mj-cs"/>
              </a:rPr>
              <a:t>وحد </a:t>
            </a:r>
            <a:r>
              <a:rPr lang="ar-SA" sz="2000" b="1" dirty="0" smtClean="0">
                <a:solidFill>
                  <a:schemeClr val="bg1"/>
                </a:solidFill>
                <a:cs typeface="+mj-cs"/>
              </a:rPr>
              <a:t>أقصى (</a:t>
            </a:r>
            <a:r>
              <a:rPr lang="en-US" sz="2000" b="1" dirty="0">
                <a:solidFill>
                  <a:srgbClr val="FFFF00"/>
                </a:solidFill>
                <a:latin typeface="Times New Roman" panose="02020603050405020304" pitchFamily="18" charset="0"/>
                <a:cs typeface="Times New Roman" panose="02020603050405020304" pitchFamily="18" charset="0"/>
              </a:rPr>
              <a:t>Maximum</a:t>
            </a:r>
            <a:r>
              <a:rPr lang="ar-SA" sz="2000" b="1" dirty="0" smtClean="0">
                <a:solidFill>
                  <a:schemeClr val="bg1"/>
                </a:solidFill>
                <a:cs typeface="+mj-cs"/>
              </a:rPr>
              <a:t>)</a:t>
            </a:r>
            <a:r>
              <a:rPr lang="en-US" sz="2000" b="1" dirty="0" smtClean="0">
                <a:solidFill>
                  <a:schemeClr val="bg1"/>
                </a:solidFill>
                <a:cs typeface="+mj-cs"/>
              </a:rPr>
              <a:t>، </a:t>
            </a:r>
            <a:r>
              <a:rPr lang="ar-SA" sz="2000" b="1" dirty="0">
                <a:solidFill>
                  <a:schemeClr val="bg1"/>
                </a:solidFill>
                <a:cs typeface="+mj-cs"/>
              </a:rPr>
              <a:t>وحد </a:t>
            </a:r>
            <a:r>
              <a:rPr lang="ar-SA" sz="2000" b="1" dirty="0" smtClean="0">
                <a:solidFill>
                  <a:schemeClr val="bg1"/>
                </a:solidFill>
                <a:cs typeface="+mj-cs"/>
              </a:rPr>
              <a:t>أمثل (</a:t>
            </a:r>
            <a:r>
              <a:rPr lang="en-US" sz="2000" b="1" dirty="0">
                <a:solidFill>
                  <a:srgbClr val="FFFF00"/>
                </a:solidFill>
                <a:latin typeface="Times New Roman" panose="02020603050405020304" pitchFamily="18" charset="0"/>
                <a:cs typeface="Times New Roman" panose="02020603050405020304" pitchFamily="18" charset="0"/>
              </a:rPr>
              <a:t>Optimum</a:t>
            </a:r>
            <a:r>
              <a:rPr lang="ar-SA" sz="2000" b="1" dirty="0">
                <a:solidFill>
                  <a:schemeClr val="bg1"/>
                </a:solidFill>
                <a:cs typeface="+mj-cs"/>
              </a:rPr>
              <a:t>)</a:t>
            </a:r>
            <a:endParaRPr lang="en-US" sz="2000" b="1" dirty="0">
              <a:solidFill>
                <a:schemeClr val="bg1"/>
              </a:solidFill>
              <a:cs typeface="+mj-cs"/>
            </a:endParaRPr>
          </a:p>
        </p:txBody>
      </p:sp>
      <p:pic>
        <p:nvPicPr>
          <p:cNvPr id="10" name="Picture 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2131" y="1219200"/>
            <a:ext cx="2707269" cy="2510217"/>
          </a:xfrm>
          <a:prstGeom prst="rect">
            <a:avLst/>
          </a:prstGeom>
        </p:spPr>
      </p:pic>
      <p:sp>
        <p:nvSpPr>
          <p:cNvPr id="12" name="Rectangle 11"/>
          <p:cNvSpPr/>
          <p:nvPr/>
        </p:nvSpPr>
        <p:spPr>
          <a:xfrm>
            <a:off x="3657600" y="4929830"/>
            <a:ext cx="4436272" cy="369332"/>
          </a:xfrm>
          <a:prstGeom prst="rect">
            <a:avLst/>
          </a:prstGeom>
          <a:solidFill>
            <a:srgbClr val="002060"/>
          </a:solidFill>
          <a:ln>
            <a:solidFill>
              <a:schemeClr val="bg1"/>
            </a:solidFill>
          </a:ln>
        </p:spPr>
        <p:txBody>
          <a:bodyPr wrap="square">
            <a:spAutoFit/>
          </a:bodyPr>
          <a:lstStyle/>
          <a:p>
            <a:pPr algn="just" rtl="1">
              <a:buClr>
                <a:srgbClr val="FF0000"/>
              </a:buClr>
            </a:pPr>
            <a:r>
              <a:rPr lang="ar-SA" b="1" dirty="0" smtClean="0">
                <a:solidFill>
                  <a:schemeClr val="bg1">
                    <a:lumMod val="95000"/>
                  </a:schemeClr>
                </a:solidFill>
                <a:cs typeface="+mj-cs"/>
              </a:rPr>
              <a:t>ظروف غير مناسبة (</a:t>
            </a:r>
            <a:r>
              <a:rPr lang="en-US" b="1" dirty="0" smtClean="0">
                <a:solidFill>
                  <a:schemeClr val="bg1">
                    <a:lumMod val="95000"/>
                  </a:schemeClr>
                </a:solidFill>
                <a:latin typeface="Times New Roman" panose="02020603050405020304" pitchFamily="18" charset="0"/>
                <a:cs typeface="Times New Roman" panose="02020603050405020304" pitchFamily="18" charset="0"/>
              </a:rPr>
              <a:t>Unfavorable conditions</a:t>
            </a:r>
            <a:r>
              <a:rPr lang="ar-SA" b="1" dirty="0" smtClean="0">
                <a:solidFill>
                  <a:schemeClr val="bg1">
                    <a:lumMod val="95000"/>
                  </a:schemeClr>
                </a:solidFill>
                <a:cs typeface="+mj-cs"/>
              </a:rPr>
              <a:t>)</a:t>
            </a:r>
            <a:r>
              <a:rPr lang="en-US" b="1" dirty="0" smtClean="0">
                <a:solidFill>
                  <a:schemeClr val="bg1">
                    <a:lumMod val="95000"/>
                  </a:schemeClr>
                </a:solidFill>
                <a:cs typeface="+mj-cs"/>
              </a:rPr>
              <a:t> </a:t>
            </a:r>
            <a:endParaRPr lang="ar-SA" b="1" dirty="0">
              <a:solidFill>
                <a:schemeClr val="bg1">
                  <a:lumMod val="95000"/>
                </a:schemeClr>
              </a:solidFill>
              <a:cs typeface="+mj-cs"/>
            </a:endParaRPr>
          </a:p>
        </p:txBody>
      </p:sp>
      <p:sp>
        <p:nvSpPr>
          <p:cNvPr id="13" name="Rectangle 12"/>
          <p:cNvSpPr/>
          <p:nvPr/>
        </p:nvSpPr>
        <p:spPr>
          <a:xfrm>
            <a:off x="2971800" y="5299162"/>
            <a:ext cx="4430410" cy="369332"/>
          </a:xfrm>
          <a:prstGeom prst="rect">
            <a:avLst/>
          </a:prstGeom>
          <a:solidFill>
            <a:srgbClr val="002060"/>
          </a:solidFill>
          <a:ln>
            <a:solidFill>
              <a:schemeClr val="bg1"/>
            </a:solidFill>
          </a:ln>
        </p:spPr>
        <p:txBody>
          <a:bodyPr wrap="square">
            <a:spAutoFit/>
          </a:bodyPr>
          <a:lstStyle/>
          <a:p>
            <a:pPr algn="just" rtl="1">
              <a:buClr>
                <a:srgbClr val="FF0000"/>
              </a:buClr>
            </a:pPr>
            <a:r>
              <a:rPr lang="ar-SA" b="1" dirty="0" smtClean="0">
                <a:solidFill>
                  <a:schemeClr val="bg1">
                    <a:lumMod val="95000"/>
                  </a:schemeClr>
                </a:solidFill>
                <a:cs typeface="+mj-cs"/>
              </a:rPr>
              <a:t>ظروف طبيعية (</a:t>
            </a:r>
            <a:r>
              <a:rPr lang="en-US" b="1" dirty="0" smtClean="0">
                <a:solidFill>
                  <a:schemeClr val="bg1">
                    <a:lumMod val="95000"/>
                  </a:schemeClr>
                </a:solidFill>
                <a:latin typeface="Times New Roman" panose="02020603050405020304" pitchFamily="18" charset="0"/>
                <a:cs typeface="Times New Roman" panose="02020603050405020304" pitchFamily="18" charset="0"/>
              </a:rPr>
              <a:t>Natural conditions</a:t>
            </a:r>
            <a:r>
              <a:rPr lang="ar-SA" b="1" dirty="0" smtClean="0">
                <a:solidFill>
                  <a:schemeClr val="bg1">
                    <a:lumMod val="95000"/>
                  </a:schemeClr>
                </a:solidFill>
                <a:cs typeface="+mj-cs"/>
              </a:rPr>
              <a:t>)</a:t>
            </a:r>
            <a:r>
              <a:rPr lang="en-US" b="1" dirty="0" smtClean="0">
                <a:solidFill>
                  <a:schemeClr val="bg1">
                    <a:lumMod val="95000"/>
                  </a:schemeClr>
                </a:solidFill>
                <a:cs typeface="+mj-cs"/>
              </a:rPr>
              <a:t> </a:t>
            </a:r>
            <a:endParaRPr lang="ar-SA" b="1" dirty="0">
              <a:solidFill>
                <a:schemeClr val="bg1">
                  <a:lumMod val="95000"/>
                </a:schemeClr>
              </a:solidFill>
              <a:cs typeface="+mj-cs"/>
            </a:endParaRPr>
          </a:p>
        </p:txBody>
      </p:sp>
      <p:sp>
        <p:nvSpPr>
          <p:cNvPr id="14" name="Rectangle 13"/>
          <p:cNvSpPr/>
          <p:nvPr/>
        </p:nvSpPr>
        <p:spPr>
          <a:xfrm>
            <a:off x="2234913" y="5668494"/>
            <a:ext cx="4430410" cy="369332"/>
          </a:xfrm>
          <a:prstGeom prst="rect">
            <a:avLst/>
          </a:prstGeom>
          <a:solidFill>
            <a:srgbClr val="002060"/>
          </a:solidFill>
          <a:ln>
            <a:solidFill>
              <a:schemeClr val="bg1"/>
            </a:solidFill>
          </a:ln>
        </p:spPr>
        <p:txBody>
          <a:bodyPr wrap="square">
            <a:spAutoFit/>
          </a:bodyPr>
          <a:lstStyle/>
          <a:p>
            <a:pPr algn="just" rtl="1">
              <a:buClr>
                <a:srgbClr val="FF0000"/>
              </a:buClr>
            </a:pPr>
            <a:r>
              <a:rPr lang="ar-SA" b="1" dirty="0" smtClean="0">
                <a:solidFill>
                  <a:schemeClr val="bg1">
                    <a:lumMod val="95000"/>
                  </a:schemeClr>
                </a:solidFill>
                <a:cs typeface="+mj-cs"/>
              </a:rPr>
              <a:t>السمومية (</a:t>
            </a:r>
            <a:r>
              <a:rPr lang="en-US" b="1" dirty="0" smtClean="0">
                <a:solidFill>
                  <a:schemeClr val="bg1">
                    <a:lumMod val="95000"/>
                  </a:schemeClr>
                </a:solidFill>
                <a:latin typeface="Times New Roman" panose="02020603050405020304" pitchFamily="18" charset="0"/>
                <a:cs typeface="Times New Roman" panose="02020603050405020304" pitchFamily="18" charset="0"/>
              </a:rPr>
              <a:t>Toxicity</a:t>
            </a:r>
            <a:r>
              <a:rPr lang="ar-SA" b="1" dirty="0" smtClean="0">
                <a:solidFill>
                  <a:schemeClr val="bg1">
                    <a:lumMod val="95000"/>
                  </a:schemeClr>
                </a:solidFill>
                <a:cs typeface="+mj-cs"/>
              </a:rPr>
              <a:t>)</a:t>
            </a:r>
            <a:r>
              <a:rPr lang="en-US" b="1" dirty="0" smtClean="0">
                <a:solidFill>
                  <a:schemeClr val="bg1">
                    <a:lumMod val="95000"/>
                  </a:schemeClr>
                </a:solidFill>
                <a:cs typeface="+mj-cs"/>
              </a:rPr>
              <a:t> </a:t>
            </a:r>
            <a:endParaRPr lang="ar-SA" b="1" dirty="0">
              <a:solidFill>
                <a:schemeClr val="bg1">
                  <a:lumMod val="95000"/>
                </a:schemeClr>
              </a:solidFill>
              <a:cs typeface="+mj-cs"/>
            </a:endParaRPr>
          </a:p>
        </p:txBody>
      </p:sp>
    </p:spTree>
    <p:extLst>
      <p:ext uri="{BB962C8B-B14F-4D97-AF65-F5344CB8AC3E}">
        <p14:creationId xmlns="" xmlns:p14="http://schemas.microsoft.com/office/powerpoint/2010/main" val="257752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2000"/>
                            </p:stCondLst>
                            <p:childTnLst>
                              <p:par>
                                <p:cTn id="13" presetID="18" presetClass="entr" presetSubtype="1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Left)">
                                      <p:cBhvr>
                                        <p:cTn id="15" dur="1000"/>
                                        <p:tgtEl>
                                          <p:spTgt spid="10"/>
                                        </p:tgtEl>
                                      </p:cBhvr>
                                    </p:animEffect>
                                  </p:childTnLst>
                                </p:cTn>
                              </p:par>
                            </p:childTnLst>
                          </p:cTn>
                        </p:par>
                        <p:par>
                          <p:cTn id="16" fill="hold">
                            <p:stCondLst>
                              <p:cond delay="3000"/>
                            </p:stCondLst>
                            <p:childTnLst>
                              <p:par>
                                <p:cTn id="17" presetID="16" presetClass="entr" presetSubtype="2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childTnLst>
                          </p:cTn>
                        </p:par>
                        <p:par>
                          <p:cTn id="20" fill="hold">
                            <p:stCondLst>
                              <p:cond delay="4000"/>
                            </p:stCondLst>
                            <p:childTnLst>
                              <p:par>
                                <p:cTn id="21" presetID="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fill="hold"/>
                                        <p:tgtEl>
                                          <p:spTgt spid="5"/>
                                        </p:tgtEl>
                                        <p:attrNameLst>
                                          <p:attrName>ppt_x</p:attrName>
                                        </p:attrNameLst>
                                      </p:cBhvr>
                                      <p:tavLst>
                                        <p:tav tm="0">
                                          <p:val>
                                            <p:strVal val="1+#ppt_w/2"/>
                                          </p:val>
                                        </p:tav>
                                        <p:tav tm="100000">
                                          <p:val>
                                            <p:strVal val="#ppt_x"/>
                                          </p:val>
                                        </p:tav>
                                      </p:tavLst>
                                    </p:anim>
                                    <p:anim calcmode="lin" valueType="num">
                                      <p:cBhvr additive="base">
                                        <p:cTn id="24" dur="1000" fill="hold"/>
                                        <p:tgtEl>
                                          <p:spTgt spid="5"/>
                                        </p:tgtEl>
                                        <p:attrNameLst>
                                          <p:attrName>ppt_y</p:attrName>
                                        </p:attrNameLst>
                                      </p:cBhvr>
                                      <p:tavLst>
                                        <p:tav tm="0">
                                          <p:val>
                                            <p:strVal val="#ppt_y"/>
                                          </p:val>
                                        </p:tav>
                                        <p:tav tm="100000">
                                          <p:val>
                                            <p:strVal val="#ppt_y"/>
                                          </p:val>
                                        </p:tav>
                                      </p:tavLst>
                                    </p:anim>
                                  </p:childTnLst>
                                </p:cTn>
                              </p:par>
                            </p:childTnLst>
                          </p:cTn>
                        </p:par>
                        <p:par>
                          <p:cTn id="25" fill="hold">
                            <p:stCondLst>
                              <p:cond delay="5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0-#ppt_w/2"/>
                                          </p:val>
                                        </p:tav>
                                        <p:tav tm="100000">
                                          <p:val>
                                            <p:strVal val="#ppt_x"/>
                                          </p:val>
                                        </p:tav>
                                      </p:tavLst>
                                    </p:anim>
                                    <p:anim calcmode="lin" valueType="num">
                                      <p:cBhvr additive="base">
                                        <p:cTn id="29" dur="10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6000"/>
                            </p:stCondLst>
                            <p:childTnLst>
                              <p:par>
                                <p:cTn id="31" presetID="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0-#ppt_w/2"/>
                                          </p:val>
                                        </p:tav>
                                        <p:tav tm="100000">
                                          <p:val>
                                            <p:strVal val="#ppt_x"/>
                                          </p:val>
                                        </p:tav>
                                      </p:tavLst>
                                    </p:anim>
                                    <p:anim calcmode="lin" valueType="num">
                                      <p:cBhvr additive="base">
                                        <p:cTn id="34" dur="10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7000"/>
                            </p:stCondLst>
                            <p:childTnLst>
                              <p:par>
                                <p:cTn id="36" presetID="2" presetClass="entr" presetSubtype="8"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00" fill="hold"/>
                                        <p:tgtEl>
                                          <p:spTgt spid="13"/>
                                        </p:tgtEl>
                                        <p:attrNameLst>
                                          <p:attrName>ppt_x</p:attrName>
                                        </p:attrNameLst>
                                      </p:cBhvr>
                                      <p:tavLst>
                                        <p:tav tm="0">
                                          <p:val>
                                            <p:strVal val="0-#ppt_w/2"/>
                                          </p:val>
                                        </p:tav>
                                        <p:tav tm="100000">
                                          <p:val>
                                            <p:strVal val="#ppt_x"/>
                                          </p:val>
                                        </p:tav>
                                      </p:tavLst>
                                    </p:anim>
                                    <p:anim calcmode="lin" valueType="num">
                                      <p:cBhvr additive="base">
                                        <p:cTn id="39" dur="1000" fill="hold"/>
                                        <p:tgtEl>
                                          <p:spTgt spid="13"/>
                                        </p:tgtEl>
                                        <p:attrNameLst>
                                          <p:attrName>ppt_y</p:attrName>
                                        </p:attrNameLst>
                                      </p:cBhvr>
                                      <p:tavLst>
                                        <p:tav tm="0">
                                          <p:val>
                                            <p:strVal val="#ppt_y"/>
                                          </p:val>
                                        </p:tav>
                                        <p:tav tm="100000">
                                          <p:val>
                                            <p:strVal val="#ppt_y"/>
                                          </p:val>
                                        </p:tav>
                                      </p:tavLst>
                                    </p:anim>
                                  </p:childTnLst>
                                </p:cTn>
                              </p:par>
                            </p:childTnLst>
                          </p:cTn>
                        </p:par>
                        <p:par>
                          <p:cTn id="40" fill="hold">
                            <p:stCondLst>
                              <p:cond delay="8000"/>
                            </p:stCondLst>
                            <p:childTnLst>
                              <p:par>
                                <p:cTn id="41" presetID="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000" fill="hold"/>
                                        <p:tgtEl>
                                          <p:spTgt spid="14"/>
                                        </p:tgtEl>
                                        <p:attrNameLst>
                                          <p:attrName>ppt_x</p:attrName>
                                        </p:attrNameLst>
                                      </p:cBhvr>
                                      <p:tavLst>
                                        <p:tav tm="0">
                                          <p:val>
                                            <p:strVal val="0-#ppt_w/2"/>
                                          </p:val>
                                        </p:tav>
                                        <p:tav tm="100000">
                                          <p:val>
                                            <p:strVal val="#ppt_x"/>
                                          </p:val>
                                        </p:tav>
                                      </p:tavLst>
                                    </p:anim>
                                    <p:anim calcmode="lin" valueType="num">
                                      <p:cBhvr additive="base">
                                        <p:cTn id="44"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9" grpId="0"/>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05464" y="157056"/>
            <a:ext cx="4623935" cy="954107"/>
          </a:xfrm>
          <a:prstGeom prst="rect">
            <a:avLst/>
          </a:prstGeom>
        </p:spPr>
        <p:txBody>
          <a:bodyPr wrap="square">
            <a:spAutoFit/>
          </a:bodyPr>
          <a:lstStyle/>
          <a:p>
            <a:pPr algn="ctr" rtl="1"/>
            <a:r>
              <a:rPr lang="ar-SA" sz="2800" b="1" u="sng" dirty="0" smtClean="0">
                <a:solidFill>
                  <a:srgbClr val="FFFF00"/>
                </a:solidFill>
                <a:uFill>
                  <a:solidFill>
                    <a:srgbClr val="C00000"/>
                  </a:solidFill>
                </a:uFill>
                <a:cs typeface="+mj-cs"/>
              </a:rPr>
              <a:t>مجموعة العوامل المناخية</a:t>
            </a:r>
          </a:p>
          <a:p>
            <a:pPr algn="ctr"/>
            <a:r>
              <a:rPr lang="en-US" sz="2800" b="1" u="sng" dirty="0" smtClean="0">
                <a:solidFill>
                  <a:srgbClr val="FFFF00"/>
                </a:solidFill>
                <a:uFill>
                  <a:solidFill>
                    <a:srgbClr val="C00000"/>
                  </a:solidFill>
                </a:uFill>
                <a:latin typeface="Times New Roman" panose="02020603050405020304" pitchFamily="18" charset="0"/>
                <a:cs typeface="Times New Roman" panose="02020603050405020304" pitchFamily="18" charset="0"/>
              </a:rPr>
              <a:t>Environmental factors group</a:t>
            </a:r>
            <a:endParaRPr lang="en-US" sz="2800" b="1" u="sng" dirty="0">
              <a:solidFill>
                <a:srgbClr val="FFFF00"/>
              </a:solidFill>
              <a:uFill>
                <a:solidFill>
                  <a:srgbClr val="C00000"/>
                </a:solidFill>
              </a:uFill>
              <a:latin typeface="Times New Roman" panose="02020603050405020304" pitchFamily="18" charset="0"/>
              <a:cs typeface="Times New Roman" panose="02020603050405020304" pitchFamily="18" charset="0"/>
            </a:endParaRPr>
          </a:p>
        </p:txBody>
      </p:sp>
      <p:sp>
        <p:nvSpPr>
          <p:cNvPr id="3" name="Rectangle 2"/>
          <p:cNvSpPr/>
          <p:nvPr/>
        </p:nvSpPr>
        <p:spPr>
          <a:xfrm>
            <a:off x="2752813" y="1219200"/>
            <a:ext cx="5492635" cy="2351285"/>
          </a:xfrm>
          <a:prstGeom prst="rect">
            <a:avLst/>
          </a:prstGeom>
        </p:spPr>
        <p:txBody>
          <a:bodyPr wrap="square">
            <a:spAutoFit/>
          </a:bodyPr>
          <a:lstStyle/>
          <a:p>
            <a:pPr algn="just" rtl="1">
              <a:lnSpc>
                <a:spcPct val="150000"/>
              </a:lnSpc>
            </a:pPr>
            <a:r>
              <a:rPr lang="ar-SA" sz="2000" b="1" dirty="0">
                <a:solidFill>
                  <a:schemeClr val="bg1"/>
                </a:solidFill>
                <a:cs typeface="+mj-cs"/>
              </a:rPr>
              <a:t>تشمل الغلاف الجوي درجة الحرارة، الضوء، ، الهواء، التضاريس والماء. جميع العوامل المناخية لها تأثير كبير على نمو النبات وتطوره وازدهاره فهي تنظم معدل العمليات الفسيولوجية والتفاعلات الكيميائية في الخلية وتحدد ما إذا كانت تلك العمليات سوف تحدث في معدلاتها القصوى أم لا.</a:t>
            </a:r>
            <a:endParaRPr lang="en-US" sz="2000" b="1" dirty="0">
              <a:solidFill>
                <a:schemeClr val="bg1"/>
              </a:solidFill>
              <a:cs typeface="+mj-cs"/>
            </a:endParaRPr>
          </a:p>
        </p:txBody>
      </p:sp>
      <p:cxnSp>
        <p:nvCxnSpPr>
          <p:cNvPr id="6" name="Straight Connector 5"/>
          <p:cNvCxnSpPr/>
          <p:nvPr/>
        </p:nvCxnSpPr>
        <p:spPr>
          <a:xfrm flipH="1">
            <a:off x="304800" y="3810000"/>
            <a:ext cx="7858396"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9695" y="1100271"/>
            <a:ext cx="2286000" cy="2566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307301" y="3886200"/>
            <a:ext cx="4349540" cy="1015663"/>
          </a:xfrm>
          <a:prstGeom prst="rect">
            <a:avLst/>
          </a:prstGeom>
        </p:spPr>
        <p:txBody>
          <a:bodyPr wrap="square">
            <a:spAutoFit/>
          </a:bodyPr>
          <a:lstStyle/>
          <a:p>
            <a:pPr algn="ctr" rtl="1"/>
            <a:r>
              <a:rPr lang="ar-SA" sz="2000" b="1" dirty="0" smtClean="0">
                <a:solidFill>
                  <a:srgbClr val="FF99CC"/>
                </a:solidFill>
                <a:cs typeface="+mj-cs"/>
              </a:rPr>
              <a:t>(1)</a:t>
            </a:r>
            <a:endParaRPr lang="en-US" sz="2000" b="1" dirty="0" smtClean="0">
              <a:solidFill>
                <a:srgbClr val="FF99CC"/>
              </a:solidFill>
              <a:cs typeface="+mj-cs"/>
            </a:endParaRPr>
          </a:p>
          <a:p>
            <a:pPr algn="ctr" rtl="1"/>
            <a:r>
              <a:rPr lang="ar-SA" sz="2000" b="1" dirty="0" smtClean="0">
                <a:solidFill>
                  <a:srgbClr val="FF99CC"/>
                </a:solidFill>
                <a:cs typeface="+mj-cs"/>
              </a:rPr>
              <a:t>عامل </a:t>
            </a:r>
            <a:r>
              <a:rPr lang="ar-SA" sz="2000" b="1" dirty="0">
                <a:solidFill>
                  <a:srgbClr val="FF99CC"/>
                </a:solidFill>
                <a:cs typeface="+mj-cs"/>
              </a:rPr>
              <a:t>درجة الحرارة</a:t>
            </a:r>
          </a:p>
          <a:p>
            <a:pPr algn="ctr" rtl="1"/>
            <a:r>
              <a:rPr lang="en-US" sz="2000" b="1" dirty="0">
                <a:solidFill>
                  <a:srgbClr val="FF99CC"/>
                </a:solidFill>
                <a:latin typeface="Times New Roman" panose="02020603050405020304" pitchFamily="18" charset="0"/>
                <a:cs typeface="Times New Roman" panose="02020603050405020304" pitchFamily="18" charset="0"/>
              </a:rPr>
              <a:t>Temperature factor</a:t>
            </a:r>
          </a:p>
        </p:txBody>
      </p:sp>
      <p:sp>
        <p:nvSpPr>
          <p:cNvPr id="8" name="Rectangle 7"/>
          <p:cNvSpPr/>
          <p:nvPr/>
        </p:nvSpPr>
        <p:spPr>
          <a:xfrm>
            <a:off x="2743200" y="4901863"/>
            <a:ext cx="5511863" cy="1427955"/>
          </a:xfrm>
          <a:prstGeom prst="rect">
            <a:avLst/>
          </a:prstGeom>
        </p:spPr>
        <p:txBody>
          <a:bodyPr wrap="square">
            <a:spAutoFit/>
          </a:bodyPr>
          <a:lstStyle/>
          <a:p>
            <a:pPr algn="just" rtl="1">
              <a:lnSpc>
                <a:spcPct val="150000"/>
              </a:lnSpc>
            </a:pPr>
            <a:r>
              <a:rPr lang="ar-SA" sz="2000" b="1" dirty="0">
                <a:solidFill>
                  <a:schemeClr val="bg1"/>
                </a:solidFill>
                <a:cs typeface="+mj-cs"/>
              </a:rPr>
              <a:t>الحرارة نوع من أنواع الطاقة الحركية </a:t>
            </a:r>
            <a:r>
              <a:rPr lang="ar-SA" sz="2000" b="1" dirty="0" smtClean="0">
                <a:solidFill>
                  <a:schemeClr val="bg1"/>
                </a:solidFill>
                <a:cs typeface="+mj-cs"/>
              </a:rPr>
              <a:t>(</a:t>
            </a:r>
            <a:r>
              <a:rPr lang="en-US" sz="2000" b="1" dirty="0">
                <a:solidFill>
                  <a:srgbClr val="FFFF00"/>
                </a:solidFill>
                <a:latin typeface="Times New Roman" panose="02020603050405020304" pitchFamily="18" charset="0"/>
                <a:cs typeface="Times New Roman" panose="02020603050405020304" pitchFamily="18" charset="0"/>
              </a:rPr>
              <a:t>Kinetic</a:t>
            </a:r>
            <a:r>
              <a:rPr lang="en-US" sz="2000" b="1" dirty="0" smtClean="0">
                <a:solidFill>
                  <a:schemeClr val="bg1"/>
                </a:solidFill>
                <a:latin typeface="Times New Roman" panose="02020603050405020304" pitchFamily="18" charset="0"/>
                <a:cs typeface="Times New Roman" panose="02020603050405020304" pitchFamily="18" charset="0"/>
              </a:rPr>
              <a:t> </a:t>
            </a:r>
            <a:r>
              <a:rPr lang="en-US" sz="2000" b="1" dirty="0">
                <a:solidFill>
                  <a:srgbClr val="FFFF00"/>
                </a:solidFill>
                <a:latin typeface="Times New Roman" panose="02020603050405020304" pitchFamily="18" charset="0"/>
                <a:cs typeface="Times New Roman" panose="02020603050405020304" pitchFamily="18" charset="0"/>
              </a:rPr>
              <a:t>energy</a:t>
            </a:r>
            <a:r>
              <a:rPr lang="en-US" sz="2000" b="1" dirty="0" smtClean="0">
                <a:solidFill>
                  <a:schemeClr val="bg1"/>
                </a:solidFill>
                <a:latin typeface="Times New Roman" panose="02020603050405020304" pitchFamily="18" charset="0"/>
                <a:cs typeface="Times New Roman" panose="02020603050405020304" pitchFamily="18" charset="0"/>
              </a:rPr>
              <a:t> </a:t>
            </a:r>
            <a:r>
              <a:rPr lang="ar-SA" sz="2000" b="1" dirty="0" smtClean="0">
                <a:solidFill>
                  <a:schemeClr val="bg1"/>
                </a:solidFill>
                <a:cs typeface="+mj-cs"/>
              </a:rPr>
              <a:t>) ومن </a:t>
            </a:r>
            <a:r>
              <a:rPr lang="ar-SA" sz="2000" b="1" dirty="0">
                <a:solidFill>
                  <a:schemeClr val="bg1"/>
                </a:solidFill>
                <a:cs typeface="+mj-cs"/>
              </a:rPr>
              <a:t>الممكن أن تُنقل إلى نوع آخر من الطاقة، ومن الممكن أن تُنقل أيضاً من جسم ساخن إلى جسم بارد.</a:t>
            </a:r>
            <a:endParaRPr lang="en-US" sz="2000" b="1" dirty="0">
              <a:solidFill>
                <a:schemeClr val="bg1"/>
              </a:solidFill>
              <a:cs typeface="+mj-cs"/>
            </a:endParaRPr>
          </a:p>
        </p:txBody>
      </p:sp>
      <p:pic>
        <p:nvPicPr>
          <p:cNvPr id="10" name="Picture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4341" y="3970535"/>
            <a:ext cx="1896705" cy="2203450"/>
          </a:xfrm>
          <a:prstGeom prst="rect">
            <a:avLst/>
          </a:prstGeom>
        </p:spPr>
      </p:pic>
    </p:spTree>
    <p:extLst>
      <p:ext uri="{BB962C8B-B14F-4D97-AF65-F5344CB8AC3E}">
        <p14:creationId xmlns="" xmlns:p14="http://schemas.microsoft.com/office/powerpoint/2010/main" val="155030501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wipe(up)">
                                      <p:cBhvr>
                                        <p:cTn id="19" dur="1000"/>
                                        <p:tgtEl>
                                          <p:spTgt spid="3074"/>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1000"/>
                                        <p:tgtEl>
                                          <p:spTgt spid="6"/>
                                        </p:tgtEl>
                                      </p:cBhvr>
                                    </p:animEffect>
                                  </p:childTnLst>
                                </p:cTn>
                              </p:par>
                            </p:childTnLst>
                          </p:cTn>
                        </p:par>
                        <p:par>
                          <p:cTn id="24" fill="hold">
                            <p:stCondLst>
                              <p:cond delay="4000"/>
                            </p:stCondLst>
                            <p:childTnLst>
                              <p:par>
                                <p:cTn id="25" presetID="16" presetClass="entr" presetSubtype="2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1000"/>
                                        <p:tgtEl>
                                          <p:spTgt spid="7"/>
                                        </p:tgtEl>
                                      </p:cBhvr>
                                    </p:animEffect>
                                  </p:childTnLst>
                                </p:cTn>
                              </p:par>
                            </p:childTnLst>
                          </p:cTn>
                        </p:par>
                        <p:par>
                          <p:cTn id="28" fill="hold">
                            <p:stCondLst>
                              <p:cond delay="5000"/>
                            </p:stCondLst>
                            <p:childTnLst>
                              <p:par>
                                <p:cTn id="29" presetID="2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1000"/>
                                        <p:tgtEl>
                                          <p:spTgt spid="8"/>
                                        </p:tgtEl>
                                      </p:cBhvr>
                                    </p:animEffect>
                                  </p:childTnLst>
                                </p:cTn>
                              </p:par>
                            </p:childTnLst>
                          </p:cTn>
                        </p:par>
                        <p:par>
                          <p:cTn id="32" fill="hold">
                            <p:stCondLst>
                              <p:cond delay="6000"/>
                            </p:stCondLst>
                            <p:childTnLst>
                              <p:par>
                                <p:cTn id="33" presetID="16" presetClass="entr" presetSubtype="21"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8001000" cy="2400657"/>
          </a:xfrm>
          <a:prstGeom prst="rect">
            <a:avLst/>
          </a:prstGeom>
        </p:spPr>
        <p:txBody>
          <a:bodyPr wrap="square">
            <a:spAutoFit/>
          </a:bodyPr>
          <a:lstStyle/>
          <a:p>
            <a:pPr algn="just" rtl="1">
              <a:lnSpc>
                <a:spcPct val="150000"/>
              </a:lnSpc>
            </a:pPr>
            <a:r>
              <a:rPr lang="ar-SA" sz="2000" b="1" dirty="0">
                <a:solidFill>
                  <a:schemeClr val="bg1"/>
                </a:solidFill>
                <a:cs typeface="+mj-cs"/>
              </a:rPr>
              <a:t>تعد الحرارة من بين أهم العوامل البيئية التي لها تأثير واضح على جميع العمليات الفسيولوجية والأيضية ، التي يقوم بها النبات مثل النمو، البناء الضوئي، التنفس ، النتح ، الإزهار ، امتصاص الماء، أمتصاص العناصر، الإنبات..... </a:t>
            </a:r>
            <a:r>
              <a:rPr lang="ar-SA" sz="2000" b="1" dirty="0" smtClean="0">
                <a:solidFill>
                  <a:schemeClr val="bg1"/>
                </a:solidFill>
                <a:cs typeface="+mj-cs"/>
              </a:rPr>
              <a:t>وغيرها. جميع </a:t>
            </a:r>
            <a:r>
              <a:rPr lang="ar-SA" sz="2000" b="1" dirty="0">
                <a:solidFill>
                  <a:schemeClr val="bg1"/>
                </a:solidFill>
                <a:cs typeface="+mj-cs"/>
              </a:rPr>
              <a:t>التفاعلات الكيموحيوية والتي تحفز بالإنزيمات تحدث في مدى محدد من درجة الحرارة ويتوقف التفاعل عند نقص أو زيادة درجة الحرارة عن هذا المدى ويصل التفاعل إلى مستواه الأقصى عند درجة الحرارة </a:t>
            </a:r>
            <a:r>
              <a:rPr lang="ar-SA" sz="2000" b="1" dirty="0" smtClean="0">
                <a:solidFill>
                  <a:schemeClr val="bg1"/>
                </a:solidFill>
                <a:cs typeface="+mj-cs"/>
              </a:rPr>
              <a:t>المثلى.</a:t>
            </a:r>
            <a:endParaRPr lang="en-US" sz="2000" b="1" dirty="0">
              <a:solidFill>
                <a:schemeClr val="bg1"/>
              </a:solidFill>
              <a:cs typeface="+mj-cs"/>
            </a:endParaRPr>
          </a:p>
        </p:txBody>
      </p:sp>
      <p:graphicFrame>
        <p:nvGraphicFramePr>
          <p:cNvPr id="3" name="Table 2"/>
          <p:cNvGraphicFramePr>
            <a:graphicFrameLocks noGrp="1"/>
          </p:cNvGraphicFramePr>
          <p:nvPr>
            <p:extLst>
              <p:ext uri="{D42A27DB-BD31-4B8C-83A1-F6EECF244321}">
                <p14:modId xmlns="" xmlns:p14="http://schemas.microsoft.com/office/powerpoint/2010/main" val="3376398309"/>
              </p:ext>
            </p:extLst>
          </p:nvPr>
        </p:nvGraphicFramePr>
        <p:xfrm>
          <a:off x="2345978" y="2654894"/>
          <a:ext cx="4457700" cy="1600200"/>
        </p:xfrm>
        <a:graphic>
          <a:graphicData uri="http://schemas.openxmlformats.org/drawingml/2006/table">
            <a:tbl>
              <a:tblPr rtl="1" firstRow="1" firstCol="1" bandRow="1">
                <a:tableStyleId>{8A107856-5554-42FB-B03E-39F5DBC370BA}</a:tableStyleId>
              </a:tblPr>
              <a:tblGrid>
                <a:gridCol w="2343150"/>
                <a:gridCol w="2114550"/>
              </a:tblGrid>
              <a:tr h="0">
                <a:tc>
                  <a:txBody>
                    <a:bodyPr/>
                    <a:lstStyle/>
                    <a:p>
                      <a:pPr marL="0" marR="0" algn="ctr" rtl="1">
                        <a:lnSpc>
                          <a:spcPct val="150000"/>
                        </a:lnSpc>
                        <a:spcBef>
                          <a:spcPts val="0"/>
                        </a:spcBef>
                        <a:spcAft>
                          <a:spcPts val="0"/>
                        </a:spcAft>
                      </a:pPr>
                      <a:r>
                        <a:rPr lang="ar-SA" sz="1400" b="1" dirty="0">
                          <a:effectLst/>
                          <a:cs typeface="+mj-cs"/>
                        </a:rPr>
                        <a:t>درجة الحرارة مئوية</a:t>
                      </a:r>
                      <a:endParaRPr lang="en-US" sz="1200" b="1" dirty="0">
                        <a:solidFill>
                          <a:srgbClr val="76923C"/>
                        </a:solidFill>
                        <a:effectLst/>
                        <a:latin typeface="Calibri"/>
                        <a:ea typeface="Calibri"/>
                        <a:cs typeface="+mj-cs"/>
                      </a:endParaRPr>
                    </a:p>
                  </a:txBody>
                  <a:tcPr marL="68580" marR="68580" marT="0" marB="0"/>
                </a:tc>
                <a:tc>
                  <a:txBody>
                    <a:bodyPr/>
                    <a:lstStyle/>
                    <a:p>
                      <a:pPr marL="0" marR="0" algn="ctr" rtl="1">
                        <a:lnSpc>
                          <a:spcPct val="150000"/>
                        </a:lnSpc>
                        <a:spcBef>
                          <a:spcPts val="0"/>
                        </a:spcBef>
                        <a:spcAft>
                          <a:spcPts val="0"/>
                        </a:spcAft>
                      </a:pPr>
                      <a:r>
                        <a:rPr lang="ar-SA" sz="1400" b="1">
                          <a:effectLst/>
                          <a:cs typeface="+mj-cs"/>
                        </a:rPr>
                        <a:t>الماء الممتص مجم / سم</a:t>
                      </a:r>
                      <a:r>
                        <a:rPr lang="ar-SA" sz="1400" b="1" baseline="30000">
                          <a:effectLst/>
                          <a:cs typeface="+mj-cs"/>
                        </a:rPr>
                        <a:t>2</a:t>
                      </a:r>
                      <a:r>
                        <a:rPr lang="ar-SA" sz="1400" b="1">
                          <a:effectLst/>
                          <a:cs typeface="+mj-cs"/>
                        </a:rPr>
                        <a:t> / ساعة</a:t>
                      </a:r>
                      <a:endParaRPr lang="en-US" sz="1200" b="1">
                        <a:solidFill>
                          <a:srgbClr val="76923C"/>
                        </a:solidFill>
                        <a:effectLst/>
                        <a:latin typeface="Calibri"/>
                        <a:ea typeface="Calibri"/>
                        <a:cs typeface="+mj-cs"/>
                      </a:endParaRPr>
                    </a:p>
                  </a:txBody>
                  <a:tcPr marL="68580" marR="68580" marT="0" marB="0"/>
                </a:tc>
              </a:tr>
              <a:tr h="0">
                <a:tc>
                  <a:txBody>
                    <a:bodyPr/>
                    <a:lstStyle/>
                    <a:p>
                      <a:pPr marL="0" marR="0" algn="ctr" rtl="1">
                        <a:lnSpc>
                          <a:spcPct val="150000"/>
                        </a:lnSpc>
                        <a:spcBef>
                          <a:spcPts val="0"/>
                        </a:spcBef>
                        <a:spcAft>
                          <a:spcPts val="0"/>
                        </a:spcAft>
                      </a:pPr>
                      <a:r>
                        <a:rPr lang="ar-SA" sz="1400" b="1" dirty="0">
                          <a:effectLst/>
                          <a:cs typeface="+mj-cs"/>
                        </a:rPr>
                        <a:t>صفر</a:t>
                      </a:r>
                      <a:endParaRPr lang="en-US" sz="1200" b="1" dirty="0">
                        <a:solidFill>
                          <a:srgbClr val="76923C"/>
                        </a:solidFill>
                        <a:effectLst/>
                        <a:latin typeface="Calibri"/>
                        <a:ea typeface="Calibri"/>
                        <a:cs typeface="+mj-cs"/>
                      </a:endParaRPr>
                    </a:p>
                  </a:txBody>
                  <a:tcPr marL="68580" marR="68580" marT="0" marB="0"/>
                </a:tc>
                <a:tc>
                  <a:txBody>
                    <a:bodyPr/>
                    <a:lstStyle/>
                    <a:p>
                      <a:pPr marL="0" marR="0" algn="ctr" rtl="1">
                        <a:lnSpc>
                          <a:spcPct val="150000"/>
                        </a:lnSpc>
                        <a:spcBef>
                          <a:spcPts val="0"/>
                        </a:spcBef>
                        <a:spcAft>
                          <a:spcPts val="0"/>
                        </a:spcAft>
                      </a:pPr>
                      <a:r>
                        <a:rPr lang="ar-SA" sz="1400" b="1">
                          <a:effectLst/>
                          <a:cs typeface="+mj-cs"/>
                        </a:rPr>
                        <a:t>57.2</a:t>
                      </a:r>
                      <a:endParaRPr lang="en-US" sz="1200" b="1">
                        <a:solidFill>
                          <a:srgbClr val="76923C"/>
                        </a:solidFill>
                        <a:effectLst/>
                        <a:latin typeface="Calibri"/>
                        <a:ea typeface="Calibri"/>
                        <a:cs typeface="+mj-cs"/>
                      </a:endParaRPr>
                    </a:p>
                  </a:txBody>
                  <a:tcPr marL="68580" marR="68580" marT="0" marB="0"/>
                </a:tc>
              </a:tr>
              <a:tr h="0">
                <a:tc>
                  <a:txBody>
                    <a:bodyPr/>
                    <a:lstStyle/>
                    <a:p>
                      <a:pPr marL="0" marR="0" algn="ctr" rtl="1">
                        <a:lnSpc>
                          <a:spcPct val="150000"/>
                        </a:lnSpc>
                        <a:spcBef>
                          <a:spcPts val="0"/>
                        </a:spcBef>
                        <a:spcAft>
                          <a:spcPts val="0"/>
                        </a:spcAft>
                      </a:pPr>
                      <a:r>
                        <a:rPr lang="ar-SA" sz="1400" b="1" dirty="0">
                          <a:effectLst/>
                          <a:cs typeface="+mj-cs"/>
                        </a:rPr>
                        <a:t>8.2</a:t>
                      </a:r>
                      <a:endParaRPr lang="en-US" sz="1200" b="1" dirty="0">
                        <a:solidFill>
                          <a:srgbClr val="76923C"/>
                        </a:solidFill>
                        <a:effectLst/>
                        <a:latin typeface="Calibri"/>
                        <a:ea typeface="Calibri"/>
                        <a:cs typeface="+mj-cs"/>
                      </a:endParaRPr>
                    </a:p>
                  </a:txBody>
                  <a:tcPr marL="68580" marR="68580" marT="0" marB="0"/>
                </a:tc>
                <a:tc>
                  <a:txBody>
                    <a:bodyPr/>
                    <a:lstStyle/>
                    <a:p>
                      <a:pPr marL="0" marR="0" algn="ctr" rtl="1">
                        <a:lnSpc>
                          <a:spcPct val="150000"/>
                        </a:lnSpc>
                        <a:spcBef>
                          <a:spcPts val="0"/>
                        </a:spcBef>
                        <a:spcAft>
                          <a:spcPts val="0"/>
                        </a:spcAft>
                      </a:pPr>
                      <a:r>
                        <a:rPr lang="ar-SA" sz="1400" b="1">
                          <a:effectLst/>
                          <a:cs typeface="+mj-cs"/>
                        </a:rPr>
                        <a:t>96.6</a:t>
                      </a:r>
                      <a:endParaRPr lang="en-US" sz="1200" b="1">
                        <a:solidFill>
                          <a:srgbClr val="76923C"/>
                        </a:solidFill>
                        <a:effectLst/>
                        <a:latin typeface="Calibri"/>
                        <a:ea typeface="Calibri"/>
                        <a:cs typeface="+mj-cs"/>
                      </a:endParaRPr>
                    </a:p>
                  </a:txBody>
                  <a:tcPr marL="68580" marR="68580" marT="0" marB="0"/>
                </a:tc>
              </a:tr>
              <a:tr h="0">
                <a:tc>
                  <a:txBody>
                    <a:bodyPr/>
                    <a:lstStyle/>
                    <a:p>
                      <a:pPr marL="0" marR="0" algn="ctr" rtl="1">
                        <a:lnSpc>
                          <a:spcPct val="150000"/>
                        </a:lnSpc>
                        <a:spcBef>
                          <a:spcPts val="0"/>
                        </a:spcBef>
                        <a:spcAft>
                          <a:spcPts val="0"/>
                        </a:spcAft>
                      </a:pPr>
                      <a:r>
                        <a:rPr lang="ar-SA" sz="1400" b="1">
                          <a:effectLst/>
                          <a:cs typeface="+mj-cs"/>
                        </a:rPr>
                        <a:t>24.0</a:t>
                      </a:r>
                      <a:endParaRPr lang="en-US" sz="1200" b="1">
                        <a:solidFill>
                          <a:srgbClr val="76923C"/>
                        </a:solidFill>
                        <a:effectLst/>
                        <a:latin typeface="Calibri"/>
                        <a:ea typeface="Calibri"/>
                        <a:cs typeface="+mj-cs"/>
                      </a:endParaRPr>
                    </a:p>
                  </a:txBody>
                  <a:tcPr marL="68580" marR="68580" marT="0" marB="0"/>
                </a:tc>
                <a:tc>
                  <a:txBody>
                    <a:bodyPr/>
                    <a:lstStyle/>
                    <a:p>
                      <a:pPr marL="0" marR="0" algn="ctr" rtl="1">
                        <a:lnSpc>
                          <a:spcPct val="150000"/>
                        </a:lnSpc>
                        <a:spcBef>
                          <a:spcPts val="0"/>
                        </a:spcBef>
                        <a:spcAft>
                          <a:spcPts val="0"/>
                        </a:spcAft>
                      </a:pPr>
                      <a:r>
                        <a:rPr lang="ar-SA" sz="1400" b="1">
                          <a:effectLst/>
                          <a:cs typeface="+mj-cs"/>
                        </a:rPr>
                        <a:t>132.2</a:t>
                      </a:r>
                      <a:endParaRPr lang="en-US" sz="1200" b="1">
                        <a:solidFill>
                          <a:srgbClr val="76923C"/>
                        </a:solidFill>
                        <a:effectLst/>
                        <a:latin typeface="Calibri"/>
                        <a:ea typeface="Calibri"/>
                        <a:cs typeface="+mj-cs"/>
                      </a:endParaRPr>
                    </a:p>
                  </a:txBody>
                  <a:tcPr marL="68580" marR="68580" marT="0" marB="0"/>
                </a:tc>
              </a:tr>
              <a:tr h="0">
                <a:tc>
                  <a:txBody>
                    <a:bodyPr/>
                    <a:lstStyle/>
                    <a:p>
                      <a:pPr marL="0" marR="0" algn="ctr" rtl="1">
                        <a:lnSpc>
                          <a:spcPct val="150000"/>
                        </a:lnSpc>
                        <a:spcBef>
                          <a:spcPts val="0"/>
                        </a:spcBef>
                        <a:spcAft>
                          <a:spcPts val="0"/>
                        </a:spcAft>
                      </a:pPr>
                      <a:r>
                        <a:rPr lang="ar-SA" sz="1400" b="1" dirty="0">
                          <a:effectLst/>
                          <a:cs typeface="+mj-cs"/>
                        </a:rPr>
                        <a:t>34.8</a:t>
                      </a:r>
                      <a:endParaRPr lang="en-US" sz="1200" b="1" dirty="0">
                        <a:solidFill>
                          <a:srgbClr val="76923C"/>
                        </a:solidFill>
                        <a:effectLst/>
                        <a:latin typeface="Calibri"/>
                        <a:ea typeface="Calibri"/>
                        <a:cs typeface="+mj-cs"/>
                      </a:endParaRPr>
                    </a:p>
                  </a:txBody>
                  <a:tcPr marL="68580" marR="68580" marT="0" marB="0"/>
                </a:tc>
                <a:tc>
                  <a:txBody>
                    <a:bodyPr/>
                    <a:lstStyle/>
                    <a:p>
                      <a:pPr marL="0" marR="0" algn="ctr" rtl="1">
                        <a:lnSpc>
                          <a:spcPct val="150000"/>
                        </a:lnSpc>
                        <a:spcBef>
                          <a:spcPts val="0"/>
                        </a:spcBef>
                        <a:spcAft>
                          <a:spcPts val="0"/>
                        </a:spcAft>
                      </a:pPr>
                      <a:r>
                        <a:rPr lang="ar-SA" sz="1400" b="1" dirty="0">
                          <a:effectLst/>
                          <a:cs typeface="+mj-cs"/>
                        </a:rPr>
                        <a:t>171.8</a:t>
                      </a:r>
                      <a:endParaRPr lang="en-US" sz="1200" b="1" dirty="0">
                        <a:solidFill>
                          <a:srgbClr val="76923C"/>
                        </a:solidFill>
                        <a:effectLst/>
                        <a:latin typeface="Calibri"/>
                        <a:ea typeface="Calibri"/>
                        <a:cs typeface="+mj-cs"/>
                      </a:endParaRPr>
                    </a:p>
                  </a:txBody>
                  <a:tcPr marL="68580" marR="68580" marT="0" marB="0"/>
                </a:tc>
              </a:tr>
            </a:tbl>
          </a:graphicData>
        </a:graphic>
      </p:graphicFrame>
      <p:sp>
        <p:nvSpPr>
          <p:cNvPr id="4" name="Rectangle 3"/>
          <p:cNvSpPr/>
          <p:nvPr/>
        </p:nvSpPr>
        <p:spPr>
          <a:xfrm>
            <a:off x="676542" y="4191000"/>
            <a:ext cx="8305800" cy="1427955"/>
          </a:xfrm>
          <a:prstGeom prst="rect">
            <a:avLst/>
          </a:prstGeom>
        </p:spPr>
        <p:txBody>
          <a:bodyPr wrap="square">
            <a:spAutoFit/>
          </a:bodyPr>
          <a:lstStyle/>
          <a:p>
            <a:pPr algn="just" rtl="1">
              <a:lnSpc>
                <a:spcPct val="150000"/>
              </a:lnSpc>
            </a:pPr>
            <a:r>
              <a:rPr lang="ar-SA" sz="2000" b="1" dirty="0">
                <a:solidFill>
                  <a:schemeClr val="bg1"/>
                </a:solidFill>
                <a:cs typeface="+mj-cs"/>
              </a:rPr>
              <a:t>يستخدم مصطلح معامل </a:t>
            </a:r>
            <a:r>
              <a:rPr lang="ar-SA" sz="2000" b="1" dirty="0" smtClean="0">
                <a:solidFill>
                  <a:schemeClr val="bg1"/>
                </a:solidFill>
                <a:cs typeface="+mj-cs"/>
              </a:rPr>
              <a:t>الحرارة (</a:t>
            </a:r>
            <a:r>
              <a:rPr lang="en-US" sz="2000" b="1" dirty="0">
                <a:solidFill>
                  <a:srgbClr val="FFFF00"/>
                </a:solidFill>
                <a:latin typeface="Times New Roman" panose="02020603050405020304" pitchFamily="18" charset="0"/>
                <a:cs typeface="Times New Roman" panose="02020603050405020304" pitchFamily="18" charset="0"/>
              </a:rPr>
              <a:t>Temperature</a:t>
            </a:r>
            <a:r>
              <a:rPr lang="en-US" sz="2000" b="1" dirty="0" smtClean="0">
                <a:solidFill>
                  <a:schemeClr val="bg1"/>
                </a:solidFill>
                <a:latin typeface="Times New Roman" panose="02020603050405020304" pitchFamily="18" charset="0"/>
                <a:cs typeface="+mj-cs"/>
              </a:rPr>
              <a:t> </a:t>
            </a:r>
            <a:r>
              <a:rPr lang="en-US" sz="2000" b="1" dirty="0">
                <a:solidFill>
                  <a:srgbClr val="FFFF00"/>
                </a:solidFill>
                <a:latin typeface="Times New Roman" panose="02020603050405020304" pitchFamily="18" charset="0"/>
                <a:cs typeface="Times New Roman" panose="02020603050405020304" pitchFamily="18" charset="0"/>
              </a:rPr>
              <a:t>coefficient</a:t>
            </a:r>
            <a:r>
              <a:rPr lang="ar-SA" sz="2000" b="1" dirty="0" smtClean="0">
                <a:solidFill>
                  <a:schemeClr val="bg1"/>
                </a:solidFill>
                <a:cs typeface="+mj-cs"/>
              </a:rPr>
              <a:t>) لوصف </a:t>
            </a:r>
            <a:r>
              <a:rPr lang="ar-SA" sz="2000" b="1" dirty="0">
                <a:solidFill>
                  <a:schemeClr val="bg1"/>
                </a:solidFill>
                <a:cs typeface="+mj-cs"/>
              </a:rPr>
              <a:t>تأثير درجة الحرارة على معدل التفاعلات الكيميائية ، ويرمز له بالرمز </a:t>
            </a:r>
            <a:r>
              <a:rPr lang="en-US" sz="2000" b="1" dirty="0">
                <a:solidFill>
                  <a:schemeClr val="bg1"/>
                </a:solidFill>
                <a:latin typeface="Times New Roman" panose="02020603050405020304" pitchFamily="18" charset="0"/>
                <a:cs typeface="Times New Roman" panose="02020603050405020304" pitchFamily="18" charset="0"/>
              </a:rPr>
              <a:t>Q</a:t>
            </a:r>
            <a:r>
              <a:rPr lang="en-US" sz="2000" b="1" baseline="-25000" dirty="0">
                <a:solidFill>
                  <a:schemeClr val="bg1"/>
                </a:solidFill>
                <a:latin typeface="Times New Roman" panose="02020603050405020304" pitchFamily="18" charset="0"/>
                <a:cs typeface="Times New Roman" panose="02020603050405020304" pitchFamily="18" charset="0"/>
              </a:rPr>
              <a:t>10</a:t>
            </a:r>
            <a:r>
              <a:rPr lang="en-US" sz="2000" b="1" dirty="0">
                <a:solidFill>
                  <a:schemeClr val="bg1"/>
                </a:solidFill>
                <a:cs typeface="+mj-cs"/>
              </a:rPr>
              <a:t> ، </a:t>
            </a:r>
            <a:r>
              <a:rPr lang="ar-SA" sz="2000" b="1" dirty="0">
                <a:solidFill>
                  <a:schemeClr val="bg1"/>
                </a:solidFill>
                <a:cs typeface="+mj-cs"/>
              </a:rPr>
              <a:t>وهو النسبة بين معدل التفاعل عند درجة حرارة معينة إلى معدل التفاعل عند درجة حرارة أقل بــ 10 درجات مئوية طبقاً للمعادلة التالية</a:t>
            </a:r>
            <a:endParaRPr lang="en-US" sz="2000" b="1" dirty="0">
              <a:solidFill>
                <a:schemeClr val="bg1"/>
              </a:solidFill>
              <a:cs typeface="+mj-cs"/>
            </a:endParaRPr>
          </a:p>
        </p:txBody>
      </p:sp>
      <mc:AlternateContent xmlns:mc="http://schemas.openxmlformats.org/markup-compatibility/2006">
        <mc:Choice xmlns="" xmlns:a14="http://schemas.microsoft.com/office/drawing/2010/main" Requires="a14">
          <p:sp>
            <p:nvSpPr>
              <p:cNvPr id="5" name="TextBox 4"/>
              <p:cNvSpPr txBox="1"/>
              <p:nvPr/>
            </p:nvSpPr>
            <p:spPr>
              <a:xfrm>
                <a:off x="3352800" y="5638800"/>
                <a:ext cx="3477940" cy="584006"/>
              </a:xfrm>
              <a:prstGeom prst="rect">
                <a:avLst/>
              </a:prstGeom>
              <a:noFill/>
            </p:spPr>
            <p:txBody>
              <a:bodyPr wrap="none" rtlCol="0">
                <a:spAutoFit/>
              </a:bodyPr>
              <a:lstStyle/>
              <a:p>
                <a14:m>
                  <m:oMath xmlns:m="http://schemas.openxmlformats.org/officeDocument/2006/math">
                    <m:f>
                      <m:fPr>
                        <m:ctrlPr>
                          <a:rPr lang="en-US" b="1" i="1" smtClean="0">
                            <a:solidFill>
                              <a:srgbClr val="FFFF00"/>
                            </a:solidFill>
                            <a:latin typeface="Cambria Math"/>
                          </a:rPr>
                        </m:ctrlPr>
                      </m:fPr>
                      <m:num>
                        <m:d>
                          <m:dPr>
                            <m:ctrlPr>
                              <a:rPr lang="en-US" b="1" i="1" smtClean="0">
                                <a:solidFill>
                                  <a:srgbClr val="FFFF00"/>
                                </a:solidFill>
                                <a:latin typeface="Cambria Math"/>
                              </a:rPr>
                            </m:ctrlPr>
                          </m:dPr>
                          <m:e>
                            <m:r>
                              <a:rPr lang="en-US" b="1" i="0" smtClean="0">
                                <a:solidFill>
                                  <a:srgbClr val="FFFF00"/>
                                </a:solidFill>
                                <a:latin typeface="Cambria Math"/>
                              </a:rPr>
                              <m:t>𝐓</m:t>
                            </m:r>
                            <m:r>
                              <a:rPr lang="en-US" b="1" i="0" smtClean="0">
                                <a:solidFill>
                                  <a:srgbClr val="FFFF00"/>
                                </a:solidFill>
                                <a:latin typeface="Cambria Math"/>
                              </a:rPr>
                              <m:t>+</m:t>
                            </m:r>
                            <m:r>
                              <a:rPr lang="en-US" b="1" i="0" smtClean="0">
                                <a:solidFill>
                                  <a:srgbClr val="FFFF00"/>
                                </a:solidFill>
                                <a:latin typeface="Cambria Math"/>
                              </a:rPr>
                              <m:t>𝟏𝟎</m:t>
                            </m:r>
                          </m:e>
                        </m:d>
                        <m:r>
                          <a:rPr lang="ar-SA" b="1" i="0" smtClean="0">
                            <a:solidFill>
                              <a:srgbClr val="FFFF00"/>
                            </a:solidFill>
                            <a:latin typeface="Cambria Math"/>
                            <a:cs typeface="+mj-cs"/>
                          </a:rPr>
                          <m:t>حرارة</m:t>
                        </m:r>
                        <m:r>
                          <a:rPr lang="ar-SA" b="1" i="0" smtClean="0">
                            <a:solidFill>
                              <a:srgbClr val="FFFF00"/>
                            </a:solidFill>
                            <a:latin typeface="Cambria Math"/>
                            <a:cs typeface="+mj-cs"/>
                          </a:rPr>
                          <m:t> </m:t>
                        </m:r>
                        <m:r>
                          <a:rPr lang="ar-SA" b="1" i="0" smtClean="0">
                            <a:solidFill>
                              <a:srgbClr val="FFFF00"/>
                            </a:solidFill>
                            <a:latin typeface="Cambria Math"/>
                            <a:cs typeface="+mj-cs"/>
                          </a:rPr>
                          <m:t>درجة</m:t>
                        </m:r>
                        <m:r>
                          <a:rPr lang="ar-SA" b="1" i="0" smtClean="0">
                            <a:solidFill>
                              <a:srgbClr val="FFFF00"/>
                            </a:solidFill>
                            <a:latin typeface="Cambria Math"/>
                            <a:cs typeface="+mj-cs"/>
                          </a:rPr>
                          <m:t> </m:t>
                        </m:r>
                        <m:r>
                          <a:rPr lang="ar-SA" b="1" i="0" smtClean="0">
                            <a:solidFill>
                              <a:srgbClr val="FFFF00"/>
                            </a:solidFill>
                            <a:latin typeface="Cambria Math"/>
                            <a:cs typeface="+mj-cs"/>
                          </a:rPr>
                          <m:t>عند</m:t>
                        </m:r>
                        <m:r>
                          <a:rPr lang="ar-SA" b="1" i="0" smtClean="0">
                            <a:solidFill>
                              <a:srgbClr val="FFFF00"/>
                            </a:solidFill>
                            <a:latin typeface="Cambria Math"/>
                            <a:cs typeface="+mj-cs"/>
                          </a:rPr>
                          <m:t> </m:t>
                        </m:r>
                        <m:r>
                          <a:rPr lang="ar-SA" b="1" i="0" smtClean="0">
                            <a:solidFill>
                              <a:srgbClr val="FFFF00"/>
                            </a:solidFill>
                            <a:latin typeface="Cambria Math"/>
                            <a:cs typeface="+mj-cs"/>
                          </a:rPr>
                          <m:t>التفاعل</m:t>
                        </m:r>
                        <m:r>
                          <a:rPr lang="ar-SA" b="1" i="0" smtClean="0">
                            <a:solidFill>
                              <a:srgbClr val="FFFF00"/>
                            </a:solidFill>
                            <a:latin typeface="Cambria Math"/>
                            <a:cs typeface="+mj-cs"/>
                          </a:rPr>
                          <m:t> </m:t>
                        </m:r>
                        <m:r>
                          <a:rPr lang="ar-SA" b="1" i="0" smtClean="0">
                            <a:solidFill>
                              <a:srgbClr val="FFFF00"/>
                            </a:solidFill>
                            <a:latin typeface="Cambria Math"/>
                            <a:cs typeface="+mj-cs"/>
                          </a:rPr>
                          <m:t>معدل</m:t>
                        </m:r>
                      </m:num>
                      <m:den>
                        <m:d>
                          <m:dPr>
                            <m:ctrlPr>
                              <a:rPr lang="en-US" b="1" i="1" smtClean="0">
                                <a:solidFill>
                                  <a:srgbClr val="FFFF00"/>
                                </a:solidFill>
                                <a:latin typeface="Cambria Math"/>
                              </a:rPr>
                            </m:ctrlPr>
                          </m:dPr>
                          <m:e>
                            <m:r>
                              <a:rPr lang="en-US" b="1" i="0" smtClean="0">
                                <a:solidFill>
                                  <a:srgbClr val="FFFF00"/>
                                </a:solidFill>
                                <a:latin typeface="Cambria Math"/>
                              </a:rPr>
                              <m:t>𝐓</m:t>
                            </m:r>
                          </m:e>
                        </m:d>
                        <m:r>
                          <a:rPr lang="ar-SA" b="1" i="0" smtClean="0">
                            <a:solidFill>
                              <a:srgbClr val="FFFF00"/>
                            </a:solidFill>
                            <a:latin typeface="Cambria Math"/>
                            <a:cs typeface="+mj-cs"/>
                          </a:rPr>
                          <m:t>حرارة</m:t>
                        </m:r>
                        <m:r>
                          <a:rPr lang="ar-SA" b="1" i="0" smtClean="0">
                            <a:solidFill>
                              <a:srgbClr val="FFFF00"/>
                            </a:solidFill>
                            <a:latin typeface="Cambria Math"/>
                            <a:cs typeface="+mj-cs"/>
                          </a:rPr>
                          <m:t> </m:t>
                        </m:r>
                        <m:r>
                          <a:rPr lang="ar-SA" b="1" i="0" smtClean="0">
                            <a:solidFill>
                              <a:srgbClr val="FFFF00"/>
                            </a:solidFill>
                            <a:latin typeface="Cambria Math"/>
                            <a:cs typeface="+mj-cs"/>
                          </a:rPr>
                          <m:t>درجة</m:t>
                        </m:r>
                        <m:r>
                          <a:rPr lang="ar-SA" b="1" i="0" smtClean="0">
                            <a:solidFill>
                              <a:srgbClr val="FFFF00"/>
                            </a:solidFill>
                            <a:latin typeface="Cambria Math"/>
                            <a:cs typeface="+mj-cs"/>
                          </a:rPr>
                          <m:t> </m:t>
                        </m:r>
                        <m:r>
                          <a:rPr lang="ar-SA" b="1" i="0" smtClean="0">
                            <a:solidFill>
                              <a:srgbClr val="FFFF00"/>
                            </a:solidFill>
                            <a:latin typeface="Cambria Math"/>
                            <a:cs typeface="+mj-cs"/>
                          </a:rPr>
                          <m:t>عند</m:t>
                        </m:r>
                        <m:r>
                          <a:rPr lang="ar-SA" b="1" i="0" smtClean="0">
                            <a:solidFill>
                              <a:srgbClr val="FFFF00"/>
                            </a:solidFill>
                            <a:latin typeface="Cambria Math"/>
                            <a:cs typeface="+mj-cs"/>
                          </a:rPr>
                          <m:t> </m:t>
                        </m:r>
                        <m:r>
                          <a:rPr lang="ar-SA" b="1" i="0" smtClean="0">
                            <a:solidFill>
                              <a:srgbClr val="FFFF00"/>
                            </a:solidFill>
                            <a:latin typeface="Cambria Math"/>
                            <a:cs typeface="+mj-cs"/>
                          </a:rPr>
                          <m:t>التفاعل</m:t>
                        </m:r>
                        <m:r>
                          <a:rPr lang="ar-SA" b="1" i="0" smtClean="0">
                            <a:solidFill>
                              <a:srgbClr val="FFFF00"/>
                            </a:solidFill>
                            <a:latin typeface="Cambria Math"/>
                            <a:cs typeface="+mj-cs"/>
                          </a:rPr>
                          <m:t> </m:t>
                        </m:r>
                        <m:r>
                          <a:rPr lang="ar-SA" b="1" i="0" smtClean="0">
                            <a:solidFill>
                              <a:srgbClr val="FFFF00"/>
                            </a:solidFill>
                            <a:latin typeface="Cambria Math"/>
                            <a:cs typeface="+mj-cs"/>
                          </a:rPr>
                          <m:t>معدل</m:t>
                        </m:r>
                      </m:den>
                    </m:f>
                  </m:oMath>
                </a14:m>
                <a:r>
                  <a:rPr lang="en-US" b="1" dirty="0" smtClean="0">
                    <a:solidFill>
                      <a:srgbClr val="FFFF00"/>
                    </a:solidFill>
                  </a:rPr>
                  <a:t> </a:t>
                </a:r>
                <a:r>
                  <a:rPr lang="en-US" b="1" dirty="0" smtClean="0">
                    <a:solidFill>
                      <a:srgbClr val="FFFF00"/>
                    </a:solidFill>
                    <a:latin typeface="Times New Roman" panose="02020603050405020304" pitchFamily="18" charset="0"/>
                    <a:cs typeface="Times New Roman" panose="02020603050405020304" pitchFamily="18" charset="0"/>
                  </a:rPr>
                  <a:t>=Q</a:t>
                </a:r>
                <a:r>
                  <a:rPr lang="en-US" b="1" baseline="-25000" dirty="0" smtClean="0">
                    <a:solidFill>
                      <a:srgbClr val="FFFF00"/>
                    </a:solidFill>
                    <a:latin typeface="Times New Roman" panose="02020603050405020304" pitchFamily="18" charset="0"/>
                    <a:cs typeface="Times New Roman" panose="02020603050405020304" pitchFamily="18" charset="0"/>
                  </a:rPr>
                  <a:t>10</a:t>
                </a:r>
                <a:endParaRPr lang="en-US" b="1" baseline="-25000" dirty="0">
                  <a:solidFill>
                    <a:srgbClr val="FFFF00"/>
                  </a:solidFill>
                  <a:latin typeface="Times New Roman" panose="02020603050405020304" pitchFamily="18" charset="0"/>
                  <a:cs typeface="Times New Roman" panose="02020603050405020304" pitchFamily="18" charset="0"/>
                </a:endParaRPr>
              </a:p>
            </p:txBody>
          </p:sp>
        </mc:Choice>
        <mc:Fallback>
          <p:sp>
            <p:nvSpPr>
              <p:cNvPr id="5" name="TextBox 4"/>
              <p:cNvSpPr txBox="1">
                <a:spLocks noRot="1" noChangeAspect="1" noMove="1" noResize="1" noEditPoints="1" noAdjustHandles="1" noChangeArrowheads="1" noChangeShapeType="1" noTextEdit="1"/>
              </p:cNvSpPr>
              <p:nvPr/>
            </p:nvSpPr>
            <p:spPr>
              <a:xfrm>
                <a:off x="3352800" y="5638800"/>
                <a:ext cx="3477940" cy="584006"/>
              </a:xfrm>
              <a:prstGeom prst="rect">
                <a:avLst/>
              </a:prstGeom>
              <a:blipFill rotWithShape="1">
                <a:blip r:embed="rId2" cstate="print"/>
                <a:stretch>
                  <a:fillRect/>
                </a:stretch>
              </a:blipFill>
            </p:spPr>
            <p:txBody>
              <a:bodyPr/>
              <a:lstStyle/>
              <a:p>
                <a:r>
                  <a:rPr lang="en-US">
                    <a:noFill/>
                  </a:rPr>
                  <a:t> </a:t>
                </a:r>
              </a:p>
            </p:txBody>
          </p:sp>
        </mc:Fallback>
      </mc:AlternateContent>
    </p:spTree>
    <p:extLst>
      <p:ext uri="{BB962C8B-B14F-4D97-AF65-F5344CB8AC3E}">
        <p14:creationId xmlns="" xmlns:p14="http://schemas.microsoft.com/office/powerpoint/2010/main" val="15665655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1000"/>
                                        <p:tgtEl>
                                          <p:spTgt spid="3"/>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750"/>
                                        <p:tgtEl>
                                          <p:spTgt spid="4"/>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70049" y="243555"/>
            <a:ext cx="2911951" cy="461665"/>
          </a:xfrm>
          <a:prstGeom prst="rect">
            <a:avLst/>
          </a:prstGeom>
        </p:spPr>
        <p:txBody>
          <a:bodyPr wrap="none">
            <a:spAutoFit/>
          </a:bodyPr>
          <a:lstStyle/>
          <a:p>
            <a:pPr algn="ctr" rtl="1"/>
            <a:r>
              <a:rPr lang="ar-SA" sz="2400" b="1" dirty="0" smtClean="0">
                <a:solidFill>
                  <a:srgbClr val="FF99CC"/>
                </a:solidFill>
                <a:cs typeface="+mj-cs"/>
              </a:rPr>
              <a:t>الإرباع</a:t>
            </a:r>
            <a:r>
              <a:rPr lang="ar-SA" sz="2400" b="1" dirty="0" smtClean="0">
                <a:solidFill>
                  <a:srgbClr val="FF99CC"/>
                </a:solidFill>
              </a:rPr>
              <a:t> </a:t>
            </a:r>
            <a:r>
              <a:rPr lang="ar-SA" sz="2400" b="1" dirty="0" smtClean="0">
                <a:solidFill>
                  <a:srgbClr val="FF99CC"/>
                </a:solidFill>
                <a:cs typeface="+mj-cs"/>
              </a:rPr>
              <a:t>(</a:t>
            </a:r>
            <a:r>
              <a:rPr lang="en-US" sz="2400" b="1" dirty="0" err="1" smtClean="0">
                <a:solidFill>
                  <a:srgbClr val="FF99CC"/>
                </a:solidFill>
                <a:latin typeface="Times New Roman" panose="02020603050405020304" pitchFamily="18" charset="0"/>
                <a:cs typeface="+mj-cs"/>
              </a:rPr>
              <a:t>Vernalization</a:t>
            </a:r>
            <a:r>
              <a:rPr lang="ar-SA" sz="2400" b="1" dirty="0" smtClean="0">
                <a:solidFill>
                  <a:srgbClr val="FF99CC"/>
                </a:solidFill>
                <a:cs typeface="+mj-cs"/>
              </a:rPr>
              <a:t>)</a:t>
            </a:r>
            <a:endParaRPr lang="en-US" sz="2400" b="1" dirty="0">
              <a:solidFill>
                <a:srgbClr val="FF99CC"/>
              </a:solidFill>
              <a:cs typeface="+mj-cs"/>
            </a:endParaRPr>
          </a:p>
        </p:txBody>
      </p:sp>
      <p:sp>
        <p:nvSpPr>
          <p:cNvPr id="3" name="Rectangle 2"/>
          <p:cNvSpPr/>
          <p:nvPr/>
        </p:nvSpPr>
        <p:spPr>
          <a:xfrm>
            <a:off x="2819400" y="688841"/>
            <a:ext cx="5562600" cy="2862322"/>
          </a:xfrm>
          <a:prstGeom prst="rect">
            <a:avLst/>
          </a:prstGeom>
        </p:spPr>
        <p:txBody>
          <a:bodyPr wrap="square">
            <a:spAutoFit/>
          </a:bodyPr>
          <a:lstStyle/>
          <a:p>
            <a:pPr algn="just" rtl="1">
              <a:lnSpc>
                <a:spcPct val="150000"/>
              </a:lnSpc>
            </a:pPr>
            <a:r>
              <a:rPr lang="ar-SA" sz="2000" b="1" dirty="0" smtClean="0">
                <a:solidFill>
                  <a:schemeClr val="accent4">
                    <a:lumMod val="20000"/>
                    <a:lumOff val="80000"/>
                  </a:schemeClr>
                </a:solidFill>
                <a:cs typeface="+mj-cs"/>
              </a:rPr>
              <a:t>تعتر ظاهرة الإرباع (</a:t>
            </a:r>
            <a:r>
              <a:rPr lang="en-US" sz="2000" b="1" dirty="0" err="1">
                <a:solidFill>
                  <a:srgbClr val="FFFF00"/>
                </a:solidFill>
                <a:latin typeface="Times New Roman" panose="02020603050405020304" pitchFamily="18" charset="0"/>
                <a:cs typeface="Times New Roman" panose="02020603050405020304" pitchFamily="18" charset="0"/>
              </a:rPr>
              <a:t>Vernalization</a:t>
            </a:r>
            <a:r>
              <a:rPr lang="ar-SA" sz="2000" b="1" dirty="0" smtClean="0">
                <a:solidFill>
                  <a:schemeClr val="accent4">
                    <a:lumMod val="20000"/>
                    <a:lumOff val="80000"/>
                  </a:schemeClr>
                </a:solidFill>
                <a:cs typeface="+mj-cs"/>
              </a:rPr>
              <a:t>) مثال </a:t>
            </a:r>
            <a:r>
              <a:rPr lang="ar-SA" sz="2000" b="1" dirty="0">
                <a:solidFill>
                  <a:schemeClr val="accent4">
                    <a:lumMod val="20000"/>
                    <a:lumOff val="80000"/>
                  </a:schemeClr>
                </a:solidFill>
                <a:cs typeface="+mj-cs"/>
              </a:rPr>
              <a:t>آخر لإستجابة النبات للحرارة ، الإرباع هو معاملة بعض الأصناف النباتية بدرجة حرارة منخفضة حتى تزهر، فمثلاً بعض أصناف القمح (وهو القمح الشتوي) لا يزهر إلا بعد تعرض النبات في خلال دورة حياته إلى درجة حرارة منخفضة. تتطلب نباتات آخرى المعاملة بدرجة حرارة منخفضة لتقصير الفترة الزمنية اللازمة للإزهار</a:t>
            </a:r>
            <a:endParaRPr lang="en-US" sz="2000" b="1" dirty="0">
              <a:solidFill>
                <a:schemeClr val="accent4">
                  <a:lumMod val="20000"/>
                  <a:lumOff val="80000"/>
                </a:schemeClr>
              </a:solidFill>
              <a:cs typeface="+mj-cs"/>
            </a:endParaRPr>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04800" y="744415"/>
            <a:ext cx="2514600" cy="2708031"/>
          </a:xfrm>
          <a:prstGeom prst="rect">
            <a:avLst/>
          </a:prstGeom>
        </p:spPr>
      </p:pic>
      <p:cxnSp>
        <p:nvCxnSpPr>
          <p:cNvPr id="6" name="Straight Connector 5"/>
          <p:cNvCxnSpPr/>
          <p:nvPr/>
        </p:nvCxnSpPr>
        <p:spPr>
          <a:xfrm flipH="1">
            <a:off x="304800" y="3581400"/>
            <a:ext cx="7980553"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437479" y="3655367"/>
            <a:ext cx="3825085" cy="461665"/>
          </a:xfrm>
          <a:prstGeom prst="rect">
            <a:avLst/>
          </a:prstGeom>
        </p:spPr>
        <p:txBody>
          <a:bodyPr wrap="none">
            <a:spAutoFit/>
          </a:bodyPr>
          <a:lstStyle/>
          <a:p>
            <a:pPr algn="just" rtl="1"/>
            <a:r>
              <a:rPr lang="ar-SA" sz="2400" b="1" dirty="0">
                <a:solidFill>
                  <a:srgbClr val="FF99CC"/>
                </a:solidFill>
                <a:cs typeface="+mj-cs"/>
              </a:rPr>
              <a:t>الحركة </a:t>
            </a:r>
            <a:r>
              <a:rPr lang="ar-SA" sz="2400" b="1" dirty="0" smtClean="0">
                <a:solidFill>
                  <a:srgbClr val="FF99CC"/>
                </a:solidFill>
                <a:cs typeface="+mj-cs"/>
              </a:rPr>
              <a:t>الحرارية (</a:t>
            </a:r>
            <a:r>
              <a:rPr lang="en-US" sz="2400" b="1" dirty="0" err="1" smtClean="0">
                <a:solidFill>
                  <a:srgbClr val="FF99CC"/>
                </a:solidFill>
                <a:latin typeface="Times New Roman" panose="02020603050405020304" pitchFamily="18" charset="0"/>
                <a:cs typeface="Times New Roman" panose="02020603050405020304" pitchFamily="18" charset="0"/>
              </a:rPr>
              <a:t>Thermonasty</a:t>
            </a:r>
            <a:r>
              <a:rPr lang="ar-SA" sz="2400" b="1" dirty="0" smtClean="0">
                <a:solidFill>
                  <a:srgbClr val="FF99CC"/>
                </a:solidFill>
                <a:cs typeface="+mj-cs"/>
              </a:rPr>
              <a:t>)</a:t>
            </a:r>
            <a:endParaRPr lang="en-US" sz="2400" b="1" dirty="0">
              <a:solidFill>
                <a:srgbClr val="FF99CC"/>
              </a:solidFill>
              <a:cs typeface="+mj-cs"/>
            </a:endParaRPr>
          </a:p>
        </p:txBody>
      </p:sp>
      <p:sp>
        <p:nvSpPr>
          <p:cNvPr id="7" name="Rectangle 6"/>
          <p:cNvSpPr/>
          <p:nvPr/>
        </p:nvSpPr>
        <p:spPr>
          <a:xfrm>
            <a:off x="3146989" y="4251089"/>
            <a:ext cx="5138364" cy="1427955"/>
          </a:xfrm>
          <a:prstGeom prst="rect">
            <a:avLst/>
          </a:prstGeom>
        </p:spPr>
        <p:txBody>
          <a:bodyPr wrap="square">
            <a:spAutoFit/>
          </a:bodyPr>
          <a:lstStyle/>
          <a:p>
            <a:pPr algn="just" rtl="1">
              <a:lnSpc>
                <a:spcPct val="150000"/>
              </a:lnSpc>
            </a:pPr>
            <a:r>
              <a:rPr lang="ar-SA" sz="2000" b="1" dirty="0" smtClean="0">
                <a:solidFill>
                  <a:schemeClr val="bg1"/>
                </a:solidFill>
                <a:cs typeface="+mj-cs"/>
              </a:rPr>
              <a:t>مثال آخر من </a:t>
            </a:r>
            <a:r>
              <a:rPr lang="ar-SA" sz="2000" b="1" dirty="0">
                <a:solidFill>
                  <a:schemeClr val="bg1"/>
                </a:solidFill>
                <a:cs typeface="+mj-cs"/>
              </a:rPr>
              <a:t>استجابة النباتات للحرارة تأثير التغير في درجة الحرارة على انفتاح أزهار بعض النباتات وانغلاقها ، وهذه الظاهرة تسمى الحركة </a:t>
            </a:r>
            <a:r>
              <a:rPr lang="ar-SA" sz="2000" b="1" dirty="0" smtClean="0">
                <a:solidFill>
                  <a:schemeClr val="bg1"/>
                </a:solidFill>
                <a:cs typeface="+mj-cs"/>
              </a:rPr>
              <a:t>الحرارية (</a:t>
            </a:r>
            <a:r>
              <a:rPr lang="en-US" sz="2000" b="1" dirty="0" err="1">
                <a:solidFill>
                  <a:srgbClr val="FFFF00"/>
                </a:solidFill>
                <a:latin typeface="Times New Roman" panose="02020603050405020304" pitchFamily="18" charset="0"/>
                <a:cs typeface="Times New Roman" panose="02020603050405020304" pitchFamily="18" charset="0"/>
              </a:rPr>
              <a:t>Thermonasty</a:t>
            </a:r>
            <a:r>
              <a:rPr lang="ar-SA" sz="2000" b="1" dirty="0" smtClean="0">
                <a:solidFill>
                  <a:schemeClr val="bg1"/>
                </a:solidFill>
                <a:cs typeface="+mj-cs"/>
              </a:rPr>
              <a:t>)</a:t>
            </a:r>
            <a:endParaRPr lang="en-US" sz="2000" b="1" dirty="0">
              <a:solidFill>
                <a:schemeClr val="bg1"/>
              </a:solidFill>
              <a:cs typeface="+mj-cs"/>
            </a:endParaRPr>
          </a:p>
        </p:txBody>
      </p: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33400" y="3886200"/>
            <a:ext cx="2286000" cy="2456190"/>
          </a:xfrm>
          <a:prstGeom prst="rect">
            <a:avLst/>
          </a:prstGeom>
        </p:spPr>
      </p:pic>
    </p:spTree>
    <p:extLst>
      <p:ext uri="{BB962C8B-B14F-4D97-AF65-F5344CB8AC3E}">
        <p14:creationId xmlns="" xmlns:p14="http://schemas.microsoft.com/office/powerpoint/2010/main" val="2081308511"/>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2500"/>
                            </p:stCondLst>
                            <p:childTnLst>
                              <p:par>
                                <p:cTn id="17" presetID="16" presetClass="entr" presetSubtype="2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1000"/>
                                        <p:tgtEl>
                                          <p:spTgt spid="6"/>
                                        </p:tgtEl>
                                      </p:cBhvr>
                                    </p:animEffect>
                                  </p:childTnLst>
                                </p:cTn>
                              </p:par>
                            </p:childTnLst>
                          </p:cTn>
                        </p:par>
                        <p:par>
                          <p:cTn id="20" fill="hold">
                            <p:stCondLst>
                              <p:cond delay="3500"/>
                            </p:stCondLst>
                            <p:childTnLst>
                              <p:par>
                                <p:cTn id="21" presetID="22" presetClass="entr" presetSubtype="2"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right)">
                                      <p:cBhvr>
                                        <p:cTn id="23" dur="1000"/>
                                        <p:tgtEl>
                                          <p:spTgt spid="5"/>
                                        </p:tgtEl>
                                      </p:cBhvr>
                                    </p:animEffect>
                                  </p:childTnLst>
                                </p:cTn>
                              </p:par>
                            </p:childTnLst>
                          </p:cTn>
                        </p:par>
                        <p:par>
                          <p:cTn id="24" fill="hold">
                            <p:stCondLst>
                              <p:cond delay="45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10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56118" y="-78371"/>
            <a:ext cx="6804025" cy="1200329"/>
          </a:xfrm>
          <a:prstGeom prst="rect">
            <a:avLst/>
          </a:prstGeom>
        </p:spPr>
        <p:txBody>
          <a:bodyPr wrap="square">
            <a:spAutoFit/>
          </a:bodyPr>
          <a:lstStyle/>
          <a:p>
            <a:pPr algn="ctr" rtl="1"/>
            <a:r>
              <a:rPr lang="ar-SA" sz="2400" b="1" dirty="0" smtClean="0">
                <a:solidFill>
                  <a:srgbClr val="FF99CC"/>
                </a:solidFill>
                <a:cs typeface="+mj-cs"/>
              </a:rPr>
              <a:t>(2)</a:t>
            </a:r>
          </a:p>
          <a:p>
            <a:pPr algn="ctr" rtl="1"/>
            <a:r>
              <a:rPr lang="ar-SA" sz="2400" b="1" dirty="0" smtClean="0">
                <a:solidFill>
                  <a:srgbClr val="FF99CC"/>
                </a:solidFill>
                <a:cs typeface="+mj-cs"/>
              </a:rPr>
              <a:t>عامل </a:t>
            </a:r>
            <a:r>
              <a:rPr lang="ar-SA" sz="2400" b="1" dirty="0">
                <a:solidFill>
                  <a:srgbClr val="FF99CC"/>
                </a:solidFill>
                <a:cs typeface="+mj-cs"/>
              </a:rPr>
              <a:t>الضوء</a:t>
            </a:r>
          </a:p>
          <a:p>
            <a:pPr algn="ctr" rtl="1"/>
            <a:r>
              <a:rPr lang="en-US" sz="2400" b="1" dirty="0">
                <a:solidFill>
                  <a:srgbClr val="FF99CC"/>
                </a:solidFill>
                <a:latin typeface="Times New Roman" panose="02020603050405020304" pitchFamily="18" charset="0"/>
                <a:cs typeface="Times New Roman" panose="02020603050405020304" pitchFamily="18" charset="0"/>
              </a:rPr>
              <a:t>Light factor</a:t>
            </a:r>
          </a:p>
        </p:txBody>
      </p:sp>
      <p:cxnSp>
        <p:nvCxnSpPr>
          <p:cNvPr id="7" name="Straight Connector 6"/>
          <p:cNvCxnSpPr/>
          <p:nvPr/>
        </p:nvCxnSpPr>
        <p:spPr>
          <a:xfrm flipH="1">
            <a:off x="304800" y="4214107"/>
            <a:ext cx="8544196"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2997437" y="890120"/>
            <a:ext cx="6032940" cy="3323987"/>
          </a:xfrm>
          <a:prstGeom prst="rect">
            <a:avLst/>
          </a:prstGeom>
        </p:spPr>
        <p:txBody>
          <a:bodyPr wrap="square">
            <a:spAutoFit/>
          </a:bodyPr>
          <a:lstStyle/>
          <a:p>
            <a:pPr algn="just" rtl="1">
              <a:lnSpc>
                <a:spcPct val="150000"/>
              </a:lnSpc>
            </a:pPr>
            <a:r>
              <a:rPr lang="ar-SA" sz="2000" b="1" dirty="0">
                <a:solidFill>
                  <a:schemeClr val="bg1"/>
                </a:solidFill>
                <a:cs typeface="+mj-cs"/>
              </a:rPr>
              <a:t>الضوء عامل بيئي مهم لحياة النبات ، وهو يؤثر على النبات في جميع مراحل التطور، بدءاً من إنبات البذور ، فالضوء هو مصدر الطاقة لتفاعلات الإضاءة في البناء الضوئي، وينظم درجة حرارة النبات ويؤثر على الإزهار وحركة </a:t>
            </a:r>
            <a:r>
              <a:rPr lang="ar-SA" sz="2000" b="1" dirty="0" smtClean="0">
                <a:solidFill>
                  <a:schemeClr val="bg1"/>
                </a:solidFill>
                <a:cs typeface="+mj-cs"/>
              </a:rPr>
              <a:t>النبات.</a:t>
            </a:r>
            <a:r>
              <a:rPr lang="en-US" sz="2000" b="1" dirty="0" smtClean="0">
                <a:solidFill>
                  <a:schemeClr val="bg1"/>
                </a:solidFill>
                <a:cs typeface="+mj-cs"/>
              </a:rPr>
              <a:t> </a:t>
            </a:r>
            <a:r>
              <a:rPr lang="ar-SA" sz="2000" b="1" dirty="0" smtClean="0">
                <a:solidFill>
                  <a:schemeClr val="bg1"/>
                </a:solidFill>
                <a:cs typeface="+mj-cs"/>
              </a:rPr>
              <a:t>الشمس </a:t>
            </a:r>
            <a:r>
              <a:rPr lang="ar-SA" sz="2000" b="1" dirty="0">
                <a:solidFill>
                  <a:schemeClr val="bg1"/>
                </a:solidFill>
                <a:cs typeface="+mj-cs"/>
              </a:rPr>
              <a:t>هي مصدر الضوء للكرة الأرضية وهي ترسل موجات </a:t>
            </a:r>
            <a:r>
              <a:rPr lang="ar-SA" sz="2000" b="1" dirty="0" smtClean="0">
                <a:solidFill>
                  <a:schemeClr val="bg1"/>
                </a:solidFill>
                <a:cs typeface="+mj-cs"/>
              </a:rPr>
              <a:t>كهرومغناطيسية (</a:t>
            </a:r>
            <a:r>
              <a:rPr lang="en-US" sz="2000" b="1" dirty="0">
                <a:solidFill>
                  <a:srgbClr val="FFFF00"/>
                </a:solidFill>
                <a:latin typeface="Times New Roman" panose="02020603050405020304" pitchFamily="18" charset="0"/>
                <a:cs typeface="Times New Roman" panose="02020603050405020304" pitchFamily="18" charset="0"/>
              </a:rPr>
              <a:t>Electromagnetic</a:t>
            </a:r>
            <a:r>
              <a:rPr lang="en-US" sz="2000" b="1" dirty="0" smtClean="0">
                <a:solidFill>
                  <a:schemeClr val="bg1"/>
                </a:solidFill>
                <a:latin typeface="Times New Roman" panose="02020603050405020304" pitchFamily="18" charset="0"/>
                <a:cs typeface="+mj-cs"/>
              </a:rPr>
              <a:t> </a:t>
            </a:r>
            <a:r>
              <a:rPr lang="en-US" sz="2000" b="1" dirty="0">
                <a:solidFill>
                  <a:srgbClr val="FFFF00"/>
                </a:solidFill>
                <a:latin typeface="Times New Roman" panose="02020603050405020304" pitchFamily="18" charset="0"/>
                <a:cs typeface="Times New Roman" panose="02020603050405020304" pitchFamily="18" charset="0"/>
              </a:rPr>
              <a:t>waves</a:t>
            </a:r>
            <a:r>
              <a:rPr lang="ar-SA" sz="2000" b="1" dirty="0" smtClean="0">
                <a:solidFill>
                  <a:schemeClr val="bg1"/>
                </a:solidFill>
                <a:cs typeface="+mj-cs"/>
              </a:rPr>
              <a:t>)</a:t>
            </a:r>
            <a:r>
              <a:rPr lang="en-US" sz="2000" b="1" dirty="0" smtClean="0">
                <a:solidFill>
                  <a:schemeClr val="bg1"/>
                </a:solidFill>
                <a:cs typeface="+mj-cs"/>
              </a:rPr>
              <a:t> </a:t>
            </a:r>
            <a:r>
              <a:rPr lang="ar-SA" sz="2000" b="1" dirty="0" smtClean="0">
                <a:solidFill>
                  <a:schemeClr val="bg1"/>
                </a:solidFill>
                <a:cs typeface="+mj-cs"/>
              </a:rPr>
              <a:t>ذات </a:t>
            </a:r>
            <a:r>
              <a:rPr lang="ar-SA" sz="2000" b="1" dirty="0">
                <a:solidFill>
                  <a:schemeClr val="bg1"/>
                </a:solidFill>
                <a:cs typeface="+mj-cs"/>
              </a:rPr>
              <a:t>أطوال موجات مختلفة تتراوح بين 290 و 500 </a:t>
            </a:r>
            <a:r>
              <a:rPr lang="ar-SA" sz="2000" b="1" dirty="0" smtClean="0">
                <a:solidFill>
                  <a:schemeClr val="bg1"/>
                </a:solidFill>
                <a:cs typeface="+mj-cs"/>
              </a:rPr>
              <a:t>نانومتر (</a:t>
            </a:r>
            <a:r>
              <a:rPr lang="en-US" sz="2000" b="1" dirty="0">
                <a:solidFill>
                  <a:srgbClr val="FFFF00"/>
                </a:solidFill>
                <a:latin typeface="Times New Roman" panose="02020603050405020304" pitchFamily="18" charset="0"/>
                <a:cs typeface="Times New Roman" panose="02020603050405020304" pitchFamily="18" charset="0"/>
              </a:rPr>
              <a:t>nm</a:t>
            </a:r>
            <a:r>
              <a:rPr lang="ar-SA" sz="2000" b="1" dirty="0" smtClean="0">
                <a:solidFill>
                  <a:schemeClr val="bg1"/>
                </a:solidFill>
                <a:cs typeface="+mj-cs"/>
              </a:rPr>
              <a:t>) ومجموعة </a:t>
            </a:r>
            <a:r>
              <a:rPr lang="ar-SA" sz="2000" b="1" dirty="0">
                <a:solidFill>
                  <a:schemeClr val="bg1"/>
                </a:solidFill>
                <a:cs typeface="+mj-cs"/>
              </a:rPr>
              <a:t>هذه الأشعة تكون الطيف الشمسي </a:t>
            </a:r>
            <a:r>
              <a:rPr lang="ar-SA" sz="2000" b="1" dirty="0" smtClean="0">
                <a:solidFill>
                  <a:schemeClr val="bg1"/>
                </a:solidFill>
                <a:cs typeface="+mj-cs"/>
              </a:rPr>
              <a:t>(</a:t>
            </a:r>
            <a:r>
              <a:rPr lang="en-US" sz="2000" b="1" dirty="0">
                <a:solidFill>
                  <a:srgbClr val="FFFF00"/>
                </a:solidFill>
                <a:latin typeface="Times New Roman" panose="02020603050405020304" pitchFamily="18" charset="0"/>
                <a:cs typeface="Times New Roman" panose="02020603050405020304" pitchFamily="18" charset="0"/>
              </a:rPr>
              <a:t>Solar</a:t>
            </a:r>
            <a:r>
              <a:rPr lang="en-US" sz="2000" b="1" dirty="0" smtClean="0">
                <a:solidFill>
                  <a:schemeClr val="bg1"/>
                </a:solidFill>
                <a:latin typeface="Times New Roman" panose="02020603050405020304" pitchFamily="18" charset="0"/>
                <a:cs typeface="+mj-cs"/>
              </a:rPr>
              <a:t> </a:t>
            </a:r>
            <a:r>
              <a:rPr lang="en-US" sz="2000" b="1" dirty="0">
                <a:solidFill>
                  <a:srgbClr val="FFFF00"/>
                </a:solidFill>
                <a:latin typeface="Times New Roman" panose="02020603050405020304" pitchFamily="18" charset="0"/>
                <a:cs typeface="Times New Roman" panose="02020603050405020304" pitchFamily="18" charset="0"/>
              </a:rPr>
              <a:t>spectrum</a:t>
            </a:r>
            <a:r>
              <a:rPr lang="ar-SA" sz="2000" b="1" dirty="0" smtClean="0">
                <a:solidFill>
                  <a:schemeClr val="bg1"/>
                </a:solidFill>
                <a:cs typeface="+mj-cs"/>
              </a:rPr>
              <a:t>)</a:t>
            </a:r>
            <a:r>
              <a:rPr lang="en-US" sz="2000" b="1" dirty="0" smtClean="0">
                <a:solidFill>
                  <a:schemeClr val="bg1"/>
                </a:solidFill>
                <a:cs typeface="+mj-cs"/>
              </a:rPr>
              <a:t>.</a:t>
            </a:r>
            <a:endParaRPr lang="en-US" sz="2000" b="1" dirty="0">
              <a:solidFill>
                <a:schemeClr val="bg1"/>
              </a:solidFill>
              <a:cs typeface="+mj-cs"/>
            </a:endParaRPr>
          </a:p>
        </p:txBody>
      </p:sp>
      <p:pic>
        <p:nvPicPr>
          <p:cNvPr id="9" name="Picture 8"/>
          <p:cNvPicPr>
            <a:picLocks noChangeAspect="1"/>
          </p:cNvPicPr>
          <p:nvPr/>
        </p:nvPicPr>
        <p:blipFill>
          <a:blip r:embed="rId2" cstate="print">
            <a:clrChange>
              <a:clrFrom>
                <a:srgbClr val="010101"/>
              </a:clrFrom>
              <a:clrTo>
                <a:srgbClr val="010101">
                  <a:alpha val="0"/>
                </a:srgbClr>
              </a:clrTo>
            </a:clrChange>
            <a:extLst>
              <a:ext uri="{28A0092B-C50C-407E-A947-70E740481C1C}">
                <a14:useLocalDpi xmlns="" xmlns:a14="http://schemas.microsoft.com/office/drawing/2010/main" val="0"/>
              </a:ext>
            </a:extLst>
          </a:blip>
          <a:stretch>
            <a:fillRect/>
          </a:stretch>
        </p:blipFill>
        <p:spPr>
          <a:xfrm>
            <a:off x="1195320" y="4038600"/>
            <a:ext cx="7162800" cy="3093027"/>
          </a:xfrm>
          <a:prstGeom prst="rect">
            <a:avLst/>
          </a:prstGeom>
        </p:spPr>
      </p:pic>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91177" y="1145458"/>
            <a:ext cx="2806260" cy="2813310"/>
          </a:xfrm>
          <a:prstGeom prst="rect">
            <a:avLst/>
          </a:prstGeom>
        </p:spPr>
      </p:pic>
    </p:spTree>
    <p:extLst>
      <p:ext uri="{BB962C8B-B14F-4D97-AF65-F5344CB8AC3E}">
        <p14:creationId xmlns="" xmlns:p14="http://schemas.microsoft.com/office/powerpoint/2010/main" val="1465147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1000"/>
                                        <p:tgtEl>
                                          <p:spTgt spid="4"/>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1000"/>
                                        <p:tgtEl>
                                          <p:spTgt spid="5"/>
                                        </p:tgtEl>
                                      </p:cBhvr>
                                    </p:animEffect>
                                  </p:childTnLst>
                                </p:cTn>
                              </p:par>
                              <p:par>
                                <p:cTn id="12" presetID="4" presetClass="entr" presetSubtype="32"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ox(out)">
                                      <p:cBhvr>
                                        <p:cTn id="14" dur="1000"/>
                                        <p:tgtEl>
                                          <p:spTgt spid="2"/>
                                        </p:tgtEl>
                                      </p:cBhvr>
                                    </p:animEffect>
                                  </p:childTnLst>
                                </p:cTn>
                              </p:par>
                            </p:childTnLst>
                          </p:cTn>
                        </p:par>
                        <p:par>
                          <p:cTn id="15" fill="hold">
                            <p:stCondLst>
                              <p:cond delay="2000"/>
                            </p:stCondLst>
                            <p:childTnLst>
                              <p:par>
                                <p:cTn id="16" presetID="16" presetClass="entr" presetSubtype="37"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1000"/>
                                        <p:tgtEl>
                                          <p:spTgt spid="7"/>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09600" y="228600"/>
            <a:ext cx="7240424" cy="461665"/>
          </a:xfrm>
          <a:prstGeom prst="rect">
            <a:avLst/>
          </a:prstGeom>
        </p:spPr>
        <p:txBody>
          <a:bodyPr wrap="square">
            <a:spAutoFit/>
          </a:bodyPr>
          <a:lstStyle/>
          <a:p>
            <a:pPr algn="ctr" rtl="1"/>
            <a:r>
              <a:rPr lang="ar-SA" sz="2400" b="1" dirty="0">
                <a:solidFill>
                  <a:srgbClr val="CCFF99"/>
                </a:solidFill>
                <a:cs typeface="+mj-cs"/>
              </a:rPr>
              <a:t>يحتوي الطيف الشمسي على أشعة غير </a:t>
            </a:r>
            <a:r>
              <a:rPr lang="ar-SA" sz="2400" b="1" dirty="0" smtClean="0">
                <a:solidFill>
                  <a:srgbClr val="CCFF99"/>
                </a:solidFill>
                <a:cs typeface="+mj-cs"/>
              </a:rPr>
              <a:t>مرئية</a:t>
            </a:r>
          </a:p>
        </p:txBody>
      </p:sp>
      <p:sp>
        <p:nvSpPr>
          <p:cNvPr id="14" name="Rectangle 13"/>
          <p:cNvSpPr/>
          <p:nvPr/>
        </p:nvSpPr>
        <p:spPr>
          <a:xfrm>
            <a:off x="329726" y="1752600"/>
            <a:ext cx="3124200" cy="2345322"/>
          </a:xfrm>
          <a:prstGeom prst="rect">
            <a:avLst/>
          </a:prstGeom>
          <a:ln>
            <a:solidFill>
              <a:srgbClr val="CCFF99"/>
            </a:solidFill>
          </a:ln>
        </p:spPr>
        <p:txBody>
          <a:bodyPr wrap="square">
            <a:spAutoFit/>
          </a:bodyPr>
          <a:lstStyle/>
          <a:p>
            <a:pPr algn="just" rtl="1">
              <a:lnSpc>
                <a:spcPct val="150000"/>
              </a:lnSpc>
            </a:pPr>
            <a:r>
              <a:rPr lang="ar-SA" sz="2000" b="1" dirty="0" smtClean="0">
                <a:solidFill>
                  <a:schemeClr val="bg1"/>
                </a:solidFill>
                <a:latin typeface="Times New Roman" panose="02020603050405020304" pitchFamily="18" charset="0"/>
                <a:cs typeface="Times New Roman" panose="02020603050405020304" pitchFamily="18" charset="0"/>
              </a:rPr>
              <a:t>الأشعة </a:t>
            </a:r>
            <a:r>
              <a:rPr lang="ar-SA" sz="2000" b="1" dirty="0">
                <a:solidFill>
                  <a:schemeClr val="bg1"/>
                </a:solidFill>
                <a:latin typeface="Times New Roman" panose="02020603050405020304" pitchFamily="18" charset="0"/>
                <a:cs typeface="Times New Roman" panose="02020603050405020304" pitchFamily="18" charset="0"/>
              </a:rPr>
              <a:t>تحت الحمراء لها تأثير حراري على الأنسجة التي تمتصها ، ويزداد تأثيرها الحراري مع زيادة طول موجتها، وهي ذات أهمية في رفع درجة حرارة الهواء. </a:t>
            </a:r>
            <a:endParaRPr lang="en-US" sz="2000" b="1" dirty="0">
              <a:latin typeface="Times New Roman" panose="02020603050405020304" pitchFamily="18" charset="0"/>
              <a:cs typeface="Times New Roman" panose="02020603050405020304" pitchFamily="18" charset="0"/>
            </a:endParaRPr>
          </a:p>
        </p:txBody>
      </p:sp>
      <p:sp>
        <p:nvSpPr>
          <p:cNvPr id="15" name="TextBox 14"/>
          <p:cNvSpPr txBox="1"/>
          <p:nvPr/>
        </p:nvSpPr>
        <p:spPr>
          <a:xfrm>
            <a:off x="1600200" y="752816"/>
            <a:ext cx="7088024" cy="400110"/>
          </a:xfrm>
          <a:prstGeom prst="rect">
            <a:avLst/>
          </a:prstGeom>
          <a:solidFill>
            <a:schemeClr val="accent2">
              <a:lumMod val="75000"/>
            </a:schemeClr>
          </a:solidFill>
          <a:ln>
            <a:solidFill>
              <a:schemeClr val="bg1"/>
            </a:solidFill>
          </a:ln>
        </p:spPr>
        <p:txBody>
          <a:bodyPr wrap="square" rtlCol="0">
            <a:spAutoFit/>
          </a:bodyPr>
          <a:lstStyle/>
          <a:p>
            <a:pPr algn="r" rtl="1"/>
            <a:r>
              <a:rPr lang="ar-SA" sz="2000" b="1" dirty="0" smtClean="0">
                <a:solidFill>
                  <a:schemeClr val="bg1"/>
                </a:solidFill>
                <a:cs typeface="+mj-cs"/>
              </a:rPr>
              <a:t>الأشعة تحت الحمراء (</a:t>
            </a:r>
            <a:r>
              <a:rPr lang="en-US" sz="2000" b="1" dirty="0" smtClean="0">
                <a:solidFill>
                  <a:schemeClr val="bg1"/>
                </a:solidFill>
                <a:cs typeface="+mj-cs"/>
              </a:rPr>
              <a:t>Infrared</a:t>
            </a:r>
            <a:r>
              <a:rPr lang="ar-SA" sz="2000" b="1" dirty="0" smtClean="0">
                <a:solidFill>
                  <a:schemeClr val="bg1"/>
                </a:solidFill>
                <a:cs typeface="+mj-cs"/>
              </a:rPr>
              <a:t>) وطول موجتها أكبر من 760 نانوميتر</a:t>
            </a:r>
            <a:endParaRPr lang="en-US" sz="2000" b="1" dirty="0">
              <a:solidFill>
                <a:schemeClr val="bg1"/>
              </a:solidFill>
              <a:cs typeface="+mj-cs"/>
            </a:endParaRPr>
          </a:p>
        </p:txBody>
      </p:sp>
      <p:sp>
        <p:nvSpPr>
          <p:cNvPr id="16" name="TextBox 15"/>
          <p:cNvSpPr txBox="1"/>
          <p:nvPr/>
        </p:nvSpPr>
        <p:spPr>
          <a:xfrm>
            <a:off x="1600200" y="1157742"/>
            <a:ext cx="7086600" cy="400110"/>
          </a:xfrm>
          <a:prstGeom prst="rect">
            <a:avLst/>
          </a:prstGeom>
          <a:solidFill>
            <a:schemeClr val="accent4">
              <a:lumMod val="60000"/>
              <a:lumOff val="40000"/>
            </a:schemeClr>
          </a:solidFill>
          <a:ln>
            <a:solidFill>
              <a:schemeClr val="bg1"/>
            </a:solidFill>
          </a:ln>
        </p:spPr>
        <p:txBody>
          <a:bodyPr wrap="square" rtlCol="0">
            <a:spAutoFit/>
          </a:bodyPr>
          <a:lstStyle/>
          <a:p>
            <a:pPr algn="r" rtl="1"/>
            <a:r>
              <a:rPr lang="ar-SA" sz="2000" b="1" dirty="0" smtClean="0">
                <a:solidFill>
                  <a:schemeClr val="bg1"/>
                </a:solidFill>
                <a:cs typeface="+mj-cs"/>
              </a:rPr>
              <a:t>الأشعة فوق البنفسجية (</a:t>
            </a:r>
            <a:r>
              <a:rPr lang="en-US" sz="2000" b="1" dirty="0" smtClean="0">
                <a:solidFill>
                  <a:schemeClr val="bg1"/>
                </a:solidFill>
                <a:cs typeface="+mj-cs"/>
              </a:rPr>
              <a:t>Ultraviolet</a:t>
            </a:r>
            <a:r>
              <a:rPr lang="ar-SA" sz="2000" b="1" dirty="0" smtClean="0">
                <a:solidFill>
                  <a:schemeClr val="bg1"/>
                </a:solidFill>
                <a:cs typeface="+mj-cs"/>
              </a:rPr>
              <a:t>) وطول موجتها أقصر من 390 نانوميتر</a:t>
            </a:r>
            <a:endParaRPr lang="en-US" sz="2000" b="1" dirty="0">
              <a:solidFill>
                <a:schemeClr val="bg1"/>
              </a:solidFill>
              <a:cs typeface="+mj-cs"/>
            </a:endParaRPr>
          </a:p>
        </p:txBody>
      </p:sp>
      <p:sp>
        <p:nvSpPr>
          <p:cNvPr id="17" name="Rectangle 16"/>
          <p:cNvSpPr/>
          <p:nvPr/>
        </p:nvSpPr>
        <p:spPr>
          <a:xfrm>
            <a:off x="329726" y="4191000"/>
            <a:ext cx="3124200" cy="2400657"/>
          </a:xfrm>
          <a:prstGeom prst="rect">
            <a:avLst/>
          </a:prstGeom>
          <a:ln>
            <a:solidFill>
              <a:srgbClr val="CCFF99"/>
            </a:solidFill>
          </a:ln>
        </p:spPr>
        <p:txBody>
          <a:bodyPr wrap="square">
            <a:spAutoFit/>
          </a:bodyPr>
          <a:lstStyle/>
          <a:p>
            <a:pPr algn="just" rtl="1">
              <a:lnSpc>
                <a:spcPct val="150000"/>
              </a:lnSpc>
            </a:pPr>
            <a:r>
              <a:rPr lang="ar-SA" sz="2000" b="1" dirty="0">
                <a:solidFill>
                  <a:schemeClr val="bg1"/>
                </a:solidFill>
                <a:cs typeface="+mj-cs"/>
              </a:rPr>
              <a:t>الأشعة تحت الحمراء التي تصل إلى الأرض من الشمس لا يزيد طول موجتها على 3.00 نانوميتر </a:t>
            </a:r>
            <a:r>
              <a:rPr lang="ar-SA" sz="2000" b="1" dirty="0" smtClean="0">
                <a:solidFill>
                  <a:schemeClr val="bg1"/>
                </a:solidFill>
                <a:cs typeface="+mj-cs"/>
              </a:rPr>
              <a:t>وتسمى </a:t>
            </a:r>
            <a:r>
              <a:rPr lang="ar-SA" sz="2000" b="1" dirty="0">
                <a:solidFill>
                  <a:schemeClr val="bg1"/>
                </a:solidFill>
                <a:cs typeface="+mj-cs"/>
              </a:rPr>
              <a:t>الأشعة الحمراء القريبة </a:t>
            </a:r>
            <a:r>
              <a:rPr lang="ar-SA" sz="2000" b="1" dirty="0" smtClean="0">
                <a:solidFill>
                  <a:schemeClr val="bg1"/>
                </a:solidFill>
                <a:cs typeface="+mj-cs"/>
              </a:rPr>
              <a:t>(</a:t>
            </a:r>
            <a:r>
              <a:rPr lang="en-US" sz="2000" b="1" dirty="0">
                <a:solidFill>
                  <a:srgbClr val="FFFF00"/>
                </a:solidFill>
                <a:latin typeface="Times New Roman" panose="02020603050405020304" pitchFamily="18" charset="0"/>
                <a:cs typeface="Times New Roman" panose="02020603050405020304" pitchFamily="18" charset="0"/>
              </a:rPr>
              <a:t>Near</a:t>
            </a:r>
            <a:r>
              <a:rPr lang="en-US" sz="2000" b="1" dirty="0" smtClean="0">
                <a:solidFill>
                  <a:schemeClr val="bg1"/>
                </a:solidFill>
                <a:latin typeface="Times New Roman" panose="02020603050405020304" pitchFamily="18" charset="0"/>
                <a:cs typeface="+mj-cs"/>
              </a:rPr>
              <a:t> </a:t>
            </a:r>
            <a:r>
              <a:rPr lang="en-US" sz="2000" b="1" dirty="0">
                <a:solidFill>
                  <a:srgbClr val="FFFF00"/>
                </a:solidFill>
                <a:latin typeface="Times New Roman" panose="02020603050405020304" pitchFamily="18" charset="0"/>
                <a:cs typeface="Times New Roman" panose="02020603050405020304" pitchFamily="18" charset="0"/>
              </a:rPr>
              <a:t>infrared</a:t>
            </a:r>
            <a:r>
              <a:rPr lang="ar-SA" sz="2000" b="1" dirty="0" smtClean="0">
                <a:solidFill>
                  <a:schemeClr val="bg1"/>
                </a:solidFill>
                <a:cs typeface="+mj-cs"/>
              </a:rPr>
              <a:t>)</a:t>
            </a:r>
            <a:endParaRPr lang="en-US" sz="2000" b="1" dirty="0">
              <a:cs typeface="+mj-cs"/>
            </a:endParaRPr>
          </a:p>
        </p:txBody>
      </p:sp>
      <p:pic>
        <p:nvPicPr>
          <p:cNvPr id="20" name="Picture 19"/>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 xmlns:a14="http://schemas.microsoft.com/office/drawing/2010/main" val="0"/>
              </a:ext>
            </a:extLst>
          </a:blip>
          <a:stretch>
            <a:fillRect/>
          </a:stretch>
        </p:blipFill>
        <p:spPr>
          <a:xfrm>
            <a:off x="3677974" y="1752600"/>
            <a:ext cx="5104966" cy="4539950"/>
          </a:xfrm>
          <a:prstGeom prst="rect">
            <a:avLst/>
          </a:prstGeom>
        </p:spPr>
      </p:pic>
    </p:spTree>
    <p:extLst>
      <p:ext uri="{BB962C8B-B14F-4D97-AF65-F5344CB8AC3E}">
        <p14:creationId xmlns="" xmlns:p14="http://schemas.microsoft.com/office/powerpoint/2010/main" val="54500106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1000"/>
                                        <p:tgtEl>
                                          <p:spTgt spid="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1000"/>
                                        <p:tgtEl>
                                          <p:spTgt spid="1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000"/>
                            </p:stCondLst>
                            <p:childTnLst>
                              <p:par>
                                <p:cTn id="17" presetID="9"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dissolve">
                                      <p:cBhvr>
                                        <p:cTn id="19" dur="1000"/>
                                        <p:tgtEl>
                                          <p:spTgt spid="20"/>
                                        </p:tgtEl>
                                      </p:cBhvr>
                                    </p:animEffect>
                                  </p:childTnLst>
                                </p:cTn>
                              </p:par>
                            </p:childTnLst>
                          </p:cTn>
                        </p:par>
                        <p:par>
                          <p:cTn id="20" fill="hold">
                            <p:stCondLst>
                              <p:cond delay="4000"/>
                            </p:stCondLst>
                            <p:childTnLst>
                              <p:par>
                                <p:cTn id="21" presetID="16" presetClass="entr" presetSubtype="37"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outVertical)">
                                      <p:cBhvr>
                                        <p:cTn id="23" dur="1000"/>
                                        <p:tgtEl>
                                          <p:spTgt spid="14"/>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outVertical)">
                                      <p:cBhvr>
                                        <p:cTn id="2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76200"/>
            <a:ext cx="7543800" cy="1477328"/>
          </a:xfrm>
          <a:prstGeom prst="rect">
            <a:avLst/>
          </a:prstGeom>
        </p:spPr>
        <p:txBody>
          <a:bodyPr wrap="square">
            <a:spAutoFit/>
          </a:bodyPr>
          <a:lstStyle/>
          <a:p>
            <a:pPr algn="just" rtl="1">
              <a:lnSpc>
                <a:spcPct val="150000"/>
              </a:lnSpc>
            </a:pPr>
            <a:r>
              <a:rPr lang="ar-SA" sz="2000" b="1" dirty="0" smtClean="0">
                <a:solidFill>
                  <a:schemeClr val="bg1"/>
                </a:solidFill>
                <a:cs typeface="+mj-cs"/>
              </a:rPr>
              <a:t>للأشعة </a:t>
            </a:r>
            <a:r>
              <a:rPr lang="ar-SA" sz="2000" b="1" dirty="0">
                <a:solidFill>
                  <a:schemeClr val="bg1"/>
                </a:solidFill>
                <a:cs typeface="+mj-cs"/>
              </a:rPr>
              <a:t>تحت الحمراء مع الأشعة الحمراء دور كبير في العديد من العمليات الفيسيولوجية مثل إنبات بعض أنواع من البذور وإزهار بعض الأنواع النباتية. الصبغة النباتية المهمة لإستجابة هذه العمليات للضوء هي الفايتوكروم </a:t>
            </a:r>
            <a:r>
              <a:rPr lang="en-US" sz="2000" b="1" dirty="0" err="1">
                <a:solidFill>
                  <a:srgbClr val="FFFF00"/>
                </a:solidFill>
                <a:latin typeface="Times New Roman" panose="02020603050405020304" pitchFamily="18" charset="0"/>
                <a:cs typeface="Times New Roman" panose="02020603050405020304" pitchFamily="18" charset="0"/>
              </a:rPr>
              <a:t>Phytochrome</a:t>
            </a:r>
            <a:r>
              <a:rPr lang="en-US" sz="2000" b="1" dirty="0" smtClean="0">
                <a:solidFill>
                  <a:schemeClr val="bg1"/>
                </a:solidFill>
                <a:latin typeface="Times New Roman" panose="02020603050405020304" pitchFamily="18" charset="0"/>
                <a:cs typeface="+mj-cs"/>
              </a:rPr>
              <a:t>)</a:t>
            </a:r>
            <a:r>
              <a:rPr lang="ar-SA" sz="2000" b="1" dirty="0" smtClean="0">
                <a:solidFill>
                  <a:schemeClr val="bg1"/>
                </a:solidFill>
                <a:cs typeface="+mj-cs"/>
              </a:rPr>
              <a:t>)</a:t>
            </a:r>
            <a:r>
              <a:rPr lang="en-US" sz="2000" b="1" dirty="0" smtClean="0">
                <a:solidFill>
                  <a:schemeClr val="bg1"/>
                </a:solidFill>
                <a:cs typeface="+mj-cs"/>
              </a:rPr>
              <a:t> </a:t>
            </a:r>
            <a:endParaRPr lang="en-US" sz="2000" b="1" dirty="0">
              <a:solidFill>
                <a:schemeClr val="bg1"/>
              </a:solidFill>
              <a:cs typeface="+mj-cs"/>
            </a:endParaRPr>
          </a:p>
        </p:txBody>
      </p:sp>
      <p:sp>
        <p:nvSpPr>
          <p:cNvPr id="7" name="Rectangle 6"/>
          <p:cNvSpPr/>
          <p:nvPr/>
        </p:nvSpPr>
        <p:spPr>
          <a:xfrm>
            <a:off x="3962400" y="1747615"/>
            <a:ext cx="4156105" cy="400110"/>
          </a:xfrm>
          <a:prstGeom prst="rect">
            <a:avLst/>
          </a:prstGeom>
          <a:solidFill>
            <a:srgbClr val="990033"/>
          </a:solidFill>
        </p:spPr>
        <p:txBody>
          <a:bodyPr wrap="square">
            <a:spAutoFit/>
          </a:bodyPr>
          <a:lstStyle/>
          <a:p>
            <a:pPr algn="r" rtl="1"/>
            <a:r>
              <a:rPr lang="ar-SA" sz="2000" b="1" dirty="0">
                <a:solidFill>
                  <a:srgbClr val="CCFF99"/>
                </a:solidFill>
                <a:cs typeface="+mj-cs"/>
              </a:rPr>
              <a:t>ظاهرة الإنتحاء </a:t>
            </a:r>
            <a:r>
              <a:rPr lang="ar-SA" sz="2000" b="1" dirty="0" smtClean="0">
                <a:solidFill>
                  <a:srgbClr val="CCFF99"/>
                </a:solidFill>
                <a:cs typeface="+mj-cs"/>
              </a:rPr>
              <a:t>الضوئي (</a:t>
            </a:r>
            <a:r>
              <a:rPr lang="en-US" sz="2000" b="1" dirty="0" smtClean="0">
                <a:solidFill>
                  <a:srgbClr val="CCFF99"/>
                </a:solidFill>
                <a:latin typeface="Times New Roman" panose="02020603050405020304" pitchFamily="18" charset="0"/>
                <a:cs typeface="Times New Roman" panose="02020603050405020304" pitchFamily="18" charset="0"/>
              </a:rPr>
              <a:t>Phototropism</a:t>
            </a:r>
            <a:r>
              <a:rPr lang="ar-SA" sz="2000" b="1" dirty="0" smtClean="0">
                <a:solidFill>
                  <a:srgbClr val="CCFF99"/>
                </a:solidFill>
                <a:cs typeface="+mj-cs"/>
              </a:rPr>
              <a:t>)</a:t>
            </a:r>
            <a:endParaRPr lang="en-US" sz="2000" b="1" dirty="0">
              <a:solidFill>
                <a:srgbClr val="CCFF99"/>
              </a:solidFill>
              <a:cs typeface="+mj-cs"/>
            </a:endParaRPr>
          </a:p>
        </p:txBody>
      </p:sp>
      <p:pic>
        <p:nvPicPr>
          <p:cNvPr id="9" name="Picture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69476" y="2514600"/>
            <a:ext cx="3349665" cy="2743200"/>
          </a:xfrm>
          <a:prstGeom prst="rect">
            <a:avLst/>
          </a:prstGeom>
        </p:spPr>
      </p:pic>
      <p:sp>
        <p:nvSpPr>
          <p:cNvPr id="11" name="Rectangle 10"/>
          <p:cNvSpPr/>
          <p:nvPr/>
        </p:nvSpPr>
        <p:spPr>
          <a:xfrm>
            <a:off x="3970946" y="2209800"/>
            <a:ext cx="4156105" cy="3735959"/>
          </a:xfrm>
          <a:prstGeom prst="rect">
            <a:avLst/>
          </a:prstGeom>
          <a:noFill/>
        </p:spPr>
        <p:txBody>
          <a:bodyPr wrap="square">
            <a:spAutoFit/>
          </a:bodyPr>
          <a:lstStyle/>
          <a:p>
            <a:pPr algn="just" rtl="1">
              <a:lnSpc>
                <a:spcPct val="150000"/>
              </a:lnSpc>
            </a:pPr>
            <a:r>
              <a:rPr lang="ar-SA" sz="2000" b="1" dirty="0" smtClean="0">
                <a:solidFill>
                  <a:schemeClr val="bg1"/>
                </a:solidFill>
              </a:rPr>
              <a:t>ظاهرة الإنتحاء الضوئي </a:t>
            </a:r>
            <a:r>
              <a:rPr lang="ar-SA" sz="2000" b="1" dirty="0" smtClean="0">
                <a:solidFill>
                  <a:schemeClr val="bg1"/>
                </a:solidFill>
                <a:cs typeface="+mj-cs"/>
              </a:rPr>
              <a:t>(</a:t>
            </a:r>
            <a:r>
              <a:rPr lang="en-US" sz="2000" b="1" dirty="0">
                <a:solidFill>
                  <a:srgbClr val="FFFF00"/>
                </a:solidFill>
                <a:latin typeface="Times New Roman" panose="02020603050405020304" pitchFamily="18" charset="0"/>
                <a:cs typeface="Times New Roman" panose="02020603050405020304" pitchFamily="18" charset="0"/>
              </a:rPr>
              <a:t>Phototropism</a:t>
            </a:r>
            <a:r>
              <a:rPr lang="ar-SA" sz="2000" b="1" dirty="0" smtClean="0">
                <a:solidFill>
                  <a:schemeClr val="bg1"/>
                </a:solidFill>
                <a:cs typeface="+mj-cs"/>
              </a:rPr>
              <a:t>)</a:t>
            </a:r>
            <a:r>
              <a:rPr lang="ar-SA" sz="2000" b="1" dirty="0" smtClean="0">
                <a:solidFill>
                  <a:schemeClr val="bg1"/>
                </a:solidFill>
              </a:rPr>
              <a:t> هي إحدى طرق من </a:t>
            </a:r>
            <a:r>
              <a:rPr lang="ar-SA" sz="2000" b="1" dirty="0">
                <a:solidFill>
                  <a:schemeClr val="bg1"/>
                </a:solidFill>
              </a:rPr>
              <a:t>إستجابة النبات للضوء </a:t>
            </a:r>
            <a:r>
              <a:rPr lang="ar-SA" sz="2000" b="1" dirty="0" smtClean="0">
                <a:solidFill>
                  <a:schemeClr val="bg1"/>
                </a:solidFill>
              </a:rPr>
              <a:t>وهي </a:t>
            </a:r>
            <a:r>
              <a:rPr lang="ar-SA" sz="2000" b="1" dirty="0">
                <a:solidFill>
                  <a:schemeClr val="bg1"/>
                </a:solidFill>
              </a:rPr>
              <a:t>تأثير الإضاءة الجانبية على حركة العضو النباتي وقد سميت العملية إنتحاء </a:t>
            </a:r>
            <a:r>
              <a:rPr lang="ar-SA" sz="2000" b="1" dirty="0" smtClean="0">
                <a:solidFill>
                  <a:schemeClr val="bg1"/>
                </a:solidFill>
              </a:rPr>
              <a:t>لأن </a:t>
            </a:r>
            <a:r>
              <a:rPr lang="ar-SA" sz="2000" b="1" dirty="0">
                <a:solidFill>
                  <a:schemeClr val="bg1"/>
                </a:solidFill>
              </a:rPr>
              <a:t>اتجاه حركة العضو النباتي تعتمد على اتجاه الضوء. الحركة في الإنتحاء الضوئي تعتمد على اختلاف نمو جانبي العضو النباتي، نظراً لتأثير الضوء على توزيع أحد الهرمونات النباتية</a:t>
            </a:r>
            <a:endParaRPr lang="en-US" sz="2000" b="1" dirty="0">
              <a:solidFill>
                <a:schemeClr val="bg1"/>
              </a:solidFill>
            </a:endParaRPr>
          </a:p>
        </p:txBody>
      </p:sp>
      <p:cxnSp>
        <p:nvCxnSpPr>
          <p:cNvPr id="12" name="Straight Connector 11"/>
          <p:cNvCxnSpPr/>
          <p:nvPr/>
        </p:nvCxnSpPr>
        <p:spPr>
          <a:xfrm flipH="1">
            <a:off x="260109" y="1524000"/>
            <a:ext cx="7858396" cy="0"/>
          </a:xfrm>
          <a:prstGeom prst="line">
            <a:avLst/>
          </a:prstGeom>
          <a:ln>
            <a:solidFill>
              <a:srgbClr val="FF99CC"/>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168943835"/>
      </p:ext>
    </p:extLst>
  </p:cSld>
  <p:clrMapOvr>
    <a:masterClrMapping/>
  </p:clrMapOvr>
  <mc:AlternateContent xmlns:mc="http://schemas.openxmlformats.org/markup-compatibility/2006">
    <mc:Choice xmlns=""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par>
                          <p:cTn id="12" fill="hold">
                            <p:stCondLst>
                              <p:cond delay="2000"/>
                            </p:stCondLst>
                            <p:childTnLst>
                              <p:par>
                                <p:cTn id="13" presetID="9"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1000"/>
                                        <p:tgtEl>
                                          <p:spTgt spid="7"/>
                                        </p:tgtEl>
                                      </p:cBhvr>
                                    </p:animEffect>
                                  </p:childTnLst>
                                </p:cTn>
                              </p:par>
                            </p:childTnLst>
                          </p:cTn>
                        </p:par>
                        <p:par>
                          <p:cTn id="16" fill="hold">
                            <p:stCondLst>
                              <p:cond delay="3000"/>
                            </p:stCondLst>
                            <p:childTnLst>
                              <p:par>
                                <p:cTn id="17" presetID="6"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ircle(in)">
                                      <p:cBhvr>
                                        <p:cTn id="19" dur="1000"/>
                                        <p:tgtEl>
                                          <p:spTgt spid="11"/>
                                        </p:tgtEl>
                                      </p:cBhvr>
                                    </p:animEffect>
                                  </p:childTnLst>
                                </p:cTn>
                              </p:par>
                              <p:par>
                                <p:cTn id="20" presetID="16" presetClass="entr" presetSubtype="21"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535246" y="304800"/>
            <a:ext cx="3576620" cy="400110"/>
          </a:xfrm>
          <a:prstGeom prst="rect">
            <a:avLst/>
          </a:prstGeom>
        </p:spPr>
        <p:txBody>
          <a:bodyPr wrap="none">
            <a:spAutoFit/>
          </a:bodyPr>
          <a:lstStyle/>
          <a:p>
            <a:pPr algn="just" rtl="1"/>
            <a:r>
              <a:rPr lang="ar-SA" sz="2000" b="1" dirty="0">
                <a:solidFill>
                  <a:srgbClr val="CCFF99"/>
                </a:solidFill>
                <a:latin typeface="Times New Roman" panose="02020603050405020304" pitchFamily="18" charset="0"/>
                <a:cs typeface="Times New Roman" panose="02020603050405020304" pitchFamily="18" charset="0"/>
              </a:rPr>
              <a:t>ظاهرة الحركة الضوئية </a:t>
            </a:r>
            <a:r>
              <a:rPr lang="en-US" sz="2000" b="1" dirty="0">
                <a:solidFill>
                  <a:srgbClr val="CCFF99"/>
                </a:solidFill>
                <a:latin typeface="Times New Roman" panose="02020603050405020304" pitchFamily="18" charset="0"/>
                <a:cs typeface="Times New Roman" panose="02020603050405020304" pitchFamily="18" charset="0"/>
              </a:rPr>
              <a:t>(</a:t>
            </a:r>
            <a:r>
              <a:rPr lang="en-US" sz="2000" b="1" dirty="0" err="1">
                <a:solidFill>
                  <a:srgbClr val="CCFF99"/>
                </a:solidFill>
                <a:latin typeface="Times New Roman" panose="02020603050405020304" pitchFamily="18" charset="0"/>
                <a:cs typeface="Times New Roman" panose="02020603050405020304" pitchFamily="18" charset="0"/>
              </a:rPr>
              <a:t>Photonastic</a:t>
            </a:r>
            <a:r>
              <a:rPr lang="en-US" sz="2000" b="1" dirty="0">
                <a:solidFill>
                  <a:srgbClr val="CCFF99"/>
                </a:solidFill>
                <a:latin typeface="Times New Roman" panose="02020603050405020304" pitchFamily="18" charset="0"/>
                <a:cs typeface="Times New Roman" panose="02020603050405020304" pitchFamily="18" charset="0"/>
              </a:rPr>
              <a:t>)</a:t>
            </a:r>
          </a:p>
        </p:txBody>
      </p:sp>
      <p:sp>
        <p:nvSpPr>
          <p:cNvPr id="10" name="Rectangle 9"/>
          <p:cNvSpPr/>
          <p:nvPr/>
        </p:nvSpPr>
        <p:spPr>
          <a:xfrm>
            <a:off x="3200400" y="840938"/>
            <a:ext cx="5486400" cy="966290"/>
          </a:xfrm>
          <a:prstGeom prst="rect">
            <a:avLst/>
          </a:prstGeom>
        </p:spPr>
        <p:txBody>
          <a:bodyPr wrap="square">
            <a:spAutoFit/>
          </a:bodyPr>
          <a:lstStyle/>
          <a:p>
            <a:pPr algn="just" rtl="1">
              <a:lnSpc>
                <a:spcPct val="150000"/>
              </a:lnSpc>
            </a:pPr>
            <a:r>
              <a:rPr lang="ar-SA" sz="2000" b="1" dirty="0" smtClean="0">
                <a:solidFill>
                  <a:schemeClr val="bg1"/>
                </a:solidFill>
                <a:cs typeface="+mj-cs"/>
              </a:rPr>
              <a:t>هذه الظاهرة هي أيضاً من إستجابة </a:t>
            </a:r>
            <a:r>
              <a:rPr lang="ar-SA" sz="2000" b="1" dirty="0">
                <a:solidFill>
                  <a:schemeClr val="bg1"/>
                </a:solidFill>
                <a:cs typeface="+mj-cs"/>
              </a:rPr>
              <a:t>حركة النبات </a:t>
            </a:r>
            <a:r>
              <a:rPr lang="ar-SA" sz="2000" b="1" dirty="0" smtClean="0">
                <a:solidFill>
                  <a:schemeClr val="bg1"/>
                </a:solidFill>
                <a:cs typeface="+mj-cs"/>
              </a:rPr>
              <a:t>للضوء، فانفتاح </a:t>
            </a:r>
            <a:r>
              <a:rPr lang="ar-SA" sz="2000" b="1" dirty="0">
                <a:solidFill>
                  <a:schemeClr val="bg1"/>
                </a:solidFill>
                <a:cs typeface="+mj-cs"/>
              </a:rPr>
              <a:t>أزهار بعض النباتات وانغلاقها </a:t>
            </a:r>
            <a:r>
              <a:rPr lang="ar-SA" sz="2000" b="1" dirty="0" smtClean="0">
                <a:solidFill>
                  <a:schemeClr val="bg1"/>
                </a:solidFill>
                <a:cs typeface="+mj-cs"/>
              </a:rPr>
              <a:t>هي نتيجة </a:t>
            </a:r>
            <a:r>
              <a:rPr lang="ar-SA" sz="2000" b="1" dirty="0">
                <a:solidFill>
                  <a:schemeClr val="bg1"/>
                </a:solidFill>
                <a:cs typeface="+mj-cs"/>
              </a:rPr>
              <a:t>التغير في شدة </a:t>
            </a:r>
            <a:r>
              <a:rPr lang="ar-SA" sz="2000" b="1" dirty="0" smtClean="0">
                <a:solidFill>
                  <a:schemeClr val="bg1"/>
                </a:solidFill>
                <a:cs typeface="+mj-cs"/>
              </a:rPr>
              <a:t>الإضاءة</a:t>
            </a:r>
            <a:endParaRPr lang="en-US" sz="2000" b="1" dirty="0">
              <a:solidFill>
                <a:schemeClr val="bg1"/>
              </a:solidFill>
              <a:cs typeface="+mj-cs"/>
            </a:endParaRPr>
          </a:p>
        </p:txBody>
      </p:sp>
      <p:sp>
        <p:nvSpPr>
          <p:cNvPr id="11" name="Rectangle 10"/>
          <p:cNvSpPr/>
          <p:nvPr/>
        </p:nvSpPr>
        <p:spPr>
          <a:xfrm>
            <a:off x="3244531" y="1803163"/>
            <a:ext cx="5420905" cy="1427955"/>
          </a:xfrm>
          <a:prstGeom prst="rect">
            <a:avLst/>
          </a:prstGeom>
        </p:spPr>
        <p:txBody>
          <a:bodyPr wrap="square">
            <a:spAutoFit/>
          </a:bodyPr>
          <a:lstStyle/>
          <a:p>
            <a:pPr algn="just" rtl="1">
              <a:lnSpc>
                <a:spcPct val="150000"/>
              </a:lnSpc>
            </a:pPr>
            <a:r>
              <a:rPr lang="ar-SA" sz="2000" b="1" dirty="0">
                <a:solidFill>
                  <a:schemeClr val="bg1"/>
                </a:solidFill>
                <a:cs typeface="+mj-cs"/>
              </a:rPr>
              <a:t>يستجيب النبات للتغير في طول فترة الإضاءة </a:t>
            </a:r>
            <a:r>
              <a:rPr lang="ar-SA" sz="2000" b="1" dirty="0" smtClean="0">
                <a:solidFill>
                  <a:schemeClr val="bg1"/>
                </a:solidFill>
                <a:cs typeface="+mj-cs"/>
              </a:rPr>
              <a:t>وهذا </a:t>
            </a:r>
            <a:r>
              <a:rPr lang="ar-SA" sz="2000" b="1" dirty="0">
                <a:solidFill>
                  <a:schemeClr val="bg1"/>
                </a:solidFill>
                <a:cs typeface="+mj-cs"/>
              </a:rPr>
              <a:t>النوع من الإستجابة </a:t>
            </a:r>
            <a:r>
              <a:rPr lang="ar-SA" sz="2000" b="1" dirty="0" smtClean="0">
                <a:solidFill>
                  <a:schemeClr val="bg1"/>
                </a:solidFill>
                <a:cs typeface="+mj-cs"/>
              </a:rPr>
              <a:t>يسمى بالتأقت </a:t>
            </a:r>
            <a:r>
              <a:rPr lang="ar-SA" sz="2000" b="1" dirty="0">
                <a:solidFill>
                  <a:schemeClr val="bg1"/>
                </a:solidFill>
                <a:cs typeface="+mj-cs"/>
              </a:rPr>
              <a:t>الضوئي </a:t>
            </a:r>
            <a:r>
              <a:rPr lang="en-US" sz="2000" b="1" dirty="0" err="1">
                <a:solidFill>
                  <a:srgbClr val="FFFF00"/>
                </a:solidFill>
                <a:latin typeface="Times New Roman" panose="02020603050405020304" pitchFamily="18" charset="0"/>
                <a:cs typeface="Times New Roman" panose="02020603050405020304" pitchFamily="18" charset="0"/>
              </a:rPr>
              <a:t>Photoperiodism</a:t>
            </a:r>
            <a:r>
              <a:rPr lang="en-US" sz="2000" b="1" dirty="0">
                <a:solidFill>
                  <a:schemeClr val="bg1"/>
                </a:solidFill>
                <a:latin typeface="Times New Roman" panose="02020603050405020304" pitchFamily="18" charset="0"/>
                <a:cs typeface="+mj-cs"/>
              </a:rPr>
              <a:t>)</a:t>
            </a:r>
            <a:r>
              <a:rPr lang="ar-SA" sz="2000" b="1" dirty="0">
                <a:solidFill>
                  <a:schemeClr val="bg1"/>
                </a:solidFill>
                <a:cs typeface="+mj-cs"/>
              </a:rPr>
              <a:t>)</a:t>
            </a:r>
            <a:r>
              <a:rPr lang="en-US" sz="2000" b="1" dirty="0">
                <a:solidFill>
                  <a:schemeClr val="bg1"/>
                </a:solidFill>
                <a:cs typeface="+mj-cs"/>
              </a:rPr>
              <a:t> </a:t>
            </a:r>
            <a:r>
              <a:rPr lang="ar-SA" sz="2000" b="1" dirty="0">
                <a:solidFill>
                  <a:schemeClr val="bg1"/>
                </a:solidFill>
                <a:cs typeface="+mj-cs"/>
              </a:rPr>
              <a:t>وهي تنظم عدداً من العمليات في النبات مثل الإزهار. </a:t>
            </a:r>
            <a:endParaRPr lang="en-US" sz="2000" b="1" dirty="0">
              <a:solidFill>
                <a:schemeClr val="bg1"/>
              </a:solidFill>
              <a:cs typeface="+mj-cs"/>
            </a:endParaRPr>
          </a:p>
        </p:txBody>
      </p:sp>
      <p:sp>
        <p:nvSpPr>
          <p:cNvPr id="12" name="Rectangle 11"/>
          <p:cNvSpPr/>
          <p:nvPr/>
        </p:nvSpPr>
        <p:spPr>
          <a:xfrm>
            <a:off x="2438400" y="3329464"/>
            <a:ext cx="6171155" cy="2400657"/>
          </a:xfrm>
          <a:prstGeom prst="rect">
            <a:avLst/>
          </a:prstGeom>
        </p:spPr>
        <p:txBody>
          <a:bodyPr wrap="square">
            <a:spAutoFit/>
          </a:bodyPr>
          <a:lstStyle/>
          <a:p>
            <a:pPr algn="just" rtl="1">
              <a:lnSpc>
                <a:spcPct val="150000"/>
              </a:lnSpc>
            </a:pPr>
            <a:r>
              <a:rPr lang="ar-SA" sz="2000" b="1" dirty="0" smtClean="0">
                <a:solidFill>
                  <a:schemeClr val="bg1"/>
                </a:solidFill>
              </a:rPr>
              <a:t>يتأثر الشكل الظاهري للنبات بالضوء ويسمى هذا بالتشكل </a:t>
            </a:r>
            <a:r>
              <a:rPr lang="ar-SA" sz="2000" b="1" dirty="0">
                <a:solidFill>
                  <a:schemeClr val="bg1"/>
                </a:solidFill>
              </a:rPr>
              <a:t>الضوئي </a:t>
            </a:r>
            <a:r>
              <a:rPr lang="en-US" sz="2000" b="1" dirty="0" err="1">
                <a:solidFill>
                  <a:srgbClr val="FFFF00"/>
                </a:solidFill>
                <a:latin typeface="Times New Roman" panose="02020603050405020304" pitchFamily="18" charset="0"/>
                <a:cs typeface="Times New Roman" panose="02020603050405020304" pitchFamily="18" charset="0"/>
              </a:rPr>
              <a:t>Photomorphogenesis</a:t>
            </a:r>
            <a:r>
              <a:rPr lang="en-US" sz="2000" b="1" dirty="0">
                <a:solidFill>
                  <a:schemeClr val="bg1"/>
                </a:solidFill>
                <a:latin typeface="Times New Roman" panose="02020603050405020304" pitchFamily="18" charset="0"/>
                <a:cs typeface="Times New Roman" panose="02020603050405020304" pitchFamily="18" charset="0"/>
              </a:rPr>
              <a:t>)</a:t>
            </a:r>
            <a:r>
              <a:rPr lang="ar-SA" sz="2000" b="1" dirty="0">
                <a:solidFill>
                  <a:schemeClr val="bg1"/>
                </a:solidFill>
                <a:cs typeface="+mj-cs"/>
              </a:rPr>
              <a:t>)</a:t>
            </a:r>
            <a:r>
              <a:rPr lang="en-US" sz="2000" b="1" dirty="0">
                <a:solidFill>
                  <a:schemeClr val="bg1"/>
                </a:solidFill>
              </a:rPr>
              <a:t> ، </a:t>
            </a:r>
            <a:r>
              <a:rPr lang="ar-SA" sz="2000" b="1" dirty="0">
                <a:solidFill>
                  <a:schemeClr val="bg1"/>
                </a:solidFill>
              </a:rPr>
              <a:t>ومثال على ذلك تثبيط الضوء لإستطالة ساق البادرات واستحثاث الضوء الأحمر لإستطالة الأوراق وانفتاحها </a:t>
            </a:r>
            <a:r>
              <a:rPr lang="en-US" sz="2000" b="1" dirty="0">
                <a:solidFill>
                  <a:srgbClr val="FFFF00"/>
                </a:solidFill>
                <a:latin typeface="Times New Roman" panose="02020603050405020304" pitchFamily="18" charset="0"/>
                <a:cs typeface="Times New Roman" panose="02020603050405020304" pitchFamily="18" charset="0"/>
              </a:rPr>
              <a:t>Leaf</a:t>
            </a:r>
            <a:r>
              <a:rPr lang="en-US" sz="2000" b="1" dirty="0">
                <a:solidFill>
                  <a:schemeClr val="bg1"/>
                </a:solidFill>
                <a:latin typeface="Times New Roman" panose="02020603050405020304" pitchFamily="18" charset="0"/>
                <a:cs typeface="Times New Roman" panose="02020603050405020304" pitchFamily="18" charset="0"/>
              </a:rPr>
              <a:t> </a:t>
            </a:r>
            <a:r>
              <a:rPr lang="en-US" sz="2000" b="1" dirty="0">
                <a:solidFill>
                  <a:srgbClr val="FFFF00"/>
                </a:solidFill>
                <a:latin typeface="Times New Roman" panose="02020603050405020304" pitchFamily="18" charset="0"/>
                <a:cs typeface="Times New Roman" panose="02020603050405020304" pitchFamily="18" charset="0"/>
              </a:rPr>
              <a:t>unrolling</a:t>
            </a:r>
            <a:r>
              <a:rPr lang="en-US" sz="2000" b="1" dirty="0">
                <a:solidFill>
                  <a:schemeClr val="bg1"/>
                </a:solidFill>
                <a:latin typeface="Times New Roman" panose="02020603050405020304" pitchFamily="18" charset="0"/>
                <a:cs typeface="Times New Roman" panose="02020603050405020304" pitchFamily="18" charset="0"/>
              </a:rPr>
              <a:t>)</a:t>
            </a:r>
            <a:r>
              <a:rPr lang="ar-SA" sz="2000" b="1" dirty="0">
                <a:solidFill>
                  <a:schemeClr val="bg1"/>
                </a:solidFill>
                <a:cs typeface="+mj-cs"/>
              </a:rPr>
              <a:t>)</a:t>
            </a:r>
            <a:r>
              <a:rPr lang="en-US" sz="2000" b="1" dirty="0">
                <a:solidFill>
                  <a:schemeClr val="bg1"/>
                </a:solidFill>
              </a:rPr>
              <a:t> ، </a:t>
            </a:r>
            <a:r>
              <a:rPr lang="ar-SA" sz="2000" b="1" dirty="0">
                <a:solidFill>
                  <a:schemeClr val="bg1"/>
                </a:solidFill>
              </a:rPr>
              <a:t>وكذلك انفتاح الخطاف وتكوين الشعيرات على البشرة وتخليق الأنثوسيانين </a:t>
            </a:r>
            <a:r>
              <a:rPr lang="en-US" sz="2000" b="1" dirty="0">
                <a:solidFill>
                  <a:srgbClr val="FFFF00"/>
                </a:solidFill>
                <a:latin typeface="Times New Roman" panose="02020603050405020304" pitchFamily="18" charset="0"/>
                <a:cs typeface="Times New Roman" panose="02020603050405020304" pitchFamily="18" charset="0"/>
              </a:rPr>
              <a:t>Anthocyanin</a:t>
            </a:r>
            <a:r>
              <a:rPr lang="en-US" sz="2000" b="1" dirty="0" smtClean="0">
                <a:solidFill>
                  <a:schemeClr val="bg1"/>
                </a:solidFill>
                <a:latin typeface="Times New Roman" panose="02020603050405020304" pitchFamily="18" charset="0"/>
                <a:cs typeface="Times New Roman" panose="02020603050405020304" pitchFamily="18" charset="0"/>
              </a:rPr>
              <a:t>)</a:t>
            </a:r>
            <a:r>
              <a:rPr lang="ar-SA" sz="2000" b="1" dirty="0" smtClean="0">
                <a:solidFill>
                  <a:schemeClr val="bg1"/>
                </a:solidFill>
                <a:cs typeface="+mj-cs"/>
              </a:rPr>
              <a:t>)</a:t>
            </a:r>
            <a:endParaRPr lang="en-US" sz="2000" b="1" dirty="0">
              <a:cs typeface="+mj-cs"/>
            </a:endParaRPr>
          </a:p>
        </p:txBody>
      </p:sp>
      <p:pic>
        <p:nvPicPr>
          <p:cNvPr id="13" name="Picture 1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5592" y="829544"/>
            <a:ext cx="2974808" cy="2131410"/>
          </a:xfrm>
          <a:prstGeom prst="rect">
            <a:avLst/>
          </a:prstGeom>
          <a:ln>
            <a:solidFill>
              <a:schemeClr val="bg1">
                <a:lumMod val="95000"/>
              </a:schemeClr>
            </a:solidFill>
          </a:ln>
        </p:spPr>
      </p:pic>
      <p:cxnSp>
        <p:nvCxnSpPr>
          <p:cNvPr id="7" name="Straight Connector 6"/>
          <p:cNvCxnSpPr/>
          <p:nvPr/>
        </p:nvCxnSpPr>
        <p:spPr>
          <a:xfrm flipH="1">
            <a:off x="228600" y="3329464"/>
            <a:ext cx="8315596" cy="0"/>
          </a:xfrm>
          <a:prstGeom prst="line">
            <a:avLst/>
          </a:prstGeom>
          <a:ln>
            <a:solidFill>
              <a:srgbClr val="FF99CC"/>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6095864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1000"/>
                                        <p:tgtEl>
                                          <p:spTgt spid="9"/>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1000"/>
                                        <p:tgtEl>
                                          <p:spTgt spid="1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1000"/>
                                        <p:tgtEl>
                                          <p:spTgt spid="11"/>
                                        </p:tgtEl>
                                      </p:cBhvr>
                                    </p:animEffect>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1000"/>
                                        <p:tgtEl>
                                          <p:spTgt spid="13"/>
                                        </p:tgtEl>
                                      </p:cBhvr>
                                    </p:animEffect>
                                  </p:childTnLst>
                                </p:cTn>
                              </p:par>
                            </p:childTnLst>
                          </p:cTn>
                        </p:par>
                        <p:par>
                          <p:cTn id="19" fill="hold">
                            <p:stCondLst>
                              <p:cond delay="3000"/>
                            </p:stCondLst>
                            <p:childTnLst>
                              <p:par>
                                <p:cTn id="20" presetID="16" presetClass="entr" presetSubtype="37"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1000"/>
                                        <p:tgtEl>
                                          <p:spTgt spid="7"/>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clrChange>
              <a:clrFrom>
                <a:srgbClr val="010101"/>
              </a:clrFrom>
              <a:clrTo>
                <a:srgbClr val="010101">
                  <a:alpha val="0"/>
                </a:srgbClr>
              </a:clrTo>
            </a:clrChange>
            <a:extLst>
              <a:ext uri="{28A0092B-C50C-407E-A947-70E740481C1C}">
                <a14:useLocalDpi xmlns="" xmlns:a14="http://schemas.microsoft.com/office/drawing/2010/main" val="0"/>
              </a:ext>
            </a:extLst>
          </a:blip>
          <a:srcRect r="50883"/>
          <a:stretch/>
        </p:blipFill>
        <p:spPr>
          <a:xfrm>
            <a:off x="1066800" y="14955"/>
            <a:ext cx="3368467" cy="2956034"/>
          </a:xfrm>
          <a:prstGeom prst="rect">
            <a:avLst/>
          </a:prstGeom>
        </p:spPr>
      </p:pic>
      <p:cxnSp>
        <p:nvCxnSpPr>
          <p:cNvPr id="4" name="Straight Connector 3"/>
          <p:cNvCxnSpPr/>
          <p:nvPr/>
        </p:nvCxnSpPr>
        <p:spPr>
          <a:xfrm flipH="1">
            <a:off x="609600" y="2819400"/>
            <a:ext cx="7858396" cy="0"/>
          </a:xfrm>
          <a:prstGeom prst="line">
            <a:avLst/>
          </a:prstGeom>
          <a:ln>
            <a:solidFill>
              <a:schemeClr val="tx2">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57200" y="2970989"/>
            <a:ext cx="8305800" cy="400110"/>
          </a:xfrm>
          <a:prstGeom prst="rect">
            <a:avLst/>
          </a:prstGeom>
        </p:spPr>
        <p:txBody>
          <a:bodyPr wrap="square">
            <a:spAutoFit/>
          </a:bodyPr>
          <a:lstStyle/>
          <a:p>
            <a:pPr algn="ctr" rtl="1"/>
            <a:r>
              <a:rPr lang="ar-SA" sz="2000" b="1" dirty="0" smtClean="0">
                <a:solidFill>
                  <a:srgbClr val="CCFF99"/>
                </a:solidFill>
                <a:cs typeface="+mj-cs"/>
              </a:rPr>
              <a:t>بعض من الصفات </a:t>
            </a:r>
            <a:r>
              <a:rPr lang="ar-SA" sz="2000" b="1" dirty="0">
                <a:solidFill>
                  <a:srgbClr val="CCFF99"/>
                </a:solidFill>
                <a:cs typeface="+mj-cs"/>
              </a:rPr>
              <a:t>الشكلية ( الظاهرية المورفولوجية والفسيولوجية ) للنباتات التي تنمو في الضوء</a:t>
            </a:r>
            <a:endParaRPr lang="en-US" sz="2000" b="1" dirty="0">
              <a:solidFill>
                <a:srgbClr val="CCFF99"/>
              </a:solidFill>
              <a:cs typeface="+mj-cs"/>
            </a:endParaRPr>
          </a:p>
        </p:txBody>
      </p:sp>
      <p:sp>
        <p:nvSpPr>
          <p:cNvPr id="7" name="TextBox 6"/>
          <p:cNvSpPr txBox="1"/>
          <p:nvPr/>
        </p:nvSpPr>
        <p:spPr>
          <a:xfrm>
            <a:off x="6486669" y="3867892"/>
            <a:ext cx="2429320"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حجم الأوراق أقل</a:t>
            </a:r>
            <a:endParaRPr lang="en-US" b="1" dirty="0">
              <a:solidFill>
                <a:schemeClr val="bg1"/>
              </a:solidFill>
              <a:cs typeface="+mj-cs"/>
            </a:endParaRPr>
          </a:p>
        </p:txBody>
      </p:sp>
      <p:sp>
        <p:nvSpPr>
          <p:cNvPr id="9" name="TextBox 8"/>
          <p:cNvSpPr txBox="1"/>
          <p:nvPr/>
        </p:nvSpPr>
        <p:spPr>
          <a:xfrm>
            <a:off x="4041618" y="3867892"/>
            <a:ext cx="2445051"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السلاميات أقصر</a:t>
            </a:r>
            <a:endParaRPr lang="en-US" b="1" dirty="0">
              <a:solidFill>
                <a:schemeClr val="bg1"/>
              </a:solidFill>
              <a:cs typeface="+mj-cs"/>
            </a:endParaRPr>
          </a:p>
        </p:txBody>
      </p:sp>
      <p:sp>
        <p:nvSpPr>
          <p:cNvPr id="11" name="TextBox 10"/>
          <p:cNvSpPr txBox="1"/>
          <p:nvPr/>
        </p:nvSpPr>
        <p:spPr>
          <a:xfrm>
            <a:off x="6486669" y="4237224"/>
            <a:ext cx="2423981" cy="369332"/>
          </a:xfrm>
          <a:prstGeom prst="rect">
            <a:avLst/>
          </a:prstGeom>
          <a:solidFill>
            <a:srgbClr val="990033"/>
          </a:solidFill>
          <a:ln>
            <a:solidFill>
              <a:schemeClr val="bg1"/>
            </a:solidFill>
          </a:ln>
        </p:spPr>
        <p:txBody>
          <a:bodyPr wrap="square" rtlCol="0">
            <a:spAutoFit/>
          </a:bodyPr>
          <a:lstStyle/>
          <a:p>
            <a:pPr algn="ctr" rtl="1"/>
            <a:r>
              <a:rPr lang="ar-SA" b="1" dirty="0">
                <a:solidFill>
                  <a:schemeClr val="bg1"/>
                </a:solidFill>
                <a:cs typeface="+mj-cs"/>
              </a:rPr>
              <a:t>الساق أكثر تفرع</a:t>
            </a:r>
            <a:endParaRPr lang="en-US" b="1" dirty="0">
              <a:solidFill>
                <a:schemeClr val="bg1"/>
              </a:solidFill>
              <a:cs typeface="+mj-cs"/>
            </a:endParaRPr>
          </a:p>
        </p:txBody>
      </p:sp>
      <p:sp>
        <p:nvSpPr>
          <p:cNvPr id="12" name="TextBox 11"/>
          <p:cNvSpPr txBox="1"/>
          <p:nvPr/>
        </p:nvSpPr>
        <p:spPr>
          <a:xfrm>
            <a:off x="4043207" y="4237224"/>
            <a:ext cx="2443462" cy="369332"/>
          </a:xfrm>
          <a:prstGeom prst="rect">
            <a:avLst/>
          </a:prstGeom>
          <a:solidFill>
            <a:srgbClr val="990033"/>
          </a:solidFill>
          <a:ln>
            <a:solidFill>
              <a:schemeClr val="bg1"/>
            </a:solidFill>
          </a:ln>
        </p:spPr>
        <p:txBody>
          <a:bodyPr wrap="square" rtlCol="0">
            <a:spAutoFit/>
          </a:bodyPr>
          <a:lstStyle/>
          <a:p>
            <a:pPr algn="ctr" rtl="1"/>
            <a:r>
              <a:rPr lang="ar-SA" b="1" dirty="0">
                <a:solidFill>
                  <a:schemeClr val="bg1"/>
                </a:solidFill>
                <a:cs typeface="+mj-cs"/>
              </a:rPr>
              <a:t>الساق أكثر سمكاً</a:t>
            </a:r>
            <a:endParaRPr lang="en-US" b="1" dirty="0">
              <a:solidFill>
                <a:schemeClr val="bg1"/>
              </a:solidFill>
              <a:cs typeface="+mj-cs"/>
            </a:endParaRPr>
          </a:p>
        </p:txBody>
      </p:sp>
      <p:sp>
        <p:nvSpPr>
          <p:cNvPr id="13" name="TextBox 12"/>
          <p:cNvSpPr txBox="1"/>
          <p:nvPr/>
        </p:nvSpPr>
        <p:spPr>
          <a:xfrm>
            <a:off x="6486668" y="4606556"/>
            <a:ext cx="2423981" cy="369332"/>
          </a:xfrm>
          <a:prstGeom prst="rect">
            <a:avLst/>
          </a:prstGeom>
          <a:solidFill>
            <a:srgbClr val="990033"/>
          </a:solidFill>
          <a:ln>
            <a:solidFill>
              <a:schemeClr val="bg1"/>
            </a:solidFill>
          </a:ln>
        </p:spPr>
        <p:txBody>
          <a:bodyPr wrap="square" rtlCol="0">
            <a:spAutoFit/>
          </a:bodyPr>
          <a:lstStyle/>
          <a:p>
            <a:pPr algn="ctr" rtl="1"/>
            <a:r>
              <a:rPr lang="ar-SA" b="1" dirty="0">
                <a:solidFill>
                  <a:schemeClr val="bg1"/>
                </a:solidFill>
                <a:cs typeface="+mj-cs"/>
              </a:rPr>
              <a:t>البشرة الداخلية أكثر تكشفأ</a:t>
            </a:r>
            <a:endParaRPr lang="en-US" b="1" dirty="0">
              <a:solidFill>
                <a:schemeClr val="bg1"/>
              </a:solidFill>
              <a:cs typeface="+mj-cs"/>
            </a:endParaRPr>
          </a:p>
        </p:txBody>
      </p:sp>
      <p:sp>
        <p:nvSpPr>
          <p:cNvPr id="14" name="TextBox 13"/>
          <p:cNvSpPr txBox="1"/>
          <p:nvPr/>
        </p:nvSpPr>
        <p:spPr>
          <a:xfrm>
            <a:off x="4041617" y="4606556"/>
            <a:ext cx="2445051" cy="369332"/>
          </a:xfrm>
          <a:prstGeom prst="rect">
            <a:avLst/>
          </a:prstGeom>
          <a:solidFill>
            <a:srgbClr val="990033"/>
          </a:solidFill>
          <a:ln>
            <a:solidFill>
              <a:schemeClr val="bg1"/>
            </a:solidFill>
          </a:ln>
        </p:spPr>
        <p:txBody>
          <a:bodyPr wrap="square" rtlCol="0">
            <a:spAutoFit/>
          </a:bodyPr>
          <a:lstStyle/>
          <a:p>
            <a:pPr algn="ctr" rtl="1"/>
            <a:r>
              <a:rPr lang="ar-SA" b="1" dirty="0">
                <a:solidFill>
                  <a:schemeClr val="bg1"/>
                </a:solidFill>
                <a:cs typeface="+mj-cs"/>
              </a:rPr>
              <a:t>خلايا نصل الأوراق أصغر</a:t>
            </a:r>
            <a:endParaRPr lang="en-US" b="1" dirty="0">
              <a:solidFill>
                <a:schemeClr val="bg1"/>
              </a:solidFill>
              <a:cs typeface="+mj-cs"/>
            </a:endParaRPr>
          </a:p>
        </p:txBody>
      </p:sp>
      <p:sp>
        <p:nvSpPr>
          <p:cNvPr id="16" name="TextBox 15"/>
          <p:cNvSpPr txBox="1"/>
          <p:nvPr/>
        </p:nvSpPr>
        <p:spPr>
          <a:xfrm>
            <a:off x="6486669" y="4976336"/>
            <a:ext cx="2429320"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النصل الورقي أصغر </a:t>
            </a:r>
            <a:endParaRPr lang="en-US" b="1" dirty="0">
              <a:solidFill>
                <a:schemeClr val="bg1"/>
              </a:solidFill>
              <a:cs typeface="+mj-cs"/>
            </a:endParaRPr>
          </a:p>
        </p:txBody>
      </p:sp>
      <p:sp>
        <p:nvSpPr>
          <p:cNvPr id="17" name="TextBox 16"/>
          <p:cNvSpPr txBox="1"/>
          <p:nvPr/>
        </p:nvSpPr>
        <p:spPr>
          <a:xfrm>
            <a:off x="4041617" y="4985288"/>
            <a:ext cx="2445051"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الثغور أصغر وأكثر تقاربأ</a:t>
            </a:r>
            <a:endParaRPr lang="en-US" b="1" dirty="0">
              <a:solidFill>
                <a:schemeClr val="bg1"/>
              </a:solidFill>
              <a:cs typeface="+mj-cs"/>
            </a:endParaRPr>
          </a:p>
        </p:txBody>
      </p:sp>
      <p:sp>
        <p:nvSpPr>
          <p:cNvPr id="18" name="TextBox 17"/>
          <p:cNvSpPr txBox="1"/>
          <p:nvPr/>
        </p:nvSpPr>
        <p:spPr>
          <a:xfrm>
            <a:off x="6486669" y="5345668"/>
            <a:ext cx="2429320"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زيادة الشعيرات في الورقة</a:t>
            </a:r>
            <a:endParaRPr lang="en-US" b="1" dirty="0">
              <a:solidFill>
                <a:schemeClr val="bg1"/>
              </a:solidFill>
              <a:cs typeface="+mj-cs"/>
            </a:endParaRPr>
          </a:p>
        </p:txBody>
      </p:sp>
      <p:sp>
        <p:nvSpPr>
          <p:cNvPr id="19" name="TextBox 18"/>
          <p:cNvSpPr txBox="1"/>
          <p:nvPr/>
        </p:nvSpPr>
        <p:spPr>
          <a:xfrm>
            <a:off x="4041617" y="5345668"/>
            <a:ext cx="2445051"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الجدار الخلوي أكثر سمك </a:t>
            </a:r>
            <a:endParaRPr lang="en-US" b="1" dirty="0">
              <a:solidFill>
                <a:schemeClr val="bg1"/>
              </a:solidFill>
              <a:cs typeface="+mj-cs"/>
            </a:endParaRPr>
          </a:p>
        </p:txBody>
      </p:sp>
      <p:sp>
        <p:nvSpPr>
          <p:cNvPr id="20" name="TextBox 19"/>
          <p:cNvSpPr txBox="1"/>
          <p:nvPr/>
        </p:nvSpPr>
        <p:spPr>
          <a:xfrm>
            <a:off x="6486669" y="5715000"/>
            <a:ext cx="2429320"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الطبقة العمادية أكثر تكشف</a:t>
            </a:r>
            <a:endParaRPr lang="en-US" b="1" dirty="0">
              <a:solidFill>
                <a:schemeClr val="bg1"/>
              </a:solidFill>
              <a:cs typeface="+mj-cs"/>
            </a:endParaRPr>
          </a:p>
        </p:txBody>
      </p:sp>
      <p:sp>
        <p:nvSpPr>
          <p:cNvPr id="21" name="TextBox 20"/>
          <p:cNvSpPr txBox="1"/>
          <p:nvPr/>
        </p:nvSpPr>
        <p:spPr>
          <a:xfrm>
            <a:off x="4041617" y="5715000"/>
            <a:ext cx="2445051"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الطبقة الإسفنجية أقل تكشف</a:t>
            </a:r>
            <a:endParaRPr lang="en-US" b="1" dirty="0">
              <a:solidFill>
                <a:schemeClr val="bg1"/>
              </a:solidFill>
              <a:cs typeface="+mj-cs"/>
            </a:endParaRPr>
          </a:p>
        </p:txBody>
      </p:sp>
      <p:sp>
        <p:nvSpPr>
          <p:cNvPr id="22" name="TextBox 21"/>
          <p:cNvSpPr txBox="1"/>
          <p:nvPr/>
        </p:nvSpPr>
        <p:spPr>
          <a:xfrm>
            <a:off x="254708" y="3814027"/>
            <a:ext cx="2435674"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المسافة بين الخلايا أصغر</a:t>
            </a:r>
            <a:endParaRPr lang="en-US" b="1" dirty="0">
              <a:solidFill>
                <a:schemeClr val="bg1"/>
              </a:solidFill>
              <a:cs typeface="+mj-cs"/>
            </a:endParaRPr>
          </a:p>
        </p:txBody>
      </p:sp>
      <p:sp>
        <p:nvSpPr>
          <p:cNvPr id="23" name="TextBox 22"/>
          <p:cNvSpPr txBox="1"/>
          <p:nvPr/>
        </p:nvSpPr>
        <p:spPr>
          <a:xfrm>
            <a:off x="254706" y="4186089"/>
            <a:ext cx="2438853"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الطبقة الإسفنجية أقل تكشف</a:t>
            </a:r>
            <a:endParaRPr lang="en-US" b="1" dirty="0">
              <a:solidFill>
                <a:schemeClr val="bg1"/>
              </a:solidFill>
              <a:cs typeface="+mj-cs"/>
            </a:endParaRPr>
          </a:p>
        </p:txBody>
      </p:sp>
      <p:sp>
        <p:nvSpPr>
          <p:cNvPr id="24" name="TextBox 23"/>
          <p:cNvSpPr txBox="1"/>
          <p:nvPr/>
        </p:nvSpPr>
        <p:spPr>
          <a:xfrm>
            <a:off x="254707" y="4555421"/>
            <a:ext cx="2435675"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الجذور أطول وأكثر تفرع</a:t>
            </a:r>
            <a:endParaRPr lang="en-US" b="1" dirty="0">
              <a:solidFill>
                <a:schemeClr val="bg1"/>
              </a:solidFill>
              <a:cs typeface="+mj-cs"/>
            </a:endParaRPr>
          </a:p>
        </p:txBody>
      </p:sp>
      <p:sp>
        <p:nvSpPr>
          <p:cNvPr id="25" name="TextBox 24"/>
          <p:cNvSpPr txBox="1"/>
          <p:nvPr/>
        </p:nvSpPr>
        <p:spPr>
          <a:xfrm>
            <a:off x="254706" y="4911957"/>
            <a:ext cx="2435674"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معدل التنفس مرتفع</a:t>
            </a:r>
            <a:endParaRPr lang="en-US" b="1" dirty="0">
              <a:solidFill>
                <a:schemeClr val="bg1"/>
              </a:solidFill>
              <a:cs typeface="+mj-cs"/>
            </a:endParaRPr>
          </a:p>
        </p:txBody>
      </p:sp>
      <p:sp>
        <p:nvSpPr>
          <p:cNvPr id="26" name="TextBox 25"/>
          <p:cNvSpPr txBox="1"/>
          <p:nvPr/>
        </p:nvSpPr>
        <p:spPr>
          <a:xfrm>
            <a:off x="254706" y="5290086"/>
            <a:ext cx="2435675"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النتح أسرع</a:t>
            </a:r>
            <a:endParaRPr lang="en-US" b="1" dirty="0">
              <a:solidFill>
                <a:schemeClr val="bg1"/>
              </a:solidFill>
              <a:cs typeface="+mj-cs"/>
            </a:endParaRPr>
          </a:p>
        </p:txBody>
      </p:sp>
      <p:sp>
        <p:nvSpPr>
          <p:cNvPr id="27" name="TextBox 26"/>
          <p:cNvSpPr txBox="1"/>
          <p:nvPr/>
        </p:nvSpPr>
        <p:spPr>
          <a:xfrm>
            <a:off x="254706" y="5659418"/>
            <a:ext cx="2435676" cy="369332"/>
          </a:xfrm>
          <a:prstGeom prst="rect">
            <a:avLst/>
          </a:prstGeom>
          <a:solidFill>
            <a:srgbClr val="990033"/>
          </a:solidFill>
          <a:ln>
            <a:solidFill>
              <a:schemeClr val="bg1"/>
            </a:solidFill>
          </a:ln>
        </p:spPr>
        <p:txBody>
          <a:bodyPr wrap="square" rtlCol="0">
            <a:spAutoFit/>
          </a:bodyPr>
          <a:lstStyle/>
          <a:p>
            <a:pPr algn="ctr" rtl="1"/>
            <a:r>
              <a:rPr lang="ar-SA" b="1" dirty="0" smtClean="0">
                <a:solidFill>
                  <a:schemeClr val="bg1"/>
                </a:solidFill>
                <a:cs typeface="+mj-cs"/>
              </a:rPr>
              <a:t>حجم الأزهار والثمار أكبر</a:t>
            </a:r>
            <a:endParaRPr lang="en-US" b="1" dirty="0">
              <a:solidFill>
                <a:schemeClr val="bg1"/>
              </a:solidFill>
              <a:cs typeface="+mj-cs"/>
            </a:endParaRPr>
          </a:p>
        </p:txBody>
      </p:sp>
      <p:pic>
        <p:nvPicPr>
          <p:cNvPr id="10" name="Picture 9"/>
          <p:cNvPicPr>
            <a:picLocks noChangeAspect="1"/>
          </p:cNvPicPr>
          <p:nvPr/>
        </p:nvPicPr>
        <p:blipFill>
          <a:blip r:embed="rId3" cstate="print">
            <a:clrChange>
              <a:clrFrom>
                <a:srgbClr val="000000"/>
              </a:clrFrom>
              <a:clrTo>
                <a:srgbClr val="000000">
                  <a:alpha val="0"/>
                </a:srgbClr>
              </a:clrTo>
            </a:clrChange>
            <a:extLst>
              <a:ext uri="{28A0092B-C50C-407E-A947-70E740481C1C}">
                <a14:useLocalDpi xmlns="" xmlns:a14="http://schemas.microsoft.com/office/drawing/2010/main" val="0"/>
              </a:ext>
            </a:extLst>
          </a:blip>
          <a:stretch>
            <a:fillRect/>
          </a:stretch>
        </p:blipFill>
        <p:spPr>
          <a:xfrm rot="312897">
            <a:off x="2206667" y="4054082"/>
            <a:ext cx="2094923" cy="1703163"/>
          </a:xfrm>
          <a:prstGeom prst="rect">
            <a:avLst/>
          </a:prstGeom>
        </p:spPr>
      </p:pic>
      <p:pic>
        <p:nvPicPr>
          <p:cNvPr id="28" name="Picture 27"/>
          <p:cNvPicPr>
            <a:picLocks noChangeAspect="1"/>
          </p:cNvPicPr>
          <p:nvPr/>
        </p:nvPicPr>
        <p:blipFill rotWithShape="1">
          <a:blip r:embed="rId2" cstate="print">
            <a:clrChange>
              <a:clrFrom>
                <a:srgbClr val="010101"/>
              </a:clrFrom>
              <a:clrTo>
                <a:srgbClr val="010101">
                  <a:alpha val="0"/>
                </a:srgbClr>
              </a:clrTo>
            </a:clrChange>
            <a:extLst>
              <a:ext uri="{28A0092B-C50C-407E-A947-70E740481C1C}">
                <a14:useLocalDpi xmlns="" xmlns:a14="http://schemas.microsoft.com/office/drawing/2010/main" val="0"/>
              </a:ext>
            </a:extLst>
          </a:blip>
          <a:srcRect l="49117"/>
          <a:stretch/>
        </p:blipFill>
        <p:spPr>
          <a:xfrm>
            <a:off x="4435266" y="14955"/>
            <a:ext cx="3489533" cy="2956034"/>
          </a:xfrm>
          <a:prstGeom prst="rect">
            <a:avLst/>
          </a:prstGeom>
        </p:spPr>
      </p:pic>
    </p:spTree>
    <p:extLst>
      <p:ext uri="{BB962C8B-B14F-4D97-AF65-F5344CB8AC3E}">
        <p14:creationId xmlns="" xmlns:p14="http://schemas.microsoft.com/office/powerpoint/2010/main" val="592857057"/>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1000"/>
                                        <p:tgtEl>
                                          <p:spTgt spid="28"/>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000"/>
                                        <p:tgtEl>
                                          <p:spTgt spid="3"/>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1000"/>
                                        <p:tgtEl>
                                          <p:spTgt spid="4"/>
                                        </p:tgtEl>
                                      </p:cBhvr>
                                    </p:animEffect>
                                  </p:childTnLst>
                                </p:cTn>
                              </p:par>
                            </p:childTnLst>
                          </p:cTn>
                        </p:par>
                        <p:par>
                          <p:cTn id="16" fill="hold">
                            <p:stCondLst>
                              <p:cond delay="3000"/>
                            </p:stCondLst>
                            <p:childTnLst>
                              <p:par>
                                <p:cTn id="17" presetID="16" presetClass="entr" presetSubtype="2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1000"/>
                                        <p:tgtEl>
                                          <p:spTgt spid="5"/>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10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1000"/>
                                        <p:tgtEl>
                                          <p:spTgt spid="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1000"/>
                                        <p:tgtEl>
                                          <p:spTgt spid="1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1000"/>
                                        <p:tgtEl>
                                          <p:spTgt spid="1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arn(inVertical)">
                                      <p:cBhvr>
                                        <p:cTn id="34" dur="1000"/>
                                        <p:tgtEl>
                                          <p:spTgt spid="1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1000"/>
                                        <p:tgtEl>
                                          <p:spTgt spid="1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arn(inVertical)">
                                      <p:cBhvr>
                                        <p:cTn id="40" dur="1000"/>
                                        <p:tgtEl>
                                          <p:spTgt spid="17"/>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1000"/>
                                        <p:tgtEl>
                                          <p:spTgt spid="16"/>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1000"/>
                                        <p:tgtEl>
                                          <p:spTgt spid="18"/>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arn(inVertical)">
                                      <p:cBhvr>
                                        <p:cTn id="49" dur="1000"/>
                                        <p:tgtEl>
                                          <p:spTgt spid="19"/>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1000"/>
                                        <p:tgtEl>
                                          <p:spTgt spid="21"/>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arn(inVertical)">
                                      <p:cBhvr>
                                        <p:cTn id="55" dur="1000"/>
                                        <p:tgtEl>
                                          <p:spTgt spid="20"/>
                                        </p:tgtEl>
                                      </p:cBhvr>
                                    </p:animEffect>
                                  </p:childTnLst>
                                </p:cTn>
                              </p:par>
                              <p:par>
                                <p:cTn id="56" presetID="16" presetClass="entr" presetSubtype="21"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inVertical)">
                                      <p:cBhvr>
                                        <p:cTn id="58" dur="1000"/>
                                        <p:tgtEl>
                                          <p:spTgt spid="1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inVertical)">
                                      <p:cBhvr>
                                        <p:cTn id="61" dur="1000"/>
                                        <p:tgtEl>
                                          <p:spTgt spid="22"/>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arn(inVertical)">
                                      <p:cBhvr>
                                        <p:cTn id="64" dur="1000"/>
                                        <p:tgtEl>
                                          <p:spTgt spid="23"/>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arn(inVertical)">
                                      <p:cBhvr>
                                        <p:cTn id="67" dur="1000"/>
                                        <p:tgtEl>
                                          <p:spTgt spid="2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arn(inVertical)">
                                      <p:cBhvr>
                                        <p:cTn id="70" dur="1000"/>
                                        <p:tgtEl>
                                          <p:spTgt spid="25"/>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barn(inVertical)">
                                      <p:cBhvr>
                                        <p:cTn id="73" dur="1000"/>
                                        <p:tgtEl>
                                          <p:spTgt spid="26"/>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barn(inVertical)">
                                      <p:cBhvr>
                                        <p:cTn id="7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9"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609600" y="1219200"/>
            <a:ext cx="8188869" cy="2554545"/>
          </a:xfrm>
          <a:prstGeom prst="rect">
            <a:avLst/>
          </a:prstGeom>
          <a:noFill/>
        </p:spPr>
        <p:txBody>
          <a:bodyPr wrap="square" rtlCol="1">
            <a:spAutoFit/>
          </a:bodyPr>
          <a:lstStyle/>
          <a:p>
            <a:pPr algn="r"/>
            <a:r>
              <a:rPr lang="ar-SA" sz="3200" b="1" u="sng" dirty="0" smtClean="0">
                <a:solidFill>
                  <a:srgbClr val="FFFF00"/>
                </a:solidFill>
              </a:rPr>
              <a:t>وصف المقرر : </a:t>
            </a:r>
            <a:r>
              <a:rPr lang="ar-SA" sz="3200" b="1" dirty="0" smtClean="0">
                <a:solidFill>
                  <a:schemeClr val="bg1"/>
                </a:solidFill>
              </a:rPr>
              <a:t>مفهوم الاقلمه ،الاجهادات البيئيه : مفهومها وتعريفها ، انعكاس التغيرات البيئيه على النبات ، الاستراتيجيات التي وهبها الله للنبات للتأقلم مع ظروف البيئة . </a:t>
            </a:r>
          </a:p>
          <a:p>
            <a:r>
              <a:rPr lang="ar-SA" sz="3200" dirty="0" smtClean="0">
                <a:solidFill>
                  <a:schemeClr val="bg1"/>
                </a:solidFill>
              </a:rPr>
              <a:t> </a:t>
            </a:r>
            <a:r>
              <a:rPr lang="ar-SA" dirty="0" smtClean="0"/>
              <a:t> </a:t>
            </a:r>
            <a:endParaRPr lang="ar-SA" dirty="0"/>
          </a:p>
        </p:txBody>
      </p:sp>
      <p:sp>
        <p:nvSpPr>
          <p:cNvPr id="3" name="مربع نص 2"/>
          <p:cNvSpPr txBox="1"/>
          <p:nvPr/>
        </p:nvSpPr>
        <p:spPr>
          <a:xfrm>
            <a:off x="228600" y="3505200"/>
            <a:ext cx="8922874" cy="4524315"/>
          </a:xfrm>
          <a:prstGeom prst="rect">
            <a:avLst/>
          </a:prstGeom>
          <a:noFill/>
        </p:spPr>
        <p:txBody>
          <a:bodyPr wrap="square" rtlCol="1">
            <a:spAutoFit/>
          </a:bodyPr>
          <a:lstStyle/>
          <a:p>
            <a:pPr algn="r"/>
            <a:r>
              <a:rPr lang="ar-SA" sz="3200" b="1" u="sng" dirty="0" smtClean="0">
                <a:solidFill>
                  <a:srgbClr val="FFFF00"/>
                </a:solidFill>
              </a:rPr>
              <a:t>اهداف المقرر : </a:t>
            </a:r>
            <a:r>
              <a:rPr lang="ar-SA" sz="3200" b="1" dirty="0" smtClean="0">
                <a:solidFill>
                  <a:schemeClr val="bg1"/>
                </a:solidFill>
              </a:rPr>
              <a:t>* التعرف على الاجهادات البيئيه على النبات</a:t>
            </a:r>
          </a:p>
          <a:p>
            <a:pPr algn="r"/>
            <a:r>
              <a:rPr lang="ar-SA" sz="3200" b="1" dirty="0" smtClean="0">
                <a:solidFill>
                  <a:schemeClr val="bg1"/>
                </a:solidFill>
              </a:rPr>
              <a:t>                   * فهم  انعكاس التغيرات البيئيه على النبات</a:t>
            </a:r>
          </a:p>
          <a:p>
            <a:pPr algn="r"/>
            <a:r>
              <a:rPr lang="ar-SA" sz="3200" b="1" dirty="0" smtClean="0">
                <a:solidFill>
                  <a:schemeClr val="bg1"/>
                </a:solidFill>
              </a:rPr>
              <a:t>                   * التعرف على استجابة النبات  للظروف البيئية    </a:t>
            </a:r>
            <a:endParaRPr lang="en-US" sz="3200" b="1" dirty="0" smtClean="0">
              <a:solidFill>
                <a:schemeClr val="bg1"/>
              </a:solidFill>
            </a:endParaRPr>
          </a:p>
          <a:p>
            <a:pPr algn="r"/>
            <a:r>
              <a:rPr lang="ar-SA" sz="3200" b="1" dirty="0" smtClean="0">
                <a:solidFill>
                  <a:schemeClr val="bg1"/>
                </a:solidFill>
              </a:rPr>
              <a:t>                     المختلفه . </a:t>
            </a:r>
          </a:p>
          <a:p>
            <a:pPr algn="r"/>
            <a:r>
              <a:rPr lang="ar-SA" sz="3200" b="1" dirty="0" smtClean="0">
                <a:solidFill>
                  <a:schemeClr val="bg1"/>
                </a:solidFill>
              </a:rPr>
              <a:t>                   * الالمام بمظاهر التاقلم عند النبات . </a:t>
            </a:r>
          </a:p>
          <a:p>
            <a:pPr algn="r"/>
            <a:r>
              <a:rPr lang="ar-SA" sz="3200" b="1" dirty="0" smtClean="0">
                <a:solidFill>
                  <a:schemeClr val="bg1"/>
                </a:solidFill>
              </a:rPr>
              <a:t>                          </a:t>
            </a:r>
          </a:p>
          <a:p>
            <a:pPr algn="r"/>
            <a:r>
              <a:rPr lang="ar-SA" sz="3200" b="1" dirty="0" smtClean="0">
                <a:solidFill>
                  <a:schemeClr val="bg1"/>
                </a:solidFill>
              </a:rPr>
              <a:t>                    </a:t>
            </a:r>
          </a:p>
          <a:p>
            <a:pPr algn="r"/>
            <a:r>
              <a:rPr lang="ar-SA" sz="3200" b="1" dirty="0" smtClean="0">
                <a:solidFill>
                  <a:schemeClr val="bg1"/>
                </a:solidFill>
              </a:rPr>
              <a:t>                    </a:t>
            </a:r>
            <a:endParaRPr lang="ar-SA" sz="3200" b="1" dirty="0">
              <a:solidFill>
                <a:schemeClr val="bg1"/>
              </a:solidFill>
            </a:endParaRPr>
          </a:p>
          <a:p>
            <a:pPr algn="r"/>
            <a:endParaRPr lang="ar-SA" sz="3200" b="1" dirty="0" smtClean="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2485" y="0"/>
            <a:ext cx="6804025" cy="1200329"/>
          </a:xfrm>
          <a:prstGeom prst="rect">
            <a:avLst/>
          </a:prstGeom>
        </p:spPr>
        <p:txBody>
          <a:bodyPr wrap="square">
            <a:spAutoFit/>
          </a:bodyPr>
          <a:lstStyle/>
          <a:p>
            <a:pPr algn="ctr" rtl="1"/>
            <a:r>
              <a:rPr lang="ar-SA" sz="2400" b="1" dirty="0" smtClean="0">
                <a:solidFill>
                  <a:srgbClr val="FF99CC"/>
                </a:solidFill>
                <a:cs typeface="+mj-cs"/>
              </a:rPr>
              <a:t>(</a:t>
            </a:r>
            <a:r>
              <a:rPr lang="en-US" sz="2400" b="1" dirty="0" smtClean="0">
                <a:solidFill>
                  <a:srgbClr val="FF99CC"/>
                </a:solidFill>
                <a:latin typeface="Times New Roman" panose="02020603050405020304" pitchFamily="18" charset="0"/>
                <a:cs typeface="Times New Roman" panose="02020603050405020304" pitchFamily="18" charset="0"/>
              </a:rPr>
              <a:t>3</a:t>
            </a:r>
            <a:r>
              <a:rPr lang="ar-SA" sz="2400" b="1" dirty="0" smtClean="0">
                <a:solidFill>
                  <a:srgbClr val="FF99CC"/>
                </a:solidFill>
                <a:cs typeface="+mj-cs"/>
              </a:rPr>
              <a:t>)</a:t>
            </a:r>
          </a:p>
          <a:p>
            <a:pPr algn="ctr" rtl="1"/>
            <a:r>
              <a:rPr lang="ar-SA" sz="2400" b="1" dirty="0" smtClean="0">
                <a:solidFill>
                  <a:srgbClr val="FF99CC"/>
                </a:solidFill>
                <a:cs typeface="+mj-cs"/>
              </a:rPr>
              <a:t>عامل الماء</a:t>
            </a:r>
            <a:endParaRPr lang="ar-SA" sz="2400" b="1" dirty="0">
              <a:solidFill>
                <a:srgbClr val="FF99CC"/>
              </a:solidFill>
              <a:cs typeface="+mj-cs"/>
            </a:endParaRPr>
          </a:p>
          <a:p>
            <a:pPr algn="ctr" rtl="1"/>
            <a:r>
              <a:rPr lang="en-US" sz="2400" b="1" dirty="0" smtClean="0">
                <a:solidFill>
                  <a:srgbClr val="FF99CC"/>
                </a:solidFill>
                <a:latin typeface="Times New Roman" panose="02020603050405020304" pitchFamily="18" charset="0"/>
                <a:cs typeface="Times New Roman" panose="02020603050405020304" pitchFamily="18" charset="0"/>
              </a:rPr>
              <a:t>Water factor</a:t>
            </a:r>
            <a:endParaRPr lang="en-US" sz="2400" b="1" dirty="0">
              <a:solidFill>
                <a:srgbClr val="FF99CC"/>
              </a:solidFill>
              <a:latin typeface="Times New Roman" panose="02020603050405020304" pitchFamily="18" charset="0"/>
              <a:cs typeface="Times New Roman" panose="02020603050405020304" pitchFamily="18" charset="0"/>
            </a:endParaRPr>
          </a:p>
        </p:txBody>
      </p:sp>
      <p:sp>
        <p:nvSpPr>
          <p:cNvPr id="3" name="Rectangle 2"/>
          <p:cNvSpPr/>
          <p:nvPr/>
        </p:nvSpPr>
        <p:spPr>
          <a:xfrm>
            <a:off x="3200400" y="971668"/>
            <a:ext cx="5638800" cy="3323987"/>
          </a:xfrm>
          <a:prstGeom prst="rect">
            <a:avLst/>
          </a:prstGeom>
        </p:spPr>
        <p:txBody>
          <a:bodyPr wrap="square">
            <a:spAutoFit/>
          </a:bodyPr>
          <a:lstStyle/>
          <a:p>
            <a:pPr algn="just" rtl="1">
              <a:lnSpc>
                <a:spcPct val="150000"/>
              </a:lnSpc>
            </a:pPr>
            <a:r>
              <a:rPr lang="ar-SA" sz="2000" b="1" dirty="0">
                <a:solidFill>
                  <a:schemeClr val="bg1"/>
                </a:solidFill>
                <a:cs typeface="+mj-cs"/>
              </a:rPr>
              <a:t>الماء عامل بيئي له دور كبير جداً في حياة النبات ، المطر المتساقط هو المصدر الوحيد للماء بالنسبة للنباتات البرية غير المروية، فكمية المطر المتساقطة وتوزيعها السنوي لهما دور كبير في تحديد الأنواع النباتية التي تستوطن رقعة معينة من الكرة الأرضية . فمثلاً الغطاء النباتي للمنطقة التي تتميز بفصل </a:t>
            </a:r>
            <a:r>
              <a:rPr lang="ar-SA" sz="2000" b="1" dirty="0" smtClean="0">
                <a:solidFill>
                  <a:schemeClr val="bg1"/>
                </a:solidFill>
                <a:cs typeface="+mj-cs"/>
              </a:rPr>
              <a:t>جاف </a:t>
            </a:r>
            <a:r>
              <a:rPr lang="ar-SA" sz="2000" b="1" dirty="0">
                <a:solidFill>
                  <a:schemeClr val="bg1"/>
                </a:solidFill>
                <a:cs typeface="+mj-cs"/>
              </a:rPr>
              <a:t>وفصل رطب يختلف عن الغطاء النباتي لمنطقة أخرى تستقبل الكمية نفسها من المطر ولكنها موزعة على جميع فصول السنة.</a:t>
            </a:r>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28600" y="1371600"/>
            <a:ext cx="2895600" cy="2524125"/>
          </a:xfrm>
          <a:prstGeom prst="rect">
            <a:avLst/>
          </a:prstGeom>
          <a:ln>
            <a:solidFill>
              <a:schemeClr val="bg1"/>
            </a:solidFill>
            <a:prstDash val="dashDot"/>
          </a:ln>
        </p:spPr>
      </p:pic>
      <p:cxnSp>
        <p:nvCxnSpPr>
          <p:cNvPr id="6" name="Straight Connector 5"/>
          <p:cNvCxnSpPr/>
          <p:nvPr/>
        </p:nvCxnSpPr>
        <p:spPr>
          <a:xfrm flipH="1">
            <a:off x="259935" y="4295655"/>
            <a:ext cx="8391796" cy="0"/>
          </a:xfrm>
          <a:prstGeom prst="line">
            <a:avLst/>
          </a:prstGeom>
          <a:ln>
            <a:solidFill>
              <a:srgbClr val="FF99CC"/>
            </a:solidFill>
            <a:prstDash val="dashDot"/>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352800" y="4343400"/>
            <a:ext cx="5334000" cy="2400657"/>
          </a:xfrm>
          <a:prstGeom prst="rect">
            <a:avLst/>
          </a:prstGeom>
        </p:spPr>
        <p:txBody>
          <a:bodyPr wrap="square">
            <a:spAutoFit/>
          </a:bodyPr>
          <a:lstStyle/>
          <a:p>
            <a:pPr algn="just" rtl="1">
              <a:lnSpc>
                <a:spcPct val="150000"/>
              </a:lnSpc>
            </a:pPr>
            <a:r>
              <a:rPr lang="ar-SA" sz="2000" b="1" dirty="0">
                <a:solidFill>
                  <a:schemeClr val="bg1"/>
                </a:solidFill>
                <a:cs typeface="+mj-cs"/>
              </a:rPr>
              <a:t>الماء كذلك له تأثير مباشر على جميع العمليات الفسيولوجية والأيضية في الخلايا النباتية، مثل النمو ، حركة النبات، حركة الثغور، الإنبات، التفاعلات </a:t>
            </a:r>
            <a:r>
              <a:rPr lang="ar-SA" sz="2000" b="1" dirty="0" smtClean="0">
                <a:solidFill>
                  <a:schemeClr val="bg1"/>
                </a:solidFill>
                <a:cs typeface="+mj-cs"/>
              </a:rPr>
              <a:t>الكيميائية، إستجابة النباتات للمحتوى الرطوبي لوسط البيئي الذي تعيش فيه غالباً ما تظهر على صفاتها المورفولوجية والتشريحية</a:t>
            </a:r>
            <a:endParaRPr lang="en-US" sz="2000" b="1" dirty="0">
              <a:solidFill>
                <a:schemeClr val="bg1"/>
              </a:solidFill>
              <a:cs typeface="+mj-cs"/>
            </a:endParaRPr>
          </a:p>
        </p:txBody>
      </p:sp>
      <p:pic>
        <p:nvPicPr>
          <p:cNvPr id="9" name="Picture 8"/>
          <p:cNvPicPr>
            <a:picLocks noChangeAspect="1"/>
          </p:cNvPicPr>
          <p:nvPr/>
        </p:nvPicPr>
        <p:blipFill rotWithShape="1">
          <a:blip r:embed="rId3" cstate="print">
            <a:extLst>
              <a:ext uri="{28A0092B-C50C-407E-A947-70E740481C1C}">
                <a14:useLocalDpi xmlns="" xmlns:a14="http://schemas.microsoft.com/office/drawing/2010/main" val="0"/>
              </a:ext>
            </a:extLst>
          </a:blip>
          <a:srcRect b="5168"/>
          <a:stretch/>
        </p:blipFill>
        <p:spPr>
          <a:xfrm>
            <a:off x="259935" y="4495800"/>
            <a:ext cx="2864266" cy="2142712"/>
          </a:xfrm>
          <a:prstGeom prst="rect">
            <a:avLst/>
          </a:prstGeom>
          <a:ln>
            <a:solidFill>
              <a:schemeClr val="bg1">
                <a:lumMod val="95000"/>
              </a:schemeClr>
            </a:solidFill>
            <a:prstDash val="dashDot"/>
          </a:ln>
        </p:spPr>
      </p:pic>
    </p:spTree>
    <p:extLst>
      <p:ext uri="{BB962C8B-B14F-4D97-AF65-F5344CB8AC3E}">
        <p14:creationId xmlns="" xmlns:p14="http://schemas.microsoft.com/office/powerpoint/2010/main" val="198991250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1+#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1000"/>
                                        <p:tgtEl>
                                          <p:spTgt spid="4"/>
                                        </p:tgtEl>
                                      </p:cBhvr>
                                    </p:animEffect>
                                  </p:childTnLst>
                                </p:cTn>
                              </p:par>
                            </p:childTnLst>
                          </p:cTn>
                        </p:par>
                        <p:par>
                          <p:cTn id="19" fill="hold">
                            <p:stCondLst>
                              <p:cond delay="3000"/>
                            </p:stCondLst>
                            <p:childTnLst>
                              <p:par>
                                <p:cTn id="20" presetID="16" presetClass="entr" presetSubtype="37"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outVertical)">
                                      <p:cBhvr>
                                        <p:cTn id="22" dur="1000"/>
                                        <p:tgtEl>
                                          <p:spTgt spid="6"/>
                                        </p:tgtEl>
                                      </p:cBhvr>
                                    </p:animEffect>
                                  </p:childTnLst>
                                </p:cTn>
                              </p:par>
                            </p:childTnLst>
                          </p:cTn>
                        </p:par>
                        <p:par>
                          <p:cTn id="23" fill="hold">
                            <p:stCondLst>
                              <p:cond delay="4000"/>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1000"/>
                                        <p:tgtEl>
                                          <p:spTgt spid="7"/>
                                        </p:tgtEl>
                                      </p:cBhvr>
                                    </p:animEffect>
                                  </p:childTnLst>
                                </p:cTn>
                              </p:par>
                            </p:childTnLst>
                          </p:cTn>
                        </p:par>
                        <p:par>
                          <p:cTn id="27" fill="hold">
                            <p:stCondLst>
                              <p:cond delay="5000"/>
                            </p:stCondLst>
                            <p:childTnLst>
                              <p:par>
                                <p:cTn id="28" presetID="10"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799" y="18871"/>
            <a:ext cx="6804025" cy="1200329"/>
          </a:xfrm>
          <a:prstGeom prst="rect">
            <a:avLst/>
          </a:prstGeom>
        </p:spPr>
        <p:txBody>
          <a:bodyPr wrap="square">
            <a:spAutoFit/>
          </a:bodyPr>
          <a:lstStyle/>
          <a:p>
            <a:pPr algn="ctr" rtl="1"/>
            <a:r>
              <a:rPr lang="ar-SA" sz="2400" b="1" dirty="0" smtClean="0">
                <a:solidFill>
                  <a:srgbClr val="FF99CC"/>
                </a:solidFill>
                <a:cs typeface="+mj-cs"/>
              </a:rPr>
              <a:t>(</a:t>
            </a:r>
            <a:r>
              <a:rPr lang="en-US" sz="2400" b="1" dirty="0" smtClean="0">
                <a:solidFill>
                  <a:srgbClr val="FF99CC"/>
                </a:solidFill>
                <a:latin typeface="Times New Roman" panose="02020603050405020304" pitchFamily="18" charset="0"/>
                <a:cs typeface="Times New Roman" panose="02020603050405020304" pitchFamily="18" charset="0"/>
              </a:rPr>
              <a:t>4</a:t>
            </a:r>
            <a:r>
              <a:rPr lang="ar-SA" sz="2400" b="1" dirty="0" smtClean="0">
                <a:solidFill>
                  <a:srgbClr val="FF99CC"/>
                </a:solidFill>
                <a:cs typeface="+mj-cs"/>
              </a:rPr>
              <a:t>)</a:t>
            </a:r>
          </a:p>
          <a:p>
            <a:pPr algn="ctr" rtl="1"/>
            <a:r>
              <a:rPr lang="ar-SA" sz="2400" b="1" dirty="0" smtClean="0">
                <a:solidFill>
                  <a:srgbClr val="FF99CC"/>
                </a:solidFill>
                <a:cs typeface="+mj-cs"/>
              </a:rPr>
              <a:t>عامل التربة</a:t>
            </a:r>
            <a:endParaRPr lang="ar-SA" sz="2400" b="1" dirty="0">
              <a:solidFill>
                <a:srgbClr val="FF99CC"/>
              </a:solidFill>
              <a:cs typeface="+mj-cs"/>
            </a:endParaRPr>
          </a:p>
          <a:p>
            <a:pPr algn="ctr" rtl="1"/>
            <a:r>
              <a:rPr lang="en-US" sz="2400" b="1" dirty="0" smtClean="0">
                <a:solidFill>
                  <a:srgbClr val="FF99CC"/>
                </a:solidFill>
                <a:latin typeface="Times New Roman" panose="02020603050405020304" pitchFamily="18" charset="0"/>
                <a:cs typeface="Times New Roman" panose="02020603050405020304" pitchFamily="18" charset="0"/>
              </a:rPr>
              <a:t>Soil factor</a:t>
            </a:r>
            <a:endParaRPr lang="en-US" sz="2400" b="1" dirty="0">
              <a:solidFill>
                <a:srgbClr val="FF99CC"/>
              </a:solidFill>
              <a:latin typeface="Times New Roman" panose="02020603050405020304" pitchFamily="18" charset="0"/>
              <a:cs typeface="Times New Roman" panose="02020603050405020304" pitchFamily="18" charset="0"/>
            </a:endParaRPr>
          </a:p>
        </p:txBody>
      </p:sp>
      <p:sp>
        <p:nvSpPr>
          <p:cNvPr id="3" name="Rectangle 2"/>
          <p:cNvSpPr/>
          <p:nvPr/>
        </p:nvSpPr>
        <p:spPr>
          <a:xfrm>
            <a:off x="4468812" y="1219200"/>
            <a:ext cx="4141788" cy="2345322"/>
          </a:xfrm>
          <a:prstGeom prst="rect">
            <a:avLst/>
          </a:prstGeom>
          <a:ln>
            <a:solidFill>
              <a:schemeClr val="bg1"/>
            </a:solidFill>
          </a:ln>
        </p:spPr>
        <p:txBody>
          <a:bodyPr wrap="square">
            <a:spAutoFit/>
          </a:bodyPr>
          <a:lstStyle/>
          <a:p>
            <a:pPr algn="just" rtl="1">
              <a:lnSpc>
                <a:spcPct val="150000"/>
              </a:lnSpc>
            </a:pPr>
            <a:r>
              <a:rPr lang="ar-SA" sz="2000" b="1" dirty="0" smtClean="0">
                <a:solidFill>
                  <a:schemeClr val="bg1"/>
                </a:solidFill>
                <a:cs typeface="+mj-cs"/>
              </a:rPr>
              <a:t>يعتمد </a:t>
            </a:r>
            <a:r>
              <a:rPr lang="ar-SA" sz="2000" b="1" dirty="0">
                <a:solidFill>
                  <a:schemeClr val="bg1"/>
                </a:solidFill>
                <a:cs typeface="+mj-cs"/>
              </a:rPr>
              <a:t>النبات على التربة في تثبيته، ويعتمد عليها في الحصول على الماء والعناصر المعدنية . هناك العديد من الأبحاث التي تشير إلى أن الإختلاف في تركيب التربة من الممكن أن يؤثر على عدة عمليات </a:t>
            </a:r>
            <a:r>
              <a:rPr lang="ar-SA" sz="2000" b="1" dirty="0" smtClean="0">
                <a:solidFill>
                  <a:schemeClr val="bg1"/>
                </a:solidFill>
                <a:cs typeface="+mj-cs"/>
              </a:rPr>
              <a:t>والتي من ضمنها:</a:t>
            </a:r>
          </a:p>
        </p:txBody>
      </p:sp>
      <p:sp>
        <p:nvSpPr>
          <p:cNvPr id="6" name="Rectangle 5"/>
          <p:cNvSpPr/>
          <p:nvPr/>
        </p:nvSpPr>
        <p:spPr>
          <a:xfrm>
            <a:off x="533400" y="3962400"/>
            <a:ext cx="8108535" cy="1938992"/>
          </a:xfrm>
          <a:prstGeom prst="rect">
            <a:avLst/>
          </a:prstGeom>
        </p:spPr>
        <p:txBody>
          <a:bodyPr wrap="square">
            <a:spAutoFit/>
          </a:bodyPr>
          <a:lstStyle/>
          <a:p>
            <a:pPr algn="just" rtl="1">
              <a:lnSpc>
                <a:spcPct val="150000"/>
              </a:lnSpc>
            </a:pPr>
            <a:r>
              <a:rPr lang="ar-SA" sz="2000" b="1" dirty="0">
                <a:solidFill>
                  <a:schemeClr val="bg1"/>
                </a:solidFill>
                <a:cs typeface="+mj-cs"/>
              </a:rPr>
              <a:t>التربة مزيج مواد معدنية والتي تشكل الهيكل الأساسي للتربة، بالإضافة إلى مواد عضوية ومسامات التربة والتي تحتوي على محلول التربة والهواء . بالإضافة إلى ذلك فالتربة تحتوي على كائنات حية ، مثل جذور النباتات وكائنات دقيقة وحيوانات التربة مثل الديدان. </a:t>
            </a:r>
            <a:r>
              <a:rPr lang="ar-SA" sz="2000" b="1" dirty="0" smtClean="0">
                <a:solidFill>
                  <a:schemeClr val="bg1"/>
                </a:solidFill>
                <a:cs typeface="+mj-cs"/>
              </a:rPr>
              <a:t>والمواد </a:t>
            </a:r>
            <a:r>
              <a:rPr lang="ar-SA" sz="2000" b="1" dirty="0">
                <a:solidFill>
                  <a:schemeClr val="bg1"/>
                </a:solidFill>
                <a:cs typeface="+mj-cs"/>
              </a:rPr>
              <a:t>المعدنية في التربة </a:t>
            </a:r>
            <a:r>
              <a:rPr lang="ar-SA" sz="2000" b="1" dirty="0" smtClean="0">
                <a:solidFill>
                  <a:schemeClr val="bg1"/>
                </a:solidFill>
                <a:cs typeface="+mj-cs"/>
              </a:rPr>
              <a:t>مصدرها هو </a:t>
            </a:r>
            <a:r>
              <a:rPr lang="ar-SA" sz="2000" b="1" dirty="0">
                <a:solidFill>
                  <a:schemeClr val="bg1"/>
                </a:solidFill>
                <a:cs typeface="+mj-cs"/>
              </a:rPr>
              <a:t>تفتت الصخور سواء بطرق ميكانيكية أو كيميائية</a:t>
            </a:r>
            <a:endParaRPr lang="en-US" sz="2000" b="1" dirty="0">
              <a:solidFill>
                <a:schemeClr val="bg1"/>
              </a:solidFill>
              <a:cs typeface="+mj-cs"/>
            </a:endParaRPr>
          </a:p>
        </p:txBody>
      </p:sp>
      <p:pic>
        <p:nvPicPr>
          <p:cNvPr id="4" name="Picture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381000" y="1204245"/>
            <a:ext cx="3810000" cy="2360277"/>
          </a:xfrm>
          <a:prstGeom prst="rect">
            <a:avLst/>
          </a:prstGeom>
        </p:spPr>
      </p:pic>
    </p:spTree>
    <p:extLst>
      <p:ext uri="{BB962C8B-B14F-4D97-AF65-F5344CB8AC3E}">
        <p14:creationId xmlns="" xmlns:p14="http://schemas.microsoft.com/office/powerpoint/2010/main" val="134585732"/>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1000"/>
                                        <p:tgtEl>
                                          <p:spTgt spid="3"/>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1000"/>
                                        <p:tgtEl>
                                          <p:spTgt spid="4"/>
                                        </p:tgtEl>
                                      </p:cBhvr>
                                    </p:animEffect>
                                  </p:childTnLst>
                                </p:cTn>
                              </p:par>
                            </p:childTnLst>
                          </p:cTn>
                        </p:par>
                        <p:par>
                          <p:cTn id="18" fill="hold">
                            <p:stCondLst>
                              <p:cond delay="3000"/>
                            </p:stCondLst>
                            <p:childTnLst>
                              <p:par>
                                <p:cTn id="19" presetID="14" presetClass="entr" presetSubtype="1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262404" y="1513080"/>
            <a:ext cx="6654800" cy="3759200"/>
          </a:xfrm>
          <a:prstGeom prst="rect">
            <a:avLst/>
          </a:prstGeom>
        </p:spPr>
      </p:pic>
      <p:sp>
        <p:nvSpPr>
          <p:cNvPr id="4" name="Rectangle 3"/>
          <p:cNvSpPr/>
          <p:nvPr/>
        </p:nvSpPr>
        <p:spPr>
          <a:xfrm>
            <a:off x="1262404" y="304800"/>
            <a:ext cx="6654800" cy="830997"/>
          </a:xfrm>
          <a:prstGeom prst="rect">
            <a:avLst/>
          </a:prstGeom>
        </p:spPr>
        <p:txBody>
          <a:bodyPr wrap="square">
            <a:spAutoFit/>
          </a:bodyPr>
          <a:lstStyle/>
          <a:p>
            <a:pPr algn="ctr" rtl="1"/>
            <a:r>
              <a:rPr lang="ar-SA" sz="2400" b="1" dirty="0">
                <a:solidFill>
                  <a:srgbClr val="CCFF99"/>
                </a:solidFill>
                <a:cs typeface="+mj-cs"/>
              </a:rPr>
              <a:t>وافقت الجمعية العالمية لعلوم التربة على تقسيم حبيبات التربة إلى عدة مجاميع حسب حجمها </a:t>
            </a:r>
            <a:endParaRPr lang="en-US" sz="2400" b="1" dirty="0">
              <a:solidFill>
                <a:srgbClr val="CCFF99"/>
              </a:solidFill>
              <a:cs typeface="+mj-cs"/>
            </a:endParaRPr>
          </a:p>
        </p:txBody>
      </p:sp>
    </p:spTree>
    <p:extLst>
      <p:ext uri="{BB962C8B-B14F-4D97-AF65-F5344CB8AC3E}">
        <p14:creationId xmlns="" xmlns:p14="http://schemas.microsoft.com/office/powerpoint/2010/main" val="9089260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336906"/>
            <a:ext cx="6400800" cy="400110"/>
          </a:xfrm>
          <a:prstGeom prst="rect">
            <a:avLst/>
          </a:prstGeom>
        </p:spPr>
        <p:txBody>
          <a:bodyPr wrap="square">
            <a:spAutoFit/>
          </a:bodyPr>
          <a:lstStyle/>
          <a:p>
            <a:pPr algn="r" rtl="1"/>
            <a:r>
              <a:rPr lang="ar-SA" sz="2000" b="1" dirty="0" smtClean="0">
                <a:solidFill>
                  <a:srgbClr val="CCFF99"/>
                </a:solidFill>
                <a:cs typeface="+mj-cs"/>
              </a:rPr>
              <a:t>هناك عدة </a:t>
            </a:r>
            <a:r>
              <a:rPr lang="ar-SA" sz="2000" b="1" dirty="0">
                <a:solidFill>
                  <a:srgbClr val="CCFF99"/>
                </a:solidFill>
                <a:cs typeface="+mj-cs"/>
              </a:rPr>
              <a:t>تأثيرات لتركيب التربة على النبات والعلاقات المائية </a:t>
            </a:r>
            <a:r>
              <a:rPr lang="ar-SA" sz="2000" b="1" dirty="0" smtClean="0">
                <a:solidFill>
                  <a:srgbClr val="CCFF99"/>
                </a:solidFill>
                <a:cs typeface="+mj-cs"/>
              </a:rPr>
              <a:t>وهي باختصار</a:t>
            </a:r>
            <a:endParaRPr lang="en-US" sz="2000" b="1" dirty="0">
              <a:solidFill>
                <a:srgbClr val="CCFF99"/>
              </a:solidFill>
              <a:cs typeface="+mj-cs"/>
            </a:endParaRPr>
          </a:p>
        </p:txBody>
      </p:sp>
      <p:sp>
        <p:nvSpPr>
          <p:cNvPr id="3" name="Rectangle 2"/>
          <p:cNvSpPr/>
          <p:nvPr/>
        </p:nvSpPr>
        <p:spPr>
          <a:xfrm>
            <a:off x="1890419" y="1119965"/>
            <a:ext cx="5363161" cy="400110"/>
          </a:xfrm>
          <a:prstGeom prst="rect">
            <a:avLst/>
          </a:prstGeom>
          <a:solidFill>
            <a:srgbClr val="990033"/>
          </a:solidFill>
          <a:ln>
            <a:solidFill>
              <a:schemeClr val="bg1"/>
            </a:solidFill>
          </a:ln>
        </p:spPr>
        <p:txBody>
          <a:bodyPr wrap="square">
            <a:spAutoFit/>
          </a:bodyPr>
          <a:lstStyle/>
          <a:p>
            <a:pPr lvl="0" algn="r" rtl="1"/>
            <a:r>
              <a:rPr lang="ar-SA" sz="2000" b="1" dirty="0">
                <a:solidFill>
                  <a:srgbClr val="CCFF99"/>
                </a:solidFill>
                <a:cs typeface="+mj-cs"/>
              </a:rPr>
              <a:t>نمو الجذور </a:t>
            </a:r>
            <a:r>
              <a:rPr lang="ar-SA" sz="2000" b="1" dirty="0" smtClean="0">
                <a:solidFill>
                  <a:srgbClr val="CCFF99"/>
                </a:solidFill>
                <a:cs typeface="+mj-cs"/>
              </a:rPr>
              <a:t>وتفرعها </a:t>
            </a:r>
            <a:r>
              <a:rPr lang="en-US" sz="2000" b="1" dirty="0" smtClean="0">
                <a:solidFill>
                  <a:srgbClr val="CCFF99"/>
                </a:solidFill>
                <a:latin typeface="Times New Roman" panose="02020603050405020304" pitchFamily="18" charset="0"/>
                <a:cs typeface="Times New Roman" panose="02020603050405020304" pitchFamily="18" charset="0"/>
              </a:rPr>
              <a:t>Roots </a:t>
            </a:r>
            <a:r>
              <a:rPr lang="en-US" sz="2000" b="1" dirty="0">
                <a:solidFill>
                  <a:srgbClr val="CCFF99"/>
                </a:solidFill>
                <a:latin typeface="Times New Roman" panose="02020603050405020304" pitchFamily="18" charset="0"/>
                <a:cs typeface="Times New Roman" panose="02020603050405020304" pitchFamily="18" charset="0"/>
              </a:rPr>
              <a:t>growth and branching</a:t>
            </a:r>
            <a:r>
              <a:rPr lang="en-US" sz="2000" b="1" dirty="0">
                <a:solidFill>
                  <a:srgbClr val="CCFF99"/>
                </a:solidFill>
                <a:cs typeface="+mj-cs"/>
              </a:rPr>
              <a:t>)</a:t>
            </a:r>
            <a:r>
              <a:rPr lang="ar-SA" sz="2000" b="1" dirty="0">
                <a:solidFill>
                  <a:srgbClr val="CCFF99"/>
                </a:solidFill>
                <a:cs typeface="+mj-cs"/>
              </a:rPr>
              <a:t>) </a:t>
            </a:r>
            <a:endParaRPr lang="en-US" sz="2000" dirty="0">
              <a:solidFill>
                <a:srgbClr val="CCFF99"/>
              </a:solidFill>
              <a:cs typeface="+mj-cs"/>
            </a:endParaRPr>
          </a:p>
        </p:txBody>
      </p:sp>
      <p:sp>
        <p:nvSpPr>
          <p:cNvPr id="4" name="Rectangle 3"/>
          <p:cNvSpPr/>
          <p:nvPr/>
        </p:nvSpPr>
        <p:spPr>
          <a:xfrm>
            <a:off x="1890419" y="1523760"/>
            <a:ext cx="5363161" cy="400110"/>
          </a:xfrm>
          <a:prstGeom prst="rect">
            <a:avLst/>
          </a:prstGeom>
          <a:solidFill>
            <a:srgbClr val="990033"/>
          </a:solidFill>
          <a:ln>
            <a:solidFill>
              <a:schemeClr val="bg1"/>
            </a:solidFill>
          </a:ln>
        </p:spPr>
        <p:txBody>
          <a:bodyPr wrap="square">
            <a:spAutoFit/>
          </a:bodyPr>
          <a:lstStyle/>
          <a:p>
            <a:pPr lvl="0" algn="r" rtl="1"/>
            <a:r>
              <a:rPr lang="ar-SA" sz="2000" b="1" dirty="0">
                <a:solidFill>
                  <a:srgbClr val="CCFF99"/>
                </a:solidFill>
                <a:cs typeface="+mj-cs"/>
              </a:rPr>
              <a:t>تغلغل (رشح) الماء إلى أسفل (</a:t>
            </a:r>
            <a:r>
              <a:rPr lang="en-US" sz="2000" b="1" dirty="0">
                <a:solidFill>
                  <a:srgbClr val="CCFF99"/>
                </a:solidFill>
                <a:latin typeface="Times New Roman" panose="02020603050405020304" pitchFamily="18" charset="0"/>
                <a:cs typeface="Times New Roman" panose="02020603050405020304" pitchFamily="18" charset="0"/>
              </a:rPr>
              <a:t>(Infiltration of water</a:t>
            </a:r>
          </a:p>
        </p:txBody>
      </p:sp>
      <p:sp>
        <p:nvSpPr>
          <p:cNvPr id="6" name="Rectangle 5"/>
          <p:cNvSpPr/>
          <p:nvPr/>
        </p:nvSpPr>
        <p:spPr>
          <a:xfrm>
            <a:off x="1890419" y="1923870"/>
            <a:ext cx="5363161" cy="400110"/>
          </a:xfrm>
          <a:prstGeom prst="rect">
            <a:avLst/>
          </a:prstGeom>
          <a:solidFill>
            <a:srgbClr val="990033"/>
          </a:solidFill>
          <a:ln>
            <a:solidFill>
              <a:schemeClr val="bg1"/>
            </a:solidFill>
          </a:ln>
        </p:spPr>
        <p:txBody>
          <a:bodyPr wrap="square">
            <a:spAutoFit/>
          </a:bodyPr>
          <a:lstStyle/>
          <a:p>
            <a:pPr lvl="0" algn="r" rtl="1"/>
            <a:r>
              <a:rPr lang="ar-SA" sz="2000" b="1" dirty="0">
                <a:solidFill>
                  <a:srgbClr val="CCFF99"/>
                </a:solidFill>
                <a:cs typeface="+mj-cs"/>
              </a:rPr>
              <a:t>حركة </a:t>
            </a:r>
            <a:r>
              <a:rPr lang="ar-SA" sz="2000" b="1" dirty="0" smtClean="0">
                <a:solidFill>
                  <a:srgbClr val="CCFF99"/>
                </a:solidFill>
                <a:cs typeface="+mj-cs"/>
              </a:rPr>
              <a:t>الماء </a:t>
            </a:r>
            <a:r>
              <a:rPr lang="en-US" sz="2000" b="1" dirty="0" smtClean="0">
                <a:solidFill>
                  <a:srgbClr val="CCFF99"/>
                </a:solidFill>
                <a:cs typeface="+mj-cs"/>
              </a:rPr>
              <a:t> </a:t>
            </a:r>
            <a:r>
              <a:rPr lang="en-US" sz="2000" b="1" dirty="0">
                <a:solidFill>
                  <a:srgbClr val="CCFF99"/>
                </a:solidFill>
                <a:latin typeface="Times New Roman" panose="02020603050405020304" pitchFamily="18" charset="0"/>
                <a:cs typeface="Times New Roman" panose="02020603050405020304" pitchFamily="18" charset="0"/>
              </a:rPr>
              <a:t>Water movement)</a:t>
            </a:r>
            <a:r>
              <a:rPr lang="ar-SA" sz="2000" b="1" dirty="0">
                <a:solidFill>
                  <a:srgbClr val="CCFF99"/>
                </a:solidFill>
                <a:cs typeface="+mj-cs"/>
              </a:rPr>
              <a:t>) </a:t>
            </a:r>
            <a:endParaRPr lang="en-US" sz="2000" b="1" dirty="0">
              <a:solidFill>
                <a:srgbClr val="CCFF99"/>
              </a:solidFill>
              <a:cs typeface="+mj-cs"/>
            </a:endParaRPr>
          </a:p>
        </p:txBody>
      </p:sp>
      <p:sp>
        <p:nvSpPr>
          <p:cNvPr id="7" name="Rectangle 6"/>
          <p:cNvSpPr/>
          <p:nvPr/>
        </p:nvSpPr>
        <p:spPr>
          <a:xfrm>
            <a:off x="1890419" y="2323980"/>
            <a:ext cx="5363161" cy="400110"/>
          </a:xfrm>
          <a:prstGeom prst="rect">
            <a:avLst/>
          </a:prstGeom>
          <a:solidFill>
            <a:srgbClr val="990033"/>
          </a:solidFill>
          <a:ln>
            <a:solidFill>
              <a:schemeClr val="bg1"/>
            </a:solidFill>
          </a:ln>
        </p:spPr>
        <p:txBody>
          <a:bodyPr wrap="square">
            <a:spAutoFit/>
          </a:bodyPr>
          <a:lstStyle/>
          <a:p>
            <a:pPr lvl="0" algn="r" rtl="1"/>
            <a:r>
              <a:rPr lang="ar-SA" sz="2000" b="1" dirty="0">
                <a:solidFill>
                  <a:srgbClr val="CCFF99"/>
                </a:solidFill>
                <a:latin typeface="Times New Roman" panose="02020603050405020304" pitchFamily="18" charset="0"/>
                <a:cs typeface="Times New Roman" panose="02020603050405020304" pitchFamily="18" charset="0"/>
              </a:rPr>
              <a:t>احتفاظ التربة بالماء </a:t>
            </a:r>
            <a:r>
              <a:rPr lang="en-US" sz="2000" b="1" dirty="0">
                <a:solidFill>
                  <a:srgbClr val="CCFF99"/>
                </a:solidFill>
                <a:latin typeface="Times New Roman" panose="02020603050405020304" pitchFamily="18" charset="0"/>
                <a:cs typeface="Times New Roman" panose="02020603050405020304" pitchFamily="18" charset="0"/>
              </a:rPr>
              <a:t> Water-holding capacity)</a:t>
            </a:r>
            <a:r>
              <a:rPr lang="ar-SA" sz="2000" b="1" dirty="0">
                <a:solidFill>
                  <a:srgbClr val="CCFF99"/>
                </a:solidFill>
                <a:latin typeface="Times New Roman" panose="02020603050405020304" pitchFamily="18" charset="0"/>
                <a:cs typeface="Times New Roman" panose="02020603050405020304" pitchFamily="18" charset="0"/>
              </a:rPr>
              <a:t>)</a:t>
            </a:r>
            <a:endParaRPr lang="en-US" sz="2000" b="1" dirty="0">
              <a:solidFill>
                <a:srgbClr val="CCFF99"/>
              </a:solidFill>
              <a:latin typeface="Times New Roman" panose="02020603050405020304" pitchFamily="18" charset="0"/>
              <a:cs typeface="Times New Roman" panose="02020603050405020304" pitchFamily="18" charset="0"/>
            </a:endParaRPr>
          </a:p>
        </p:txBody>
      </p:sp>
      <p:sp>
        <p:nvSpPr>
          <p:cNvPr id="8" name="Rectangle 7"/>
          <p:cNvSpPr/>
          <p:nvPr/>
        </p:nvSpPr>
        <p:spPr>
          <a:xfrm>
            <a:off x="1890419" y="2724090"/>
            <a:ext cx="5363161" cy="400110"/>
          </a:xfrm>
          <a:prstGeom prst="rect">
            <a:avLst/>
          </a:prstGeom>
          <a:solidFill>
            <a:srgbClr val="990033"/>
          </a:solidFill>
          <a:ln>
            <a:solidFill>
              <a:schemeClr val="bg1"/>
            </a:solidFill>
          </a:ln>
        </p:spPr>
        <p:txBody>
          <a:bodyPr wrap="square">
            <a:spAutoFit/>
          </a:bodyPr>
          <a:lstStyle/>
          <a:p>
            <a:pPr lvl="0" algn="r" rtl="1"/>
            <a:r>
              <a:rPr lang="ar-SA" sz="2000" b="1" dirty="0">
                <a:solidFill>
                  <a:srgbClr val="CCFF99"/>
                </a:solidFill>
                <a:latin typeface="Times New Roman" panose="02020603050405020304" pitchFamily="18" charset="0"/>
                <a:cs typeface="Times New Roman" panose="02020603050405020304" pitchFamily="18" charset="0"/>
              </a:rPr>
              <a:t>خصوبة التربة </a:t>
            </a:r>
            <a:r>
              <a:rPr lang="en-US" sz="2000" b="1" dirty="0">
                <a:solidFill>
                  <a:srgbClr val="CCFF99"/>
                </a:solidFill>
                <a:latin typeface="Times New Roman" panose="02020603050405020304" pitchFamily="18" charset="0"/>
                <a:cs typeface="Times New Roman" panose="02020603050405020304" pitchFamily="18" charset="0"/>
              </a:rPr>
              <a:t> Soil </a:t>
            </a:r>
            <a:r>
              <a:rPr lang="en-US" sz="2000" b="1" dirty="0" smtClean="0">
                <a:solidFill>
                  <a:srgbClr val="CCFF99"/>
                </a:solidFill>
                <a:latin typeface="Times New Roman" panose="02020603050405020304" pitchFamily="18" charset="0"/>
                <a:cs typeface="Times New Roman" panose="02020603050405020304" pitchFamily="18" charset="0"/>
              </a:rPr>
              <a:t>fertility)</a:t>
            </a:r>
            <a:r>
              <a:rPr lang="ar-SA" sz="2000" b="1" dirty="0" smtClean="0">
                <a:solidFill>
                  <a:srgbClr val="CCFF99"/>
                </a:solidFill>
                <a:latin typeface="Times New Roman" panose="02020603050405020304" pitchFamily="18" charset="0"/>
                <a:cs typeface="Times New Roman" panose="02020603050405020304" pitchFamily="18" charset="0"/>
              </a:rPr>
              <a:t>)</a:t>
            </a:r>
            <a:endParaRPr lang="en-US" sz="2000" b="1" dirty="0">
              <a:solidFill>
                <a:srgbClr val="CCFF99"/>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61380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1+#ppt_w/2"/>
                                          </p:val>
                                        </p:tav>
                                        <p:tav tm="100000">
                                          <p:val>
                                            <p:strVal val="#ppt_x"/>
                                          </p:val>
                                        </p:tav>
                                      </p:tavLst>
                                    </p:anim>
                                    <p:anim calcmode="lin" valueType="num">
                                      <p:cBhvr additive="base">
                                        <p:cTn id="14" dur="75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750" fill="hold"/>
                                        <p:tgtEl>
                                          <p:spTgt spid="4"/>
                                        </p:tgtEl>
                                        <p:attrNameLst>
                                          <p:attrName>ppt_x</p:attrName>
                                        </p:attrNameLst>
                                      </p:cBhvr>
                                      <p:tavLst>
                                        <p:tav tm="0">
                                          <p:val>
                                            <p:strVal val="0-#ppt_w/2"/>
                                          </p:val>
                                        </p:tav>
                                        <p:tav tm="100000">
                                          <p:val>
                                            <p:strVal val="#ppt_x"/>
                                          </p:val>
                                        </p:tav>
                                      </p:tavLst>
                                    </p:anim>
                                    <p:anim calcmode="lin" valueType="num">
                                      <p:cBhvr additive="base">
                                        <p:cTn id="19" dur="75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1+#ppt_w/2"/>
                                          </p:val>
                                        </p:tav>
                                        <p:tav tm="100000">
                                          <p:val>
                                            <p:strVal val="#ppt_x"/>
                                          </p:val>
                                        </p:tav>
                                      </p:tavLst>
                                    </p:anim>
                                    <p:anim calcmode="lin" valueType="num">
                                      <p:cBhvr additive="base">
                                        <p:cTn id="24" dur="75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0-#ppt_w/2"/>
                                          </p:val>
                                        </p:tav>
                                        <p:tav tm="100000">
                                          <p:val>
                                            <p:strVal val="#ppt_x"/>
                                          </p:val>
                                        </p:tav>
                                      </p:tavLst>
                                    </p:anim>
                                    <p:anim calcmode="lin" valueType="num">
                                      <p:cBhvr additive="base">
                                        <p:cTn id="29" dur="75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750" fill="hold"/>
                                        <p:tgtEl>
                                          <p:spTgt spid="8"/>
                                        </p:tgtEl>
                                        <p:attrNameLst>
                                          <p:attrName>ppt_x</p:attrName>
                                        </p:attrNameLst>
                                      </p:cBhvr>
                                      <p:tavLst>
                                        <p:tav tm="0">
                                          <p:val>
                                            <p:strVal val="1+#ppt_w/2"/>
                                          </p:val>
                                        </p:tav>
                                        <p:tav tm="100000">
                                          <p:val>
                                            <p:strVal val="#ppt_x"/>
                                          </p:val>
                                        </p:tav>
                                      </p:tavLst>
                                    </p:anim>
                                    <p:anim calcmode="lin" valueType="num">
                                      <p:cBhvr additive="base">
                                        <p:cTn id="34"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805936"/>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ar-SA"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نمو الجذور وتفرعها</a:t>
            </a:r>
            <a:r>
              <a:rPr kumimoji="0" lang="en-US"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Roots growth and branching)</a:t>
            </a:r>
            <a:r>
              <a:rPr kumimoji="0" lang="ar-SA" sz="2000"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a:t>
            </a:r>
            <a:r>
              <a:rPr kumimoji="0" lang="ar-SA" sz="2000"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endParaRPr kumimoji="0" lang="en-US" sz="200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تعيق التربة التي تحتوي على نسبة كبيرة من الطمي والطين نمو الجذور وتسبب نقصاً في تفرعها.</a:t>
            </a:r>
            <a:endParaRPr kumimoji="0" lang="en-US" sz="200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2000"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تغلغل </a:t>
            </a:r>
            <a:r>
              <a:rPr kumimoji="0" lang="ar-SA"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(رشح) الماء إلى </a:t>
            </a:r>
            <a:r>
              <a:rPr kumimoji="0" lang="ar-SA" sz="2000"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أسفل (</a:t>
            </a:r>
            <a:r>
              <a:rPr kumimoji="0" lang="en-US"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(Infiltration of water</a:t>
            </a:r>
            <a:endParaRPr kumimoji="0" lang="en-US" sz="2000" b="1"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يتسرب المطر الذي يسقط على التربة الخشنة بسرعة إلى أسفل بينما يكون معدل الرشح في التربة الدقيقة بطيئاً.</a:t>
            </a:r>
            <a:endParaRPr kumimoji="0" lang="en-US" sz="200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حركة الماء</a:t>
            </a:r>
            <a:r>
              <a:rPr kumimoji="0" lang="en-US"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Water movement)</a:t>
            </a:r>
            <a:r>
              <a:rPr kumimoji="0" lang="ar-SA" sz="2000"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a:t>
            </a:r>
            <a:r>
              <a:rPr kumimoji="0" lang="ar-SA" sz="2000"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endParaRPr kumimoji="0" lang="en-US" sz="2000" i="0" u="none" strike="noStrike" cap="none" normalizeH="0" baseline="0" dirty="0" smtClean="0">
              <a:ln>
                <a:noFill/>
              </a:ln>
              <a:solidFill>
                <a:srgbClr val="FFFF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تتناسب حركة الماء في التربة تناسباً </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طردياً</a:t>
            </a: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مع حجم حبيبات التربة، أي أن حركة الماء تكون أبطأ في التربة ذات الحبيبات </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الدقيقة.</a:t>
            </a: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في التربة الرملية يتحرك الماء إلى أسفل بشكل سريع وبالتالي في فترة زمنية وجيزة يصبح الماء غير متوفر للنباتات ذات الجذور الضحلة وأكثر النباتات نجاحاً في التربة الرملية هي النباتات ذات الجذور العميقة.</a:t>
            </a:r>
            <a:endParaRPr kumimoji="0" lang="en-US" sz="200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Char char="•"/>
              <a:tabLst/>
            </a:pPr>
            <a:r>
              <a:rPr kumimoji="0" lang="ar-SA"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احتفاظ التربة بالماء </a:t>
            </a:r>
            <a:r>
              <a:rPr kumimoji="0" lang="en-US" sz="2000"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Water-holding capacity)</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a:t>
            </a:r>
            <a:endParaRPr kumimoji="0" lang="en-US" sz="200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تختلف الترب فيما بينها في درجة حفظها للماء نظراً </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للإختلاف</a:t>
            </a: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في </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تركيبها.</a:t>
            </a: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تمسك التربة بجزء من الماء في المسافات البينية الدقيقة بين حبيباتها وهذا يسمى بالقوة الشعرية </a:t>
            </a:r>
            <a:r>
              <a:rPr kumimoji="0" lang="en-US"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Capillary force)</a:t>
            </a:r>
            <a:r>
              <a:rPr kumimoji="0" lang="ar-SA" sz="2000"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 </a:t>
            </a:r>
            <a:r>
              <a:rPr kumimoji="0" lang="ar-SA" sz="200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ويوجد الماء كذلك على شكل أغلفة حول حبيبات التربة.</a:t>
            </a:r>
            <a:endParaRPr kumimoji="0" lang="ar-SA" sz="200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09600" y="1001282"/>
            <a:ext cx="7865475"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09600" y="2689350"/>
            <a:ext cx="2616589" cy="369332"/>
          </a:xfrm>
          <a:prstGeom prst="rect">
            <a:avLst/>
          </a:prstGeom>
          <a:solidFill>
            <a:srgbClr val="990033"/>
          </a:solidFill>
        </p:spPr>
        <p:txBody>
          <a:bodyPr wrap="square">
            <a:spAutoFit/>
          </a:bodyPr>
          <a:lstStyle/>
          <a:p>
            <a:pPr algn="r" rtl="1"/>
            <a:r>
              <a:rPr lang="ar-SA" b="1" dirty="0">
                <a:solidFill>
                  <a:srgbClr val="FFFF00"/>
                </a:solidFill>
                <a:cs typeface="+mj-cs"/>
              </a:rPr>
              <a:t>نباتات تعيش في التربة </a:t>
            </a:r>
            <a:r>
              <a:rPr lang="ar-SA" b="1" dirty="0" smtClean="0">
                <a:solidFill>
                  <a:srgbClr val="FFFF00"/>
                </a:solidFill>
                <a:cs typeface="+mj-cs"/>
              </a:rPr>
              <a:t>الحمضية</a:t>
            </a:r>
            <a:endParaRPr lang="en-US" b="1" dirty="0">
              <a:solidFill>
                <a:srgbClr val="FFFF00"/>
              </a:solidFill>
              <a:cs typeface="+mj-cs"/>
            </a:endParaRPr>
          </a:p>
        </p:txBody>
      </p:sp>
      <p:sp>
        <p:nvSpPr>
          <p:cNvPr id="3" name="Rectangle 2"/>
          <p:cNvSpPr/>
          <p:nvPr/>
        </p:nvSpPr>
        <p:spPr>
          <a:xfrm>
            <a:off x="3276600" y="2689350"/>
            <a:ext cx="2590056" cy="369332"/>
          </a:xfrm>
          <a:prstGeom prst="rect">
            <a:avLst/>
          </a:prstGeom>
          <a:solidFill>
            <a:srgbClr val="990033"/>
          </a:solidFill>
        </p:spPr>
        <p:txBody>
          <a:bodyPr wrap="square">
            <a:spAutoFit/>
          </a:bodyPr>
          <a:lstStyle/>
          <a:p>
            <a:pPr algn="r" rtl="1"/>
            <a:r>
              <a:rPr lang="ar-SA" b="1" dirty="0">
                <a:solidFill>
                  <a:srgbClr val="FFFF00"/>
                </a:solidFill>
                <a:cs typeface="+mj-cs"/>
              </a:rPr>
              <a:t>نباتات تعيش في التربة المالحة </a:t>
            </a:r>
            <a:endParaRPr lang="en-US" b="1" dirty="0">
              <a:solidFill>
                <a:srgbClr val="FFFF00"/>
              </a:solidFill>
              <a:cs typeface="+mj-cs"/>
            </a:endParaRPr>
          </a:p>
        </p:txBody>
      </p:sp>
      <p:sp>
        <p:nvSpPr>
          <p:cNvPr id="4" name="Rectangle 3"/>
          <p:cNvSpPr/>
          <p:nvPr/>
        </p:nvSpPr>
        <p:spPr>
          <a:xfrm>
            <a:off x="5891581" y="2689350"/>
            <a:ext cx="2583494" cy="369332"/>
          </a:xfrm>
          <a:prstGeom prst="rect">
            <a:avLst/>
          </a:prstGeom>
          <a:solidFill>
            <a:srgbClr val="990033"/>
          </a:solidFill>
        </p:spPr>
        <p:txBody>
          <a:bodyPr wrap="square">
            <a:spAutoFit/>
          </a:bodyPr>
          <a:lstStyle/>
          <a:p>
            <a:pPr algn="r" rtl="1"/>
            <a:r>
              <a:rPr lang="ar-SA" b="1" dirty="0">
                <a:solidFill>
                  <a:srgbClr val="FFFF00"/>
                </a:solidFill>
                <a:cs typeface="+mj-cs"/>
              </a:rPr>
              <a:t>نباتات تعيش في التربة الرملية </a:t>
            </a:r>
            <a:endParaRPr lang="en-US" b="1" dirty="0">
              <a:solidFill>
                <a:srgbClr val="FFFF00"/>
              </a:solidFill>
              <a:cs typeface="+mj-cs"/>
            </a:endParaRPr>
          </a:p>
        </p:txBody>
      </p:sp>
      <p:sp>
        <p:nvSpPr>
          <p:cNvPr id="5" name="Rectangle 4"/>
          <p:cNvSpPr/>
          <p:nvPr/>
        </p:nvSpPr>
        <p:spPr>
          <a:xfrm>
            <a:off x="609600" y="4746750"/>
            <a:ext cx="2612812" cy="369332"/>
          </a:xfrm>
          <a:prstGeom prst="rect">
            <a:avLst/>
          </a:prstGeom>
          <a:solidFill>
            <a:srgbClr val="990033"/>
          </a:solidFill>
        </p:spPr>
        <p:txBody>
          <a:bodyPr wrap="square">
            <a:spAutoFit/>
          </a:bodyPr>
          <a:lstStyle/>
          <a:p>
            <a:pPr algn="r" rtl="1"/>
            <a:r>
              <a:rPr lang="ar-SA" b="1" dirty="0">
                <a:solidFill>
                  <a:srgbClr val="FFFF00"/>
                </a:solidFill>
                <a:cs typeface="+mj-cs"/>
              </a:rPr>
              <a:t>نباتات تعيش على سطح الصخور </a:t>
            </a:r>
            <a:endParaRPr lang="en-US" b="1" dirty="0">
              <a:solidFill>
                <a:srgbClr val="FFFF00"/>
              </a:solidFill>
              <a:cs typeface="+mj-cs"/>
            </a:endParaRPr>
          </a:p>
        </p:txBody>
      </p:sp>
      <p:sp>
        <p:nvSpPr>
          <p:cNvPr id="6" name="Rectangle 5"/>
          <p:cNvSpPr/>
          <p:nvPr/>
        </p:nvSpPr>
        <p:spPr>
          <a:xfrm>
            <a:off x="3226190" y="4746750"/>
            <a:ext cx="2640466" cy="369332"/>
          </a:xfrm>
          <a:prstGeom prst="rect">
            <a:avLst/>
          </a:prstGeom>
          <a:solidFill>
            <a:srgbClr val="990033"/>
          </a:solidFill>
        </p:spPr>
        <p:txBody>
          <a:bodyPr wrap="none">
            <a:spAutoFit/>
          </a:bodyPr>
          <a:lstStyle/>
          <a:p>
            <a:pPr algn="r" rtl="1"/>
            <a:r>
              <a:rPr lang="ar-SA" b="1" dirty="0">
                <a:solidFill>
                  <a:srgbClr val="FFFF00"/>
                </a:solidFill>
                <a:cs typeface="+mj-cs"/>
              </a:rPr>
              <a:t>نباتات تعيش في شقوق الصخور </a:t>
            </a:r>
            <a:endParaRPr lang="en-US" b="1" dirty="0">
              <a:solidFill>
                <a:srgbClr val="FFFF00"/>
              </a:solidFill>
              <a:cs typeface="+mj-cs"/>
            </a:endParaRPr>
          </a:p>
        </p:txBody>
      </p:sp>
      <p:sp>
        <p:nvSpPr>
          <p:cNvPr id="7" name="Rectangle 6"/>
          <p:cNvSpPr/>
          <p:nvPr/>
        </p:nvSpPr>
        <p:spPr>
          <a:xfrm>
            <a:off x="2893123" y="381000"/>
            <a:ext cx="3357009" cy="400110"/>
          </a:xfrm>
          <a:prstGeom prst="rect">
            <a:avLst/>
          </a:prstGeom>
        </p:spPr>
        <p:txBody>
          <a:bodyPr wrap="none">
            <a:spAutoFit/>
          </a:bodyPr>
          <a:lstStyle/>
          <a:p>
            <a:pPr algn="ctr" rtl="1"/>
            <a:r>
              <a:rPr lang="ar-SA" sz="2000" b="1" dirty="0">
                <a:solidFill>
                  <a:srgbClr val="CCFF99"/>
                </a:solidFill>
                <a:cs typeface="+mj-cs"/>
              </a:rPr>
              <a:t>تقسيم النباتات على حسب نوعية التربة</a:t>
            </a:r>
            <a:endParaRPr lang="en-US" sz="2000" b="1" dirty="0">
              <a:solidFill>
                <a:srgbClr val="CCFF99"/>
              </a:solidFill>
              <a:cs typeface="+mj-cs"/>
            </a:endParaRPr>
          </a:p>
        </p:txBody>
      </p:sp>
    </p:spTree>
    <p:extLst>
      <p:ext uri="{BB962C8B-B14F-4D97-AF65-F5344CB8AC3E}">
        <p14:creationId xmlns="" xmlns:p14="http://schemas.microsoft.com/office/powerpoint/2010/main" val="1228477828"/>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randombar(horizontal)">
                                      <p:cBhvr>
                                        <p:cTn id="11" dur="750"/>
                                        <p:tgtEl>
                                          <p:spTgt spid="9218"/>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750"/>
                                        <p:tgtEl>
                                          <p:spTgt spid="2"/>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750"/>
                                        <p:tgtEl>
                                          <p:spTgt spid="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750"/>
                                        <p:tgtEl>
                                          <p:spTgt spid="4"/>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75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676400" y="1143000"/>
            <a:ext cx="6437981" cy="646331"/>
          </a:xfrm>
          <a:prstGeom prst="rect">
            <a:avLst/>
          </a:prstGeom>
        </p:spPr>
        <p:txBody>
          <a:bodyPr wrap="none">
            <a:spAutoFit/>
          </a:bodyPr>
          <a:lstStyle/>
          <a:p>
            <a:r>
              <a:rPr lang="ar-SA" sz="3600" b="1" u="sng" dirty="0" smtClean="0">
                <a:solidFill>
                  <a:srgbClr val="FFFF00"/>
                </a:solidFill>
              </a:rPr>
              <a:t>توزيع الدرجات في مقرر فسيولوجيا بيئيه </a:t>
            </a:r>
            <a:endParaRPr lang="en-US" sz="3600" b="1" u="sng" dirty="0">
              <a:solidFill>
                <a:srgbClr val="FFFF00"/>
              </a:solidFill>
            </a:endParaRPr>
          </a:p>
        </p:txBody>
      </p:sp>
      <p:sp>
        <p:nvSpPr>
          <p:cNvPr id="3" name="مربع نص 2"/>
          <p:cNvSpPr txBox="1"/>
          <p:nvPr/>
        </p:nvSpPr>
        <p:spPr>
          <a:xfrm>
            <a:off x="609600" y="2057400"/>
            <a:ext cx="8310350" cy="3046988"/>
          </a:xfrm>
          <a:prstGeom prst="rect">
            <a:avLst/>
          </a:prstGeom>
          <a:noFill/>
        </p:spPr>
        <p:txBody>
          <a:bodyPr wrap="square" rtlCol="1">
            <a:spAutoFit/>
          </a:bodyPr>
          <a:lstStyle/>
          <a:p>
            <a:pPr algn="r"/>
            <a:r>
              <a:rPr lang="ar-SA" sz="3200" b="1" dirty="0" smtClean="0">
                <a:solidFill>
                  <a:schemeClr val="bg1"/>
                </a:solidFill>
              </a:rPr>
              <a:t>الاختبار الفصلي </a:t>
            </a:r>
            <a:r>
              <a:rPr lang="ar-SA" sz="3200" b="1" dirty="0" err="1" smtClean="0">
                <a:solidFill>
                  <a:schemeClr val="bg1"/>
                </a:solidFill>
              </a:rPr>
              <a:t>الاول </a:t>
            </a:r>
            <a:r>
              <a:rPr lang="ar-SA" sz="3200" b="1" dirty="0" smtClean="0">
                <a:solidFill>
                  <a:schemeClr val="bg1"/>
                </a:solidFill>
              </a:rPr>
              <a:t>:  10</a:t>
            </a:r>
          </a:p>
          <a:p>
            <a:pPr algn="r"/>
            <a:r>
              <a:rPr lang="ar-SA" sz="3200" b="1" dirty="0" smtClean="0">
                <a:solidFill>
                  <a:schemeClr val="bg1"/>
                </a:solidFill>
              </a:rPr>
              <a:t>الاختبار الفصلي </a:t>
            </a:r>
            <a:r>
              <a:rPr lang="ar-SA" sz="3200" b="1" dirty="0" err="1" smtClean="0">
                <a:solidFill>
                  <a:schemeClr val="bg1"/>
                </a:solidFill>
              </a:rPr>
              <a:t>الثاني </a:t>
            </a:r>
            <a:r>
              <a:rPr lang="ar-SA" sz="3200" b="1" dirty="0" smtClean="0">
                <a:solidFill>
                  <a:schemeClr val="bg1"/>
                </a:solidFill>
              </a:rPr>
              <a:t>:10  </a:t>
            </a:r>
          </a:p>
          <a:p>
            <a:pPr algn="r"/>
            <a:r>
              <a:rPr lang="ar-SA" sz="3200" b="1" dirty="0" smtClean="0">
                <a:solidFill>
                  <a:schemeClr val="bg1"/>
                </a:solidFill>
              </a:rPr>
              <a:t>المشاركه </a:t>
            </a:r>
            <a:r>
              <a:rPr lang="ar-SA" sz="3200" b="1" dirty="0" err="1" smtClean="0">
                <a:solidFill>
                  <a:schemeClr val="bg1"/>
                </a:solidFill>
              </a:rPr>
              <a:t>والواجبات </a:t>
            </a:r>
            <a:r>
              <a:rPr lang="ar-SA" sz="3200" b="1" dirty="0" smtClean="0">
                <a:solidFill>
                  <a:schemeClr val="bg1"/>
                </a:solidFill>
              </a:rPr>
              <a:t>: 10</a:t>
            </a:r>
          </a:p>
          <a:p>
            <a:pPr algn="r"/>
            <a:r>
              <a:rPr lang="ar-SA" sz="3200" b="1" dirty="0" smtClean="0">
                <a:solidFill>
                  <a:schemeClr val="bg1"/>
                </a:solidFill>
              </a:rPr>
              <a:t>الاختبار </a:t>
            </a:r>
            <a:r>
              <a:rPr lang="ar-SA" sz="3200" b="1" dirty="0" err="1" smtClean="0">
                <a:solidFill>
                  <a:schemeClr val="bg1"/>
                </a:solidFill>
              </a:rPr>
              <a:t>النهائي </a:t>
            </a:r>
            <a:r>
              <a:rPr lang="ar-SA" sz="3200" b="1" dirty="0" smtClean="0">
                <a:solidFill>
                  <a:schemeClr val="bg1"/>
                </a:solidFill>
              </a:rPr>
              <a:t>: 40</a:t>
            </a:r>
          </a:p>
          <a:p>
            <a:pPr algn="r"/>
            <a:r>
              <a:rPr lang="ar-SA" sz="3200" b="1" dirty="0" err="1" smtClean="0">
                <a:solidFill>
                  <a:schemeClr val="bg1"/>
                </a:solidFill>
              </a:rPr>
              <a:t>الختبار</a:t>
            </a:r>
            <a:r>
              <a:rPr lang="ar-SA" sz="3200" b="1" dirty="0" smtClean="0">
                <a:solidFill>
                  <a:schemeClr val="bg1"/>
                </a:solidFill>
              </a:rPr>
              <a:t> </a:t>
            </a:r>
            <a:r>
              <a:rPr lang="ar-SA" sz="3200" b="1" dirty="0" err="1" smtClean="0">
                <a:solidFill>
                  <a:schemeClr val="bg1"/>
                </a:solidFill>
              </a:rPr>
              <a:t>العملي </a:t>
            </a:r>
            <a:r>
              <a:rPr lang="ar-SA" sz="3200" b="1" dirty="0" smtClean="0">
                <a:solidFill>
                  <a:schemeClr val="bg1"/>
                </a:solidFill>
              </a:rPr>
              <a:t>: 20</a:t>
            </a:r>
          </a:p>
          <a:p>
            <a:pPr algn="r"/>
            <a:r>
              <a:rPr lang="ar-SA" sz="3200" b="1" dirty="0" smtClean="0">
                <a:solidFill>
                  <a:schemeClr val="bg1"/>
                </a:solidFill>
              </a:rPr>
              <a:t>التقارير </a:t>
            </a:r>
            <a:r>
              <a:rPr lang="ar-SA" sz="3200" b="1" dirty="0" err="1" smtClean="0">
                <a:solidFill>
                  <a:schemeClr val="bg1"/>
                </a:solidFill>
              </a:rPr>
              <a:t>المعمليه </a:t>
            </a:r>
            <a:r>
              <a:rPr lang="ar-SA" sz="3200" b="1" dirty="0" smtClean="0">
                <a:solidFill>
                  <a:schemeClr val="bg1"/>
                </a:solidFill>
              </a:rPr>
              <a:t>: 10 </a:t>
            </a:r>
            <a:endParaRPr lang="ar-SA" sz="32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533400" y="1752600"/>
            <a:ext cx="8077200" cy="2923877"/>
          </a:xfrm>
          <a:prstGeom prst="rect">
            <a:avLst/>
          </a:prstGeom>
          <a:noFill/>
        </p:spPr>
        <p:txBody>
          <a:bodyPr wrap="square" rtlCol="1">
            <a:spAutoFit/>
          </a:bodyPr>
          <a:lstStyle/>
          <a:p>
            <a:pPr algn="r"/>
            <a:r>
              <a:rPr lang="ar-SA" sz="4000" b="1" u="sng" dirty="0" smtClean="0">
                <a:solidFill>
                  <a:srgbClr val="FFFF00"/>
                </a:solidFill>
              </a:rPr>
              <a:t>المراجع  :</a:t>
            </a:r>
          </a:p>
          <a:p>
            <a:pPr algn="r"/>
            <a:r>
              <a:rPr lang="ar-SA" sz="4000" b="1" dirty="0" smtClean="0">
                <a:solidFill>
                  <a:schemeClr val="bg1"/>
                </a:solidFill>
              </a:rPr>
              <a:t>اقلمة النبات للظروف البيئيه</a:t>
            </a:r>
          </a:p>
          <a:p>
            <a:pPr algn="r"/>
            <a:r>
              <a:rPr lang="ar-SA" sz="3200" b="1" dirty="0" smtClean="0">
                <a:solidFill>
                  <a:schemeClr val="bg1"/>
                </a:solidFill>
              </a:rPr>
              <a:t>تأليف أ.د. محمد اليمني وأ. رمضان الدسوقي </a:t>
            </a:r>
          </a:p>
          <a:p>
            <a:pPr algn="r"/>
            <a:r>
              <a:rPr lang="ar-SA" sz="3200" b="1" dirty="0" smtClean="0">
                <a:solidFill>
                  <a:schemeClr val="bg1"/>
                </a:solidFill>
              </a:rPr>
              <a:t>الناشر : جامعة المك سعود </a:t>
            </a:r>
            <a:endParaRPr lang="en-US" sz="3200" b="1" dirty="0" smtClean="0">
              <a:solidFill>
                <a:schemeClr val="bg1"/>
              </a:solidFill>
            </a:endParaRPr>
          </a:p>
          <a:p>
            <a:pPr algn="r"/>
            <a:r>
              <a:rPr lang="en-US" sz="4000" b="1" dirty="0" smtClean="0">
                <a:solidFill>
                  <a:schemeClr val="bg1"/>
                </a:solidFill>
              </a:rPr>
              <a:t> </a:t>
            </a:r>
            <a:r>
              <a:rPr lang="ar-SA" sz="4000" b="1" dirty="0" smtClean="0">
                <a:solidFill>
                  <a:schemeClr val="bg1"/>
                </a:solidFill>
              </a:rPr>
              <a:t>  </a:t>
            </a:r>
            <a:endParaRPr lang="ar-SA" sz="4000" b="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371600" y="533400"/>
            <a:ext cx="6858000" cy="4955203"/>
          </a:xfrm>
          <a:prstGeom prst="rect">
            <a:avLst/>
          </a:prstGeom>
        </p:spPr>
        <p:txBody>
          <a:bodyPr wrap="square">
            <a:spAutoFit/>
          </a:bodyPr>
          <a:lstStyle/>
          <a:p>
            <a:pPr algn="r">
              <a:buNone/>
            </a:pPr>
            <a:r>
              <a:rPr lang="ar-SA" sz="3600" b="1" u="sng" dirty="0" smtClean="0">
                <a:solidFill>
                  <a:srgbClr val="FFFF00"/>
                </a:solidFill>
              </a:rPr>
              <a:t>البريد الالكتروني :</a:t>
            </a:r>
            <a:endParaRPr lang="ar-SA" sz="6000" b="1" u="sng" dirty="0" smtClean="0">
              <a:solidFill>
                <a:srgbClr val="FFFF00"/>
              </a:solidFill>
            </a:endParaRPr>
          </a:p>
          <a:p>
            <a:pPr algn="r">
              <a:buNone/>
            </a:pPr>
            <a:r>
              <a:rPr lang="en-US" sz="3600" dirty="0" smtClean="0">
                <a:solidFill>
                  <a:srgbClr val="FFFF00"/>
                </a:solidFill>
              </a:rPr>
              <a:t>Maha_abanomai@hotmail.com </a:t>
            </a:r>
          </a:p>
          <a:p>
            <a:pPr algn="r">
              <a:buNone/>
            </a:pPr>
            <a:r>
              <a:rPr lang="en-US" sz="3600" b="1" dirty="0" smtClean="0">
                <a:solidFill>
                  <a:srgbClr val="FFFF00"/>
                </a:solidFill>
              </a:rPr>
              <a:t>abanomai@ksu.edu.sa</a:t>
            </a:r>
          </a:p>
          <a:p>
            <a:pPr algn="r">
              <a:buNone/>
            </a:pPr>
            <a:endParaRPr lang="ar-SA" sz="3600" b="1" dirty="0" smtClean="0">
              <a:solidFill>
                <a:srgbClr val="FFFF00"/>
              </a:solidFill>
            </a:endParaRPr>
          </a:p>
          <a:p>
            <a:pPr algn="r">
              <a:buNone/>
            </a:pPr>
            <a:r>
              <a:rPr lang="ar-SA" sz="3600" b="1" u="sng" dirty="0" smtClean="0">
                <a:solidFill>
                  <a:srgbClr val="FFFF00"/>
                </a:solidFill>
              </a:rPr>
              <a:t>الساعات المكتبية</a:t>
            </a:r>
          </a:p>
          <a:p>
            <a:pPr algn="r">
              <a:buNone/>
            </a:pPr>
            <a:endParaRPr lang="ar-SA" sz="3600" b="1" u="sng" dirty="0" smtClean="0">
              <a:solidFill>
                <a:srgbClr val="FFFF00"/>
              </a:solidFill>
            </a:endParaRPr>
          </a:p>
          <a:p>
            <a:pPr algn="r">
              <a:buNone/>
            </a:pPr>
            <a:r>
              <a:rPr lang="ar-SA" sz="3600" b="1" u="sng" dirty="0" smtClean="0">
                <a:solidFill>
                  <a:srgbClr val="FFFF00"/>
                </a:solidFill>
              </a:rPr>
              <a:t>مواعيد </a:t>
            </a:r>
            <a:r>
              <a:rPr lang="ar-SA" sz="3600" b="1" u="sng" dirty="0" smtClean="0">
                <a:solidFill>
                  <a:srgbClr val="FFFF00"/>
                </a:solidFill>
              </a:rPr>
              <a:t>الاختبارات</a:t>
            </a:r>
          </a:p>
          <a:p>
            <a:pPr algn="r" rtl="1">
              <a:buNone/>
            </a:pPr>
            <a:r>
              <a:rPr lang="ar-SA" sz="2000" b="1" dirty="0" smtClean="0">
                <a:solidFill>
                  <a:schemeClr val="bg1"/>
                </a:solidFill>
              </a:rPr>
              <a:t> </a:t>
            </a:r>
            <a:r>
              <a:rPr lang="ar-SA" sz="3200" b="1" dirty="0" smtClean="0">
                <a:solidFill>
                  <a:schemeClr val="bg1"/>
                </a:solidFill>
              </a:rPr>
              <a:t>الاختبار الفصلي الاول  </a:t>
            </a:r>
            <a:r>
              <a:rPr lang="ar-SA" sz="3200" b="1" dirty="0" smtClean="0">
                <a:solidFill>
                  <a:schemeClr val="bg1"/>
                </a:solidFill>
              </a:rPr>
              <a:t>هــ</a:t>
            </a:r>
            <a:endParaRPr lang="ar-SA" sz="3200" b="1" dirty="0" smtClean="0">
              <a:solidFill>
                <a:schemeClr val="bg1"/>
              </a:solidFill>
            </a:endParaRPr>
          </a:p>
          <a:p>
            <a:pPr algn="r" rtl="1">
              <a:buNone/>
            </a:pPr>
            <a:r>
              <a:rPr lang="ar-SA" sz="3200" b="1" dirty="0" smtClean="0">
                <a:solidFill>
                  <a:schemeClr val="bg1"/>
                </a:solidFill>
              </a:rPr>
              <a:t>الاختبار الفصلي الثاني</a:t>
            </a:r>
            <a:endParaRPr lang="en-US" sz="3200" b="1"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1752600"/>
            <a:ext cx="5867400" cy="2862322"/>
          </a:xfrm>
          <a:prstGeom prst="rect">
            <a:avLst/>
          </a:prstGeom>
        </p:spPr>
        <p:txBody>
          <a:bodyPr wrap="square">
            <a:spAutoFit/>
          </a:bodyPr>
          <a:lstStyle/>
          <a:p>
            <a:pPr algn="ctr">
              <a:lnSpc>
                <a:spcPct val="150000"/>
              </a:lnSpc>
            </a:pPr>
            <a:r>
              <a:rPr lang="ar-SA" sz="4000" b="1" dirty="0" smtClean="0">
                <a:solidFill>
                  <a:srgbClr val="FFFF00"/>
                </a:solidFill>
                <a:cs typeface="+mj-cs"/>
              </a:rPr>
              <a:t>النباتات وبيئتها</a:t>
            </a:r>
            <a:endParaRPr lang="ar-SA" sz="4000" b="1" dirty="0">
              <a:solidFill>
                <a:srgbClr val="FFFF00"/>
              </a:solidFill>
              <a:cs typeface="+mj-cs"/>
            </a:endParaRPr>
          </a:p>
          <a:p>
            <a:pPr algn="ctr">
              <a:lnSpc>
                <a:spcPct val="150000"/>
              </a:lnSpc>
            </a:pPr>
            <a:r>
              <a:rPr lang="ar-SA" sz="4000" b="1" dirty="0" smtClean="0">
                <a:solidFill>
                  <a:srgbClr val="FFFF00"/>
                </a:solidFill>
                <a:cs typeface="+mj-cs"/>
              </a:rPr>
              <a:t>إستجابة النبات للعوامل البيئية</a:t>
            </a:r>
            <a:endParaRPr lang="ar-SA" sz="4000" b="1" dirty="0">
              <a:solidFill>
                <a:srgbClr val="FFFF00"/>
              </a:solidFill>
              <a:cs typeface="+mj-cs"/>
            </a:endParaRPr>
          </a:p>
          <a:p>
            <a:pPr algn="ctr">
              <a:lnSpc>
                <a:spcPct val="150000"/>
              </a:lnSpc>
            </a:pPr>
            <a:r>
              <a:rPr lang="ar-SA" sz="4000" b="1" dirty="0" smtClean="0">
                <a:solidFill>
                  <a:srgbClr val="FFFF00"/>
                </a:solidFill>
                <a:cs typeface="+mj-cs"/>
              </a:rPr>
              <a:t>مجموعة العوامل المناخية</a:t>
            </a:r>
            <a:endParaRPr lang="ar-SA" sz="4000" b="1" dirty="0">
              <a:solidFill>
                <a:srgbClr val="FFFF00"/>
              </a:solidFill>
              <a:cs typeface="+mj-cs"/>
            </a:endParaRPr>
          </a:p>
        </p:txBody>
      </p:sp>
    </p:spTree>
    <p:extLst>
      <p:ext uri="{BB962C8B-B14F-4D97-AF65-F5344CB8AC3E}">
        <p14:creationId xmlns="" xmlns:p14="http://schemas.microsoft.com/office/powerpoint/2010/main" val="413169890"/>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8559" y="76200"/>
            <a:ext cx="7543800" cy="954107"/>
          </a:xfrm>
          <a:prstGeom prst="rect">
            <a:avLst/>
          </a:prstGeom>
        </p:spPr>
        <p:txBody>
          <a:bodyPr wrap="square">
            <a:spAutoFit/>
          </a:bodyPr>
          <a:lstStyle/>
          <a:p>
            <a:pPr algn="ctr"/>
            <a:r>
              <a:rPr lang="ar-SA" sz="2800" b="1" u="sng" smtClean="0">
                <a:solidFill>
                  <a:srgbClr val="FFFF00"/>
                </a:solidFill>
                <a:uFill>
                  <a:solidFill>
                    <a:srgbClr val="FF0000"/>
                  </a:solidFill>
                </a:uFill>
                <a:cs typeface="+mj-cs"/>
              </a:rPr>
              <a:t>النباتات وبيئتها</a:t>
            </a:r>
            <a:endParaRPr lang="ar-SA" sz="2800" b="1" u="sng" dirty="0">
              <a:solidFill>
                <a:srgbClr val="FFFF00"/>
              </a:solidFill>
              <a:uFill>
                <a:solidFill>
                  <a:srgbClr val="FF0000"/>
                </a:solidFill>
              </a:uFill>
              <a:cs typeface="+mj-cs"/>
            </a:endParaRPr>
          </a:p>
          <a:p>
            <a:pPr algn="ctr"/>
            <a:r>
              <a:rPr lang="en-US" sz="2800" b="1" u="sng" dirty="0" smtClean="0">
                <a:solidFill>
                  <a:srgbClr val="FFFF00"/>
                </a:solidFill>
                <a:uFill>
                  <a:solidFill>
                    <a:srgbClr val="FF0000"/>
                  </a:solidFill>
                </a:uFill>
                <a:latin typeface="Times New Roman" panose="02020603050405020304" pitchFamily="18" charset="0"/>
                <a:cs typeface="Times New Roman" panose="02020603050405020304" pitchFamily="18" charset="0"/>
              </a:rPr>
              <a:t>Plant and it’s environment </a:t>
            </a:r>
            <a:endParaRPr lang="en-US" sz="2800" b="1" u="sng" dirty="0">
              <a:solidFill>
                <a:srgbClr val="FFFF00"/>
              </a:solidFill>
              <a:uFill>
                <a:solidFill>
                  <a:srgbClr val="FF0000"/>
                </a:solidFill>
              </a:uFill>
              <a:latin typeface="Times New Roman" panose="02020603050405020304" pitchFamily="18" charset="0"/>
              <a:cs typeface="Times New Roman" panose="02020603050405020304" pitchFamily="18" charset="0"/>
            </a:endParaRPr>
          </a:p>
        </p:txBody>
      </p:sp>
      <p:sp>
        <p:nvSpPr>
          <p:cNvPr id="3" name="Rectangle 2"/>
          <p:cNvSpPr/>
          <p:nvPr/>
        </p:nvSpPr>
        <p:spPr>
          <a:xfrm>
            <a:off x="326877" y="1030307"/>
            <a:ext cx="8610600" cy="1938992"/>
          </a:xfrm>
          <a:prstGeom prst="rect">
            <a:avLst/>
          </a:prstGeom>
        </p:spPr>
        <p:txBody>
          <a:bodyPr wrap="square">
            <a:spAutoFit/>
          </a:bodyPr>
          <a:lstStyle/>
          <a:p>
            <a:pPr algn="just" rtl="1">
              <a:lnSpc>
                <a:spcPct val="150000"/>
              </a:lnSpc>
            </a:pPr>
            <a:r>
              <a:rPr lang="ar-SA" sz="2000" b="1" dirty="0" smtClean="0">
                <a:solidFill>
                  <a:schemeClr val="bg1"/>
                </a:solidFill>
                <a:cs typeface="+mj-cs"/>
              </a:rPr>
              <a:t>عَّرف العالم (</a:t>
            </a:r>
            <a:r>
              <a:rPr lang="en-US" sz="2000" b="1" dirty="0" err="1" smtClean="0">
                <a:solidFill>
                  <a:srgbClr val="FFFF00"/>
                </a:solidFill>
                <a:latin typeface="Times New Roman" panose="02020603050405020304" pitchFamily="18" charset="0"/>
                <a:cs typeface="Times New Roman" panose="02020603050405020304" pitchFamily="18" charset="0"/>
              </a:rPr>
              <a:t>Haekel</a:t>
            </a:r>
            <a:r>
              <a:rPr lang="ar-SA" sz="2000" b="1" dirty="0" smtClean="0">
                <a:solidFill>
                  <a:schemeClr val="bg1"/>
                </a:solidFill>
                <a:cs typeface="+mj-cs"/>
              </a:rPr>
              <a:t>) علم البيئة بأنه العلم الذي يدرس العلاقة بين الكائنات الحية والبيئة (</a:t>
            </a:r>
            <a:r>
              <a:rPr lang="en-US" sz="2000" b="1" dirty="0">
                <a:solidFill>
                  <a:srgbClr val="FFFF00"/>
                </a:solidFill>
                <a:latin typeface="Times New Roman" panose="02020603050405020304" pitchFamily="18" charset="0"/>
                <a:cs typeface="Times New Roman" panose="02020603050405020304" pitchFamily="18" charset="0"/>
              </a:rPr>
              <a:t>Environment</a:t>
            </a:r>
            <a:r>
              <a:rPr lang="ar-SA" sz="2000" b="1" dirty="0" smtClean="0">
                <a:solidFill>
                  <a:schemeClr val="bg1"/>
                </a:solidFill>
                <a:cs typeface="+mj-cs"/>
              </a:rPr>
              <a:t> ) </a:t>
            </a:r>
          </a:p>
          <a:p>
            <a:pPr algn="just" rtl="1">
              <a:lnSpc>
                <a:spcPct val="150000"/>
              </a:lnSpc>
            </a:pPr>
            <a:r>
              <a:rPr lang="ar-SA" sz="2000" b="1" dirty="0" smtClean="0">
                <a:solidFill>
                  <a:schemeClr val="bg1"/>
                </a:solidFill>
                <a:cs typeface="+mj-cs"/>
              </a:rPr>
              <a:t>يهتم علم البيئة النباتية بدراسة العلاقة بين النبات والوسط البيئي الذي يعيش فيه ويهتم كذلك بدراسة العلاقة بين بعض النباتات وبعضها الآخر وعلاقتها بالكائنات الأخرى الموجودة في الوسط البيئي نفسه.</a:t>
            </a:r>
            <a:endParaRPr lang="en-US" sz="2000" b="1" dirty="0">
              <a:solidFill>
                <a:schemeClr val="bg1"/>
              </a:solidFill>
              <a:cs typeface="+mj-cs"/>
            </a:endParaRPr>
          </a:p>
        </p:txBody>
      </p:sp>
      <p:pic>
        <p:nvPicPr>
          <p:cNvPr id="5" name="Picture 4"/>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 xmlns:a14="http://schemas.microsoft.com/office/drawing/2010/main">
                  <a14:imgLayer r:embed="rId3">
                    <a14:imgEffect>
                      <a14:saturation sat="0"/>
                    </a14:imgEffect>
                  </a14:imgLayer>
                </a14:imgProps>
              </a:ext>
              <a:ext uri="{28A0092B-C50C-407E-A947-70E740481C1C}">
                <a14:useLocalDpi xmlns="" xmlns:a14="http://schemas.microsoft.com/office/drawing/2010/main" val="0"/>
              </a:ext>
            </a:extLst>
          </a:blip>
          <a:stretch>
            <a:fillRect/>
          </a:stretch>
        </p:blipFill>
        <p:spPr>
          <a:xfrm>
            <a:off x="685800" y="2514600"/>
            <a:ext cx="7808834" cy="3733800"/>
          </a:xfrm>
          <a:prstGeom prst="rect">
            <a:avLst/>
          </a:prstGeom>
        </p:spPr>
      </p:pic>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8142" y="2501781"/>
            <a:ext cx="7804150" cy="37306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9734487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250"/>
                                        <p:tgtEl>
                                          <p:spTgt spid="2"/>
                                        </p:tgtEl>
                                      </p:cBhvr>
                                    </p:animEffect>
                                  </p:childTnLst>
                                </p:cTn>
                              </p:par>
                            </p:childTnLst>
                          </p:cTn>
                        </p:par>
                        <p:par>
                          <p:cTn id="8" fill="hold">
                            <p:stCondLst>
                              <p:cond delay="125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250"/>
                                        <p:tgtEl>
                                          <p:spTgt spid="3"/>
                                        </p:tgtEl>
                                      </p:cBhvr>
                                    </p:animEffect>
                                  </p:childTnLst>
                                </p:cTn>
                              </p:par>
                            </p:childTnLst>
                          </p:cTn>
                        </p:par>
                        <p:par>
                          <p:cTn id="12" fill="hold">
                            <p:stCondLst>
                              <p:cond delay="250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1000"/>
                                        <p:tgtEl>
                                          <p:spTgt spid="5"/>
                                        </p:tgtEl>
                                      </p:cBhvr>
                                    </p:animEffect>
                                  </p:childTnLst>
                                </p:cTn>
                              </p:par>
                            </p:childTnLst>
                          </p:cTn>
                        </p:par>
                        <p:par>
                          <p:cTn id="16" fill="hold">
                            <p:stCondLst>
                              <p:cond delay="3500"/>
                            </p:stCondLst>
                            <p:childTnLst>
                              <p:par>
                                <p:cTn id="17" presetID="6" presetClass="entr" presetSubtype="16"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circle(in)">
                                      <p:cBhvr>
                                        <p:cTn id="19" dur="1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a:off x="609599" y="2133600"/>
            <a:ext cx="8153400" cy="0"/>
          </a:xfrm>
          <a:prstGeom prst="line">
            <a:avLst/>
          </a:prstGeom>
          <a:ln>
            <a:solidFill>
              <a:srgbClr val="92D050"/>
            </a:solidFill>
            <a:prstDash val="dashDot"/>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1219200" y="304800"/>
            <a:ext cx="6629400" cy="1889620"/>
          </a:xfrm>
          <a:prstGeom prst="rect">
            <a:avLst/>
          </a:prstGeom>
        </p:spPr>
        <p:txBody>
          <a:bodyPr wrap="square">
            <a:spAutoFit/>
          </a:bodyPr>
          <a:lstStyle/>
          <a:p>
            <a:pPr algn="just" rtl="1">
              <a:lnSpc>
                <a:spcPct val="150000"/>
              </a:lnSpc>
            </a:pPr>
            <a:r>
              <a:rPr lang="ar-SA" sz="2000" b="1" dirty="0">
                <a:solidFill>
                  <a:schemeClr val="bg1"/>
                </a:solidFill>
                <a:cs typeface="+mj-cs"/>
              </a:rPr>
              <a:t>يطلق مصطلح النظام البيئي </a:t>
            </a:r>
            <a:r>
              <a:rPr lang="en-US" sz="2000" b="1" dirty="0">
                <a:solidFill>
                  <a:srgbClr val="FFFF00"/>
                </a:solidFill>
                <a:latin typeface="Times New Roman" panose="02020603050405020304" pitchFamily="18" charset="0"/>
                <a:cs typeface="Times New Roman" panose="02020603050405020304" pitchFamily="18" charset="0"/>
              </a:rPr>
              <a:t>Ecosystem</a:t>
            </a:r>
            <a:r>
              <a:rPr lang="en-US" sz="2000" b="1" dirty="0" smtClean="0">
                <a:solidFill>
                  <a:schemeClr val="bg1"/>
                </a:solidFill>
                <a:latin typeface="Times New Roman" panose="02020603050405020304" pitchFamily="18" charset="0"/>
                <a:cs typeface="Times New Roman" panose="02020603050405020304" pitchFamily="18" charset="0"/>
              </a:rPr>
              <a:t>)</a:t>
            </a:r>
            <a:r>
              <a:rPr lang="ar-SA" sz="2000" b="1" dirty="0" smtClean="0">
                <a:solidFill>
                  <a:schemeClr val="bg1"/>
                </a:solidFill>
                <a:cs typeface="+mj-cs"/>
              </a:rPr>
              <a:t>)</a:t>
            </a:r>
            <a:r>
              <a:rPr lang="en-US" sz="2000" b="1" dirty="0" smtClean="0">
                <a:solidFill>
                  <a:schemeClr val="bg1"/>
                </a:solidFill>
                <a:cs typeface="+mj-cs"/>
              </a:rPr>
              <a:t> </a:t>
            </a:r>
            <a:r>
              <a:rPr lang="ar-SA" sz="2000" b="1" dirty="0">
                <a:solidFill>
                  <a:schemeClr val="bg1"/>
                </a:solidFill>
                <a:cs typeface="+mj-cs"/>
              </a:rPr>
              <a:t>على أي مساحة من الطبيعة ، مع ما تحويه من مواد غير حية ، وكائنات حية تتفاعل بعضها مع بعض ومع البيئة التي تعيش فيها. والبيئة تشمل عددأ من العوامل مثل الضوء والرطوبة، والحرارة والرياح والمواد الملوثة والكائنات الحية ..... وغيرها.</a:t>
            </a:r>
            <a:endParaRPr lang="en-US" sz="2000" b="1" dirty="0">
              <a:solidFill>
                <a:schemeClr val="bg1"/>
              </a:solidFill>
              <a:cs typeface="+mj-cs"/>
            </a:endParaRPr>
          </a:p>
        </p:txBody>
      </p:sp>
      <p:pic>
        <p:nvPicPr>
          <p:cNvPr id="3" name="Picture 2"/>
          <p:cNvPicPr>
            <a:picLocks noChangeAspect="1" noChangeArrowheads="1"/>
          </p:cNvPicPr>
          <p:nvPr/>
        </p:nvPicPr>
        <p:blipFill>
          <a:blip r:embed="rId2" cstate="print">
            <a:extLst>
              <a:ext uri="{BEBA8EAE-BF5A-486C-A8C5-ECC9F3942E4B}">
                <a14:imgProps xmlns="" xmlns:a14="http://schemas.microsoft.com/office/drawing/2010/main">
                  <a14:imgLayer r:embed="rId3">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2059137" y="2362200"/>
            <a:ext cx="5254323"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76600" y="5888764"/>
            <a:ext cx="2971800" cy="461665"/>
          </a:xfrm>
          <a:prstGeom prst="rect">
            <a:avLst/>
          </a:prstGeom>
          <a:noFill/>
        </p:spPr>
        <p:txBody>
          <a:bodyPr wrap="square" rtlCol="0">
            <a:spAutoFit/>
          </a:bodyPr>
          <a:lstStyle/>
          <a:p>
            <a:pPr algn="ctr" rtl="1"/>
            <a:r>
              <a:rPr lang="ar-SA" sz="2400" b="1" dirty="0" smtClean="0">
                <a:solidFill>
                  <a:srgbClr val="CCFF99"/>
                </a:solidFill>
                <a:cs typeface="+mj-cs"/>
              </a:rPr>
              <a:t>نموذج لنظام بيئي</a:t>
            </a:r>
            <a:endParaRPr lang="en-US" sz="2400" b="1" dirty="0">
              <a:solidFill>
                <a:srgbClr val="CCFF99"/>
              </a:solidFill>
              <a:cs typeface="+mj-cs"/>
            </a:endParaRPr>
          </a:p>
        </p:txBody>
      </p:sp>
      <p:pic>
        <p:nvPicPr>
          <p:cNvPr id="1027" name="Picture 3"/>
          <p:cNvPicPr>
            <a:picLocks noChangeAspect="1" noChangeArrowheads="1"/>
          </p:cNvPicPr>
          <p:nvPr/>
        </p:nvPicPr>
        <p:blipFill>
          <a:blip r:embed="rId4" cstate="print">
            <a:extLst>
              <a:ext uri="{BEBA8EAE-BF5A-486C-A8C5-ECC9F3942E4B}">
                <a14:imgProps xmlns="" xmlns:a14="http://schemas.microsoft.com/office/drawing/2010/main">
                  <a14:imgLayer r:embed="rId5">
                    <a14:imgEffect>
                      <a14:saturation sat="0"/>
                    </a14:imgEffect>
                  </a14:imgLayer>
                </a14:imgProps>
              </a:ext>
              <a:ext uri="{28A0092B-C50C-407E-A947-70E740481C1C}">
                <a14:useLocalDpi xmlns="" xmlns:a14="http://schemas.microsoft.com/office/drawing/2010/main" val="0"/>
              </a:ext>
            </a:extLst>
          </a:blip>
          <a:srcRect/>
          <a:stretch>
            <a:fillRect/>
          </a:stretch>
        </p:blipFill>
        <p:spPr bwMode="auto">
          <a:xfrm>
            <a:off x="2059137" y="2377176"/>
            <a:ext cx="5254625"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059137" y="2377176"/>
            <a:ext cx="5254625" cy="3505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14628895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randombar(horizontal)">
                                      <p:cBhvr>
                                        <p:cTn id="15" dur="1000"/>
                                        <p:tgtEl>
                                          <p:spTgt spid="1027"/>
                                        </p:tgtEl>
                                      </p:cBhvr>
                                    </p:animEffect>
                                  </p:childTnLst>
                                </p:cTn>
                              </p:par>
                            </p:childTnLst>
                          </p:cTn>
                        </p:par>
                        <p:par>
                          <p:cTn id="16" fill="hold">
                            <p:stCondLst>
                              <p:cond delay="3000"/>
                            </p:stCondLst>
                            <p:childTnLst>
                              <p:par>
                                <p:cTn id="17" presetID="16" presetClass="entr" presetSubtype="37" fill="hold" nodeType="after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barn(outVertical)">
                                      <p:cBhvr>
                                        <p:cTn id="19" dur="1000"/>
                                        <p:tgtEl>
                                          <p:spTgt spid="2050"/>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28600"/>
            <a:ext cx="7162800" cy="2806987"/>
          </a:xfrm>
          <a:prstGeom prst="rect">
            <a:avLst/>
          </a:prstGeom>
        </p:spPr>
        <p:txBody>
          <a:bodyPr wrap="square">
            <a:spAutoFit/>
          </a:bodyPr>
          <a:lstStyle/>
          <a:p>
            <a:pPr algn="just" rtl="1">
              <a:lnSpc>
                <a:spcPct val="150000"/>
              </a:lnSpc>
            </a:pPr>
            <a:r>
              <a:rPr lang="ar-SA" sz="2000" b="1" dirty="0">
                <a:solidFill>
                  <a:schemeClr val="bg1"/>
                </a:solidFill>
                <a:cs typeface="+mj-cs"/>
              </a:rPr>
              <a:t>إن النبات كائن حي مثله مثل الكائنات الحية الأخرى، فهو يتأثر بالظروف المحيطة به ، وكذلك يؤثر على الكائنات الأخرى ، التي تعيش معه ويتأثر بها. للوسط الخارجي الذي يعيش فيه النبات تأثير مباشر على حياة النبات ونموه وتطوره. يحصل النبات </a:t>
            </a:r>
            <a:r>
              <a:rPr lang="ar-SA" sz="2000" b="1" dirty="0" smtClean="0">
                <a:solidFill>
                  <a:schemeClr val="bg1"/>
                </a:solidFill>
                <a:cs typeface="+mj-cs"/>
              </a:rPr>
              <a:t>على </a:t>
            </a:r>
            <a:r>
              <a:rPr lang="ar-SA" sz="2000" b="1" dirty="0">
                <a:solidFill>
                  <a:schemeClr val="bg1"/>
                </a:solidFill>
                <a:cs typeface="+mj-cs"/>
              </a:rPr>
              <a:t>المواد الأساسية اللازمة لبناء غذائه ( الماء ، العناصر المعدنية ، الطاقة الشمسية ، ثاني أكسيد الكربون) من الوسط البيئي ، وبالتالي فتغيير تركيز هذه المواد في البيئة يؤثر بشكل مباشر أو غير مباشر على نمو النبات وتطوره.</a:t>
            </a:r>
          </a:p>
        </p:txBody>
      </p:sp>
      <p:sp>
        <p:nvSpPr>
          <p:cNvPr id="11" name="Rectangle 10"/>
          <p:cNvSpPr/>
          <p:nvPr/>
        </p:nvSpPr>
        <p:spPr>
          <a:xfrm>
            <a:off x="612449" y="3196127"/>
            <a:ext cx="7162800" cy="707886"/>
          </a:xfrm>
          <a:prstGeom prst="rect">
            <a:avLst/>
          </a:prstGeom>
        </p:spPr>
        <p:txBody>
          <a:bodyPr wrap="square">
            <a:spAutoFit/>
          </a:bodyPr>
          <a:lstStyle/>
          <a:p>
            <a:pPr algn="ctr" rtl="1"/>
            <a:r>
              <a:rPr lang="ar-SA" sz="2000" b="1" dirty="0">
                <a:solidFill>
                  <a:srgbClr val="FF99CC"/>
                </a:solidFill>
                <a:cs typeface="+mj-cs"/>
              </a:rPr>
              <a:t>البيئة هي مجموعة من العوامل المعقدة التي تتداخل فيما بينها في تأثيرها على جميع الكائنات الحية التي تعيش فيها.</a:t>
            </a:r>
            <a:endParaRPr lang="en-US" sz="2000" b="1" dirty="0">
              <a:solidFill>
                <a:srgbClr val="FF99CC"/>
              </a:solidFill>
              <a:cs typeface="+mj-cs"/>
            </a:endParaRPr>
          </a:p>
        </p:txBody>
      </p:sp>
      <p:pic>
        <p:nvPicPr>
          <p:cNvPr id="13" name="Picture 12"/>
          <p:cNvPicPr>
            <a:picLocks noChangeAspect="1"/>
          </p:cNvPicPr>
          <p:nvPr/>
        </p:nvPicPr>
        <p:blipFill rotWithShape="1">
          <a:blip r:embed="rId2" cstate="print">
            <a:clrChange>
              <a:clrFrom>
                <a:srgbClr val="000000"/>
              </a:clrFrom>
              <a:clrTo>
                <a:srgbClr val="000000">
                  <a:alpha val="0"/>
                </a:srgbClr>
              </a:clrTo>
            </a:clrChange>
            <a:extLst>
              <a:ext uri="{28A0092B-C50C-407E-A947-70E740481C1C}">
                <a14:useLocalDpi xmlns="" xmlns:a14="http://schemas.microsoft.com/office/drawing/2010/main" val="0"/>
              </a:ext>
            </a:extLst>
          </a:blip>
          <a:srcRect l="1995" t="16371" r="1818"/>
          <a:stretch/>
        </p:blipFill>
        <p:spPr>
          <a:xfrm>
            <a:off x="533400" y="3733800"/>
            <a:ext cx="8135598" cy="3026622"/>
          </a:xfrm>
          <a:prstGeom prst="rect">
            <a:avLst/>
          </a:prstGeom>
        </p:spPr>
      </p:pic>
      <p:cxnSp>
        <p:nvCxnSpPr>
          <p:cNvPr id="15" name="Straight Connector 14"/>
          <p:cNvCxnSpPr/>
          <p:nvPr/>
        </p:nvCxnSpPr>
        <p:spPr>
          <a:xfrm flipH="1">
            <a:off x="838200" y="3025617"/>
            <a:ext cx="7086600" cy="0"/>
          </a:xfrm>
          <a:prstGeom prst="line">
            <a:avLst/>
          </a:prstGeom>
          <a:ln>
            <a:solidFill>
              <a:srgbClr val="FFFF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6186569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outVertical)">
                                      <p:cBhvr>
                                        <p:cTn id="11" dur="500"/>
                                        <p:tgtEl>
                                          <p:spTgt spid="15"/>
                                        </p:tgtEl>
                                      </p:cBhvr>
                                    </p:animEffect>
                                  </p:childTnLst>
                                </p:cTn>
                              </p:par>
                            </p:childTnLst>
                          </p:cTn>
                        </p:par>
                        <p:par>
                          <p:cTn id="12" fill="hold">
                            <p:stCondLst>
                              <p:cond delay="1500"/>
                            </p:stCondLst>
                            <p:childTnLst>
                              <p:par>
                                <p:cTn id="13" presetID="47"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8"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diamond(in)">
                                      <p:cBhvr>
                                        <p:cTn id="21" dur="1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2152</TotalTime>
  <Words>1745</Words>
  <Application>Microsoft Office PowerPoint</Application>
  <PresentationFormat>عرض على الشاشة (3:4)‏</PresentationFormat>
  <Paragraphs>142</Paragraphs>
  <Slides>25</Slides>
  <Notes>0</Notes>
  <HiddenSlides>0</HiddenSlides>
  <MMClips>0</MMClips>
  <ScaleCrop>false</ScaleCrop>
  <HeadingPairs>
    <vt:vector size="4" baseType="variant">
      <vt:variant>
        <vt:lpstr>سمة</vt:lpstr>
      </vt:variant>
      <vt:variant>
        <vt:i4>1</vt:i4>
      </vt:variant>
      <vt:variant>
        <vt:lpstr>عناوين الشرائح</vt:lpstr>
      </vt:variant>
      <vt:variant>
        <vt:i4>25</vt:i4>
      </vt:variant>
    </vt:vector>
  </HeadingPairs>
  <TitlesOfParts>
    <vt:vector size="26"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a</cp:lastModifiedBy>
  <cp:revision>175</cp:revision>
  <dcterms:created xsi:type="dcterms:W3CDTF">2015-08-19T11:12:23Z</dcterms:created>
  <dcterms:modified xsi:type="dcterms:W3CDTF">2016-01-23T12:29:21Z</dcterms:modified>
</cp:coreProperties>
</file>