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31"/>
  </p:notesMasterIdLst>
  <p:handoutMasterIdLst>
    <p:handoutMasterId r:id="rId32"/>
  </p:handoutMasterIdLst>
  <p:sldIdLst>
    <p:sldId id="299" r:id="rId6"/>
    <p:sldId id="298" r:id="rId7"/>
    <p:sldId id="259" r:id="rId8"/>
    <p:sldId id="270" r:id="rId9"/>
    <p:sldId id="260" r:id="rId10"/>
    <p:sldId id="334" r:id="rId11"/>
    <p:sldId id="261" r:id="rId12"/>
    <p:sldId id="322" r:id="rId13"/>
    <p:sldId id="263" r:id="rId14"/>
    <p:sldId id="300" r:id="rId15"/>
    <p:sldId id="301" r:id="rId16"/>
    <p:sldId id="302" r:id="rId17"/>
    <p:sldId id="303" r:id="rId18"/>
    <p:sldId id="323" r:id="rId19"/>
    <p:sldId id="333" r:id="rId20"/>
    <p:sldId id="324" r:id="rId21"/>
    <p:sldId id="325" r:id="rId22"/>
    <p:sldId id="326" r:id="rId23"/>
    <p:sldId id="327" r:id="rId24"/>
    <p:sldId id="328" r:id="rId25"/>
    <p:sldId id="331" r:id="rId26"/>
    <p:sldId id="329" r:id="rId27"/>
    <p:sldId id="330" r:id="rId28"/>
    <p:sldId id="317" r:id="rId29"/>
    <p:sldId id="332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w Cen MT Condensed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FFFF99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627" autoAdjust="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ar-SA"/>
              <a:t>King Saud University</a:t>
            </a:r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FBE1BD9-077C-41DA-A578-326ACA68328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ar-SA"/>
              <a:t>King Saud University</a:t>
            </a:r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6A1B986-568F-4D4B-AE4F-E6304EA2E66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3F1E9C-3DD5-4647-8FD0-9A362ED5DEA8}" type="slidenum">
              <a:rPr lang="ar-SA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DF73A8-E6F1-4F16-9CC7-9DA639CDB44A}" type="slidenum">
              <a:rPr lang="ar-SA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831092-DFF7-45D7-96D1-4629CCFE02B1}" type="slidenum">
              <a:rPr lang="ar-SA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ECF01-8195-4054-8BC1-ED9062995755}" type="slidenum">
              <a:rPr lang="ar-SA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94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A2E017-4D89-4CE6-A7ED-D3500E599BF2}" type="slidenum">
              <a:rPr lang="ar-SA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6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803F84-E27F-4212-B245-5C41634A1E4E}" type="slidenum">
              <a:rPr lang="ar-SA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2BAD33-8137-4F4F-9DD1-71ED7D7EAEA4}" type="slidenum">
              <a:rPr lang="ar-SA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01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0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20FA57-85BB-4BE6-BAC5-B208BA8674F8}" type="slidenum">
              <a:rPr lang="ar-SA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03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0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45A70C-7296-4527-8A24-B905101ED435}" type="slidenum">
              <a:rPr lang="ar-SA" smtClean="0">
                <a:latin typeface="Arial" pitchFamily="34" charset="0"/>
                <a:cs typeface="Arial" pitchFamily="34" charset="0"/>
              </a:rPr>
              <a:pPr/>
              <a:t>20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0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09D52A-7E37-4233-9B36-B24ECC7DD51E}" type="slidenum">
              <a:rPr lang="ar-SA" smtClean="0">
                <a:latin typeface="Arial" pitchFamily="34" charset="0"/>
                <a:cs typeface="Arial" pitchFamily="34" charset="0"/>
              </a:rPr>
              <a:pPr/>
              <a:t>22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08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1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D475D3-DEEF-4FC9-A68A-4CD3EF81E731}" type="slidenum">
              <a:rPr lang="ar-SA" smtClean="0">
                <a:latin typeface="Arial" pitchFamily="34" charset="0"/>
                <a:cs typeface="Arial" pitchFamily="34" charset="0"/>
              </a:rPr>
              <a:pPr/>
              <a:t>23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10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F32A55-9667-41AB-BFDD-38D55179B008}" type="slidenum">
              <a:rPr lang="ar-SA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70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72843C-149F-46FB-90E3-69255A912BC4}" type="slidenum">
              <a:rPr lang="ar-SA" smtClean="0">
                <a:latin typeface="Arial" pitchFamily="34" charset="0"/>
                <a:cs typeface="Arial" pitchFamily="34" charset="0"/>
              </a:rPr>
              <a:pPr/>
              <a:t>24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7C9ACB-076A-4E0E-ADB4-A45950FAC016}" type="slidenum">
              <a:rPr lang="ar-SA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F910BC-1391-4D67-9D66-77C045F79A6F}" type="slidenum">
              <a:rPr lang="ar-SA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F4667-EDF6-45A5-B373-BCF72EF735E8}" type="slidenum">
              <a:rPr lang="ar-SA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5ED23D-4583-472E-9B4D-31AF4FA9A6DD}" type="slidenum">
              <a:rPr lang="ar-SA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C2402C-948A-4AC9-9DC7-85CC0F580CC3}" type="slidenum">
              <a:rPr lang="ar-SA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82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6C571-48D6-40EE-96A5-EFD27AAF2498}" type="slidenum">
              <a:rPr lang="ar-SA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ar-SA" smtClean="0">
                <a:latin typeface="Arial" pitchFamily="34" charset="0"/>
                <a:cs typeface="Arial" pitchFamily="34" charset="0"/>
              </a:rPr>
              <a:t>King Saud University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D4B540-99E7-425D-999E-605B76E71410}" type="slidenum">
              <a:rPr lang="ar-SA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42F2A-3542-4120-B8FA-0EB00354A2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3FC6F-3A9E-4FE2-9C0B-67A7C66A088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B7626-7B1D-44C6-AA11-AB1A1CC102D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8C856-D540-4547-BFF7-052196F2843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A217D-6127-4A47-B24A-37AE5194530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B9466-8E61-4503-A4A8-2435CF3DDE1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2E699-68C2-49BB-A883-2491B97E20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FE38C-8188-466B-838C-085F91E84B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71779-43B2-4A42-B94A-07E638A46F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3EA8D-F859-4F9D-B8DB-7D33C5861BA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FB55D-BE40-44D5-B0D5-3EAE5388D6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14D74-80FC-47EC-B0E2-43F952D9E8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44F09-0050-486F-8C9C-F283944CE3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1C8BC331-A317-448A-84F3-FEBB56A116B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ABAB7B-5C41-4D78-96B9-9A6002BFB4C5}" type="slidenum">
              <a:rPr lang="ar-SA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5538"/>
            <a:ext cx="7772400" cy="1470025"/>
          </a:xfrm>
        </p:spPr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/>
            </a:r>
            <a:b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</a:br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2054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Created By: N.AlJaffan</a:t>
            </a:r>
          </a:p>
          <a:p>
            <a:r>
              <a:rPr lang="en-US" smtClean="0"/>
              <a:t>Modified By:S.Abudawood</a:t>
            </a:r>
            <a:endParaRPr lang="ar-SA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B6AB4-4374-4A00-BC8D-9F0404721642}" type="slidenum">
              <a:rPr lang="ar-SA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</a:t>
            </a:r>
            <a:r>
              <a:rPr lang="en-US" sz="3600" b="1" dirty="0" smtClean="0">
                <a:solidFill>
                  <a:srgbClr val="92D050"/>
                </a:solidFill>
                <a:latin typeface="Tw Cen MT Condensed" pitchFamily="34" charset="0"/>
              </a:rPr>
              <a:t>- S/W</a:t>
            </a:r>
            <a:endParaRPr lang="en-US" sz="3600" dirty="0" smtClean="0">
              <a:latin typeface="Copperplate Gothic Bold" pitchFamily="34" charset="0"/>
            </a:endParaRP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en-US" b="1" smtClean="0">
                <a:solidFill>
                  <a:srgbClr val="92D050"/>
                </a:solidFill>
                <a:latin typeface="Tw Cen MT Condensed" pitchFamily="34" charset="0"/>
              </a:rPr>
              <a:t>The Components of Software:</a:t>
            </a:r>
          </a:p>
          <a:p>
            <a:pPr marL="609600" indent="-609600" eaLnBrk="1" hangingPunct="1">
              <a:buFontTx/>
              <a:buNone/>
            </a:pPr>
            <a:r>
              <a:rPr lang="en-US" smtClean="0">
                <a:latin typeface="Tw Cen MT Condensed" pitchFamily="34" charset="0"/>
              </a:rPr>
              <a:t>There are  two categories of software :</a:t>
            </a:r>
            <a:endParaRPr lang="ar-SA" u="sng" smtClean="0">
              <a:latin typeface="Tw Cen MT Condensed" pitchFamily="34" charset="0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chemeClr val="folHlink"/>
                </a:solidFill>
                <a:latin typeface="Tw Cen MT Condensed" pitchFamily="34" charset="0"/>
              </a:rPr>
              <a:t>System Software</a:t>
            </a:r>
            <a:r>
              <a:rPr lang="en-US" smtClean="0">
                <a:latin typeface="Tw Cen MT Condensed" pitchFamily="34" charset="0"/>
              </a:rPr>
              <a:t>: </a:t>
            </a:r>
            <a:r>
              <a:rPr lang="en-US" sz="2800" smtClean="0">
                <a:latin typeface="Tw Cen MT Condensed" pitchFamily="34" charset="0"/>
              </a:rPr>
              <a:t>Consists of programs that control or maintain the operations of  the computer and its devices. It’s serves as interface between the user and the computer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mtClean="0">
                <a:solidFill>
                  <a:schemeClr val="folHlink"/>
                </a:solidFill>
                <a:latin typeface="Tw Cen MT Condensed" pitchFamily="34" charset="0"/>
              </a:rPr>
              <a:t>Application software</a:t>
            </a:r>
            <a:r>
              <a:rPr lang="en-US" sz="2800" smtClean="0">
                <a:latin typeface="Tw Cen MT Condensed" pitchFamily="34" charset="0"/>
              </a:rPr>
              <a:t>: consists of programs designed to assist users with personal tasks.</a:t>
            </a:r>
          </a:p>
          <a:p>
            <a:pPr marL="609600" indent="-609600" eaLnBrk="1" hangingPunct="1">
              <a:buFontTx/>
              <a:buNone/>
            </a:pPr>
            <a:r>
              <a:rPr lang="en-US" sz="2800" smtClean="0">
                <a:latin typeface="Tw Cen MT Condensed" pitchFamily="34" charset="0"/>
              </a:rPr>
              <a:t>          </a:t>
            </a:r>
          </a:p>
          <a:p>
            <a:pPr marL="609600" indent="-609600" eaLnBrk="1" hangingPunct="1">
              <a:spcBef>
                <a:spcPct val="0"/>
              </a:spcBef>
              <a:buFontTx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 rot="-2711555">
            <a:off x="-576263" y="423863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4815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ar-SA" dirty="0"/>
              <a:t>Copyright©2008 N.AlJaffan®KSU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2F263-2F27-4B02-B67C-AC113A18AB9C}" type="slidenum">
              <a:rPr lang="ar-SA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smtClean="0">
                <a:solidFill>
                  <a:schemeClr val="hlink"/>
                </a:solidFill>
                <a:latin typeface="Tw Cen MT Condensed" pitchFamily="34" charset="0"/>
              </a:rPr>
              <a:t>System Software</a:t>
            </a:r>
          </a:p>
        </p:txBody>
      </p:sp>
      <p:sp>
        <p:nvSpPr>
          <p:cNvPr id="12293" name="Line 4"/>
          <p:cNvSpPr>
            <a:spLocks noChangeShapeType="1"/>
          </p:cNvSpPr>
          <p:nvPr/>
        </p:nvSpPr>
        <p:spPr bwMode="auto">
          <a:xfrm flipH="1">
            <a:off x="2627313" y="2133600"/>
            <a:ext cx="1512887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>
            <a:off x="4859338" y="2133600"/>
            <a:ext cx="1439862" cy="574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2295" name="Text Box 6"/>
          <p:cNvSpPr txBox="1">
            <a:spLocks noChangeArrowheads="1"/>
          </p:cNvSpPr>
          <p:nvPr/>
        </p:nvSpPr>
        <p:spPr bwMode="auto">
          <a:xfrm>
            <a:off x="1403350" y="2565400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chemeClr val="folHlink"/>
                </a:solidFill>
              </a:rPr>
              <a:t>Operating system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5651500" y="2636838"/>
            <a:ext cx="1943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>
                <a:solidFill>
                  <a:schemeClr val="folHlink"/>
                </a:solidFill>
              </a:rPr>
              <a:t>Utility Program</a:t>
            </a:r>
          </a:p>
        </p:txBody>
      </p:sp>
      <p:sp>
        <p:nvSpPr>
          <p:cNvPr id="12297" name="Text Box 10"/>
          <p:cNvSpPr txBox="1">
            <a:spLocks noChangeArrowheads="1"/>
          </p:cNvSpPr>
          <p:nvPr/>
        </p:nvSpPr>
        <p:spPr bwMode="auto">
          <a:xfrm>
            <a:off x="179388" y="3503613"/>
            <a:ext cx="4356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Is a set of programs that coordinates all the activities among computer H/W devices.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It provides a means for users to communicate with the computer and other S/W</a:t>
            </a:r>
            <a:endParaRPr lang="ar-SA" sz="2400"/>
          </a:p>
          <a:p>
            <a:pPr algn="ctr">
              <a:spcBef>
                <a:spcPct val="50000"/>
              </a:spcBef>
            </a:pPr>
            <a:r>
              <a:rPr lang="en-US" sz="2400"/>
              <a:t>Examples: windows XP, DOS, windows 7</a:t>
            </a:r>
          </a:p>
        </p:txBody>
      </p:sp>
      <p:sp>
        <p:nvSpPr>
          <p:cNvPr id="12298" name="Text Box 11"/>
          <p:cNvSpPr txBox="1">
            <a:spLocks noChangeArrowheads="1"/>
          </p:cNvSpPr>
          <p:nvPr/>
        </p:nvSpPr>
        <p:spPr bwMode="auto">
          <a:xfrm rot="-2711555">
            <a:off x="-576263" y="423863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11275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</a:t>
            </a:r>
            <a:r>
              <a:rPr lang="en-US" sz="4000" b="1" dirty="0" smtClean="0">
                <a:solidFill>
                  <a:srgbClr val="92D050"/>
                </a:solidFill>
                <a:latin typeface="Tw Cen MT Condensed" pitchFamily="34" charset="0"/>
              </a:rPr>
              <a:t>- S/W</a:t>
            </a:r>
            <a:endParaRPr lang="en-US" sz="4000" dirty="0" smtClean="0">
              <a:latin typeface="Copperplate Gothic Bold" pitchFamily="34" charset="0"/>
            </a:endParaRPr>
          </a:p>
        </p:txBody>
      </p:sp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4859338" y="3519488"/>
            <a:ext cx="36020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To perform maintenance-tasks usually related to managing a computer, its devices, or its programs.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Example: Disk Cleanup, Disk Defragment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C60DFF-A2EE-4B70-88DB-E844307B7097}" type="slidenum">
              <a:rPr lang="ar-SA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3348038" y="1463675"/>
            <a:ext cx="26876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hlink"/>
                </a:solidFill>
              </a:rPr>
              <a:t>Application software</a:t>
            </a:r>
          </a:p>
        </p:txBody>
      </p:sp>
      <p:sp>
        <p:nvSpPr>
          <p:cNvPr id="1229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</a:t>
            </a:r>
            <a:r>
              <a:rPr lang="en-US" sz="4000" b="1" dirty="0" smtClean="0">
                <a:solidFill>
                  <a:srgbClr val="92D050"/>
                </a:solidFill>
                <a:latin typeface="Tw Cen MT Condensed" pitchFamily="34" charset="0"/>
              </a:rPr>
              <a:t>- S/W</a:t>
            </a:r>
            <a:endParaRPr lang="en-US" sz="4000" dirty="0" smtClean="0">
              <a:latin typeface="Copperplate Gothic Bold" pitchFamily="34" charset="0"/>
            </a:endParaRP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 rot="-2711555">
            <a:off x="-576263" y="423863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13319" name="Line 8"/>
          <p:cNvSpPr>
            <a:spLocks noChangeShapeType="1"/>
          </p:cNvSpPr>
          <p:nvPr/>
        </p:nvSpPr>
        <p:spPr bwMode="auto">
          <a:xfrm flipH="1">
            <a:off x="2916238" y="1989138"/>
            <a:ext cx="129540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>
            <a:off x="4787900" y="1989138"/>
            <a:ext cx="129540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3321" name="Text Box 10"/>
          <p:cNvSpPr txBox="1">
            <a:spLocks noChangeArrowheads="1"/>
          </p:cNvSpPr>
          <p:nvPr/>
        </p:nvSpPr>
        <p:spPr bwMode="auto">
          <a:xfrm>
            <a:off x="1403350" y="2636838"/>
            <a:ext cx="2376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chemeClr val="folHlink"/>
                </a:solidFill>
              </a:rPr>
              <a:t>Packaged programs</a:t>
            </a:r>
          </a:p>
        </p:txBody>
      </p:sp>
      <p:sp>
        <p:nvSpPr>
          <p:cNvPr id="13322" name="Text Box 11"/>
          <p:cNvSpPr txBox="1">
            <a:spLocks noChangeArrowheads="1"/>
          </p:cNvSpPr>
          <p:nvPr/>
        </p:nvSpPr>
        <p:spPr bwMode="auto">
          <a:xfrm>
            <a:off x="4859338" y="2565400"/>
            <a:ext cx="2449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chemeClr val="folHlink"/>
                </a:solidFill>
              </a:rPr>
              <a:t>Custom programs</a:t>
            </a:r>
          </a:p>
        </p:txBody>
      </p:sp>
      <p:sp>
        <p:nvSpPr>
          <p:cNvPr id="13323" name="Text Box 12"/>
          <p:cNvSpPr txBox="1">
            <a:spLocks noChangeArrowheads="1"/>
          </p:cNvSpPr>
          <p:nvPr/>
        </p:nvSpPr>
        <p:spPr bwMode="auto">
          <a:xfrm>
            <a:off x="1331913" y="3567113"/>
            <a:ext cx="25923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/>
              <a:t>Off-the-shelf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EX : Word, RealPlayer,</a:t>
            </a:r>
          </a:p>
          <a:p>
            <a:pPr algn="ctr">
              <a:spcBef>
                <a:spcPct val="50000"/>
              </a:spcBef>
            </a:pPr>
            <a:r>
              <a:rPr lang="en-US" sz="2400"/>
              <a:t>PowerPoint, Photoshop</a:t>
            </a:r>
          </a:p>
        </p:txBody>
      </p:sp>
      <p:sp>
        <p:nvSpPr>
          <p:cNvPr id="13324" name="Text Box 13"/>
          <p:cNvSpPr txBox="1">
            <a:spLocks noChangeArrowheads="1"/>
          </p:cNvSpPr>
          <p:nvPr/>
        </p:nvSpPr>
        <p:spPr bwMode="auto">
          <a:xfrm>
            <a:off x="4643438" y="3559175"/>
            <a:ext cx="3097212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/>
              <a:t>Developed specifically for one user</a:t>
            </a:r>
          </a:p>
          <a:p>
            <a:pPr algn="ctr">
              <a:spcBef>
                <a:spcPct val="50000"/>
              </a:spcBef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59038-E510-42B4-8989-9B6C165FE717}" type="slidenum">
              <a:rPr lang="ar-SA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solidFill>
                  <a:schemeClr val="folHlink"/>
                </a:solidFill>
                <a:latin typeface="Tw Cen MT Condensed Extra Bold" pitchFamily="34" charset="0"/>
              </a:rPr>
              <a:t>Categories Of Computers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mtClean="0">
              <a:latin typeface="Tw Cen MT Condensed" pitchFamily="34" charset="0"/>
            </a:endParaRP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Supercomputers.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Mainframes.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Servers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Personal Computer.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Mobile Computer  And Mobile Devices.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Game Consoles.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Embedded computers.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mtClean="0">
              <a:latin typeface="Tw Cen MT Condensed Extra Bold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mtClean="0">
              <a:latin typeface="Tw Cen MT Condensed" pitchFamily="34" charset="0"/>
            </a:endParaRP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C54AC6-9646-422B-96CE-4D794D3B1167}" type="slidenum">
              <a:rPr lang="ar-SA"/>
              <a:pPr>
                <a:defRPr/>
              </a:pPr>
              <a:t>14</a:t>
            </a:fld>
            <a:endParaRPr lang="en-US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lvl="1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Supercomputers:</a:t>
            </a:r>
          </a:p>
          <a:p>
            <a:pPr lvl="1" eaLnBrk="1" hangingPunct="1">
              <a:buClr>
                <a:schemeClr val="tx1"/>
              </a:buClr>
              <a:buFontTx/>
              <a:buNone/>
            </a:pPr>
            <a:endParaRPr lang="en-US" sz="3600" smtClean="0">
              <a:latin typeface="Tw Cen MT Condensed" pitchFamily="34" charset="0"/>
            </a:endParaRP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Is  the fastest, most powerful computers and the most expensive.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 Capable of processing more than 100 trillion instructions in a single second.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They are used mostly in scientific and industrial research, by the government, and by very large organizations for controlling their networks.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 Weather forecasting, oil exploration, telephone network design, </a:t>
            </a: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253957" name="Picture 5" descr="1-16"/>
          <p:cNvPicPr>
            <a:picLocks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22913" y="1071563"/>
            <a:ext cx="3049587" cy="194468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D1862C-11CB-4E1E-8333-471BA9DCE84B}" type="slidenum">
              <a:rPr lang="ar-SA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16388" name="صورة 3" descr="Columbia_Supercomputer_-_NASA_Advanced_Supercomputing_Facilit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071563"/>
            <a:ext cx="671512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4C101-2A84-40B5-9F85-321C2CDDB3DA}" type="slidenum">
              <a:rPr lang="ar-SA"/>
              <a:pPr>
                <a:defRPr/>
              </a:pPr>
              <a:t>16</a:t>
            </a:fld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557338"/>
            <a:ext cx="8291512" cy="4525962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Mainframes:</a:t>
            </a:r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1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400" b="1" smtClean="0"/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Is a large, expensive, powerful computer that can handle hundreds or thousands of connected user simultaneously through a technique called </a:t>
            </a:r>
            <a:r>
              <a:rPr lang="en-US" b="1" smtClean="0">
                <a:latin typeface="Tw Cen MT Condensed" pitchFamily="34" charset="0"/>
              </a:rPr>
              <a:t>Timesharing</a:t>
            </a:r>
            <a:r>
              <a:rPr lang="en-US" smtClean="0">
                <a:latin typeface="Tw Cen MT Condensed" pitchFamily="34" charset="0"/>
              </a:rPr>
              <a:t>.</a:t>
            </a:r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It store a huge amounts of data, instructions and information</a:t>
            </a:r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 ex. A </a:t>
            </a:r>
            <a:r>
              <a:rPr lang="en-US" b="1" smtClean="0">
                <a:latin typeface="Tw Cen MT Condensed" pitchFamily="34" charset="0"/>
              </a:rPr>
              <a:t>timesharing</a:t>
            </a:r>
            <a:r>
              <a:rPr lang="en-US" smtClean="0">
                <a:latin typeface="Tw Cen MT Condensed" pitchFamily="34" charset="0"/>
              </a:rPr>
              <a:t> system allows travel agents all over the country to make reservations using the same computer and the same flight information at the same time. </a:t>
            </a:r>
          </a:p>
          <a:p>
            <a:pPr lvl="2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mtClean="0">
                <a:latin typeface="Tw Cen MT Condensed" pitchFamily="34" charset="0"/>
              </a:rPr>
              <a:t>Ex: University System.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Tw Cen MT Condensed" pitchFamily="34" charset="0"/>
            </a:endParaRPr>
          </a:p>
        </p:txBody>
      </p:sp>
      <p:pic>
        <p:nvPicPr>
          <p:cNvPr id="251908" name="Picture 4" descr="UNP01_12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08400" y="1196975"/>
            <a:ext cx="4613275" cy="2006600"/>
          </a:xfrm>
          <a:noFill/>
        </p:spPr>
      </p:pic>
      <p:sp>
        <p:nvSpPr>
          <p:cNvPr id="17415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A818D6-7D22-4E9C-B5CA-BB50FCAD1668}" type="slidenum">
              <a:rPr lang="ar-SA"/>
              <a:pPr>
                <a:defRPr/>
              </a:pPr>
              <a:t>17</a:t>
            </a:fld>
            <a:endParaRPr lang="en-US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895850"/>
          </a:xfrm>
        </p:spPr>
        <p:txBody>
          <a:bodyPr/>
          <a:lstStyle/>
          <a:p>
            <a:pPr lvl="1" eaLnBrk="1" hangingPunct="1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Mainframes:</a:t>
            </a:r>
          </a:p>
          <a:p>
            <a:pPr lvl="1" eaLnBrk="1" hangingPunct="1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b="1" smtClean="0">
              <a:latin typeface="Tw Cen MT Condensed" pitchFamily="34" charset="0"/>
            </a:endParaRP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Most major corporations use mainframes for business activities.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Used by large organizations, such as banks and airlines, for big computing jobs.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Users communicate with a mainframe using a computer terminal.</a:t>
            </a: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network-server-laptop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429125"/>
            <a:ext cx="27146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صورة 8" descr="imagesCAKIU0K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41433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23445-154F-4EC8-96A0-4DD1AB7AF1B6}" type="slidenum">
              <a:rPr lang="ar-SA"/>
              <a:pPr>
                <a:defRPr/>
              </a:pPr>
              <a:t>18</a:t>
            </a:fld>
            <a:endParaRPr lang="en-US"/>
          </a:p>
        </p:txBody>
      </p:sp>
      <p:sp>
        <p:nvSpPr>
          <p:cNvPr id="194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Servers: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Controls access to HW, SW and other resources on a network.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Provides a centralized storage area for program, data, information.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Support from 2 to several thousand connected computers at the same time.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People use PC or terminals to access data, info., and programs on it.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b="1" smtClean="0">
                <a:latin typeface="Tw Cen MT Condensed" pitchFamily="34" charset="0"/>
              </a:rPr>
              <a:t>Terminal</a:t>
            </a:r>
            <a:r>
              <a:rPr lang="en-US" sz="2400" smtClean="0">
                <a:latin typeface="Tw Cen MT Condensed" pitchFamily="34" charset="0"/>
              </a:rPr>
              <a:t> is a device with monitor, keyboard and memory.</a:t>
            </a:r>
          </a:p>
          <a:p>
            <a:pPr lvl="1" eaLnBrk="1" hangingPunct="1">
              <a:buFont typeface="Wingdings" pitchFamily="2" charset="2"/>
              <a:buChar char="v"/>
            </a:pPr>
            <a:endParaRPr lang="en-US" sz="2400" smtClean="0">
              <a:latin typeface="Tw Cen MT Condensed" pitchFamily="34" charset="0"/>
            </a:endParaRPr>
          </a:p>
          <a:p>
            <a:pPr lvl="2" eaLnBrk="1" hangingPunct="1">
              <a:buFont typeface="Wingdings" pitchFamily="2" charset="2"/>
              <a:buNone/>
            </a:pPr>
            <a:endParaRPr lang="en-US" sz="2000" smtClean="0">
              <a:latin typeface="Tw Cen MT Condensed" pitchFamily="34" charset="0"/>
            </a:endParaRPr>
          </a:p>
          <a:p>
            <a:pPr lvl="2" eaLnBrk="1" hangingPunct="1">
              <a:buFontTx/>
              <a:buNone/>
            </a:pPr>
            <a:endParaRPr lang="en-US" sz="2000" smtClean="0">
              <a:latin typeface="Tw Cen MT Condensed" pitchFamily="34" charset="0"/>
            </a:endParaRPr>
          </a:p>
          <a:p>
            <a:pPr lvl="2" eaLnBrk="1" hangingPunct="1">
              <a:buFontTx/>
              <a:buNone/>
            </a:pPr>
            <a:endParaRPr lang="en-US" sz="2000" smtClean="0">
              <a:latin typeface="Tw Cen MT Condensed" pitchFamily="34" charset="0"/>
            </a:endParaRPr>
          </a:p>
          <a:p>
            <a:pPr lvl="2" eaLnBrk="1" hangingPunct="1">
              <a:buFontTx/>
              <a:buNone/>
            </a:pPr>
            <a:endParaRPr lang="en-US" sz="1800" smtClean="0">
              <a:latin typeface="Tw Cen MT Condensed" pitchFamily="34" charset="0"/>
            </a:endParaRPr>
          </a:p>
        </p:txBody>
      </p:sp>
      <p:pic>
        <p:nvPicPr>
          <p:cNvPr id="19464" name="Picture 4" descr="ss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072063" y="1085850"/>
            <a:ext cx="2071687" cy="1557338"/>
          </a:xfrm>
          <a:noFill/>
        </p:spPr>
      </p:pic>
      <p:sp>
        <p:nvSpPr>
          <p:cNvPr id="19465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19466" name="Picture 6" descr="1871180103_6f3c0238d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00" y="1117600"/>
            <a:ext cx="1658938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صورة 11" descr="untitled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4300" y="4429125"/>
            <a:ext cx="19716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3600" b="1" smtClean="0">
                <a:solidFill>
                  <a:schemeClr val="folHlink"/>
                </a:solidFill>
                <a:latin typeface="Tw Cen MT Condensed" pitchFamily="34" charset="0"/>
              </a:rPr>
              <a:t>Personal Computers (PC):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w Cen MT Condensed" pitchFamily="34" charset="0"/>
              </a:rPr>
              <a:t>It’s a computer that can perform all of its input,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mtClean="0">
                <a:latin typeface="Tw Cen MT Condensed" pitchFamily="34" charset="0"/>
              </a:rPr>
              <a:t> processing, output and storage activities by itself.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There are 2 types of personal computer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Notebook Computers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	  -- Fits on your hand or lap.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Desktop Computers   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     -- Fits entirely on or under desk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mtClean="0"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z="3200" smtClean="0"/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z="3200" smtClean="0"/>
          </a:p>
        </p:txBody>
      </p:sp>
      <p:pic>
        <p:nvPicPr>
          <p:cNvPr id="20484" name="صورة 10" descr="desktop-pc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4500563"/>
            <a:ext cx="257175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E7789D-7260-4212-948F-5F4430B8437E}" type="slidenum">
              <a:rPr lang="ar-SA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2048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0488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9" name="Picture 6" descr="DCAPTG7KDCAAOS3HICA3TMWDVCAPNB5E5CA0VU95ZCASERZYICACL4A6BCA2ZX69FCA6RNOXICA40AEUWCAX6NWUYCAAM5LE4CA4XQTB3CALA8JF4CAF0YEVYCAPG62AXCA2TA9S5CAV4RSP3CA8W1BIF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50" y="1428750"/>
            <a:ext cx="22145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0CAAJX8TMCA1HS7SDCAR1FXRYCAOD3RBICAD03ZPCCA0YU4BQCAHH6819CA3DPM2HCA2F5W9ACAOK62SHCAXA1LTNCAI7AG7PCAHLGH6MCA6X86KUCAYXJ44ICA1WEEX9CAUS87TICADU0EZWCAE3A6M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63" y="3143250"/>
            <a:ext cx="18573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430" name="Picture 6" descr="xps420_bluray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8950" y="4643438"/>
            <a:ext cx="1503363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1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D4EAA1-9AD7-4895-A77B-08FBAEB68295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dirty="0" smtClean="0">
                <a:latin typeface="Tw Cen MT Condensed Extra Bold" pitchFamily="34" charset="0"/>
              </a:rPr>
              <a:t>What Is A Computer ?</a:t>
            </a: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latin typeface="Tw Cen MT Condensed Extra Bold" pitchFamily="34" charset="0"/>
              </a:rPr>
              <a:t>	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Computer is an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electronic device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:</a:t>
            </a:r>
          </a:p>
          <a:p>
            <a:pPr>
              <a:defRPr/>
            </a:pPr>
            <a:r>
              <a:rPr lang="en-US" sz="2800" dirty="0" smtClean="0"/>
              <a:t>accepts </a:t>
            </a:r>
            <a:r>
              <a:rPr lang="en-US" sz="2800" b="1" dirty="0" smtClean="0"/>
              <a:t>input</a:t>
            </a:r>
          </a:p>
          <a:p>
            <a:pPr>
              <a:defRPr/>
            </a:pPr>
            <a:r>
              <a:rPr lang="en-US" sz="2800" b="1" dirty="0" smtClean="0"/>
              <a:t>processes</a:t>
            </a:r>
            <a:r>
              <a:rPr lang="en-US" sz="2800" dirty="0" smtClean="0"/>
              <a:t> data</a:t>
            </a:r>
          </a:p>
          <a:p>
            <a:pPr>
              <a:defRPr/>
            </a:pPr>
            <a:r>
              <a:rPr lang="en-US" sz="2800" b="1" dirty="0" smtClean="0"/>
              <a:t>stores</a:t>
            </a:r>
            <a:r>
              <a:rPr lang="en-US" sz="2800" dirty="0" smtClean="0"/>
              <a:t> data</a:t>
            </a:r>
          </a:p>
          <a:p>
            <a:pPr>
              <a:defRPr/>
            </a:pPr>
            <a:r>
              <a:rPr lang="en-US" sz="2800" dirty="0" smtClean="0"/>
              <a:t>produces </a:t>
            </a:r>
            <a:r>
              <a:rPr lang="en-US" sz="2800" b="1" dirty="0" smtClean="0"/>
              <a:t>output</a:t>
            </a:r>
          </a:p>
          <a:p>
            <a:pPr>
              <a:defRPr/>
            </a:pPr>
            <a:endParaRPr lang="en-US" dirty="0" smtClean="0"/>
          </a:p>
          <a:p>
            <a:pPr eaLnBrk="1" hangingPunct="1">
              <a:buFontTx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 Extra Bold" pitchFamily="34" charset="0"/>
            </a:endParaRPr>
          </a:p>
          <a:p>
            <a:pPr eaLnBrk="1" hangingPunct="1">
              <a:buFontTx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 Extra Bold" pitchFamily="34" charset="0"/>
            </a:endParaRPr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323850" y="5291138"/>
            <a:ext cx="8569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USER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is anyone who communicates with a computer or utilizes the information.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39750" y="4500563"/>
            <a:ext cx="8247063" cy="5286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800" b="1" dirty="0"/>
              <a:t>(all according to a series of stored </a:t>
            </a:r>
            <a:r>
              <a:rPr lang="en-US" sz="2800" b="1" u="sng" dirty="0"/>
              <a:t>instructions</a:t>
            </a:r>
            <a:r>
              <a:rPr lang="en-US" sz="2800" b="1" dirty="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  <p:bldP spid="193539" grpId="0" build="p"/>
      <p:bldP spid="193541" grpId="0"/>
      <p:bldP spid="8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08D286-FD59-4CE2-A37E-A04F61DF05BD}" type="slidenum">
              <a:rPr lang="ar-SA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Mobile Computers And Mobile Devices: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sz="24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Mobile computers is a personal computer that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you can carry from place to place.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Mobile Devices</a:t>
            </a:r>
            <a:r>
              <a:rPr lang="en-US" sz="24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is a computing device, small enough to hold in your hand.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Usually store programs &amp; data permanently on</a:t>
            </a:r>
          </a:p>
          <a:p>
            <a:pPr lvl="3" eaLnBrk="1" hangingPunct="1">
              <a:buClr>
                <a:schemeClr val="tx1"/>
              </a:buClr>
              <a:buFontTx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memory inside the system unit</a:t>
            </a:r>
          </a:p>
          <a:p>
            <a:pPr lvl="3" eaLnBrk="1" hangingPunct="1">
              <a:buClr>
                <a:schemeClr val="tx1"/>
              </a:buClr>
              <a:buFontTx/>
              <a:buChar char="•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on small storage media such as memory card.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you can connect it to PC to exchange information.</a:t>
            </a:r>
          </a:p>
          <a:p>
            <a:pPr lvl="2" eaLnBrk="1" hangingPunct="1">
              <a:buClr>
                <a:schemeClr val="tx1"/>
              </a:buClr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Some Mobiles devices are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Internet-enabled,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its allow to connect to NET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                   </a:t>
            </a: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3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7F82F0-8D78-4797-8332-0B0BCDD7B2EA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428750" y="4429125"/>
            <a:ext cx="16668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Mobile computers </a:t>
            </a:r>
            <a:endParaRPr lang="ar-SA" dirty="0"/>
          </a:p>
        </p:txBody>
      </p:sp>
      <p:pic>
        <p:nvPicPr>
          <p:cNvPr id="22534" name="صورة 5" descr="Mobile computer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857375"/>
            <a:ext cx="32416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6"/>
          <p:cNvSpPr/>
          <p:nvPr/>
        </p:nvSpPr>
        <p:spPr>
          <a:xfrm>
            <a:off x="5857875" y="4429125"/>
            <a:ext cx="1414463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Mobile Devices</a:t>
            </a:r>
            <a:r>
              <a:rPr lang="en-US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ar-SA" dirty="0"/>
          </a:p>
        </p:txBody>
      </p:sp>
      <p:pic>
        <p:nvPicPr>
          <p:cNvPr id="22536" name="صورة 7" descr="smart pho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1357313"/>
            <a:ext cx="23050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5E9ADA-F2EE-4250-89EE-7289FA33287D}" type="slidenum">
              <a:rPr lang="ar-SA"/>
              <a:pPr>
                <a:defRPr/>
              </a:pPr>
              <a:t>22</a:t>
            </a:fld>
            <a:endParaRPr lang="en-US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Game Consoles: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Designed for single-player or multiplayer video games.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Input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device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handheld controller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Output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TV screen.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Storage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Hard Disks, CDs, DVDs and memory cards.</a:t>
            </a:r>
          </a:p>
          <a:p>
            <a:pPr lvl="1"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2 popular models are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Microsoft's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Xbox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. </a:t>
            </a:r>
          </a:p>
          <a:p>
            <a:pPr lvl="2" eaLnBrk="1" hangingPunct="1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Sony’s 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Play station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.</a:t>
            </a:r>
          </a:p>
          <a:p>
            <a:pPr lvl="2" eaLnBrk="1" hangingPunct="1">
              <a:buFontTx/>
              <a:buNone/>
              <a:defRPr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</p:txBody>
      </p:sp>
      <p:sp>
        <p:nvSpPr>
          <p:cNvPr id="2355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903913" y="4214813"/>
            <a:ext cx="3097212" cy="2189162"/>
            <a:chOff x="385" y="2387"/>
            <a:chExt cx="2042" cy="1378"/>
          </a:xfrm>
        </p:grpSpPr>
        <p:pic>
          <p:nvPicPr>
            <p:cNvPr id="23560" name="Picture 6" descr="xbox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5" y="2387"/>
              <a:ext cx="1045" cy="13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1" name="AutoShape 7"/>
            <p:cNvSpPr>
              <a:spLocks noChangeArrowheads="1"/>
            </p:cNvSpPr>
            <p:nvPr/>
          </p:nvSpPr>
          <p:spPr bwMode="auto">
            <a:xfrm>
              <a:off x="1429" y="2931"/>
              <a:ext cx="998" cy="363"/>
            </a:xfrm>
            <a:prstGeom prst="roundRect">
              <a:avLst>
                <a:gd name="adj" fmla="val 50000"/>
              </a:avLst>
            </a:prstGeom>
            <a:solidFill>
              <a:srgbClr val="FFFF00">
                <a:alpha val="4784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Handheld controller</a:t>
              </a:r>
            </a:p>
          </p:txBody>
        </p:sp>
        <p:sp>
          <p:nvSpPr>
            <p:cNvPr id="23562" name="AutoShape 8"/>
            <p:cNvSpPr>
              <a:spLocks noChangeArrowheads="1"/>
            </p:cNvSpPr>
            <p:nvPr/>
          </p:nvSpPr>
          <p:spPr bwMode="auto">
            <a:xfrm>
              <a:off x="1429" y="2478"/>
              <a:ext cx="998" cy="363"/>
            </a:xfrm>
            <a:prstGeom prst="roundRect">
              <a:avLst>
                <a:gd name="adj" fmla="val 50000"/>
              </a:avLst>
            </a:prstGeom>
            <a:solidFill>
              <a:srgbClr val="FFFF00">
                <a:alpha val="47842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Game console</a:t>
              </a:r>
            </a:p>
          </p:txBody>
        </p:sp>
        <p:sp>
          <p:nvSpPr>
            <p:cNvPr id="23563" name="Line 9"/>
            <p:cNvSpPr>
              <a:spLocks noChangeShapeType="1"/>
            </p:cNvSpPr>
            <p:nvPr/>
          </p:nvSpPr>
          <p:spPr bwMode="auto">
            <a:xfrm flipH="1">
              <a:off x="1111" y="265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564" name="Line 10"/>
            <p:cNvSpPr>
              <a:spLocks noChangeShapeType="1"/>
            </p:cNvSpPr>
            <p:nvPr/>
          </p:nvSpPr>
          <p:spPr bwMode="auto">
            <a:xfrm flipH="1">
              <a:off x="1247" y="3249"/>
              <a:ext cx="182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9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9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9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8A472-BA0D-41B6-92FE-D578D6002640}" type="slidenum">
              <a:rPr lang="ar-SA"/>
              <a:pPr>
                <a:defRPr/>
              </a:pPr>
              <a:t>23</a:t>
            </a:fld>
            <a:endParaRPr 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46225"/>
            <a:ext cx="8229600" cy="4525963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Clr>
                <a:schemeClr val="tx1"/>
              </a:buClr>
              <a:buFontTx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Game Consoles: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Handheld game console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. Fit in one hand.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The controls, screen and speaker built in.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Communicate wirelessly with other similar consoles.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Allow users to listen to music, watch movies and connect to Net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 popular models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Nintendo’s 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Game Boy Micro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Sony’s </a:t>
            </a:r>
            <a:r>
              <a:rPr lang="en-US" sz="2800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PSP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endParaRPr 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24583" name="Picture 5" descr="ps3psp_2007_psp_overview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43563" y="4500563"/>
            <a:ext cx="2287587" cy="106521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1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1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1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1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3569CA-C916-42FD-ABB6-122DD73CEA28}" type="slidenum">
              <a:rPr lang="ar-SA"/>
              <a:pPr>
                <a:defRPr/>
              </a:pPr>
              <a:t>24</a:t>
            </a:fld>
            <a:endParaRPr lang="en-US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latin typeface="Copperplate Gothic Bold" pitchFamily="34" charset="0"/>
              </a:rPr>
              <a:t>Categories Of Computers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Clr>
                <a:schemeClr val="tx1"/>
              </a:buClr>
              <a:buFontTx/>
              <a:buNone/>
              <a:defRPr/>
            </a:pPr>
            <a:r>
              <a:rPr lang="en-US" sz="3600" b="1" dirty="0" smtClean="0">
                <a:solidFill>
                  <a:schemeClr val="folHlink"/>
                </a:solidFill>
                <a:latin typeface="Tw Cen MT Condensed" pitchFamily="34" charset="0"/>
              </a:rPr>
              <a:t>Embedded Computers: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Special – purpose computer that functions as a component in a larger product.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Usually are small &amp; have limited hardware.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Functions depending on the requirements of the product in which they reside.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 some of them designed to improve your safety, security and performance.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</p:txBody>
      </p:sp>
      <p:sp>
        <p:nvSpPr>
          <p:cNvPr id="25606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C699A-401B-467F-8781-4AF92F1DA6F6}" type="slidenum">
              <a:rPr lang="ar-SA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26628" name="Picture 4" descr="build-car-computer-800X8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963" y="2357438"/>
            <a:ext cx="335756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tesla_touchscree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6400" y="2357438"/>
            <a:ext cx="43561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مستطيل 5"/>
          <p:cNvSpPr>
            <a:spLocks noChangeArrowheads="1"/>
          </p:cNvSpPr>
          <p:nvPr/>
        </p:nvSpPr>
        <p:spPr bwMode="auto">
          <a:xfrm>
            <a:off x="2286000" y="1357313"/>
            <a:ext cx="424338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>
              <a:lnSpc>
                <a:spcPct val="90000"/>
              </a:lnSpc>
              <a:buClr>
                <a:schemeClr val="tx1"/>
              </a:buClr>
            </a:pPr>
            <a:r>
              <a:rPr lang="en-US" sz="3600" b="1">
                <a:solidFill>
                  <a:schemeClr val="folHlink"/>
                </a:solidFill>
              </a:rPr>
              <a:t>Embedded Computers:</a:t>
            </a:r>
          </a:p>
        </p:txBody>
      </p:sp>
      <p:sp>
        <p:nvSpPr>
          <p:cNvPr id="2663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D7D36C-5E2D-456E-899C-1A0DE8FBCA44}" type="slidenum">
              <a:rPr lang="ar-SA"/>
              <a:pPr>
                <a:defRPr/>
              </a:pPr>
              <a:t>3</a:t>
            </a:fld>
            <a:endParaRPr lang="en-US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57313"/>
            <a:ext cx="4038600" cy="4525962"/>
          </a:xfrm>
          <a:solidFill>
            <a:schemeClr val="folHlink"/>
          </a:solidFill>
          <a:ln>
            <a:solidFill>
              <a:schemeClr val="folHlink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dirty="0" smtClean="0">
                <a:latin typeface="Tw Cen MT Condensed Extra Bold" pitchFamily="34" charset="0"/>
              </a:rPr>
              <a:t>Advantages 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Speed.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Reliability.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Consistency.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Storage.</a:t>
            </a:r>
          </a:p>
          <a:p>
            <a:pPr eaLnBrk="1" hangingPunct="1">
              <a:defRPr/>
            </a:pPr>
            <a:r>
              <a:rPr lang="en-US" sz="3200" dirty="0" smtClean="0">
                <a:latin typeface="Tw Cen MT Condensed" pitchFamily="34" charset="0"/>
              </a:rPr>
              <a:t>Communications.</a:t>
            </a:r>
          </a:p>
          <a:p>
            <a:pPr eaLnBrk="1" hangingPunct="1">
              <a:buFontTx/>
              <a:buNone/>
              <a:defRPr/>
            </a:pPr>
            <a:endParaRPr lang="en-US" sz="3200" dirty="0" smtClean="0">
              <a:effectLst>
                <a:outerShdw blurRad="38100" dist="38100" dir="2700000" algn="tl">
                  <a:srgbClr val="FFFFFF"/>
                </a:outerShdw>
              </a:effectLst>
              <a:latin typeface="Tw Cen MT Condensed" pitchFamily="34" charset="0"/>
            </a:endParaRPr>
          </a:p>
          <a:p>
            <a:pPr eaLnBrk="1" hangingPunct="1"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  <a:latin typeface="Tw Cen MT Condensed Extra Bold" pitchFamily="34" charset="0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357313"/>
            <a:ext cx="4038600" cy="4714875"/>
          </a:xfrm>
          <a:solidFill>
            <a:schemeClr val="accent1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>
                <a:latin typeface="Tw Cen MT Condensed Extra Bold" pitchFamily="34" charset="0"/>
              </a:rPr>
              <a:t>Disadvantages</a:t>
            </a:r>
            <a:endParaRPr lang="en-US" smtClean="0">
              <a:latin typeface="Tw Cen MT Condensed" pitchFamily="34" charset="0"/>
            </a:endParaRPr>
          </a:p>
          <a:p>
            <a:pPr eaLnBrk="1" hangingPunct="1"/>
            <a:r>
              <a:rPr lang="en-US" sz="3200" smtClean="0">
                <a:latin typeface="Tw Cen MT Condensed" pitchFamily="34" charset="0"/>
              </a:rPr>
              <a:t>Violation of Privacy.</a:t>
            </a:r>
          </a:p>
          <a:p>
            <a:pPr eaLnBrk="1" hangingPunct="1"/>
            <a:r>
              <a:rPr lang="en-US" sz="3200" smtClean="0">
                <a:latin typeface="Tw Cen MT Condensed" pitchFamily="34" charset="0"/>
              </a:rPr>
              <a:t>Impact on Labor Force.</a:t>
            </a:r>
          </a:p>
          <a:p>
            <a:pPr eaLnBrk="1" hangingPunct="1"/>
            <a:r>
              <a:rPr lang="en-US" sz="3200" smtClean="0">
                <a:latin typeface="Tw Cen MT Condensed" pitchFamily="34" charset="0"/>
              </a:rPr>
              <a:t>Health Risks.</a:t>
            </a:r>
          </a:p>
          <a:p>
            <a:pPr eaLnBrk="1" hangingPunct="1">
              <a:buFontTx/>
              <a:buNone/>
            </a:pPr>
            <a:endParaRPr lang="en-US" sz="2400" smtClean="0">
              <a:latin typeface="Tw Cen MT Condensed" pitchFamily="34" charset="0"/>
            </a:endParaRPr>
          </a:p>
        </p:txBody>
      </p:sp>
      <p:sp>
        <p:nvSpPr>
          <p:cNvPr id="410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9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  <p:bldP spid="38915" grpId="1" build="p" animBg="1"/>
      <p:bldP spid="3891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1D2F10-5032-45C8-8693-0BED0D1F931A}" type="slidenum">
              <a:rPr lang="ar-SA"/>
              <a:pPr>
                <a:defRPr/>
              </a:pPr>
              <a:t>4</a:t>
            </a:fld>
            <a:endParaRPr lang="en-US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374650" y="1773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>
                <a:latin typeface="Tw Cen MT Condensed Extra Bold" pitchFamily="34" charset="0"/>
              </a:rPr>
              <a:t>Information Processing Cycle: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>
                <a:solidFill>
                  <a:schemeClr val="folHlink"/>
                </a:solidFill>
              </a:rPr>
              <a:t>Data </a:t>
            </a:r>
            <a:r>
              <a:rPr lang="en-US" sz="2800" b="1"/>
              <a:t>is a collection of unprocessed item, which can include text, numbers, images, audio and video.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>
                <a:solidFill>
                  <a:schemeClr val="folHlink"/>
                </a:solidFill>
              </a:rPr>
              <a:t>Information</a:t>
            </a:r>
            <a:r>
              <a:rPr lang="en-US" sz="2800" b="1"/>
              <a:t> conveys meaning and useful to people.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>
                <a:solidFill>
                  <a:schemeClr val="folHlink"/>
                </a:solidFill>
              </a:rPr>
              <a:t>Processing</a:t>
            </a:r>
            <a:r>
              <a:rPr lang="en-US" sz="2800" b="1"/>
              <a:t> Procedures that convert input data to output information.</a:t>
            </a:r>
            <a:endParaRPr lang="en-US" sz="2800" b="1">
              <a:solidFill>
                <a:schemeClr val="folHlink"/>
              </a:solidFill>
              <a:latin typeface="Tw Cen MT Condensed Extra Bold" pitchFamily="34" charset="0"/>
            </a:endParaRPr>
          </a:p>
        </p:txBody>
      </p:sp>
      <p:sp>
        <p:nvSpPr>
          <p:cNvPr id="74769" name="Rectangle 1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5126" name="Text Box 18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D7B445-2161-4BF5-98D4-71EC1ABE0F13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Introduction to Computers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3600" smtClean="0">
                <a:latin typeface="Tw Cen MT Condensed Extra Bold" pitchFamily="34" charset="0"/>
              </a:rPr>
              <a:t>Information Processing Cycle:</a:t>
            </a:r>
          </a:p>
          <a:p>
            <a:pPr eaLnBrk="1" hangingPunct="1">
              <a:buFontTx/>
              <a:buNone/>
            </a:pPr>
            <a:r>
              <a:rPr lang="en-US" b="1" smtClean="0">
                <a:latin typeface="Tw Cen MT Condensed" pitchFamily="34" charset="0"/>
              </a:rPr>
              <a:t>Computers read incoming data called </a:t>
            </a:r>
            <a:r>
              <a:rPr lang="en-US" b="1" smtClean="0">
                <a:solidFill>
                  <a:schemeClr val="folHlink"/>
                </a:solidFill>
                <a:latin typeface="Tw Cen MT Condensed" pitchFamily="34" charset="0"/>
              </a:rPr>
              <a:t>input , process</a:t>
            </a:r>
            <a:r>
              <a:rPr lang="en-US" b="1" smtClean="0">
                <a:latin typeface="Tw Cen MT Condensed" pitchFamily="34" charset="0"/>
              </a:rPr>
              <a:t> the data, and display outgoing information called </a:t>
            </a:r>
            <a:r>
              <a:rPr lang="en-US" b="1" smtClean="0">
                <a:solidFill>
                  <a:schemeClr val="folHlink"/>
                </a:solidFill>
                <a:latin typeface="Tw Cen MT Condensed" pitchFamily="34" charset="0"/>
              </a:rPr>
              <a:t>output.</a:t>
            </a:r>
          </a:p>
          <a:p>
            <a:pPr eaLnBrk="1" hangingPunct="1">
              <a:buFontTx/>
              <a:buNone/>
            </a:pPr>
            <a:endParaRPr lang="en-US" b="1" smtClean="0">
              <a:solidFill>
                <a:schemeClr val="folHlink"/>
              </a:solidFill>
              <a:latin typeface="Tw Cen MT Condensed Extra Bold" pitchFamily="34" charset="0"/>
            </a:endParaRPr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  <p:pic>
        <p:nvPicPr>
          <p:cNvPr id="43014" name="Picture 6" descr="P5-InputOutpu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933825"/>
            <a:ext cx="4110037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ربع نص 7"/>
          <p:cNvSpPr txBox="1"/>
          <p:nvPr/>
        </p:nvSpPr>
        <p:spPr>
          <a:xfrm>
            <a:off x="3571875" y="3906838"/>
            <a:ext cx="1357313" cy="3079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>
              <a:defRPr/>
            </a:pPr>
            <a:r>
              <a:rPr lang="en-US" sz="1400" dirty="0">
                <a:latin typeface="Arial Narrow" pitchFamily="34" charset="0"/>
              </a:rPr>
              <a:t>Process</a:t>
            </a:r>
            <a:endParaRPr lang="ar-SA" sz="1400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98" decel="100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98" decel="100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عنوان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>
                <a:latin typeface="Copperplate Gothic Bold" pitchFamily="34" charset="0"/>
              </a:rPr>
              <a:t>Information Processing Cycle</a:t>
            </a:r>
            <a:endParaRPr lang="ar-SA" sz="3200" smtClean="0">
              <a:latin typeface="Copperplate Gothic Bold" pitchFamily="34" charset="0"/>
            </a:endParaRPr>
          </a:p>
        </p:txBody>
      </p:sp>
      <p:sp>
        <p:nvSpPr>
          <p:cNvPr id="2" name="عنصر نائب للتذييل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5D9BE0-6144-4C34-ABC8-629BD957A1E6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7173" name="Picture 2" descr="Fig01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13" y="1477963"/>
            <a:ext cx="8866187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48E41-648E-41D1-ADEA-596CC27B843A}" type="slidenum">
              <a:rPr lang="ar-SA"/>
              <a:pPr>
                <a:defRPr/>
              </a:pPr>
              <a:t>7</a:t>
            </a:fld>
            <a:endParaRPr lang="en-US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Copperplate Gothic Bold" pitchFamily="34" charset="0"/>
              </a:rPr>
              <a:t>components of computers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43000"/>
            <a:ext cx="8748712" cy="44926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en-US" sz="4000" dirty="0" smtClean="0">
              <a:latin typeface="Copperplate Gothic Bold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1-Hardware</a:t>
            </a:r>
            <a:r>
              <a:rPr lang="en-US" b="1" dirty="0" smtClean="0">
                <a:solidFill>
                  <a:srgbClr val="92D050"/>
                </a:solidFill>
                <a:latin typeface="Tw Cen MT Condensed" pitchFamily="34" charset="0"/>
              </a:rPr>
              <a:t>- H/W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 A group of machines in a computer system.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800" dirty="0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w Cen MT Condensed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2-Software (programs) </a:t>
            </a:r>
            <a:r>
              <a:rPr lang="en-US" b="1" dirty="0" smtClean="0">
                <a:solidFill>
                  <a:srgbClr val="92D050"/>
                </a:solidFill>
                <a:latin typeface="Tw Cen MT Condensed" pitchFamily="34" charset="0"/>
              </a:rPr>
              <a:t>– S/W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 The instructions that tell the computer what to do and how to do it.</a:t>
            </a:r>
          </a:p>
        </p:txBody>
      </p:sp>
      <p:sp>
        <p:nvSpPr>
          <p:cNvPr id="819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w Cen MT Condensed" pitchFamily="34" charset="0"/>
              </a:rPr>
              <a:t>1-Hardware</a:t>
            </a:r>
            <a:r>
              <a:rPr lang="en-US" b="1" dirty="0" smtClean="0">
                <a:solidFill>
                  <a:srgbClr val="92D050"/>
                </a:solidFill>
                <a:latin typeface="Tw Cen MT Condensed" pitchFamily="34" charset="0"/>
              </a:rPr>
              <a:t>- H/W</a:t>
            </a:r>
            <a:endParaRPr lang="ar-S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>
                <a:solidFill>
                  <a:srgbClr val="92D050"/>
                </a:solidFill>
                <a:latin typeface="Tw Cen MT Condensed Extra Bold" pitchFamily="34" charset="0"/>
              </a:rPr>
              <a:t>The Components Of A Hardware: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Input Devices and Output Devices.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System Unit.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Storage Devices.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w Cen MT Condensed" pitchFamily="34" charset="0"/>
              </a:rPr>
              <a:t>Communications Devices.</a:t>
            </a: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  <a:latin typeface="Tw Cen MT Condensed Extra Bold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 smtClean="0"/>
              <a:t>Copyright©2008 N.AlJaffan®KSU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FD529-DD20-45CA-BFFA-6D69A920A123}" type="slidenum">
              <a:rPr lang="ar-SA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ar-SA"/>
              <a:t>Copyright©2008 N.AlJaffan®KSU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7BFFBD-AA11-4BC0-A3E8-847861F5BD15}" type="slidenum">
              <a:rPr lang="ar-SA"/>
              <a:pPr>
                <a:defRPr/>
              </a:pPr>
              <a:t>9</a:t>
            </a:fld>
            <a:endParaRPr lang="en-US"/>
          </a:p>
        </p:txBody>
      </p:sp>
      <p:pic>
        <p:nvPicPr>
          <p:cNvPr id="10244" name="Picture 7" descr="lol_0005"/>
          <p:cNvPicPr>
            <a:picLocks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2475" y="274638"/>
            <a:ext cx="7637463" cy="5851525"/>
          </a:xfrm>
          <a:noFill/>
        </p:spPr>
      </p:pic>
      <p:sp>
        <p:nvSpPr>
          <p:cNvPr id="1024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chemeClr val="folHlink">
              <a:alpha val="74901"/>
            </a:scheme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b="1">
                <a:latin typeface="Copperplate Gothic Light" pitchFamily="34" charset="0"/>
              </a:rPr>
              <a:t>Chapter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E4B74FBADEC7479E7EDEF9C3BC9453" ma:contentTypeVersion="0" ma:contentTypeDescription="Create a new document." ma:contentTypeScope="" ma:versionID="28e992aef3b539235100bca3ca393cb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11A051-EF5C-4522-9F8C-2AC0960548FB}"/>
</file>

<file path=customXml/itemProps2.xml><?xml version="1.0" encoding="utf-8"?>
<ds:datastoreItem xmlns:ds="http://schemas.openxmlformats.org/officeDocument/2006/customXml" ds:itemID="{0193C816-7F14-432B-97DE-C2E139DA5D7B}"/>
</file>

<file path=customXml/itemProps3.xml><?xml version="1.0" encoding="utf-8"?>
<ds:datastoreItem xmlns:ds="http://schemas.openxmlformats.org/officeDocument/2006/customXml" ds:itemID="{941A713A-0DC4-4A60-BE29-59D66C69EB4E}"/>
</file>

<file path=customXml/itemProps4.xml><?xml version="1.0" encoding="utf-8"?>
<ds:datastoreItem xmlns:ds="http://schemas.openxmlformats.org/officeDocument/2006/customXml" ds:itemID="{3939737E-2167-4F17-9B10-AB66F848E6EC}"/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2539</TotalTime>
  <Words>1128</Words>
  <Application>Microsoft Office PowerPoint</Application>
  <PresentationFormat>On-screen Show (4:3)</PresentationFormat>
  <Paragraphs>278</Paragraphs>
  <Slides>25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Tw Cen MT Condensed</vt:lpstr>
      <vt:lpstr>Arial</vt:lpstr>
      <vt:lpstr>Copperplate Gothic Bold</vt:lpstr>
      <vt:lpstr>Copperplate Gothic Light</vt:lpstr>
      <vt:lpstr>Tw Cen MT Condensed Extra Bold</vt:lpstr>
      <vt:lpstr>Arial Narrow</vt:lpstr>
      <vt:lpstr>Wingdings</vt:lpstr>
      <vt:lpstr>Default Design</vt:lpstr>
      <vt:lpstr>      Introduction to Computers</vt:lpstr>
      <vt:lpstr>Introduction to Computers</vt:lpstr>
      <vt:lpstr>Introduction to Computers</vt:lpstr>
      <vt:lpstr>Introduction to Computers</vt:lpstr>
      <vt:lpstr>Introduction to Computers</vt:lpstr>
      <vt:lpstr>Information Processing Cycle</vt:lpstr>
      <vt:lpstr>components of computers</vt:lpstr>
      <vt:lpstr>1-Hardware- H/W</vt:lpstr>
      <vt:lpstr>Slide 9</vt:lpstr>
      <vt:lpstr>2-Software- S/W</vt:lpstr>
      <vt:lpstr>2-Software- S/W</vt:lpstr>
      <vt:lpstr>2-Software- S/W</vt:lpstr>
      <vt:lpstr>Categories Of Computers</vt:lpstr>
      <vt:lpstr>Categories Of Computers</vt:lpstr>
      <vt:lpstr>Slide 15</vt:lpstr>
      <vt:lpstr>Categories Of Computers</vt:lpstr>
      <vt:lpstr>Categories Of Computers</vt:lpstr>
      <vt:lpstr>Categories Of Computers</vt:lpstr>
      <vt:lpstr>Categories Of Computers</vt:lpstr>
      <vt:lpstr>Categories Of Computers</vt:lpstr>
      <vt:lpstr>Slide 21</vt:lpstr>
      <vt:lpstr>Categories Of Computers</vt:lpstr>
      <vt:lpstr>Categories Of Computers</vt:lpstr>
      <vt:lpstr>Categories Of Computers</vt:lpstr>
      <vt:lpstr>Slide 25</vt:lpstr>
    </vt:vector>
  </TitlesOfParts>
  <Company>KSU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Computers</dc:title>
  <dc:creator>N. AlJaffan</dc:creator>
  <cp:lastModifiedBy>Huda</cp:lastModifiedBy>
  <cp:revision>160</cp:revision>
  <dcterms:created xsi:type="dcterms:W3CDTF">2008-02-14T12:25:02Z</dcterms:created>
  <dcterms:modified xsi:type="dcterms:W3CDTF">2012-09-01T09:24:52Z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0x01010024E4B74FBADEC7479E7EDEF9C3BC9453</vt:lpwstr>
  </property>
</Properties>
</file>