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8.xml" ContentType="application/vnd.openxmlformats-officedocument.presentationml.notesSlide+xml"/>
  <Override PartName="/ppt/tags/tag23.xml" ContentType="application/vnd.openxmlformats-officedocument.presentationml.tags+xml"/>
  <Override PartName="/ppt/notesSlides/notesSlide9.xml" ContentType="application/vnd.openxmlformats-officedocument.presentationml.notesSlide+xml"/>
  <Override PartName="/ppt/tags/tag24.xml" ContentType="application/vnd.openxmlformats-officedocument.presentationml.tags+xml"/>
  <Override PartName="/ppt/notesSlides/notesSlide10.xml" ContentType="application/vnd.openxmlformats-officedocument.presentationml.notesSlide+xml"/>
  <Override PartName="/ppt/tags/tag25.xml" ContentType="application/vnd.openxmlformats-officedocument.presentationml.tags+xml"/>
  <Override PartName="/ppt/notesSlides/notesSlide11.xml" ContentType="application/vnd.openxmlformats-officedocument.presentationml.notesSlide+xml"/>
  <Override PartName="/ppt/tags/tag26.xml" ContentType="application/vnd.openxmlformats-officedocument.presentationml.tags+xml"/>
  <Override PartName="/ppt/notesSlides/notesSlide12.xml" ContentType="application/vnd.openxmlformats-officedocument.presentationml.notesSlide+xml"/>
  <Override PartName="/ppt/tags/tag27.xml" ContentType="application/vnd.openxmlformats-officedocument.presentationml.tags+xml"/>
  <Override PartName="/ppt/notesSlides/notesSlide13.xml" ContentType="application/vnd.openxmlformats-officedocument.presentationml.notesSlide+xml"/>
  <Override PartName="/ppt/tags/tag28.xml" ContentType="application/vnd.openxmlformats-officedocument.presentationml.tags+xml"/>
  <Override PartName="/ppt/notesSlides/notesSlide14.xml" ContentType="application/vnd.openxmlformats-officedocument.presentationml.notesSlide+xml"/>
  <Override PartName="/ppt/tags/tag29.xml" ContentType="application/vnd.openxmlformats-officedocument.presentationml.tags+xml"/>
  <Override PartName="/ppt/notesSlides/notesSlide15.xml" ContentType="application/vnd.openxmlformats-officedocument.presentationml.notesSlide+xml"/>
  <Override PartName="/ppt/tags/tag30.xml" ContentType="application/vnd.openxmlformats-officedocument.presentationml.tags+xml"/>
  <Override PartName="/ppt/notesSlides/notesSlide16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7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20"/>
  </p:notesMasterIdLst>
  <p:sldIdLst>
    <p:sldId id="380" r:id="rId2"/>
    <p:sldId id="256" r:id="rId3"/>
    <p:sldId id="257" r:id="rId4"/>
    <p:sldId id="357" r:id="rId5"/>
    <p:sldId id="259" r:id="rId6"/>
    <p:sldId id="311" r:id="rId7"/>
    <p:sldId id="358" r:id="rId8"/>
    <p:sldId id="359" r:id="rId9"/>
    <p:sldId id="360" r:id="rId10"/>
    <p:sldId id="265" r:id="rId11"/>
    <p:sldId id="266" r:id="rId12"/>
    <p:sldId id="267" r:id="rId13"/>
    <p:sldId id="268" r:id="rId14"/>
    <p:sldId id="269" r:id="rId15"/>
    <p:sldId id="270" r:id="rId16"/>
    <p:sldId id="375" r:id="rId17"/>
    <p:sldId id="381" r:id="rId18"/>
    <p:sldId id="378" r:id="rId19"/>
  </p:sldIdLst>
  <p:sldSz cx="9144000" cy="6858000" type="screen4x3"/>
  <p:notesSz cx="6858000" cy="9144000"/>
  <p:custDataLst>
    <p:tags r:id="rId2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0066"/>
    <a:srgbClr val="0000FF"/>
    <a:srgbClr val="00FF00"/>
    <a:srgbClr val="CCFFFF"/>
    <a:srgbClr val="FFFFFF"/>
    <a:srgbClr val="FFFF00"/>
    <a:srgbClr val="080808"/>
    <a:srgbClr val="FFFF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83" autoAdjust="0"/>
    <p:restoredTop sz="99510" autoAdjust="0"/>
  </p:normalViewPr>
  <p:slideViewPr>
    <p:cSldViewPr>
      <p:cViewPr varScale="1">
        <p:scale>
          <a:sx n="90" d="100"/>
          <a:sy n="90" d="100"/>
        </p:scale>
        <p:origin x="-107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1176BAD-4DE9-408D-A6EC-109F0288DF96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6936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D84B8-7BD3-49F6-B16A-E7E30706343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3722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8994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4624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1299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8834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1842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7073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6043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18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8845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166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324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09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</a:pPr>
            <a:fld id="{6EBA07C2-7AE9-4770-8F24-C4B3D36F135C}" type="slidenum">
              <a:rPr lang="ar-SA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6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312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108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76BAD-4DE9-408D-A6EC-109F0288DF96}" type="slidenum">
              <a:rPr lang="ar-EG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688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93EB8-D186-4CCE-A030-EFBA07AFFC33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727579"/>
      </p:ext>
    </p:extLst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51E7A-2EAF-49CF-99D9-C6A939D46278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435408"/>
      </p:ext>
    </p:extLst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FF271-02E1-46F6-9F83-0B9282304E3E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752454"/>
      </p:ext>
    </p:extLst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F3F8E-B1FE-4CBB-B4EF-33BC5112949D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381597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C0575-734F-4AD3-A89F-BD37F7C97460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269432"/>
      </p:ext>
    </p:extLst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730EA-4B8A-4328-8337-726AA2EE0BFE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828735"/>
      </p:ext>
    </p:extLst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E28BE-4AFB-48D7-B6EE-3A3EEC04405D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883088"/>
      </p:ext>
    </p:extLst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C4FB8-0022-4776-AD9E-9A3340D326EE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1524324"/>
      </p:ext>
    </p:extLst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24F9B1-5EDA-4712-940E-8DB17038C841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066320"/>
      </p:ext>
    </p:extLst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62949-EB20-423B-91AC-2FC4C8F372A8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854327"/>
      </p:ext>
    </p:extLst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DA23F-1353-4298-984A-EC361DF5AEE2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685319"/>
      </p:ext>
    </p:extLst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EE4CE51-5E6A-4A12-88E2-BB189B6F7A01}" type="slidenum">
              <a:rPr lang="ar-EG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 spd="slow">
    <p:wedg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microsoft.com/office/2007/relationships/hdphoto" Target="../media/hdphoto1.wdp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4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5.xml"/><Relationship Id="rId6" Type="http://schemas.microsoft.com/office/2007/relationships/hdphoto" Target="../media/hdphoto1.wdp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microsoft.com/office/2007/relationships/hdphoto" Target="../media/hdphoto1.wdp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6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microsoft.com/office/2007/relationships/hdphoto" Target="../media/hdphoto1.wdp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microsoft.com/office/2007/relationships/hdphoto" Target="../media/hdphoto1.wdp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8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microsoft.com/office/2007/relationships/hdphoto" Target="../media/hdphoto1.wdp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9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33.xml"/><Relationship Id="rId7" Type="http://schemas.openxmlformats.org/officeDocument/2006/relationships/image" Target="../media/image14.png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7.png"/><Relationship Id="rId4" Type="http://schemas.openxmlformats.org/officeDocument/2006/relationships/tags" Target="../tags/tag34.xml"/><Relationship Id="rId9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37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4.png"/><Relationship Id="rId5" Type="http://schemas.openxmlformats.org/officeDocument/2006/relationships/tags" Target="../tags/tag39.xml"/><Relationship Id="rId10" Type="http://schemas.openxmlformats.org/officeDocument/2006/relationships/image" Target="../media/image18.png"/><Relationship Id="rId4" Type="http://schemas.openxmlformats.org/officeDocument/2006/relationships/tags" Target="../tags/tag38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microsoft.com/office/2007/relationships/hdphoto" Target="../media/hdphoto1.wdp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tags" Target="../tags/tag9.xml"/><Relationship Id="rId7" Type="http://schemas.openxmlformats.org/officeDocument/2006/relationships/image" Target="../media/image6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0.xml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6" Type="http://schemas.microsoft.com/office/2007/relationships/hdphoto" Target="../media/hdphoto1.wdp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9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Relationship Id="rId6" Type="http://schemas.microsoft.com/office/2007/relationships/hdphoto" Target="../media/hdphoto1.wdp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4085582" y="43526"/>
            <a:ext cx="4929222" cy="6762464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FF"/>
              </a:solidFill>
            </a:endParaRPr>
          </a:p>
        </p:txBody>
      </p:sp>
      <p:pic>
        <p:nvPicPr>
          <p:cNvPr id="16" name="Picture 15" descr="Ashraf-Picture2.bmp.tif"/>
          <p:cNvPicPr>
            <a:picLocks noChangeAspect="1"/>
          </p:cNvPicPr>
          <p:nvPr/>
        </p:nvPicPr>
        <p:blipFill>
          <a:blip r:embed="rId6" cstate="print"/>
          <a:srcRect t="2674" b="17106"/>
          <a:stretch>
            <a:fillRect/>
          </a:stretch>
        </p:blipFill>
        <p:spPr>
          <a:xfrm>
            <a:off x="5533421" y="3632616"/>
            <a:ext cx="2086579" cy="22347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4788024" y="5949280"/>
            <a:ext cx="3678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 smtClean="0">
                <a:latin typeface="Arial Black" panose="020B0A04020102020204" pitchFamily="34" charset="0"/>
              </a:rPr>
              <a:t>Prof. </a:t>
            </a:r>
            <a:r>
              <a:rPr lang="en-GB" b="1" i="1" dirty="0" err="1" smtClean="0">
                <a:latin typeface="Arial Black" panose="020B0A04020102020204" pitchFamily="34" charset="0"/>
              </a:rPr>
              <a:t>Ashraf</a:t>
            </a:r>
            <a:r>
              <a:rPr lang="en-GB" b="1" i="1" dirty="0" smtClean="0">
                <a:latin typeface="Arial Black" panose="020B0A04020102020204" pitchFamily="34" charset="0"/>
              </a:rPr>
              <a:t> M. Ahmed</a:t>
            </a:r>
            <a:endParaRPr lang="en-GB" b="1" i="1" dirty="0">
              <a:latin typeface="Arial Black" panose="020B0A040201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29256" y="6248400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 smtClean="0">
                <a:solidFill>
                  <a:srgbClr val="0000FF"/>
                </a:solidFill>
              </a:rPr>
              <a:t>aalii@ksu.edu.sa</a:t>
            </a:r>
            <a:endParaRPr lang="en-GB" b="1" dirty="0">
              <a:solidFill>
                <a:srgbClr val="0000FF"/>
              </a:solidFill>
            </a:endParaRPr>
          </a:p>
        </p:txBody>
      </p:sp>
      <p:pic>
        <p:nvPicPr>
          <p:cNvPr id="10" name="Picture 9" descr="email22.bmp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143680" y="77393"/>
            <a:ext cx="4819040" cy="90764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64088" y="1188041"/>
            <a:ext cx="244827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College of Science, </a:t>
            </a:r>
          </a:p>
          <a:p>
            <a:pPr algn="ctr"/>
            <a:r>
              <a:rPr lang="en-US" b="1" dirty="0" smtClean="0"/>
              <a:t>Zoology Department</a:t>
            </a:r>
            <a:endParaRPr lang="ar-SA" b="1" dirty="0"/>
          </a:p>
        </p:txBody>
      </p:sp>
      <p:pic>
        <p:nvPicPr>
          <p:cNvPr id="14" name="Picture 15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19600" y="1905000"/>
            <a:ext cx="41910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b="1" dirty="0" smtClean="0">
                <a:solidFill>
                  <a:srgbClr val="CC0066"/>
                </a:solidFill>
                <a:latin typeface="Impact" pitchFamily="34" charset="0"/>
              </a:rPr>
              <a:t>General Animal Biology</a:t>
            </a: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4648200" y="2971800"/>
            <a:ext cx="3810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GotTDemCon" pitchFamily="34" charset="0"/>
              </a:rPr>
              <a:t>For Premedical Students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81656" y="2433935"/>
            <a:ext cx="1809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(Zoo-145)</a:t>
            </a:r>
            <a:endParaRPr lang="en-US" sz="24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5668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4600" y="381000"/>
            <a:ext cx="4648200" cy="639763"/>
          </a:xfrm>
        </p:spPr>
        <p:txBody>
          <a:bodyPr/>
          <a:lstStyle/>
          <a:p>
            <a:pPr eaLnBrk="1" hangingPunct="1">
              <a:defRPr/>
            </a:pPr>
            <a:r>
              <a:rPr lang="en-GB" sz="3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2- Disaccharides </a:t>
            </a:r>
            <a:r>
              <a:rPr lang="ar-EG" sz="2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السكر الثنائ</a:t>
            </a:r>
            <a:r>
              <a:rPr lang="ar-SA" sz="2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endParaRPr lang="en-GB" sz="3200" b="1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533400" y="1828800"/>
            <a:ext cx="807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20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Consist of 2 monosaccharide molecules and these are joined during a </a:t>
            </a:r>
            <a:r>
              <a:rPr lang="en-GB" sz="2000" b="1" u="sng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dehydration</a:t>
            </a:r>
            <a:r>
              <a:rPr lang="en-GB" sz="20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reaction </a:t>
            </a:r>
            <a:r>
              <a:rPr lang="ar-EG" sz="2000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تفاعل نزع الماء</a:t>
            </a:r>
            <a:r>
              <a:rPr lang="en-GB" sz="20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.</a:t>
            </a:r>
          </a:p>
        </p:txBody>
      </p:sp>
      <p:sp>
        <p:nvSpPr>
          <p:cNvPr id="111633" name="Text Box 17"/>
          <p:cNvSpPr txBox="1">
            <a:spLocks noChangeArrowheads="1"/>
          </p:cNvSpPr>
          <p:nvPr/>
        </p:nvSpPr>
        <p:spPr bwMode="auto">
          <a:xfrm>
            <a:off x="304800" y="2971800"/>
            <a:ext cx="883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Sucrose</a:t>
            </a:r>
            <a:r>
              <a:rPr lang="en-GB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(</a:t>
            </a: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table sugar</a:t>
            </a:r>
            <a:r>
              <a:rPr lang="en-GB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): consists of 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Glucose + Fructose</a:t>
            </a:r>
            <a:r>
              <a:rPr lang="en-GB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.</a:t>
            </a:r>
          </a:p>
        </p:txBody>
      </p:sp>
      <p:pic>
        <p:nvPicPr>
          <p:cNvPr id="111634" name="Picture 18"/>
          <p:cNvPicPr>
            <a:picLocks noChangeAspect="1" noChangeArrowheads="1"/>
          </p:cNvPicPr>
          <p:nvPr/>
        </p:nvPicPr>
        <p:blipFill>
          <a:blip r:embed="rId4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" t="52588" r="1709" b="9428"/>
          <a:stretch>
            <a:fillRect/>
          </a:stretch>
        </p:blipFill>
        <p:spPr bwMode="auto">
          <a:xfrm>
            <a:off x="304800" y="4038600"/>
            <a:ext cx="8610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11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1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/>
      <p:bldP spid="1116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FB0D695-6EC0-4EDA-BF9C-B9333EE08878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GB" altLang="en-US" sz="1400" smtClean="0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228600"/>
            <a:ext cx="5562600" cy="715963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3- Polysaccharides </a:t>
            </a:r>
            <a:r>
              <a:rPr lang="ar-EG" sz="2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السكر العديد</a:t>
            </a:r>
            <a:endParaRPr lang="en-GB" sz="3600" b="1" smtClean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2643" name="Text Box 3"/>
          <p:cNvSpPr txBox="1">
            <a:spLocks noChangeArrowheads="1"/>
          </p:cNvSpPr>
          <p:nvPr/>
        </p:nvSpPr>
        <p:spPr bwMode="auto">
          <a:xfrm>
            <a:off x="381000" y="1676400"/>
            <a:ext cx="8534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28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These are consist of few </a:t>
            </a:r>
            <a:r>
              <a:rPr lang="en-GB" sz="2800" b="1" u="sng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hundreds</a:t>
            </a:r>
            <a:r>
              <a:rPr lang="en-GB" sz="28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to few </a:t>
            </a:r>
            <a:r>
              <a:rPr lang="en-GB" sz="2800" b="1" u="sng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thousands</a:t>
            </a:r>
            <a:r>
              <a:rPr lang="en-GB" sz="28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of </a:t>
            </a:r>
            <a:r>
              <a:rPr lang="en-GB" sz="2800" b="1" dirty="0" err="1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monosaccharides</a:t>
            </a:r>
            <a:r>
              <a:rPr lang="en-GB" sz="28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. </a:t>
            </a:r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304800" y="3200400"/>
            <a:ext cx="85344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u="sng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These are of two types:</a:t>
            </a:r>
          </a:p>
          <a:p>
            <a:pPr>
              <a:spcBef>
                <a:spcPct val="50000"/>
              </a:spcBef>
              <a:defRPr/>
            </a:pPr>
            <a:r>
              <a:rPr lang="en-GB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        1- Storage</a:t>
            </a: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ar-EG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تخزينية</a:t>
            </a: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. </a:t>
            </a:r>
            <a:r>
              <a:rPr lang="en-GB" u="sng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Provide sugar</a:t>
            </a:r>
            <a:r>
              <a:rPr lang="en-GB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for cell by hydrolysis </a:t>
            </a:r>
            <a:r>
              <a:rPr lang="ar-EG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إضافة ماء</a:t>
            </a:r>
            <a:r>
              <a:rPr lang="en-GB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  <a:p>
            <a:pPr>
              <a:spcBef>
                <a:spcPct val="50000"/>
              </a:spcBef>
              <a:defRPr/>
            </a:pP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</a:p>
          <a:p>
            <a:pPr>
              <a:spcBef>
                <a:spcPct val="50000"/>
              </a:spcBef>
              <a:defRPr/>
            </a:pPr>
            <a:r>
              <a:rPr lang="en-GB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        2- Structural </a:t>
            </a:r>
            <a:r>
              <a:rPr lang="ar-EG" sz="2400" dirty="0">
                <a:latin typeface="Tahoma" pitchFamily="34" charset="0"/>
              </a:rPr>
              <a:t>تركيبية</a:t>
            </a: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. </a:t>
            </a:r>
            <a:r>
              <a:rPr lang="en-GB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Serve as </a:t>
            </a:r>
            <a:r>
              <a:rPr lang="en-GB" u="sng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building materials</a:t>
            </a:r>
            <a:r>
              <a:rPr lang="en-GB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for the organism. </a:t>
            </a:r>
          </a:p>
          <a:p>
            <a:pPr>
              <a:spcBef>
                <a:spcPct val="50000"/>
              </a:spcBef>
              <a:defRPr/>
            </a:pP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2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/>
      <p:bldP spid="1126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CD5FE79-F2ED-41EC-83A8-F1A4C1BCE840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en-GB" altLang="en-US" sz="1400" smtClean="0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1267736"/>
            <a:ext cx="5410200" cy="563562"/>
          </a:xfrm>
        </p:spPr>
        <p:txBody>
          <a:bodyPr/>
          <a:lstStyle/>
          <a:p>
            <a:pPr eaLnBrk="1" hangingPunct="1"/>
            <a:r>
              <a:rPr lang="en-GB" altLang="en-US" sz="3200" b="1" u="sng" dirty="0" smtClean="0">
                <a:solidFill>
                  <a:srgbClr val="0000FF"/>
                </a:solidFill>
              </a:rPr>
              <a:t>I- Starch (</a:t>
            </a:r>
            <a:r>
              <a:rPr lang="en-GB" altLang="en-US" sz="2000" b="1" u="sng" dirty="0" smtClean="0">
                <a:solidFill>
                  <a:srgbClr val="0000FF"/>
                </a:solidFill>
              </a:rPr>
              <a:t>Source is plants</a:t>
            </a:r>
            <a:r>
              <a:rPr lang="en-GB" altLang="en-US" sz="3200" b="1" u="sng" dirty="0" smtClean="0">
                <a:solidFill>
                  <a:srgbClr val="0000FF"/>
                </a:solidFill>
              </a:rPr>
              <a:t>) </a:t>
            </a:r>
            <a:r>
              <a:rPr lang="ar-EG" altLang="en-US" sz="1800" b="1" u="sng" dirty="0" smtClean="0">
                <a:solidFill>
                  <a:schemeClr val="tx1"/>
                </a:solidFill>
              </a:rPr>
              <a:t>النشا</a:t>
            </a:r>
            <a:endParaRPr lang="en-GB" altLang="en-US" sz="1800" b="1" u="sng" dirty="0" smtClean="0">
              <a:solidFill>
                <a:schemeClr val="tx1"/>
              </a:solidFill>
            </a:endParaRPr>
          </a:p>
        </p:txBody>
      </p:sp>
      <p:sp>
        <p:nvSpPr>
          <p:cNvPr id="113667" name="Text Box 3"/>
          <p:cNvSpPr txBox="1">
            <a:spLocks noChangeArrowheads="1"/>
          </p:cNvSpPr>
          <p:nvPr/>
        </p:nvSpPr>
        <p:spPr bwMode="auto">
          <a:xfrm>
            <a:off x="228600" y="2071687"/>
            <a:ext cx="861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storage polysaccharide of plants (</a:t>
            </a:r>
            <a:r>
              <a:rPr lang="en-GB" u="sng">
                <a:solidFill>
                  <a:srgbClr val="080808"/>
                </a:solidFill>
              </a:rPr>
              <a:t>within plastids</a:t>
            </a:r>
            <a:r>
              <a:rPr lang="en-GB"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</p:txBody>
      </p:sp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228600" y="2543175"/>
            <a:ext cx="8610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consists of thousands of </a:t>
            </a:r>
            <a:r>
              <a:rPr lang="el-GR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</a:t>
            </a:r>
            <a:r>
              <a:rPr lang="en-GB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en-GB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glucose</a:t>
            </a:r>
            <a:r>
              <a:rPr lang="en-GB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molecules.</a:t>
            </a:r>
          </a:p>
        </p:txBody>
      </p:sp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228600" y="2681288"/>
            <a:ext cx="8915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6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Thus, it gives glucose when </a:t>
            </a:r>
            <a:r>
              <a:rPr lang="en-GB" sz="1600" b="1" u="sng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hydrolysed </a:t>
            </a:r>
            <a:r>
              <a:rPr lang="ar-EG" sz="1600" u="sng" dirty="0">
                <a:solidFill>
                  <a:srgbClr val="080808"/>
                </a:solidFill>
              </a:rPr>
              <a:t>بإضافة الماء</a:t>
            </a:r>
            <a:r>
              <a:rPr lang="en-GB" sz="1600" dirty="0">
                <a:solidFill>
                  <a:srgbClr val="080808"/>
                </a:solidFill>
              </a:rPr>
              <a:t> </a:t>
            </a:r>
            <a:r>
              <a:rPr lang="en-GB" sz="16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by special enzymes in humans.</a:t>
            </a:r>
            <a:r>
              <a:rPr lang="en-GB" sz="1600" dirty="0"/>
              <a:t> </a:t>
            </a:r>
            <a:r>
              <a:rPr lang="en-GB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</p:txBody>
      </p:sp>
      <p:sp>
        <p:nvSpPr>
          <p:cNvPr id="113671" name="Text Box 7"/>
          <p:cNvSpPr txBox="1">
            <a:spLocks noChangeArrowheads="1"/>
          </p:cNvSpPr>
          <p:nvPr/>
        </p:nvSpPr>
        <p:spPr bwMode="auto">
          <a:xfrm>
            <a:off x="228600" y="3443287"/>
            <a:ext cx="838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u="sng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Potatoes</a:t>
            </a:r>
            <a:r>
              <a:rPr lang="en-GB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GB" b="1" u="sng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grains</a:t>
            </a:r>
            <a:r>
              <a:rPr lang="en-GB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 the major source of starch. </a:t>
            </a:r>
          </a:p>
        </p:txBody>
      </p:sp>
      <p:sp>
        <p:nvSpPr>
          <p:cNvPr id="113672" name="Rectangle 8"/>
          <p:cNvSpPr>
            <a:spLocks noChangeArrowheads="1"/>
          </p:cNvSpPr>
          <p:nvPr/>
        </p:nvSpPr>
        <p:spPr bwMode="auto">
          <a:xfrm>
            <a:off x="1066800" y="274638"/>
            <a:ext cx="72390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A)- Storage </a:t>
            </a:r>
            <a:r>
              <a:rPr lang="ar-SA" sz="2400" dirty="0"/>
              <a:t>تخزينية</a:t>
            </a:r>
            <a:r>
              <a:rPr lang="en-GB" sz="2400" b="1" dirty="0">
                <a:solidFill>
                  <a:srgbClr val="FF3300"/>
                </a:solidFill>
              </a:rPr>
              <a:t> </a:t>
            </a:r>
            <a:r>
              <a:rPr lang="en-GB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Polysaccharides</a:t>
            </a:r>
          </a:p>
        </p:txBody>
      </p:sp>
      <p:pic>
        <p:nvPicPr>
          <p:cNvPr id="113674" name="Picture 10"/>
          <p:cNvPicPr>
            <a:picLocks noChangeAspect="1" noChangeArrowheads="1"/>
          </p:cNvPicPr>
          <p:nvPr/>
        </p:nvPicPr>
        <p:blipFill>
          <a:blip r:embed="rId4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96" r="17995" b="30016"/>
          <a:stretch>
            <a:fillRect/>
          </a:stretch>
        </p:blipFill>
        <p:spPr bwMode="auto">
          <a:xfrm>
            <a:off x="152400" y="3979862"/>
            <a:ext cx="7297738" cy="272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3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13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3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13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6" grpId="0"/>
      <p:bldP spid="113667" grpId="0"/>
      <p:bldP spid="113668" grpId="0"/>
      <p:bldP spid="113669" grpId="0"/>
      <p:bldP spid="11367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847850" y="1371600"/>
            <a:ext cx="5105400" cy="563563"/>
          </a:xfrm>
        </p:spPr>
        <p:txBody>
          <a:bodyPr/>
          <a:lstStyle/>
          <a:p>
            <a:pPr eaLnBrk="1" hangingPunct="1">
              <a:defRPr/>
            </a:pPr>
            <a:r>
              <a:rPr lang="en-GB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II- Glycogen </a:t>
            </a:r>
            <a:r>
              <a:rPr lang="en-GB" sz="3200" b="1" dirty="0" smtClean="0">
                <a:solidFill>
                  <a:srgbClr val="0000FF"/>
                </a:solidFill>
              </a:rPr>
              <a:t>(</a:t>
            </a:r>
            <a:r>
              <a:rPr lang="en-GB" sz="2000" b="1" dirty="0" smtClean="0">
                <a:solidFill>
                  <a:srgbClr val="0000FF"/>
                </a:solidFill>
              </a:rPr>
              <a:t>in animals</a:t>
            </a:r>
            <a:r>
              <a:rPr lang="en-GB" sz="3200" b="1" dirty="0" smtClean="0">
                <a:solidFill>
                  <a:srgbClr val="0000FF"/>
                </a:solidFill>
              </a:rPr>
              <a:t>)</a:t>
            </a:r>
            <a:r>
              <a:rPr lang="en-GB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الجليكوﭽـين</a:t>
            </a:r>
            <a:r>
              <a:rPr lang="en-GB" sz="3200" b="1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14691" name="Text Box 3"/>
          <p:cNvSpPr txBox="1">
            <a:spLocks noChangeArrowheads="1"/>
          </p:cNvSpPr>
          <p:nvPr/>
        </p:nvSpPr>
        <p:spPr bwMode="auto">
          <a:xfrm>
            <a:off x="381000" y="2057400"/>
            <a:ext cx="838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Stored in animal cells (</a:t>
            </a:r>
            <a:r>
              <a:rPr lang="en-GB" sz="2000" dirty="0">
                <a:solidFill>
                  <a:srgbClr val="080808"/>
                </a:solidFill>
              </a:rPr>
              <a:t>e.g. liver and muscle cells in Human</a:t>
            </a:r>
            <a:r>
              <a:rPr lang="en-GB" sz="20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</p:txBody>
      </p:sp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381000" y="2590800"/>
            <a:ext cx="815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 is consisted  of thousands of </a:t>
            </a:r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glucose molecules</a:t>
            </a:r>
            <a:r>
              <a:rPr lang="en-GB" sz="20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457200" y="6181725"/>
            <a:ext cx="7924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Thus, it gives glucose when hydrolysed. </a:t>
            </a: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>
            <a:lum bright="-24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77" b="4466"/>
          <a:stretch>
            <a:fillRect/>
          </a:stretch>
        </p:blipFill>
        <p:spPr bwMode="auto">
          <a:xfrm>
            <a:off x="685800" y="3197225"/>
            <a:ext cx="7429500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2209800" y="265182"/>
            <a:ext cx="44614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Storage </a:t>
            </a:r>
            <a:r>
              <a:rPr lang="en-GB" sz="2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Polysaccharides</a:t>
            </a:r>
            <a:endParaRPr lang="en-US" sz="28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ChangeArrowheads="1"/>
          </p:cNvSpPr>
          <p:nvPr/>
        </p:nvSpPr>
        <p:spPr bwMode="auto">
          <a:xfrm>
            <a:off x="1143000" y="198438"/>
            <a:ext cx="71628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B)- Structural </a:t>
            </a:r>
            <a:r>
              <a:rPr lang="ar-EG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تركيبية</a:t>
            </a:r>
            <a:r>
              <a:rPr lang="en-GB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Polysaccharides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1173163"/>
            <a:ext cx="2819400" cy="563562"/>
          </a:xfrm>
        </p:spPr>
        <p:txBody>
          <a:bodyPr/>
          <a:lstStyle/>
          <a:p>
            <a:pPr eaLnBrk="1" hangingPunct="1">
              <a:defRPr/>
            </a:pPr>
            <a:r>
              <a:rPr lang="en-GB" sz="3200" b="1" u="sng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I- Cellulose</a:t>
            </a:r>
          </a:p>
        </p:txBody>
      </p:sp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381000" y="2422525"/>
            <a:ext cx="594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Forms the micro-fibrils and cell wall in plants.</a:t>
            </a:r>
          </a:p>
        </p:txBody>
      </p:sp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381000" y="2955925"/>
            <a:ext cx="6629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is consisted of thousands of </a:t>
            </a:r>
            <a:r>
              <a:rPr lang="el-GR" sz="2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β</a:t>
            </a:r>
            <a:r>
              <a:rPr lang="en-GB" sz="2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glucose</a:t>
            </a:r>
            <a:r>
              <a:rPr lang="en-GB" sz="20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molecules.</a:t>
            </a:r>
          </a:p>
        </p:txBody>
      </p:sp>
      <p:sp>
        <p:nvSpPr>
          <p:cNvPr id="115718" name="Text Box 6"/>
          <p:cNvSpPr txBox="1">
            <a:spLocks noChangeArrowheads="1"/>
          </p:cNvSpPr>
          <p:nvPr/>
        </p:nvSpPr>
        <p:spPr bwMode="auto">
          <a:xfrm>
            <a:off x="304800" y="5851525"/>
            <a:ext cx="8305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Humans cannot digest it, but some bacteria and protozoa can (</a:t>
            </a:r>
            <a:r>
              <a:rPr lang="en-GB" sz="2000" dirty="0">
                <a:solidFill>
                  <a:srgbClr val="080808"/>
                </a:solidFill>
              </a:rPr>
              <a:t>e.g. in Termites and Cows stomach</a:t>
            </a:r>
            <a:r>
              <a:rPr lang="en-GB" sz="20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 </a:t>
            </a:r>
          </a:p>
        </p:txBody>
      </p:sp>
      <p:sp>
        <p:nvSpPr>
          <p:cNvPr id="115719" name="Text Box 7"/>
          <p:cNvSpPr txBox="1">
            <a:spLocks noChangeArrowheads="1"/>
          </p:cNvSpPr>
          <p:nvPr/>
        </p:nvSpPr>
        <p:spPr bwMode="auto">
          <a:xfrm>
            <a:off x="381000" y="1889125"/>
            <a:ext cx="563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is the building material of plants (cell wall).</a:t>
            </a:r>
          </a:p>
        </p:txBody>
      </p:sp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4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84" r="17268" b="4465"/>
          <a:stretch>
            <a:fillRect/>
          </a:stretch>
        </p:blipFill>
        <p:spPr bwMode="auto">
          <a:xfrm>
            <a:off x="981075" y="3413125"/>
            <a:ext cx="6943725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ChangeArrowheads="1"/>
          </p:cNvSpPr>
          <p:nvPr/>
        </p:nvSpPr>
        <p:spPr bwMode="auto">
          <a:xfrm>
            <a:off x="228600" y="1256010"/>
            <a:ext cx="3124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36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II- Chitin </a:t>
            </a:r>
            <a:r>
              <a:rPr lang="ar-EG" sz="20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الكيتين</a:t>
            </a:r>
            <a:endParaRPr lang="en-GB" sz="3600" b="1" u="sng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6739" name="Text Box 3"/>
          <p:cNvSpPr txBox="1">
            <a:spLocks noChangeArrowheads="1"/>
          </p:cNvSpPr>
          <p:nvPr/>
        </p:nvSpPr>
        <p:spPr bwMode="auto">
          <a:xfrm>
            <a:off x="533400" y="2297410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consisted of thousands of glucose molecules with a </a:t>
            </a:r>
            <a:r>
              <a:rPr lang="en-GB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GB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atom in one end.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33400" y="3043535"/>
            <a:ext cx="7696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used to manufacture the surgical threads. 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533400" y="1840210"/>
            <a:ext cx="7924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the building material of the </a:t>
            </a:r>
            <a:r>
              <a:rPr lang="en-GB" altLang="en-US" sz="2400" b="1" u="sng" dirty="0">
                <a:solidFill>
                  <a:srgbClr val="08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cuticle</a:t>
            </a:r>
            <a:r>
              <a:rPr lang="en-GB" altLang="en-US" sz="1600" b="1" dirty="0">
                <a:solidFill>
                  <a:srgbClr val="08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EG" altLang="en-US" sz="2000" dirty="0">
                <a:solidFill>
                  <a:srgbClr val="08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الجُـلَيد</a:t>
            </a:r>
            <a:r>
              <a:rPr lang="en-GB" altLang="en-US" sz="1600" b="1" dirty="0">
                <a:solidFill>
                  <a:srgbClr val="08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altLang="en-US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insects.</a:t>
            </a:r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4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581400"/>
            <a:ext cx="75438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143000" y="198438"/>
            <a:ext cx="71628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Structural Polysaccharides</a:t>
            </a:r>
            <a:endParaRPr lang="en-GB" sz="32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76200"/>
            <a:ext cx="4495800" cy="457200"/>
          </a:xfrm>
        </p:spPr>
        <p:txBody>
          <a:bodyPr/>
          <a:lstStyle/>
          <a:p>
            <a:pPr>
              <a:defRPr/>
            </a:pPr>
            <a:r>
              <a:rPr lang="en-GB" sz="3200" b="1" u="sng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Carbohydrates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724400" y="5943600"/>
            <a:ext cx="2971800" cy="671513"/>
            <a:chOff x="2976" y="3849"/>
            <a:chExt cx="1872" cy="423"/>
          </a:xfrm>
        </p:grpSpPr>
        <p:sp>
          <p:nvSpPr>
            <p:cNvPr id="164868" name="Text Box 4"/>
            <p:cNvSpPr txBox="1">
              <a:spLocks noChangeArrowheads="1"/>
            </p:cNvSpPr>
            <p:nvPr/>
          </p:nvSpPr>
          <p:spPr bwMode="auto">
            <a:xfrm>
              <a:off x="3072" y="3849"/>
              <a:ext cx="768" cy="25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Aldose</a:t>
              </a:r>
            </a:p>
          </p:txBody>
        </p:sp>
        <p:sp>
          <p:nvSpPr>
            <p:cNvPr id="17458" name="Text Box 5"/>
            <p:cNvSpPr txBox="1">
              <a:spLocks noChangeArrowheads="1"/>
            </p:cNvSpPr>
            <p:nvPr/>
          </p:nvSpPr>
          <p:spPr bwMode="auto">
            <a:xfrm>
              <a:off x="2976" y="4080"/>
              <a:ext cx="89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400" b="1">
                  <a:solidFill>
                    <a:srgbClr val="0000FF"/>
                  </a:solidFill>
                </a:rPr>
                <a:t>C=O on top</a:t>
              </a:r>
            </a:p>
          </p:txBody>
        </p:sp>
        <p:sp>
          <p:nvSpPr>
            <p:cNvPr id="164870" name="Text Box 6"/>
            <p:cNvSpPr txBox="1">
              <a:spLocks noChangeArrowheads="1"/>
            </p:cNvSpPr>
            <p:nvPr/>
          </p:nvSpPr>
          <p:spPr bwMode="auto">
            <a:xfrm>
              <a:off x="3936" y="3849"/>
              <a:ext cx="768" cy="25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Ketose</a:t>
              </a:r>
            </a:p>
          </p:txBody>
        </p:sp>
        <p:sp>
          <p:nvSpPr>
            <p:cNvPr id="17460" name="Text Box 7"/>
            <p:cNvSpPr txBox="1">
              <a:spLocks noChangeArrowheads="1"/>
            </p:cNvSpPr>
            <p:nvPr/>
          </p:nvSpPr>
          <p:spPr bwMode="auto">
            <a:xfrm>
              <a:off x="3984" y="4080"/>
              <a:ext cx="86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400" b="1">
                  <a:solidFill>
                    <a:srgbClr val="0000FF"/>
                  </a:solidFill>
                </a:rPr>
                <a:t>C=O in chain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914400" y="1676400"/>
            <a:ext cx="7696200" cy="684213"/>
            <a:chOff x="576" y="1066"/>
            <a:chExt cx="4848" cy="431"/>
          </a:xfrm>
        </p:grpSpPr>
        <p:sp>
          <p:nvSpPr>
            <p:cNvPr id="164873" name="Text Box 9"/>
            <p:cNvSpPr txBox="1">
              <a:spLocks noChangeArrowheads="1"/>
            </p:cNvSpPr>
            <p:nvPr/>
          </p:nvSpPr>
          <p:spPr bwMode="auto">
            <a:xfrm>
              <a:off x="864" y="1324"/>
              <a:ext cx="720" cy="173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1200" b="1" u="sng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(Glucose)</a:t>
              </a:r>
            </a:p>
          </p:txBody>
        </p:sp>
        <p:sp>
          <p:nvSpPr>
            <p:cNvPr id="164874" name="Text Box 10"/>
            <p:cNvSpPr txBox="1">
              <a:spLocks noChangeArrowheads="1"/>
            </p:cNvSpPr>
            <p:nvPr/>
          </p:nvSpPr>
          <p:spPr bwMode="auto">
            <a:xfrm>
              <a:off x="576" y="1066"/>
              <a:ext cx="1536" cy="25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 u="sng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Monosaccharides</a:t>
              </a:r>
            </a:p>
          </p:txBody>
        </p:sp>
        <p:sp>
          <p:nvSpPr>
            <p:cNvPr id="164875" name="Text Box 11"/>
            <p:cNvSpPr txBox="1">
              <a:spLocks noChangeArrowheads="1"/>
            </p:cNvSpPr>
            <p:nvPr/>
          </p:nvSpPr>
          <p:spPr bwMode="auto">
            <a:xfrm>
              <a:off x="2448" y="1081"/>
              <a:ext cx="1296" cy="25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 u="sng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Disaccharides</a:t>
              </a:r>
            </a:p>
          </p:txBody>
        </p:sp>
        <p:sp>
          <p:nvSpPr>
            <p:cNvPr id="164876" name="Text Box 12"/>
            <p:cNvSpPr txBox="1">
              <a:spLocks noChangeArrowheads="1"/>
            </p:cNvSpPr>
            <p:nvPr/>
          </p:nvSpPr>
          <p:spPr bwMode="auto">
            <a:xfrm>
              <a:off x="3936" y="1074"/>
              <a:ext cx="1488" cy="25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 u="sng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Polysaccharides</a:t>
              </a:r>
            </a:p>
          </p:txBody>
        </p:sp>
        <p:sp>
          <p:nvSpPr>
            <p:cNvPr id="164877" name="Text Box 13"/>
            <p:cNvSpPr txBox="1">
              <a:spLocks noChangeArrowheads="1"/>
            </p:cNvSpPr>
            <p:nvPr/>
          </p:nvSpPr>
          <p:spPr bwMode="auto">
            <a:xfrm>
              <a:off x="2256" y="1324"/>
              <a:ext cx="1680" cy="173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1200" b="1" u="sng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(Sucrose)</a:t>
              </a:r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3962400" y="2992438"/>
            <a:ext cx="4648200" cy="1050925"/>
            <a:chOff x="2496" y="1885"/>
            <a:chExt cx="2928" cy="662"/>
          </a:xfrm>
        </p:grpSpPr>
        <p:sp>
          <p:nvSpPr>
            <p:cNvPr id="164879" name="Text Box 15"/>
            <p:cNvSpPr txBox="1">
              <a:spLocks noChangeArrowheads="1"/>
            </p:cNvSpPr>
            <p:nvPr/>
          </p:nvSpPr>
          <p:spPr bwMode="auto">
            <a:xfrm>
              <a:off x="2547" y="1885"/>
              <a:ext cx="922" cy="25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Storage</a:t>
              </a:r>
            </a:p>
          </p:txBody>
        </p:sp>
        <p:sp>
          <p:nvSpPr>
            <p:cNvPr id="164880" name="Text Box 16"/>
            <p:cNvSpPr txBox="1">
              <a:spLocks noChangeArrowheads="1"/>
            </p:cNvSpPr>
            <p:nvPr/>
          </p:nvSpPr>
          <p:spPr bwMode="auto">
            <a:xfrm>
              <a:off x="4349" y="1885"/>
              <a:ext cx="1024" cy="25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Structural</a:t>
              </a:r>
            </a:p>
          </p:txBody>
        </p:sp>
        <p:sp>
          <p:nvSpPr>
            <p:cNvPr id="164881" name="Text Box 17"/>
            <p:cNvSpPr txBox="1">
              <a:spLocks noChangeArrowheads="1"/>
            </p:cNvSpPr>
            <p:nvPr/>
          </p:nvSpPr>
          <p:spPr bwMode="auto">
            <a:xfrm>
              <a:off x="2496" y="2121"/>
              <a:ext cx="1248" cy="42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GB" sz="12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Starch (</a:t>
              </a:r>
              <a:r>
                <a:rPr lang="en-GB" sz="1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in</a:t>
              </a:r>
              <a:r>
                <a:rPr lang="en-GB"/>
                <a:t> </a:t>
              </a:r>
              <a:r>
                <a:rPr lang="en-GB" sz="1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plants</a:t>
              </a:r>
              <a:r>
                <a:rPr lang="en-GB" sz="12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                                    &amp;                                           Glycogen (</a:t>
              </a:r>
              <a:r>
                <a:rPr lang="en-GB" sz="1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in</a:t>
              </a:r>
              <a:r>
                <a:rPr lang="en-GB"/>
                <a:t> </a:t>
              </a:r>
              <a:r>
                <a:rPr lang="en-GB" sz="1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animals</a:t>
              </a:r>
              <a:r>
                <a:rPr lang="en-GB" sz="1200" b="1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</a:t>
              </a:r>
            </a:p>
          </p:txBody>
        </p:sp>
        <p:sp>
          <p:nvSpPr>
            <p:cNvPr id="164882" name="Text Box 18"/>
            <p:cNvSpPr txBox="1">
              <a:spLocks noChangeArrowheads="1"/>
            </p:cNvSpPr>
            <p:nvPr/>
          </p:nvSpPr>
          <p:spPr bwMode="auto">
            <a:xfrm>
              <a:off x="4195" y="2140"/>
              <a:ext cx="1229" cy="39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GB" sz="12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Cellulose (</a:t>
              </a:r>
              <a:r>
                <a:rPr lang="en-GB" sz="1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in</a:t>
              </a:r>
              <a:r>
                <a:rPr lang="en-GB" sz="12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en-GB" sz="1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plants</a:t>
              </a:r>
              <a:r>
                <a:rPr lang="en-GB" sz="12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</a:t>
              </a:r>
            </a:p>
            <a:p>
              <a:pPr algn="ctr"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GB" sz="12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&amp;                                               Chitin (</a:t>
              </a:r>
              <a:r>
                <a:rPr lang="en-GB" sz="1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in</a:t>
              </a:r>
              <a:r>
                <a:rPr lang="en-GB" sz="12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en-GB" sz="1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insects</a:t>
              </a:r>
              <a:r>
                <a:rPr lang="en-GB" sz="1200" b="1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</a:t>
              </a:r>
            </a:p>
          </p:txBody>
        </p:sp>
      </p:grpSp>
      <p:sp>
        <p:nvSpPr>
          <p:cNvPr id="164883" name="Text Box 19"/>
          <p:cNvSpPr txBox="1">
            <a:spLocks noChangeArrowheads="1"/>
          </p:cNvSpPr>
          <p:nvPr/>
        </p:nvSpPr>
        <p:spPr bwMode="auto">
          <a:xfrm>
            <a:off x="2667000" y="609600"/>
            <a:ext cx="3810000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No. of sugar molecules</a:t>
            </a:r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1981200" y="1066800"/>
            <a:ext cx="5334000" cy="685800"/>
            <a:chOff x="1248" y="672"/>
            <a:chExt cx="3360" cy="432"/>
          </a:xfrm>
        </p:grpSpPr>
        <p:sp>
          <p:nvSpPr>
            <p:cNvPr id="17443" name="Line 21"/>
            <p:cNvSpPr>
              <a:spLocks noChangeShapeType="1"/>
            </p:cNvSpPr>
            <p:nvPr/>
          </p:nvSpPr>
          <p:spPr bwMode="auto">
            <a:xfrm>
              <a:off x="3024" y="672"/>
              <a:ext cx="0" cy="19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4" name="Line 22"/>
            <p:cNvSpPr>
              <a:spLocks noChangeShapeType="1"/>
            </p:cNvSpPr>
            <p:nvPr/>
          </p:nvSpPr>
          <p:spPr bwMode="auto">
            <a:xfrm>
              <a:off x="1248" y="864"/>
              <a:ext cx="336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5" name="Line 23"/>
            <p:cNvSpPr>
              <a:spLocks noChangeShapeType="1"/>
            </p:cNvSpPr>
            <p:nvPr/>
          </p:nvSpPr>
          <p:spPr bwMode="auto">
            <a:xfrm>
              <a:off x="4608" y="864"/>
              <a:ext cx="0" cy="24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6" name="Line 24"/>
            <p:cNvSpPr>
              <a:spLocks noChangeShapeType="1"/>
            </p:cNvSpPr>
            <p:nvPr/>
          </p:nvSpPr>
          <p:spPr bwMode="auto">
            <a:xfrm>
              <a:off x="3024" y="864"/>
              <a:ext cx="0" cy="24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7" name="Line 25"/>
            <p:cNvSpPr>
              <a:spLocks noChangeShapeType="1"/>
            </p:cNvSpPr>
            <p:nvPr/>
          </p:nvSpPr>
          <p:spPr bwMode="auto">
            <a:xfrm>
              <a:off x="1248" y="864"/>
              <a:ext cx="0" cy="24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26"/>
          <p:cNvGrpSpPr>
            <a:grpSpLocks/>
          </p:cNvGrpSpPr>
          <p:nvPr/>
        </p:nvGrpSpPr>
        <p:grpSpPr bwMode="auto">
          <a:xfrm>
            <a:off x="4724400" y="2057400"/>
            <a:ext cx="2971800" cy="990600"/>
            <a:chOff x="3168" y="2457"/>
            <a:chExt cx="1872" cy="624"/>
          </a:xfrm>
        </p:grpSpPr>
        <p:sp>
          <p:nvSpPr>
            <p:cNvPr id="17439" name="Line 27"/>
            <p:cNvSpPr>
              <a:spLocks noChangeShapeType="1"/>
            </p:cNvSpPr>
            <p:nvPr/>
          </p:nvSpPr>
          <p:spPr bwMode="auto">
            <a:xfrm>
              <a:off x="4800" y="2457"/>
              <a:ext cx="0" cy="384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0" name="Line 28"/>
            <p:cNvSpPr>
              <a:spLocks noChangeShapeType="1"/>
            </p:cNvSpPr>
            <p:nvPr/>
          </p:nvSpPr>
          <p:spPr bwMode="auto">
            <a:xfrm>
              <a:off x="3168" y="2841"/>
              <a:ext cx="187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1" name="Line 29"/>
            <p:cNvSpPr>
              <a:spLocks noChangeShapeType="1"/>
            </p:cNvSpPr>
            <p:nvPr/>
          </p:nvSpPr>
          <p:spPr bwMode="auto">
            <a:xfrm>
              <a:off x="3168" y="2841"/>
              <a:ext cx="0" cy="24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2" name="Line 30"/>
            <p:cNvSpPr>
              <a:spLocks noChangeShapeType="1"/>
            </p:cNvSpPr>
            <p:nvPr/>
          </p:nvSpPr>
          <p:spPr bwMode="auto">
            <a:xfrm>
              <a:off x="5040" y="2841"/>
              <a:ext cx="0" cy="24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5562600" y="5410200"/>
            <a:ext cx="1219200" cy="533400"/>
            <a:chOff x="3504" y="3513"/>
            <a:chExt cx="768" cy="336"/>
          </a:xfrm>
        </p:grpSpPr>
        <p:sp>
          <p:nvSpPr>
            <p:cNvPr id="17435" name="Line 32"/>
            <p:cNvSpPr>
              <a:spLocks noChangeShapeType="1"/>
            </p:cNvSpPr>
            <p:nvPr/>
          </p:nvSpPr>
          <p:spPr bwMode="auto">
            <a:xfrm>
              <a:off x="3504" y="3704"/>
              <a:ext cx="76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6" name="Line 33"/>
            <p:cNvSpPr>
              <a:spLocks noChangeShapeType="1"/>
            </p:cNvSpPr>
            <p:nvPr/>
          </p:nvSpPr>
          <p:spPr bwMode="auto">
            <a:xfrm>
              <a:off x="3504" y="3704"/>
              <a:ext cx="0" cy="145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7" name="Line 34"/>
            <p:cNvSpPr>
              <a:spLocks noChangeShapeType="1"/>
            </p:cNvSpPr>
            <p:nvPr/>
          </p:nvSpPr>
          <p:spPr bwMode="auto">
            <a:xfrm>
              <a:off x="4272" y="3704"/>
              <a:ext cx="0" cy="145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8" name="Line 35"/>
            <p:cNvSpPr>
              <a:spLocks noChangeShapeType="1"/>
            </p:cNvSpPr>
            <p:nvPr/>
          </p:nvSpPr>
          <p:spPr bwMode="auto">
            <a:xfrm>
              <a:off x="3888" y="3513"/>
              <a:ext cx="0" cy="19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36"/>
          <p:cNvGrpSpPr>
            <a:grpSpLocks/>
          </p:cNvGrpSpPr>
          <p:nvPr/>
        </p:nvGrpSpPr>
        <p:grpSpPr bwMode="auto">
          <a:xfrm>
            <a:off x="609600" y="4876800"/>
            <a:ext cx="6781800" cy="549275"/>
            <a:chOff x="288" y="3158"/>
            <a:chExt cx="4272" cy="346"/>
          </a:xfrm>
        </p:grpSpPr>
        <p:sp>
          <p:nvSpPr>
            <p:cNvPr id="164901" name="Text Box 37"/>
            <p:cNvSpPr txBox="1">
              <a:spLocks noChangeArrowheads="1"/>
            </p:cNvSpPr>
            <p:nvPr/>
          </p:nvSpPr>
          <p:spPr bwMode="auto">
            <a:xfrm>
              <a:off x="3264" y="3170"/>
              <a:ext cx="1296" cy="33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GB" b="1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Location of </a:t>
              </a:r>
              <a:r>
                <a:rPr lang="en-GB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Carbonyl Group</a:t>
              </a:r>
            </a:p>
          </p:txBody>
        </p:sp>
        <p:sp>
          <p:nvSpPr>
            <p:cNvPr id="164902" name="Text Box 38"/>
            <p:cNvSpPr txBox="1">
              <a:spLocks noChangeArrowheads="1"/>
            </p:cNvSpPr>
            <p:nvPr/>
          </p:nvSpPr>
          <p:spPr bwMode="auto">
            <a:xfrm>
              <a:off x="288" y="3158"/>
              <a:ext cx="1728" cy="25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  <a:cs typeface="Tahoma" pitchFamily="34" charset="0"/>
                </a:rPr>
                <a:t>No. of </a:t>
              </a:r>
              <a:r>
                <a:rPr lang="en-GB" sz="2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  <a:cs typeface="Tahoma" pitchFamily="34" charset="0"/>
                </a:rPr>
                <a:t>C</a:t>
              </a: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  <a:cs typeface="Tahoma" pitchFamily="34" charset="0"/>
                </a:rPr>
                <a:t> atoms</a:t>
              </a:r>
            </a:p>
          </p:txBody>
        </p:sp>
      </p:grpSp>
      <p:grpSp>
        <p:nvGrpSpPr>
          <p:cNvPr id="9" name="Group 39"/>
          <p:cNvGrpSpPr>
            <a:grpSpLocks/>
          </p:cNvGrpSpPr>
          <p:nvPr/>
        </p:nvGrpSpPr>
        <p:grpSpPr bwMode="auto">
          <a:xfrm>
            <a:off x="849313" y="5257800"/>
            <a:ext cx="2894012" cy="685800"/>
            <a:chOff x="384" y="3432"/>
            <a:chExt cx="1823" cy="432"/>
          </a:xfrm>
        </p:grpSpPr>
        <p:sp>
          <p:nvSpPr>
            <p:cNvPr id="17428" name="Line 40"/>
            <p:cNvSpPr>
              <a:spLocks noChangeShapeType="1"/>
            </p:cNvSpPr>
            <p:nvPr/>
          </p:nvSpPr>
          <p:spPr bwMode="auto">
            <a:xfrm>
              <a:off x="384" y="3672"/>
              <a:ext cx="0" cy="19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9" name="Line 41"/>
            <p:cNvSpPr>
              <a:spLocks noChangeShapeType="1"/>
            </p:cNvSpPr>
            <p:nvPr/>
          </p:nvSpPr>
          <p:spPr bwMode="auto">
            <a:xfrm>
              <a:off x="1199" y="3672"/>
              <a:ext cx="0" cy="19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0" name="Line 42"/>
            <p:cNvSpPr>
              <a:spLocks noChangeShapeType="1"/>
            </p:cNvSpPr>
            <p:nvPr/>
          </p:nvSpPr>
          <p:spPr bwMode="auto">
            <a:xfrm>
              <a:off x="2207" y="3672"/>
              <a:ext cx="0" cy="19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1" name="Line 43"/>
            <p:cNvSpPr>
              <a:spLocks noChangeShapeType="1"/>
            </p:cNvSpPr>
            <p:nvPr/>
          </p:nvSpPr>
          <p:spPr bwMode="auto">
            <a:xfrm>
              <a:off x="384" y="3672"/>
              <a:ext cx="1823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2" name="Line 44"/>
            <p:cNvSpPr>
              <a:spLocks noChangeShapeType="1"/>
            </p:cNvSpPr>
            <p:nvPr/>
          </p:nvSpPr>
          <p:spPr bwMode="auto">
            <a:xfrm>
              <a:off x="1200" y="3432"/>
              <a:ext cx="0" cy="24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45"/>
          <p:cNvGrpSpPr>
            <a:grpSpLocks/>
          </p:cNvGrpSpPr>
          <p:nvPr/>
        </p:nvGrpSpPr>
        <p:grpSpPr bwMode="auto">
          <a:xfrm>
            <a:off x="231775" y="5921375"/>
            <a:ext cx="4340225" cy="517525"/>
            <a:chOff x="-5" y="3850"/>
            <a:chExt cx="2734" cy="326"/>
          </a:xfrm>
        </p:grpSpPr>
        <p:sp>
          <p:nvSpPr>
            <p:cNvPr id="164910" name="Rectangle 46"/>
            <p:cNvSpPr>
              <a:spLocks noChangeArrowheads="1"/>
            </p:cNvSpPr>
            <p:nvPr/>
          </p:nvSpPr>
          <p:spPr bwMode="auto">
            <a:xfrm>
              <a:off x="-5" y="3850"/>
              <a:ext cx="947" cy="32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GB" sz="1400" b="1" u="sng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Triose</a:t>
              </a:r>
              <a:r>
                <a:rPr lang="en-GB" sz="1400" b="1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(</a:t>
              </a:r>
              <a:r>
                <a:rPr lang="en-GB" sz="1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3C</a:t>
              </a:r>
              <a:r>
                <a:rPr lang="en-GB" sz="1400" b="1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 </a:t>
              </a:r>
            </a:p>
            <a:p>
              <a:pPr algn="ctr">
                <a:defRPr/>
              </a:pPr>
              <a:r>
                <a:rPr lang="en-GB" sz="1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Glyceraldehyde</a:t>
              </a:r>
            </a:p>
          </p:txBody>
        </p:sp>
        <p:sp>
          <p:nvSpPr>
            <p:cNvPr id="164911" name="Rectangle 47"/>
            <p:cNvSpPr>
              <a:spLocks noChangeArrowheads="1"/>
            </p:cNvSpPr>
            <p:nvPr/>
          </p:nvSpPr>
          <p:spPr bwMode="auto">
            <a:xfrm>
              <a:off x="912" y="3850"/>
              <a:ext cx="829" cy="32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GB" sz="1400" b="1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Pentose (</a:t>
              </a:r>
              <a:r>
                <a:rPr lang="en-GB" sz="1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5C</a:t>
              </a:r>
              <a:r>
                <a:rPr lang="en-GB" sz="1400" b="1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 </a:t>
              </a:r>
            </a:p>
            <a:p>
              <a:pPr algn="ctr">
                <a:defRPr/>
              </a:pPr>
              <a:r>
                <a:rPr lang="en-GB" sz="1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Ribose</a:t>
              </a:r>
            </a:p>
          </p:txBody>
        </p:sp>
        <p:sp>
          <p:nvSpPr>
            <p:cNvPr id="164912" name="Rectangle 48"/>
            <p:cNvSpPr>
              <a:spLocks noChangeArrowheads="1"/>
            </p:cNvSpPr>
            <p:nvPr/>
          </p:nvSpPr>
          <p:spPr bwMode="auto">
            <a:xfrm>
              <a:off x="1968" y="3850"/>
              <a:ext cx="761" cy="32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GB" sz="1400" b="1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Hexose (</a:t>
              </a:r>
              <a:r>
                <a:rPr lang="en-GB" sz="1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6C</a:t>
              </a:r>
              <a:r>
                <a:rPr lang="en-GB" sz="1400" b="1">
                  <a:solidFill>
                    <a:srgbClr val="08080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</a:t>
              </a:r>
            </a:p>
            <a:p>
              <a:pPr algn="ctr">
                <a:defRPr/>
              </a:pPr>
              <a:r>
                <a:rPr lang="en-GB" sz="1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Glucose</a:t>
              </a:r>
            </a:p>
          </p:txBody>
        </p:sp>
      </p:grpSp>
      <p:grpSp>
        <p:nvGrpSpPr>
          <p:cNvPr id="11" name="Group 49"/>
          <p:cNvGrpSpPr>
            <a:grpSpLocks/>
          </p:cNvGrpSpPr>
          <p:nvPr/>
        </p:nvGrpSpPr>
        <p:grpSpPr bwMode="auto">
          <a:xfrm>
            <a:off x="1905000" y="2360613"/>
            <a:ext cx="4419600" cy="2592387"/>
            <a:chOff x="1200" y="1487"/>
            <a:chExt cx="2784" cy="1633"/>
          </a:xfrm>
        </p:grpSpPr>
        <p:sp>
          <p:nvSpPr>
            <p:cNvPr id="17422" name="Line 50"/>
            <p:cNvSpPr>
              <a:spLocks noChangeShapeType="1"/>
            </p:cNvSpPr>
            <p:nvPr/>
          </p:nvSpPr>
          <p:spPr bwMode="auto">
            <a:xfrm>
              <a:off x="1200" y="1487"/>
              <a:ext cx="0" cy="163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3" name="Line 51"/>
            <p:cNvSpPr>
              <a:spLocks noChangeShapeType="1"/>
            </p:cNvSpPr>
            <p:nvPr/>
          </p:nvSpPr>
          <p:spPr bwMode="auto">
            <a:xfrm>
              <a:off x="1200" y="2880"/>
              <a:ext cx="278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4" name="Line 52"/>
            <p:cNvSpPr>
              <a:spLocks noChangeShapeType="1"/>
            </p:cNvSpPr>
            <p:nvPr/>
          </p:nvSpPr>
          <p:spPr bwMode="auto">
            <a:xfrm>
              <a:off x="3984" y="2880"/>
              <a:ext cx="0" cy="24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48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48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8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C4FB8-0022-4776-AD9E-9A3340D326EE}" type="slidenum">
              <a:rPr lang="ar-EG" smtClean="0"/>
              <a:pPr>
                <a:defRPr/>
              </a:pPr>
              <a:t>17</a:t>
            </a:fld>
            <a:endParaRPr lang="en-GB"/>
          </a:p>
        </p:txBody>
      </p:sp>
      <p:pic>
        <p:nvPicPr>
          <p:cNvPr id="30" name="Picture 29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31" name="Picture 30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2" name="Picture 31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343261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rcRect t="2674" b="17106"/>
            <a:stretch>
              <a:fillRect/>
            </a:stretch>
          </p:blipFill>
          <p:spPr>
            <a:xfrm>
              <a:off x="4975676" y="2492896"/>
              <a:ext cx="3052708" cy="326953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0" name="TextBox 16"/>
            <p:cNvSpPr txBox="1">
              <a:spLocks noChangeArrowheads="1"/>
            </p:cNvSpPr>
            <p:nvPr/>
          </p:nvSpPr>
          <p:spPr bwMode="auto">
            <a:xfrm>
              <a:off x="4788024" y="5862935"/>
              <a:ext cx="36781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400" b="1" i="1"/>
                <a:t>Prof. Ashraf M. Ahmed</a:t>
              </a:r>
            </a:p>
          </p:txBody>
        </p:sp>
        <p:sp>
          <p:nvSpPr>
            <p:cNvPr id="18441" name="TextBox 17"/>
            <p:cNvSpPr txBox="1">
              <a:spLocks noChangeArrowheads="1"/>
            </p:cNvSpPr>
            <p:nvPr/>
          </p:nvSpPr>
          <p:spPr bwMode="auto">
            <a:xfrm>
              <a:off x="5429256" y="6345816"/>
              <a:ext cx="242889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000" b="1">
                  <a:solidFill>
                    <a:srgbClr val="0000FF"/>
                  </a:solidFill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TextBox 12"/>
            <p:cNvSpPr txBox="1">
              <a:spLocks noChangeArrowheads="1"/>
            </p:cNvSpPr>
            <p:nvPr/>
          </p:nvSpPr>
          <p:spPr bwMode="auto">
            <a:xfrm>
              <a:off x="5364088" y="1188041"/>
              <a:ext cx="24482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600" b="1" dirty="0" smtClean="0"/>
                <a:t>College </a:t>
              </a:r>
              <a:r>
                <a:rPr lang="en-US" altLang="en-US" sz="1600" b="1" dirty="0"/>
                <a:t>of Science, </a:t>
              </a:r>
            </a:p>
            <a:p>
              <a:pPr algn="ctr" eaLnBrk="1" hangingPunct="1"/>
              <a:r>
                <a:rPr lang="en-US" altLang="en-US" sz="1600" b="1" dirty="0"/>
                <a:t>Zoology Department</a:t>
              </a:r>
              <a:endParaRPr lang="ar-SA" altLang="en-US" sz="1600" b="1" dirty="0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1981200"/>
            <a:ext cx="47244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>
                <a:solidFill>
                  <a:srgbClr val="0000FF"/>
                </a:solidFill>
                <a:latin typeface="Impact" pitchFamily="34" charset="0"/>
              </a:rPr>
              <a:t>General Animal Biology (Zoo-145)</a:t>
            </a:r>
          </a:p>
        </p:txBody>
      </p:sp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4933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EE83EB2-3C4E-4729-803A-33300DF62356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GB" altLang="en-US" sz="1400" smtClean="0"/>
          </a:p>
        </p:txBody>
      </p:sp>
      <p:pic>
        <p:nvPicPr>
          <p:cNvPr id="3076" name="Picture 10"/>
          <p:cNvPicPr>
            <a:picLocks noChangeAspect="1" noChangeArrowheads="1"/>
          </p:cNvPicPr>
          <p:nvPr/>
        </p:nvPicPr>
        <p:blipFill>
          <a:blip r:embed="rId4">
            <a:lum bright="28000" contrast="-5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228600" y="1219200"/>
            <a:ext cx="8749978" cy="55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2057400" y="152400"/>
            <a:ext cx="5410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defRPr/>
            </a:pPr>
            <a:r>
              <a:rPr lang="en-US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STRUCTURE AND FUNCTION OF MACROMOLECULES</a:t>
            </a: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685800" y="2727325"/>
            <a:ext cx="7086600" cy="25304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4000" dirty="0">
                <a:solidFill>
                  <a:srgbClr val="CC0000"/>
                </a:solidFill>
                <a:latin typeface="Impact" pitchFamily="34" charset="0"/>
              </a:rPr>
              <a:t>Polymer principles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4000" dirty="0">
                <a:solidFill>
                  <a:srgbClr val="CC0000"/>
                </a:solidFill>
                <a:latin typeface="Impact" pitchFamily="34" charset="0"/>
              </a:rPr>
              <a:t>And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4000" dirty="0">
                <a:solidFill>
                  <a:srgbClr val="CC0000"/>
                </a:solidFill>
                <a:latin typeface="Impact" pitchFamily="34" charset="0"/>
              </a:rPr>
              <a:t>Macromolecules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8DC9AA4-8E2A-417A-9AFE-7B88EE77CB3C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GB" altLang="en-US" sz="1400" smtClean="0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779383"/>
            <a:ext cx="8686800" cy="4164217"/>
          </a:xfrm>
        </p:spPr>
        <p:txBody>
          <a:bodyPr>
            <a:spAutoFit/>
          </a:bodyPr>
          <a:lstStyle/>
          <a:p>
            <a:pPr marL="381000" indent="-381000" eaLnBrk="1" hangingPunct="1">
              <a:spcAft>
                <a:spcPts val="600"/>
              </a:spcAft>
              <a:buClr>
                <a:srgbClr val="FF0000"/>
              </a:buClr>
              <a:buFont typeface="+mj-lt"/>
              <a:buAutoNum type="arabicPeriod"/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</a:rPr>
              <a:t>Cells join </a:t>
            </a:r>
            <a:r>
              <a:rPr lang="ar-EG" altLang="en-US" sz="1800" dirty="0" smtClean="0">
                <a:solidFill>
                  <a:srgbClr val="000000"/>
                </a:solidFill>
              </a:rPr>
              <a:t>تربط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 smaller organic molecules (</a:t>
            </a:r>
            <a:r>
              <a:rPr lang="en-US" altLang="en-US" sz="1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Monomers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) together to form larger molecules (</a:t>
            </a:r>
            <a:r>
              <a:rPr lang="en-US" altLang="en-US" sz="1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macromolecules</a:t>
            </a:r>
            <a:r>
              <a:rPr lang="en-US" altLang="en-US" sz="1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sz="1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sz="1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Polymers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, which may be composed of thousands of atoms.</a:t>
            </a:r>
          </a:p>
          <a:p>
            <a:pPr marL="381000" indent="-381000">
              <a:spcAft>
                <a:spcPts val="600"/>
              </a:spcAft>
              <a:buClr>
                <a:srgbClr val="FF0000"/>
              </a:buClr>
              <a:buFont typeface="+mj-lt"/>
              <a:buAutoNum type="arabicPeriod"/>
              <a:tabLst>
                <a:tab pos="2743200" algn="l"/>
              </a:tabLst>
              <a:defRPr/>
            </a:pPr>
            <a:r>
              <a:rPr lang="en-US" sz="1800" b="1" dirty="0" smtClean="0"/>
              <a:t>Macromolecules are organic molecules that weigh more than 100,000 </a:t>
            </a:r>
            <a:r>
              <a:rPr lang="en-US" sz="1800" b="1" dirty="0" err="1" smtClean="0"/>
              <a:t>daltons</a:t>
            </a:r>
            <a:r>
              <a:rPr lang="en-US" sz="1800" b="1" dirty="0" smtClean="0"/>
              <a:t> (</a:t>
            </a:r>
            <a:r>
              <a:rPr lang="en-US" sz="1600" b="1" i="1" dirty="0" smtClean="0">
                <a:solidFill>
                  <a:srgbClr val="FF3300"/>
                </a:solidFill>
              </a:rPr>
              <a:t>ATOMIC MASS UNIT</a:t>
            </a:r>
            <a:r>
              <a:rPr lang="en-US" sz="1800" b="1" dirty="0" smtClean="0"/>
              <a:t>).</a:t>
            </a:r>
            <a:endParaRPr lang="en-US" altLang="en-US" sz="1800" b="1" dirty="0" smtClean="0">
              <a:solidFill>
                <a:srgbClr val="000000"/>
              </a:solidFill>
            </a:endParaRPr>
          </a:p>
          <a:p>
            <a:pPr marL="381000" indent="-381000" eaLnBrk="1" hangingPunct="1">
              <a:spcAft>
                <a:spcPts val="600"/>
              </a:spcAft>
              <a:buClr>
                <a:srgbClr val="FF0000"/>
              </a:buClr>
              <a:buFont typeface="+mj-lt"/>
              <a:buAutoNum type="arabicPeriod"/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</a:rPr>
              <a:t>The four major classes of macromolecules are:</a:t>
            </a:r>
          </a:p>
          <a:p>
            <a:pPr marL="1047750" indent="-514350" eaLnBrk="1" hangingPunct="1">
              <a:buClr>
                <a:srgbClr val="0000FF"/>
              </a:buClr>
              <a:buFont typeface="+mj-lt"/>
              <a:buAutoNum type="alphaLcParenR"/>
              <a:tabLst>
                <a:tab pos="2743200" algn="l"/>
              </a:tabLst>
              <a:defRPr/>
            </a:pPr>
            <a:r>
              <a:rPr lang="en-US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Carbohydrates, </a:t>
            </a:r>
          </a:p>
          <a:p>
            <a:pPr marL="1047750" indent="-514350" eaLnBrk="1" hangingPunct="1">
              <a:buClr>
                <a:srgbClr val="0000FF"/>
              </a:buClr>
              <a:buFont typeface="+mj-lt"/>
              <a:buAutoNum type="alphaLcParenR"/>
              <a:tabLst>
                <a:tab pos="2743200" algn="l"/>
              </a:tabLst>
              <a:defRPr/>
            </a:pPr>
            <a:r>
              <a:rPr lang="en-US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Lipids, </a:t>
            </a:r>
          </a:p>
          <a:p>
            <a:pPr marL="1047750" indent="-514350" eaLnBrk="1" hangingPunct="1">
              <a:buClr>
                <a:srgbClr val="0000FF"/>
              </a:buClr>
              <a:buFont typeface="+mj-lt"/>
              <a:buAutoNum type="alphaLcParenR"/>
              <a:tabLst>
                <a:tab pos="2743200" algn="l"/>
              </a:tabLst>
              <a:defRPr/>
            </a:pPr>
            <a:r>
              <a:rPr lang="en-US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Proteins, </a:t>
            </a:r>
          </a:p>
          <a:p>
            <a:pPr marL="1047750" indent="-514350" eaLnBrk="1" hangingPunct="1">
              <a:buClr>
                <a:srgbClr val="0000FF"/>
              </a:buClr>
              <a:buFont typeface="+mj-lt"/>
              <a:buAutoNum type="alphaLcParenR"/>
              <a:tabLst>
                <a:tab pos="2743200" algn="l"/>
              </a:tabLst>
              <a:defRPr/>
            </a:pPr>
            <a:r>
              <a:rPr lang="en-US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Nucleic acids (</a:t>
            </a:r>
            <a:r>
              <a:rPr lang="en-US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will be studied later</a:t>
            </a:r>
            <a:r>
              <a:rPr lang="en-US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title"/>
          </p:nvPr>
        </p:nvSpPr>
        <p:spPr>
          <a:xfrm>
            <a:off x="2133600" y="152400"/>
            <a:ext cx="41910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Polymers principles</a:t>
            </a:r>
            <a:endParaRPr lang="en-US" alt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4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4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24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24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45C02B33-FF17-41D3-B3AC-F9CD6A36B9EA}" type="slidenum">
              <a:rPr lang="ar-SA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GB" altLang="en-US" sz="1400"/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76200" y="1173163"/>
            <a:ext cx="5181600" cy="2789237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Monomers are connected by 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covalent bonds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by</a:t>
            </a:r>
            <a:r>
              <a:rPr lang="en-US" altLang="en-US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dehydration reaction </a:t>
            </a:r>
            <a:r>
              <a:rPr lang="ar-EG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تفاعل نزع الماء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One monomer provides a </a:t>
            </a:r>
            <a:r>
              <a:rPr lang="en-US" alt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hydroxyl group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                                                            the other provides a </a:t>
            </a:r>
            <a:r>
              <a:rPr lang="en-US" altLang="en-US" sz="1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hydrogen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form water.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process requires energy and is aided by enzymes.</a:t>
            </a:r>
          </a:p>
        </p:txBody>
      </p:sp>
      <p:sp>
        <p:nvSpPr>
          <p:cNvPr id="118791" name="Rectangle 7"/>
          <p:cNvSpPr>
            <a:spLocks noChangeArrowheads="1"/>
          </p:cNvSpPr>
          <p:nvPr/>
        </p:nvSpPr>
        <p:spPr bwMode="auto">
          <a:xfrm>
            <a:off x="76200" y="4041775"/>
            <a:ext cx="9067800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covalent bonds connecting monomers in a polymer are disassembled</a:t>
            </a:r>
            <a:r>
              <a:rPr lang="en-US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تـُكسَــر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by </a:t>
            </a:r>
            <a:r>
              <a:rPr lang="en-US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hydrolysis </a:t>
            </a:r>
            <a:r>
              <a:rPr lang="en-GB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(hydration) reaction </a:t>
            </a:r>
            <a:r>
              <a:rPr lang="ar-EG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تفاعل</a:t>
            </a:r>
            <a:r>
              <a:rPr lang="ar-EG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إضافة الماء</a:t>
            </a: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742950" lvl="1" indent="-285750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hydrolysis as the covalent bond is broken, a                                                              hydrogen atom and hydroxyl group from a split                                                                  water molecule attaches where the covalent                                                                    bond used to be.</a:t>
            </a:r>
          </a:p>
          <a:p>
            <a:pPr marL="742950" lvl="1" indent="-285750">
              <a:spcBef>
                <a:spcPct val="20000"/>
              </a:spcBef>
              <a:buClr>
                <a:srgbClr val="339933"/>
              </a:buClr>
              <a:buFontTx/>
              <a:buChar char="–"/>
              <a:tabLst>
                <a:tab pos="2743200" algn="l"/>
              </a:tabLst>
              <a:defRPr/>
            </a:pPr>
            <a:r>
              <a:rPr lang="en-US" alt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Hydrolysis reactions dominate the digestive                                                               process, guided by specific enzymes. </a:t>
            </a:r>
          </a:p>
        </p:txBody>
      </p:sp>
      <p:pic>
        <p:nvPicPr>
          <p:cNvPr id="5125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7"/>
          <a:stretch>
            <a:fillRect/>
          </a:stretch>
        </p:blipFill>
        <p:spPr bwMode="auto">
          <a:xfrm>
            <a:off x="5238750" y="1380335"/>
            <a:ext cx="3448050" cy="2353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757207"/>
            <a:ext cx="32004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133600" y="152400"/>
            <a:ext cx="4191000" cy="762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3200" b="1" kern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Polymers principles</a:t>
            </a:r>
            <a:endParaRPr lang="en-US" altLang="en-US" b="1" kern="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7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87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87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8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6" grpId="0" build="p"/>
      <p:bldP spid="11879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1219200" y="304800"/>
            <a:ext cx="6781800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GB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(Carbohydrates, Lipids, Proteins and nucleic acids)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905000" y="1524000"/>
            <a:ext cx="5562600" cy="1568450"/>
            <a:chOff x="1200" y="960"/>
            <a:chExt cx="3504" cy="672"/>
          </a:xfrm>
        </p:grpSpPr>
        <p:sp>
          <p:nvSpPr>
            <p:cNvPr id="6158" name="Line 5"/>
            <p:cNvSpPr>
              <a:spLocks noChangeShapeType="1"/>
            </p:cNvSpPr>
            <p:nvPr/>
          </p:nvSpPr>
          <p:spPr bwMode="auto">
            <a:xfrm>
              <a:off x="2256" y="960"/>
              <a:ext cx="1728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9" name="Line 6"/>
            <p:cNvSpPr>
              <a:spLocks noChangeShapeType="1"/>
            </p:cNvSpPr>
            <p:nvPr/>
          </p:nvSpPr>
          <p:spPr bwMode="auto">
            <a:xfrm>
              <a:off x="3024" y="960"/>
              <a:ext cx="0" cy="38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60" name="Line 7"/>
            <p:cNvSpPr>
              <a:spLocks noChangeShapeType="1"/>
            </p:cNvSpPr>
            <p:nvPr/>
          </p:nvSpPr>
          <p:spPr bwMode="auto">
            <a:xfrm>
              <a:off x="1200" y="1344"/>
              <a:ext cx="3504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61" name="Line 8"/>
            <p:cNvSpPr>
              <a:spLocks noChangeShapeType="1"/>
            </p:cNvSpPr>
            <p:nvPr/>
          </p:nvSpPr>
          <p:spPr bwMode="auto">
            <a:xfrm>
              <a:off x="1200" y="1344"/>
              <a:ext cx="0" cy="2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62" name="Line 9"/>
            <p:cNvSpPr>
              <a:spLocks noChangeShapeType="1"/>
            </p:cNvSpPr>
            <p:nvPr/>
          </p:nvSpPr>
          <p:spPr bwMode="auto">
            <a:xfrm>
              <a:off x="3024" y="1344"/>
              <a:ext cx="0" cy="2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63" name="Line 10"/>
            <p:cNvSpPr>
              <a:spLocks noChangeShapeType="1"/>
            </p:cNvSpPr>
            <p:nvPr/>
          </p:nvSpPr>
          <p:spPr bwMode="auto">
            <a:xfrm>
              <a:off x="4704" y="1344"/>
              <a:ext cx="0" cy="2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459" name="Text Box 11"/>
          <p:cNvSpPr txBox="1">
            <a:spLocks noChangeArrowheads="1"/>
          </p:cNvSpPr>
          <p:nvPr/>
        </p:nvSpPr>
        <p:spPr bwMode="auto">
          <a:xfrm>
            <a:off x="838200" y="3168650"/>
            <a:ext cx="2209800" cy="52863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>
                <a:solidFill>
                  <a:srgbClr val="080808"/>
                </a:solidFill>
                <a:latin typeface="Tahoma" pitchFamily="34" charset="0"/>
              </a:rPr>
              <a:t>Mono-mer</a:t>
            </a:r>
          </a:p>
        </p:txBody>
      </p:sp>
      <p:sp>
        <p:nvSpPr>
          <p:cNvPr id="104460" name="Text Box 12"/>
          <p:cNvSpPr txBox="1">
            <a:spLocks noChangeArrowheads="1"/>
          </p:cNvSpPr>
          <p:nvPr/>
        </p:nvSpPr>
        <p:spPr bwMode="auto">
          <a:xfrm>
            <a:off x="3810000" y="3168650"/>
            <a:ext cx="2209800" cy="52863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>
                <a:solidFill>
                  <a:srgbClr val="080808"/>
                </a:solidFill>
                <a:latin typeface="Tahoma" pitchFamily="34" charset="0"/>
              </a:rPr>
              <a:t>Di-mer</a:t>
            </a:r>
          </a:p>
        </p:txBody>
      </p:sp>
      <p:sp>
        <p:nvSpPr>
          <p:cNvPr id="104461" name="Text Box 13"/>
          <p:cNvSpPr txBox="1">
            <a:spLocks noChangeArrowheads="1"/>
          </p:cNvSpPr>
          <p:nvPr/>
        </p:nvSpPr>
        <p:spPr bwMode="auto">
          <a:xfrm>
            <a:off x="6324600" y="3168650"/>
            <a:ext cx="2209800" cy="52863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>
                <a:solidFill>
                  <a:srgbClr val="080808"/>
                </a:solidFill>
                <a:latin typeface="Tahoma" pitchFamily="34" charset="0"/>
              </a:rPr>
              <a:t>Poly-mer</a:t>
            </a:r>
          </a:p>
        </p:txBody>
      </p:sp>
      <p:sp>
        <p:nvSpPr>
          <p:cNvPr id="104462" name="Text Box 14"/>
          <p:cNvSpPr txBox="1">
            <a:spLocks noChangeArrowheads="1"/>
          </p:cNvSpPr>
          <p:nvPr/>
        </p:nvSpPr>
        <p:spPr bwMode="auto">
          <a:xfrm>
            <a:off x="228600" y="4892675"/>
            <a:ext cx="8686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Polymer</a:t>
            </a: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is a long molecule consists of a chain of similar building molecules (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monomers</a:t>
            </a: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) covalently bonded together.</a:t>
            </a:r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1219200" y="3625850"/>
            <a:ext cx="6858000" cy="717550"/>
            <a:chOff x="768" y="1824"/>
            <a:chExt cx="4320" cy="452"/>
          </a:xfrm>
        </p:grpSpPr>
        <p:sp>
          <p:nvSpPr>
            <p:cNvPr id="104467" name="Text Box 19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768" y="1824"/>
              <a:ext cx="76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 rtl="1" eaLnBrk="1" hangingPunct="1">
                <a:spcBef>
                  <a:spcPct val="50000"/>
                </a:spcBef>
                <a:defRPr/>
              </a:pPr>
              <a:r>
                <a:rPr lang="ar-EG" sz="3600" b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أحاد</a:t>
              </a:r>
              <a:r>
                <a:rPr lang="ar-SA" sz="3600" b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ي</a:t>
              </a:r>
              <a:endParaRPr lang="en-GB" sz="3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04468" name="Text Box 20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2736" y="1872"/>
              <a:ext cx="76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defRPr/>
              </a:pPr>
              <a:r>
                <a:rPr lang="ar-EG" sz="3600" b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ثنائ</a:t>
              </a:r>
              <a:r>
                <a:rPr lang="ar-SA" sz="3600" b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ي</a:t>
              </a:r>
              <a:endParaRPr lang="en-GB" sz="3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04469" name="Text Box 21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4320" y="1824"/>
              <a:ext cx="76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>
                <a:spcBef>
                  <a:spcPct val="50000"/>
                </a:spcBef>
                <a:defRPr/>
              </a:pPr>
              <a:r>
                <a:rPr lang="ar-EG" sz="36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عديد</a:t>
              </a:r>
              <a:endParaRPr lang="en-GB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2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2" name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04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/>
      <p:bldP spid="104459" grpId="0" animBg="1"/>
      <p:bldP spid="104460" grpId="0" animBg="1"/>
      <p:bldP spid="104461" grpId="0" animBg="1"/>
      <p:bldP spid="1044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152400"/>
            <a:ext cx="7772400" cy="685800"/>
          </a:xfrm>
        </p:spPr>
        <p:txBody>
          <a:bodyPr/>
          <a:lstStyle/>
          <a:p>
            <a:pPr>
              <a:defRPr/>
            </a:pPr>
            <a:r>
              <a:rPr lang="en-US" sz="3600" b="1" u="sng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A.  Carbohydrates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2286000"/>
            <a:ext cx="8610600" cy="4038600"/>
          </a:xfrm>
        </p:spPr>
        <p:txBody>
          <a:bodyPr/>
          <a:lstStyle/>
          <a:p>
            <a:pPr marL="990600" lvl="1" indent="-533400" eaLnBrk="1" hangingPunct="1">
              <a:buFontTx/>
              <a:buAutoNum type="arabicPeriod"/>
              <a:defRPr/>
            </a:pPr>
            <a:r>
              <a:rPr lang="en-US" sz="3200" b="1" dirty="0" err="1" smtClean="0">
                <a:solidFill>
                  <a:srgbClr val="0000FF"/>
                </a:solidFill>
              </a:rPr>
              <a:t>Monosaccharides</a:t>
            </a:r>
            <a:r>
              <a:rPr lang="en-US" sz="3200" b="1" dirty="0" smtClean="0">
                <a:solidFill>
                  <a:srgbClr val="0000FF"/>
                </a:solidFill>
              </a:rPr>
              <a:t>:</a:t>
            </a:r>
            <a:r>
              <a:rPr lang="en-US" sz="3200" dirty="0" smtClean="0"/>
              <a:t> </a:t>
            </a:r>
            <a:endParaRPr lang="ar-SA" sz="3200" dirty="0" smtClean="0"/>
          </a:p>
          <a:p>
            <a:pPr marL="990600" lvl="1" indent="-533400" eaLnBrk="1" hangingPunct="1">
              <a:buFontTx/>
              <a:buNone/>
              <a:defRPr/>
            </a:pPr>
            <a:r>
              <a:rPr lang="en-GB" altLang="en-US" dirty="0" smtClean="0">
                <a:solidFill>
                  <a:srgbClr val="000000"/>
                </a:solidFill>
              </a:rPr>
              <a:t> </a:t>
            </a:r>
            <a:r>
              <a:rPr lang="ar-SA" altLang="en-US" dirty="0" smtClean="0">
                <a:solidFill>
                  <a:srgbClr val="000000"/>
                </a:solidFill>
              </a:rPr>
              <a:t>    </a:t>
            </a:r>
            <a:r>
              <a:rPr lang="en-US" alt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are the simplest form of carbohydrates (simple sugars).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contain a single sugar molecule.</a:t>
            </a:r>
          </a:p>
          <a:p>
            <a:pPr marL="990600" lvl="1" indent="-533400" eaLnBrk="1" hangingPunct="1">
              <a:buFontTx/>
              <a:buAutoNum type="arabicPeriod" startAt="2"/>
              <a:defRPr/>
            </a:pPr>
            <a:r>
              <a:rPr lang="en-US" sz="3200" b="1" dirty="0" smtClean="0">
                <a:solidFill>
                  <a:srgbClr val="0000FF"/>
                </a:solidFill>
              </a:rPr>
              <a:t>Disaccharides:</a:t>
            </a:r>
            <a:r>
              <a:rPr lang="en-US" sz="3200" b="1" dirty="0" smtClean="0"/>
              <a:t> </a:t>
            </a:r>
            <a:endParaRPr lang="ar-SA" sz="3200" b="1" dirty="0" smtClean="0"/>
          </a:p>
          <a:p>
            <a:pPr marL="990600" lvl="1" indent="-533400" eaLnBrk="1" hangingPunct="1">
              <a:buFontTx/>
              <a:buNone/>
              <a:defRPr/>
            </a:pPr>
            <a:r>
              <a:rPr lang="en-GB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ar-SA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GB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contain two </a:t>
            </a: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monosaccharides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joined via dehydration </a:t>
            </a:r>
            <a:r>
              <a:rPr lang="ar-SA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synthesis</a:t>
            </a:r>
          </a:p>
          <a:p>
            <a:pPr marL="990600" lvl="1" indent="-533400" eaLnBrk="1" hangingPunct="1">
              <a:buFontTx/>
              <a:buAutoNum type="arabicPeriod" startAt="3"/>
              <a:defRPr/>
            </a:pPr>
            <a:r>
              <a:rPr lang="en-US" altLang="en-US" sz="3200" b="1" dirty="0" smtClean="0">
                <a:solidFill>
                  <a:srgbClr val="0000FF"/>
                </a:solidFill>
              </a:rPr>
              <a:t>Polysaccharides:</a:t>
            </a:r>
            <a:r>
              <a:rPr lang="en-US" altLang="en-US" dirty="0" smtClean="0"/>
              <a:t> </a:t>
            </a:r>
          </a:p>
          <a:p>
            <a:pPr marL="990600" lvl="1" indent="-533400" eaLnBrk="1" hangingPunct="1">
              <a:buFontTx/>
              <a:buNone/>
              <a:defRPr/>
            </a:pPr>
            <a:r>
              <a:rPr lang="en-US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are polymers of many </a:t>
            </a:r>
            <a:r>
              <a:rPr lang="en-US" alt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monosaccharides</a:t>
            </a:r>
            <a:r>
              <a:rPr lang="en-US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sz="2400" u="sng" dirty="0" smtClean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04800" y="1339850"/>
            <a:ext cx="8839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119063"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/>
              <a:t>Sugars, </a:t>
            </a:r>
            <a:r>
              <a:rPr lang="en-US" altLang="en-US" sz="1600" b="1" dirty="0" err="1"/>
              <a:t>Carbo</a:t>
            </a:r>
            <a:r>
              <a:rPr lang="en-US" altLang="en-US" sz="1600" b="1" dirty="0"/>
              <a:t> = carbon, hydrate = water; Used as an immediate energy source.</a:t>
            </a:r>
          </a:p>
          <a:p>
            <a:pPr marL="119063" lvl="1"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/>
              <a:t>The molecular formula is C</a:t>
            </a:r>
            <a:r>
              <a:rPr lang="en-US" altLang="en-US" sz="1600" b="1" baseline="-25000" dirty="0"/>
              <a:t>n</a:t>
            </a:r>
            <a:r>
              <a:rPr lang="en-US" altLang="en-US" sz="1600" b="1" dirty="0"/>
              <a:t>H</a:t>
            </a:r>
            <a:r>
              <a:rPr lang="en-US" altLang="en-US" sz="1600" b="1" baseline="-25000" dirty="0"/>
              <a:t>2n</a:t>
            </a:r>
            <a:r>
              <a:rPr lang="en-US" altLang="en-US" sz="1600" b="1" dirty="0"/>
              <a:t>O</a:t>
            </a:r>
            <a:r>
              <a:rPr lang="en-US" altLang="en-US" sz="1600" b="1" baseline="-25000" dirty="0"/>
              <a:t>n </a:t>
            </a:r>
            <a:r>
              <a:rPr lang="en-US" altLang="en-US" sz="1600" b="1" dirty="0"/>
              <a:t> Means,  carbon, hydrogen and oxygen are found in the ratio = 1:2:1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066800" y="685800"/>
            <a:ext cx="7239000" cy="1447800"/>
            <a:chOff x="672" y="432"/>
            <a:chExt cx="4560" cy="912"/>
          </a:xfrm>
        </p:grpSpPr>
        <p:sp>
          <p:nvSpPr>
            <p:cNvPr id="8295" name="Oval 3"/>
            <p:cNvSpPr>
              <a:spLocks noChangeArrowheads="1"/>
            </p:cNvSpPr>
            <p:nvPr/>
          </p:nvSpPr>
          <p:spPr bwMode="auto">
            <a:xfrm>
              <a:off x="3168" y="576"/>
              <a:ext cx="1248" cy="768"/>
            </a:xfrm>
            <a:prstGeom prst="ellipse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8296" name="Oval 4"/>
            <p:cNvSpPr>
              <a:spLocks noChangeArrowheads="1"/>
            </p:cNvSpPr>
            <p:nvPr/>
          </p:nvSpPr>
          <p:spPr bwMode="auto">
            <a:xfrm>
              <a:off x="1392" y="576"/>
              <a:ext cx="1248" cy="768"/>
            </a:xfrm>
            <a:prstGeom prst="ellipse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107525" name="Text Box 5"/>
            <p:cNvSpPr txBox="1">
              <a:spLocks noChangeArrowheads="1"/>
            </p:cNvSpPr>
            <p:nvPr/>
          </p:nvSpPr>
          <p:spPr bwMode="auto">
            <a:xfrm>
              <a:off x="672" y="432"/>
              <a:ext cx="91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GB" sz="2800" b="1" smtClean="0">
                  <a:solidFill>
                    <a:srgbClr val="00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Aldose</a:t>
              </a:r>
            </a:p>
          </p:txBody>
        </p:sp>
        <p:sp>
          <p:nvSpPr>
            <p:cNvPr id="107526" name="Text Box 6"/>
            <p:cNvSpPr txBox="1">
              <a:spLocks noChangeArrowheads="1"/>
            </p:cNvSpPr>
            <p:nvPr/>
          </p:nvSpPr>
          <p:spPr bwMode="auto">
            <a:xfrm>
              <a:off x="4320" y="528"/>
              <a:ext cx="91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GB" sz="2800" b="1" smtClean="0">
                  <a:solidFill>
                    <a:srgbClr val="00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Aldose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28600" y="3784600"/>
            <a:ext cx="8839200" cy="1108075"/>
            <a:chOff x="144" y="2384"/>
            <a:chExt cx="5568" cy="698"/>
          </a:xfrm>
        </p:grpSpPr>
        <p:sp>
          <p:nvSpPr>
            <p:cNvPr id="8291" name="Rectangle 8"/>
            <p:cNvSpPr>
              <a:spLocks noChangeArrowheads="1"/>
            </p:cNvSpPr>
            <p:nvPr/>
          </p:nvSpPr>
          <p:spPr bwMode="auto">
            <a:xfrm>
              <a:off x="3040" y="2384"/>
              <a:ext cx="1296" cy="336"/>
            </a:xfrm>
            <a:prstGeom prst="rect">
              <a:avLst/>
            </a:prstGeom>
            <a:solidFill>
              <a:srgbClr val="08080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itchFamily="34" charset="0"/>
              </a:endParaRPr>
            </a:p>
          </p:txBody>
        </p:sp>
        <p:sp>
          <p:nvSpPr>
            <p:cNvPr id="8292" name="Rectangle 9"/>
            <p:cNvSpPr>
              <a:spLocks noChangeArrowheads="1"/>
            </p:cNvSpPr>
            <p:nvPr/>
          </p:nvSpPr>
          <p:spPr bwMode="auto">
            <a:xfrm>
              <a:off x="1392" y="2400"/>
              <a:ext cx="1296" cy="336"/>
            </a:xfrm>
            <a:prstGeom prst="rect">
              <a:avLst/>
            </a:prstGeom>
            <a:solidFill>
              <a:srgbClr val="08080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ahoma" pitchFamily="34" charset="0"/>
              </a:endParaRPr>
            </a:p>
          </p:txBody>
        </p:sp>
        <p:sp>
          <p:nvSpPr>
            <p:cNvPr id="107530" name="Text Box 10"/>
            <p:cNvSpPr txBox="1">
              <a:spLocks noChangeArrowheads="1"/>
            </p:cNvSpPr>
            <p:nvPr/>
          </p:nvSpPr>
          <p:spPr bwMode="auto">
            <a:xfrm>
              <a:off x="144" y="2832"/>
              <a:ext cx="12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Asymmetric C</a:t>
              </a:r>
            </a:p>
          </p:txBody>
        </p:sp>
        <p:sp>
          <p:nvSpPr>
            <p:cNvPr id="107531" name="Text Box 11"/>
            <p:cNvSpPr txBox="1">
              <a:spLocks noChangeArrowheads="1"/>
            </p:cNvSpPr>
            <p:nvPr/>
          </p:nvSpPr>
          <p:spPr bwMode="auto">
            <a:xfrm>
              <a:off x="4416" y="2736"/>
              <a:ext cx="12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Asymmetric C</a:t>
              </a:r>
            </a:p>
          </p:txBody>
        </p:sp>
      </p:grpSp>
      <p:sp>
        <p:nvSpPr>
          <p:cNvPr id="107532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76200"/>
            <a:ext cx="49530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GB" sz="2800" b="1" u="sng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1- Monosaccharides </a:t>
            </a:r>
            <a:r>
              <a:rPr lang="ar-SA" sz="180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السكر</a:t>
            </a:r>
            <a:r>
              <a:rPr lang="ar-SA" sz="280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ar-SA" sz="180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الأحادي</a:t>
            </a:r>
            <a:endParaRPr lang="en-GB" sz="1800" smtClean="0">
              <a:solidFill>
                <a:srgbClr val="00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2971800" y="1524000"/>
            <a:ext cx="381000" cy="4343400"/>
            <a:chOff x="1296" y="816"/>
            <a:chExt cx="240" cy="2736"/>
          </a:xfrm>
        </p:grpSpPr>
        <p:sp>
          <p:nvSpPr>
            <p:cNvPr id="8280" name="Text Box 14"/>
            <p:cNvSpPr txBox="1">
              <a:spLocks noChangeArrowheads="1"/>
            </p:cNvSpPr>
            <p:nvPr/>
          </p:nvSpPr>
          <p:spPr bwMode="auto">
            <a:xfrm>
              <a:off x="1296" y="816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8281" name="Text Box 15"/>
            <p:cNvSpPr txBox="1">
              <a:spLocks noChangeArrowheads="1"/>
            </p:cNvSpPr>
            <p:nvPr/>
          </p:nvSpPr>
          <p:spPr bwMode="auto">
            <a:xfrm>
              <a:off x="1296" y="1296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8282" name="Text Box 16"/>
            <p:cNvSpPr txBox="1">
              <a:spLocks noChangeArrowheads="1"/>
            </p:cNvSpPr>
            <p:nvPr/>
          </p:nvSpPr>
          <p:spPr bwMode="auto">
            <a:xfrm>
              <a:off x="1296" y="1747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8283" name="Text Box 17"/>
            <p:cNvSpPr txBox="1">
              <a:spLocks noChangeArrowheads="1"/>
            </p:cNvSpPr>
            <p:nvPr/>
          </p:nvSpPr>
          <p:spPr bwMode="auto">
            <a:xfrm>
              <a:off x="1296" y="2227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8284" name="Text Box 18"/>
            <p:cNvSpPr txBox="1">
              <a:spLocks noChangeArrowheads="1"/>
            </p:cNvSpPr>
            <p:nvPr/>
          </p:nvSpPr>
          <p:spPr bwMode="auto">
            <a:xfrm>
              <a:off x="1296" y="2707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8285" name="Text Box 19"/>
            <p:cNvSpPr txBox="1">
              <a:spLocks noChangeArrowheads="1"/>
            </p:cNvSpPr>
            <p:nvPr/>
          </p:nvSpPr>
          <p:spPr bwMode="auto">
            <a:xfrm>
              <a:off x="1296" y="3187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8286" name="Line 20"/>
            <p:cNvSpPr>
              <a:spLocks noChangeShapeType="1"/>
            </p:cNvSpPr>
            <p:nvPr/>
          </p:nvSpPr>
          <p:spPr bwMode="auto">
            <a:xfrm>
              <a:off x="1440" y="1112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87" name="Line 21"/>
            <p:cNvSpPr>
              <a:spLocks noChangeShapeType="1"/>
            </p:cNvSpPr>
            <p:nvPr/>
          </p:nvSpPr>
          <p:spPr bwMode="auto">
            <a:xfrm>
              <a:off x="1440" y="3024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88" name="Line 22"/>
            <p:cNvSpPr>
              <a:spLocks noChangeShapeType="1"/>
            </p:cNvSpPr>
            <p:nvPr/>
          </p:nvSpPr>
          <p:spPr bwMode="auto">
            <a:xfrm>
              <a:off x="1440" y="2544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89" name="Line 23"/>
            <p:cNvSpPr>
              <a:spLocks noChangeShapeType="1"/>
            </p:cNvSpPr>
            <p:nvPr/>
          </p:nvSpPr>
          <p:spPr bwMode="auto">
            <a:xfrm>
              <a:off x="1440" y="2064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0" name="Line 24"/>
            <p:cNvSpPr>
              <a:spLocks noChangeShapeType="1"/>
            </p:cNvSpPr>
            <p:nvPr/>
          </p:nvSpPr>
          <p:spPr bwMode="auto">
            <a:xfrm>
              <a:off x="1440" y="1584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2400300" y="1143000"/>
            <a:ext cx="1714500" cy="609600"/>
            <a:chOff x="936" y="576"/>
            <a:chExt cx="1080" cy="384"/>
          </a:xfrm>
        </p:grpSpPr>
        <p:grpSp>
          <p:nvGrpSpPr>
            <p:cNvPr id="8274" name="Group 26"/>
            <p:cNvGrpSpPr>
              <a:grpSpLocks/>
            </p:cNvGrpSpPr>
            <p:nvPr/>
          </p:nvGrpSpPr>
          <p:grpSpPr bwMode="auto">
            <a:xfrm>
              <a:off x="1512" y="768"/>
              <a:ext cx="240" cy="192"/>
              <a:chOff x="1536" y="816"/>
              <a:chExt cx="240" cy="192"/>
            </a:xfrm>
          </p:grpSpPr>
          <p:sp>
            <p:nvSpPr>
              <p:cNvPr id="8278" name="Line 27"/>
              <p:cNvSpPr>
                <a:spLocks noChangeShapeType="1"/>
              </p:cNvSpPr>
              <p:nvPr>
                <p:custDataLst>
                  <p:tags r:id="rId3"/>
                </p:custDataLst>
              </p:nvPr>
            </p:nvSpPr>
            <p:spPr bwMode="auto">
              <a:xfrm flipV="1">
                <a:off x="1536" y="816"/>
                <a:ext cx="192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79" name="Line 28"/>
              <p:cNvSpPr>
                <a:spLocks noChangeShapeType="1"/>
              </p:cNvSpPr>
              <p:nvPr>
                <p:custDataLst>
                  <p:tags r:id="rId4"/>
                </p:custDataLst>
              </p:nvPr>
            </p:nvSpPr>
            <p:spPr bwMode="auto">
              <a:xfrm flipV="1">
                <a:off x="1584" y="864"/>
                <a:ext cx="192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7549" name="Text Box 29"/>
            <p:cNvSpPr txBox="1">
              <a:spLocks noChangeArrowheads="1"/>
            </p:cNvSpPr>
            <p:nvPr/>
          </p:nvSpPr>
          <p:spPr bwMode="auto">
            <a:xfrm>
              <a:off x="1680" y="57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</a:t>
              </a:r>
            </a:p>
          </p:txBody>
        </p:sp>
        <p:sp>
          <p:nvSpPr>
            <p:cNvPr id="8276" name="Line 30"/>
            <p:cNvSpPr>
              <a:spLocks noChangeShapeType="1"/>
            </p:cNvSpPr>
            <p:nvPr>
              <p:custDataLst>
                <p:tags r:id="rId2"/>
              </p:custDataLst>
            </p:nvPr>
          </p:nvSpPr>
          <p:spPr bwMode="auto">
            <a:xfrm flipH="1" flipV="1">
              <a:off x="1152" y="768"/>
              <a:ext cx="192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551" name="Text Box 31"/>
            <p:cNvSpPr txBox="1">
              <a:spLocks noChangeArrowheads="1"/>
            </p:cNvSpPr>
            <p:nvPr/>
          </p:nvSpPr>
          <p:spPr bwMode="auto">
            <a:xfrm>
              <a:off x="936" y="57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</p:grp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2362200" y="2362200"/>
            <a:ext cx="1828800" cy="457200"/>
            <a:chOff x="912" y="1344"/>
            <a:chExt cx="1152" cy="288"/>
          </a:xfrm>
        </p:grpSpPr>
        <p:sp>
          <p:nvSpPr>
            <p:cNvPr id="107553" name="Text Box 33"/>
            <p:cNvSpPr txBox="1">
              <a:spLocks noChangeArrowheads="1"/>
            </p:cNvSpPr>
            <p:nvPr/>
          </p:nvSpPr>
          <p:spPr bwMode="auto">
            <a:xfrm>
              <a:off x="1632" y="1344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7554" name="Text Box 34"/>
            <p:cNvSpPr txBox="1">
              <a:spLocks noChangeArrowheads="1"/>
            </p:cNvSpPr>
            <p:nvPr/>
          </p:nvSpPr>
          <p:spPr bwMode="auto">
            <a:xfrm>
              <a:off x="912" y="1344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8272" name="Line 35"/>
            <p:cNvSpPr>
              <a:spLocks noChangeShapeType="1"/>
            </p:cNvSpPr>
            <p:nvPr/>
          </p:nvSpPr>
          <p:spPr bwMode="auto">
            <a:xfrm>
              <a:off x="1536" y="1488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73" name="Line 36"/>
            <p:cNvSpPr>
              <a:spLocks noChangeShapeType="1"/>
            </p:cNvSpPr>
            <p:nvPr/>
          </p:nvSpPr>
          <p:spPr bwMode="auto">
            <a:xfrm>
              <a:off x="1152" y="1488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37"/>
          <p:cNvGrpSpPr>
            <a:grpSpLocks/>
          </p:cNvGrpSpPr>
          <p:nvPr/>
        </p:nvGrpSpPr>
        <p:grpSpPr bwMode="auto">
          <a:xfrm>
            <a:off x="2209800" y="3048000"/>
            <a:ext cx="1905000" cy="457200"/>
            <a:chOff x="816" y="1776"/>
            <a:chExt cx="1200" cy="288"/>
          </a:xfrm>
        </p:grpSpPr>
        <p:sp>
          <p:nvSpPr>
            <p:cNvPr id="107558" name="Text Box 38"/>
            <p:cNvSpPr txBox="1">
              <a:spLocks noChangeArrowheads="1"/>
            </p:cNvSpPr>
            <p:nvPr/>
          </p:nvSpPr>
          <p:spPr bwMode="auto">
            <a:xfrm>
              <a:off x="816" y="1776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7559" name="Text Box 39"/>
            <p:cNvSpPr txBox="1">
              <a:spLocks noChangeArrowheads="1"/>
            </p:cNvSpPr>
            <p:nvPr/>
          </p:nvSpPr>
          <p:spPr bwMode="auto">
            <a:xfrm>
              <a:off x="1680" y="177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8268" name="Line 40"/>
            <p:cNvSpPr>
              <a:spLocks noChangeShapeType="1"/>
            </p:cNvSpPr>
            <p:nvPr/>
          </p:nvSpPr>
          <p:spPr bwMode="auto">
            <a:xfrm>
              <a:off x="1568" y="1920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69" name="Line 41"/>
            <p:cNvSpPr>
              <a:spLocks noChangeShapeType="1"/>
            </p:cNvSpPr>
            <p:nvPr/>
          </p:nvSpPr>
          <p:spPr bwMode="auto">
            <a:xfrm>
              <a:off x="1184" y="1920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42"/>
          <p:cNvGrpSpPr>
            <a:grpSpLocks/>
          </p:cNvGrpSpPr>
          <p:nvPr/>
        </p:nvGrpSpPr>
        <p:grpSpPr bwMode="auto">
          <a:xfrm>
            <a:off x="2362200" y="3810000"/>
            <a:ext cx="1905000" cy="457200"/>
            <a:chOff x="912" y="2256"/>
            <a:chExt cx="1200" cy="288"/>
          </a:xfrm>
        </p:grpSpPr>
        <p:sp>
          <p:nvSpPr>
            <p:cNvPr id="107563" name="Text Box 43"/>
            <p:cNvSpPr txBox="1">
              <a:spLocks noChangeArrowheads="1"/>
            </p:cNvSpPr>
            <p:nvPr/>
          </p:nvSpPr>
          <p:spPr bwMode="auto">
            <a:xfrm>
              <a:off x="1680" y="2256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7564" name="Text Box 44"/>
            <p:cNvSpPr txBox="1">
              <a:spLocks noChangeArrowheads="1"/>
            </p:cNvSpPr>
            <p:nvPr/>
          </p:nvSpPr>
          <p:spPr bwMode="auto">
            <a:xfrm>
              <a:off x="912" y="225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8264" name="Line 45"/>
            <p:cNvSpPr>
              <a:spLocks noChangeShapeType="1"/>
            </p:cNvSpPr>
            <p:nvPr/>
          </p:nvSpPr>
          <p:spPr bwMode="auto">
            <a:xfrm>
              <a:off x="1552" y="2400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65" name="Line 46"/>
            <p:cNvSpPr>
              <a:spLocks noChangeShapeType="1"/>
            </p:cNvSpPr>
            <p:nvPr/>
          </p:nvSpPr>
          <p:spPr bwMode="auto">
            <a:xfrm>
              <a:off x="1184" y="2400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47"/>
          <p:cNvGrpSpPr>
            <a:grpSpLocks/>
          </p:cNvGrpSpPr>
          <p:nvPr/>
        </p:nvGrpSpPr>
        <p:grpSpPr bwMode="auto">
          <a:xfrm>
            <a:off x="2362200" y="4572000"/>
            <a:ext cx="1905000" cy="457200"/>
            <a:chOff x="912" y="2736"/>
            <a:chExt cx="1200" cy="288"/>
          </a:xfrm>
        </p:grpSpPr>
        <p:sp>
          <p:nvSpPr>
            <p:cNvPr id="107568" name="Text Box 48"/>
            <p:cNvSpPr txBox="1">
              <a:spLocks noChangeArrowheads="1"/>
            </p:cNvSpPr>
            <p:nvPr/>
          </p:nvSpPr>
          <p:spPr bwMode="auto">
            <a:xfrm>
              <a:off x="1680" y="2736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7569" name="Text Box 49"/>
            <p:cNvSpPr txBox="1">
              <a:spLocks noChangeArrowheads="1"/>
            </p:cNvSpPr>
            <p:nvPr/>
          </p:nvSpPr>
          <p:spPr bwMode="auto">
            <a:xfrm>
              <a:off x="912" y="273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8260" name="Line 50"/>
            <p:cNvSpPr>
              <a:spLocks noChangeShapeType="1"/>
            </p:cNvSpPr>
            <p:nvPr/>
          </p:nvSpPr>
          <p:spPr bwMode="auto">
            <a:xfrm>
              <a:off x="1552" y="2880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61" name="Line 51"/>
            <p:cNvSpPr>
              <a:spLocks noChangeShapeType="1"/>
            </p:cNvSpPr>
            <p:nvPr/>
          </p:nvSpPr>
          <p:spPr bwMode="auto">
            <a:xfrm>
              <a:off x="1192" y="2880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52"/>
          <p:cNvGrpSpPr>
            <a:grpSpLocks/>
          </p:cNvGrpSpPr>
          <p:nvPr/>
        </p:nvGrpSpPr>
        <p:grpSpPr bwMode="auto">
          <a:xfrm>
            <a:off x="2362200" y="5334000"/>
            <a:ext cx="1905000" cy="457200"/>
            <a:chOff x="912" y="3216"/>
            <a:chExt cx="1200" cy="288"/>
          </a:xfrm>
        </p:grpSpPr>
        <p:sp>
          <p:nvSpPr>
            <p:cNvPr id="107573" name="Text Box 53"/>
            <p:cNvSpPr txBox="1">
              <a:spLocks noChangeArrowheads="1"/>
            </p:cNvSpPr>
            <p:nvPr/>
          </p:nvSpPr>
          <p:spPr bwMode="auto">
            <a:xfrm>
              <a:off x="1680" y="3216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7574" name="Text Box 54"/>
            <p:cNvSpPr txBox="1">
              <a:spLocks noChangeArrowheads="1"/>
            </p:cNvSpPr>
            <p:nvPr/>
          </p:nvSpPr>
          <p:spPr bwMode="auto">
            <a:xfrm>
              <a:off x="912" y="321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8256" name="Line 55"/>
            <p:cNvSpPr>
              <a:spLocks noChangeShapeType="1"/>
            </p:cNvSpPr>
            <p:nvPr/>
          </p:nvSpPr>
          <p:spPr bwMode="auto">
            <a:xfrm>
              <a:off x="1536" y="3360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57" name="Line 56"/>
            <p:cNvSpPr>
              <a:spLocks noChangeShapeType="1"/>
            </p:cNvSpPr>
            <p:nvPr/>
          </p:nvSpPr>
          <p:spPr bwMode="auto">
            <a:xfrm>
              <a:off x="1184" y="3360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57"/>
          <p:cNvGrpSpPr>
            <a:grpSpLocks/>
          </p:cNvGrpSpPr>
          <p:nvPr/>
        </p:nvGrpSpPr>
        <p:grpSpPr bwMode="auto">
          <a:xfrm>
            <a:off x="2971800" y="5791200"/>
            <a:ext cx="533400" cy="762000"/>
            <a:chOff x="1872" y="3648"/>
            <a:chExt cx="336" cy="480"/>
          </a:xfrm>
        </p:grpSpPr>
        <p:sp>
          <p:nvSpPr>
            <p:cNvPr id="8252" name="Line 58"/>
            <p:cNvSpPr>
              <a:spLocks noChangeShapeType="1"/>
            </p:cNvSpPr>
            <p:nvPr/>
          </p:nvSpPr>
          <p:spPr bwMode="auto">
            <a:xfrm>
              <a:off x="2016" y="3648"/>
              <a:ext cx="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579" name="Text Box 59"/>
            <p:cNvSpPr txBox="1">
              <a:spLocks noChangeArrowheads="1"/>
            </p:cNvSpPr>
            <p:nvPr/>
          </p:nvSpPr>
          <p:spPr bwMode="auto">
            <a:xfrm>
              <a:off x="1872" y="384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</p:grpSp>
      <p:grpSp>
        <p:nvGrpSpPr>
          <p:cNvPr id="13" name="Group 60"/>
          <p:cNvGrpSpPr>
            <a:grpSpLocks/>
          </p:cNvGrpSpPr>
          <p:nvPr/>
        </p:nvGrpSpPr>
        <p:grpSpPr bwMode="auto">
          <a:xfrm>
            <a:off x="4876800" y="1143000"/>
            <a:ext cx="2133600" cy="5410200"/>
            <a:chOff x="3792" y="624"/>
            <a:chExt cx="1344" cy="3408"/>
          </a:xfrm>
        </p:grpSpPr>
        <p:sp>
          <p:nvSpPr>
            <p:cNvPr id="107581" name="Text Box 61"/>
            <p:cNvSpPr txBox="1">
              <a:spLocks noChangeArrowheads="1"/>
            </p:cNvSpPr>
            <p:nvPr/>
          </p:nvSpPr>
          <p:spPr bwMode="auto">
            <a:xfrm>
              <a:off x="4320" y="864"/>
              <a:ext cx="24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32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</a:t>
              </a:r>
            </a:p>
          </p:txBody>
        </p:sp>
        <p:sp>
          <p:nvSpPr>
            <p:cNvPr id="8215" name="Text Box 62"/>
            <p:cNvSpPr txBox="1">
              <a:spLocks noChangeArrowheads="1"/>
            </p:cNvSpPr>
            <p:nvPr/>
          </p:nvSpPr>
          <p:spPr bwMode="auto">
            <a:xfrm>
              <a:off x="4320" y="1344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8216" name="Text Box 63"/>
            <p:cNvSpPr txBox="1">
              <a:spLocks noChangeArrowheads="1"/>
            </p:cNvSpPr>
            <p:nvPr/>
          </p:nvSpPr>
          <p:spPr bwMode="auto">
            <a:xfrm>
              <a:off x="4320" y="1795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8217" name="Text Box 64"/>
            <p:cNvSpPr txBox="1">
              <a:spLocks noChangeArrowheads="1"/>
            </p:cNvSpPr>
            <p:nvPr/>
          </p:nvSpPr>
          <p:spPr bwMode="auto">
            <a:xfrm>
              <a:off x="4320" y="2275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/>
                <a:t>C</a:t>
              </a:r>
            </a:p>
          </p:txBody>
        </p:sp>
        <p:sp>
          <p:nvSpPr>
            <p:cNvPr id="8218" name="Text Box 65"/>
            <p:cNvSpPr txBox="1">
              <a:spLocks noChangeArrowheads="1"/>
            </p:cNvSpPr>
            <p:nvPr/>
          </p:nvSpPr>
          <p:spPr bwMode="auto">
            <a:xfrm>
              <a:off x="4320" y="2755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8219" name="Text Box 66"/>
            <p:cNvSpPr txBox="1">
              <a:spLocks noChangeArrowheads="1"/>
            </p:cNvSpPr>
            <p:nvPr/>
          </p:nvSpPr>
          <p:spPr bwMode="auto">
            <a:xfrm>
              <a:off x="4320" y="3235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8220" name="Line 67"/>
            <p:cNvSpPr>
              <a:spLocks noChangeShapeType="1"/>
            </p:cNvSpPr>
            <p:nvPr/>
          </p:nvSpPr>
          <p:spPr bwMode="auto">
            <a:xfrm>
              <a:off x="4464" y="1160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1" name="Line 68"/>
            <p:cNvSpPr>
              <a:spLocks noChangeShapeType="1"/>
            </p:cNvSpPr>
            <p:nvPr/>
          </p:nvSpPr>
          <p:spPr bwMode="auto">
            <a:xfrm>
              <a:off x="4464" y="3552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2" name="Line 69"/>
            <p:cNvSpPr>
              <a:spLocks noChangeShapeType="1"/>
            </p:cNvSpPr>
            <p:nvPr/>
          </p:nvSpPr>
          <p:spPr bwMode="auto">
            <a:xfrm>
              <a:off x="4464" y="3072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3" name="Line 70"/>
            <p:cNvSpPr>
              <a:spLocks noChangeShapeType="1"/>
            </p:cNvSpPr>
            <p:nvPr/>
          </p:nvSpPr>
          <p:spPr bwMode="auto">
            <a:xfrm>
              <a:off x="4464" y="2592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4" name="Line 71"/>
            <p:cNvSpPr>
              <a:spLocks noChangeShapeType="1"/>
            </p:cNvSpPr>
            <p:nvPr/>
          </p:nvSpPr>
          <p:spPr bwMode="auto">
            <a:xfrm>
              <a:off x="4464" y="2112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5" name="Line 72"/>
            <p:cNvSpPr>
              <a:spLocks noChangeShapeType="1"/>
            </p:cNvSpPr>
            <p:nvPr/>
          </p:nvSpPr>
          <p:spPr bwMode="auto">
            <a:xfrm>
              <a:off x="4464" y="1632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6" name="Line 73"/>
            <p:cNvSpPr>
              <a:spLocks noChangeShapeType="1"/>
            </p:cNvSpPr>
            <p:nvPr/>
          </p:nvSpPr>
          <p:spPr bwMode="auto">
            <a:xfrm flipV="1">
              <a:off x="4536" y="816"/>
              <a:ext cx="192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7" name="Line 74"/>
            <p:cNvSpPr>
              <a:spLocks noChangeShapeType="1"/>
            </p:cNvSpPr>
            <p:nvPr/>
          </p:nvSpPr>
          <p:spPr bwMode="auto">
            <a:xfrm flipV="1">
              <a:off x="4584" y="864"/>
              <a:ext cx="192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595" name="Text Box 75"/>
            <p:cNvSpPr txBox="1">
              <a:spLocks noChangeArrowheads="1"/>
            </p:cNvSpPr>
            <p:nvPr/>
          </p:nvSpPr>
          <p:spPr bwMode="auto">
            <a:xfrm>
              <a:off x="4704" y="624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</a:t>
              </a:r>
            </a:p>
          </p:txBody>
        </p:sp>
        <p:sp>
          <p:nvSpPr>
            <p:cNvPr id="8229" name="Line 76"/>
            <p:cNvSpPr>
              <a:spLocks noChangeShapeType="1"/>
            </p:cNvSpPr>
            <p:nvPr/>
          </p:nvSpPr>
          <p:spPr bwMode="auto">
            <a:xfrm flipH="1" flipV="1">
              <a:off x="4176" y="816"/>
              <a:ext cx="192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597" name="Text Box 77"/>
            <p:cNvSpPr txBox="1">
              <a:spLocks noChangeArrowheads="1"/>
            </p:cNvSpPr>
            <p:nvPr/>
          </p:nvSpPr>
          <p:spPr bwMode="auto">
            <a:xfrm>
              <a:off x="3960" y="624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107598" name="Text Box 78"/>
            <p:cNvSpPr txBox="1">
              <a:spLocks noChangeArrowheads="1"/>
            </p:cNvSpPr>
            <p:nvPr/>
          </p:nvSpPr>
          <p:spPr bwMode="auto">
            <a:xfrm>
              <a:off x="4704" y="3264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7599" name="Text Box 79"/>
            <p:cNvSpPr txBox="1">
              <a:spLocks noChangeArrowheads="1"/>
            </p:cNvSpPr>
            <p:nvPr/>
          </p:nvSpPr>
          <p:spPr bwMode="auto">
            <a:xfrm>
              <a:off x="4704" y="2784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7600" name="Text Box 80"/>
            <p:cNvSpPr txBox="1">
              <a:spLocks noChangeArrowheads="1"/>
            </p:cNvSpPr>
            <p:nvPr/>
          </p:nvSpPr>
          <p:spPr bwMode="auto">
            <a:xfrm>
              <a:off x="3792" y="2304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7601" name="Text Box 81"/>
            <p:cNvSpPr txBox="1">
              <a:spLocks noChangeArrowheads="1"/>
            </p:cNvSpPr>
            <p:nvPr/>
          </p:nvSpPr>
          <p:spPr bwMode="auto">
            <a:xfrm>
              <a:off x="3840" y="1824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7602" name="Text Box 82"/>
            <p:cNvSpPr txBox="1">
              <a:spLocks noChangeArrowheads="1"/>
            </p:cNvSpPr>
            <p:nvPr/>
          </p:nvSpPr>
          <p:spPr bwMode="auto">
            <a:xfrm>
              <a:off x="4704" y="1824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107603" name="Text Box 83"/>
            <p:cNvSpPr txBox="1">
              <a:spLocks noChangeArrowheads="1"/>
            </p:cNvSpPr>
            <p:nvPr/>
          </p:nvSpPr>
          <p:spPr bwMode="auto">
            <a:xfrm>
              <a:off x="4704" y="2304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107604" name="Text Box 84"/>
            <p:cNvSpPr txBox="1">
              <a:spLocks noChangeArrowheads="1"/>
            </p:cNvSpPr>
            <p:nvPr/>
          </p:nvSpPr>
          <p:spPr bwMode="auto">
            <a:xfrm>
              <a:off x="3936" y="2784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107605" name="Text Box 85"/>
            <p:cNvSpPr txBox="1">
              <a:spLocks noChangeArrowheads="1"/>
            </p:cNvSpPr>
            <p:nvPr/>
          </p:nvSpPr>
          <p:spPr bwMode="auto">
            <a:xfrm>
              <a:off x="3936" y="3264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107606" name="Text Box 86"/>
            <p:cNvSpPr txBox="1">
              <a:spLocks noChangeArrowheads="1"/>
            </p:cNvSpPr>
            <p:nvPr/>
          </p:nvSpPr>
          <p:spPr bwMode="auto">
            <a:xfrm>
              <a:off x="4656" y="1392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7607" name="Text Box 87"/>
            <p:cNvSpPr txBox="1">
              <a:spLocks noChangeArrowheads="1"/>
            </p:cNvSpPr>
            <p:nvPr/>
          </p:nvSpPr>
          <p:spPr bwMode="auto">
            <a:xfrm>
              <a:off x="3936" y="1392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8241" name="Line 88"/>
            <p:cNvSpPr>
              <a:spLocks noChangeShapeType="1"/>
            </p:cNvSpPr>
            <p:nvPr/>
          </p:nvSpPr>
          <p:spPr bwMode="auto">
            <a:xfrm>
              <a:off x="4560" y="1536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2" name="Line 89"/>
            <p:cNvSpPr>
              <a:spLocks noChangeShapeType="1"/>
            </p:cNvSpPr>
            <p:nvPr/>
          </p:nvSpPr>
          <p:spPr bwMode="auto">
            <a:xfrm>
              <a:off x="4176" y="1536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3" name="Line 90"/>
            <p:cNvSpPr>
              <a:spLocks noChangeShapeType="1"/>
            </p:cNvSpPr>
            <p:nvPr/>
          </p:nvSpPr>
          <p:spPr bwMode="auto">
            <a:xfrm>
              <a:off x="4592" y="1968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4" name="Line 91"/>
            <p:cNvSpPr>
              <a:spLocks noChangeShapeType="1"/>
            </p:cNvSpPr>
            <p:nvPr/>
          </p:nvSpPr>
          <p:spPr bwMode="auto">
            <a:xfrm>
              <a:off x="4208" y="1968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5" name="Line 92"/>
            <p:cNvSpPr>
              <a:spLocks noChangeShapeType="1"/>
            </p:cNvSpPr>
            <p:nvPr/>
          </p:nvSpPr>
          <p:spPr bwMode="auto">
            <a:xfrm>
              <a:off x="4576" y="2448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6" name="Line 93"/>
            <p:cNvSpPr>
              <a:spLocks noChangeShapeType="1"/>
            </p:cNvSpPr>
            <p:nvPr/>
          </p:nvSpPr>
          <p:spPr bwMode="auto">
            <a:xfrm>
              <a:off x="4208" y="2448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7" name="Line 94"/>
            <p:cNvSpPr>
              <a:spLocks noChangeShapeType="1"/>
            </p:cNvSpPr>
            <p:nvPr/>
          </p:nvSpPr>
          <p:spPr bwMode="auto">
            <a:xfrm>
              <a:off x="4576" y="2928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8" name="Line 95"/>
            <p:cNvSpPr>
              <a:spLocks noChangeShapeType="1"/>
            </p:cNvSpPr>
            <p:nvPr/>
          </p:nvSpPr>
          <p:spPr bwMode="auto">
            <a:xfrm>
              <a:off x="4216" y="2928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9" name="Line 96"/>
            <p:cNvSpPr>
              <a:spLocks noChangeShapeType="1"/>
            </p:cNvSpPr>
            <p:nvPr/>
          </p:nvSpPr>
          <p:spPr bwMode="auto">
            <a:xfrm>
              <a:off x="4560" y="3408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50" name="Line 97"/>
            <p:cNvSpPr>
              <a:spLocks noChangeShapeType="1"/>
            </p:cNvSpPr>
            <p:nvPr/>
          </p:nvSpPr>
          <p:spPr bwMode="auto">
            <a:xfrm>
              <a:off x="4208" y="3408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618" name="Text Box 98"/>
            <p:cNvSpPr txBox="1">
              <a:spLocks noChangeArrowheads="1"/>
            </p:cNvSpPr>
            <p:nvPr/>
          </p:nvSpPr>
          <p:spPr bwMode="auto">
            <a:xfrm>
              <a:off x="4320" y="3744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</p:grpSp>
      <p:grpSp>
        <p:nvGrpSpPr>
          <p:cNvPr id="14" name="Group 99"/>
          <p:cNvGrpSpPr>
            <a:grpSpLocks/>
          </p:cNvGrpSpPr>
          <p:nvPr/>
        </p:nvGrpSpPr>
        <p:grpSpPr bwMode="auto">
          <a:xfrm>
            <a:off x="228600" y="1970088"/>
            <a:ext cx="1524000" cy="925512"/>
            <a:chOff x="144" y="1241"/>
            <a:chExt cx="960" cy="583"/>
          </a:xfrm>
        </p:grpSpPr>
        <p:sp>
          <p:nvSpPr>
            <p:cNvPr id="107620" name="Text Box 100"/>
            <p:cNvSpPr txBox="1">
              <a:spLocks noChangeArrowheads="1"/>
            </p:cNvSpPr>
            <p:nvPr/>
          </p:nvSpPr>
          <p:spPr bwMode="auto">
            <a:xfrm>
              <a:off x="144" y="1241"/>
              <a:ext cx="96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800" u="sng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Glucose</a:t>
              </a:r>
            </a:p>
          </p:txBody>
        </p:sp>
        <p:sp>
          <p:nvSpPr>
            <p:cNvPr id="107621" name="Text Box 101"/>
            <p:cNvSpPr txBox="1">
              <a:spLocks noChangeArrowheads="1"/>
            </p:cNvSpPr>
            <p:nvPr/>
          </p:nvSpPr>
          <p:spPr bwMode="auto">
            <a:xfrm>
              <a:off x="144" y="1497"/>
              <a:ext cx="96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8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C</a:t>
              </a:r>
              <a:r>
                <a:rPr lang="en-GB" sz="2800" baseline="-250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6</a:t>
              </a:r>
              <a:r>
                <a:rPr lang="en-GB" sz="28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  <a:r>
                <a:rPr lang="en-GB" sz="2800" baseline="-250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12</a:t>
              </a:r>
              <a:r>
                <a:rPr lang="en-GB" sz="28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</a:t>
              </a:r>
              <a:r>
                <a:rPr lang="en-GB" sz="2800" baseline="-250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6</a:t>
              </a:r>
            </a:p>
          </p:txBody>
        </p:sp>
      </p:grpSp>
      <p:grpSp>
        <p:nvGrpSpPr>
          <p:cNvPr id="15" name="Group 102"/>
          <p:cNvGrpSpPr>
            <a:grpSpLocks/>
          </p:cNvGrpSpPr>
          <p:nvPr/>
        </p:nvGrpSpPr>
        <p:grpSpPr bwMode="auto">
          <a:xfrm>
            <a:off x="7086600" y="2071688"/>
            <a:ext cx="1981200" cy="976312"/>
            <a:chOff x="4464" y="1305"/>
            <a:chExt cx="1248" cy="615"/>
          </a:xfrm>
        </p:grpSpPr>
        <p:sp>
          <p:nvSpPr>
            <p:cNvPr id="107623" name="Text Box 103"/>
            <p:cNvSpPr txBox="1">
              <a:spLocks noChangeArrowheads="1"/>
            </p:cNvSpPr>
            <p:nvPr/>
          </p:nvSpPr>
          <p:spPr bwMode="auto">
            <a:xfrm>
              <a:off x="4464" y="1305"/>
              <a:ext cx="124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800" u="sng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Galactose</a:t>
              </a:r>
            </a:p>
          </p:txBody>
        </p:sp>
        <p:sp>
          <p:nvSpPr>
            <p:cNvPr id="107624" name="Text Box 104"/>
            <p:cNvSpPr txBox="1">
              <a:spLocks noChangeArrowheads="1"/>
            </p:cNvSpPr>
            <p:nvPr/>
          </p:nvSpPr>
          <p:spPr bwMode="auto">
            <a:xfrm>
              <a:off x="4608" y="1593"/>
              <a:ext cx="100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8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C</a:t>
              </a:r>
              <a:r>
                <a:rPr lang="en-GB" sz="2800" baseline="-250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6</a:t>
              </a:r>
              <a:r>
                <a:rPr lang="en-GB" sz="28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  <a:r>
                <a:rPr lang="en-GB" sz="2800" baseline="-250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12</a:t>
              </a:r>
              <a:r>
                <a:rPr lang="en-GB" sz="28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</a:t>
              </a:r>
              <a:r>
                <a:rPr lang="en-GB" sz="2800" baseline="-250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6</a:t>
              </a:r>
            </a:p>
          </p:txBody>
        </p:sp>
      </p:grpSp>
      <p:sp>
        <p:nvSpPr>
          <p:cNvPr id="107625" name="Text Box 105"/>
          <p:cNvSpPr txBox="1">
            <a:spLocks noChangeArrowheads="1"/>
          </p:cNvSpPr>
          <p:nvPr/>
        </p:nvSpPr>
        <p:spPr bwMode="auto">
          <a:xfrm>
            <a:off x="6324600" y="0"/>
            <a:ext cx="2743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>
                <a:solidFill>
                  <a:srgbClr val="0000FF"/>
                </a:solidFill>
                <a:latin typeface="Tahoma" pitchFamily="34" charset="0"/>
              </a:rPr>
              <a:t>Aldehyde sugars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1400" b="1"/>
              <a:t>An OH group is attached to each carbon except one, which is double bonded to an oxygen (carbonyl).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32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1" presetID="35" presetClass="emph" presetSubtype="0" repeatCount="indefinite" fill="hold" nodeType="after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0" presetID="35" presetClass="emph" presetSubtype="0" repeatCount="indefinite" fill="hold" nodeType="after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7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07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07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07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07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625" grpId="0"/>
      <p:bldP spid="12291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410200" y="2209800"/>
            <a:ext cx="2514600" cy="838200"/>
            <a:chOff x="2736" y="1104"/>
            <a:chExt cx="1584" cy="528"/>
          </a:xfrm>
        </p:grpSpPr>
        <p:sp>
          <p:nvSpPr>
            <p:cNvPr id="9329" name="Oval 3"/>
            <p:cNvSpPr>
              <a:spLocks noChangeArrowheads="1"/>
            </p:cNvSpPr>
            <p:nvPr/>
          </p:nvSpPr>
          <p:spPr bwMode="auto">
            <a:xfrm>
              <a:off x="3312" y="1104"/>
              <a:ext cx="1008" cy="52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8548" name="Text Box 4"/>
            <p:cNvSpPr txBox="1">
              <a:spLocks noChangeArrowheads="1"/>
            </p:cNvSpPr>
            <p:nvPr/>
          </p:nvSpPr>
          <p:spPr bwMode="auto">
            <a:xfrm>
              <a:off x="2736" y="1104"/>
              <a:ext cx="8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Ketose</a:t>
              </a:r>
              <a:endParaRPr lang="en-GB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5867400" y="914400"/>
            <a:ext cx="2057400" cy="5715000"/>
            <a:chOff x="3024" y="288"/>
            <a:chExt cx="1296" cy="3600"/>
          </a:xfrm>
        </p:grpSpPr>
        <p:sp>
          <p:nvSpPr>
            <p:cNvPr id="9291" name="Text Box 6"/>
            <p:cNvSpPr txBox="1">
              <a:spLocks noChangeArrowheads="1"/>
            </p:cNvSpPr>
            <p:nvPr/>
          </p:nvSpPr>
          <p:spPr bwMode="auto">
            <a:xfrm>
              <a:off x="3504" y="720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/>
                <a:t>C</a:t>
              </a:r>
            </a:p>
          </p:txBody>
        </p:sp>
        <p:sp>
          <p:nvSpPr>
            <p:cNvPr id="9292" name="Text Box 7"/>
            <p:cNvSpPr txBox="1">
              <a:spLocks noChangeArrowheads="1"/>
            </p:cNvSpPr>
            <p:nvPr/>
          </p:nvSpPr>
          <p:spPr bwMode="auto">
            <a:xfrm>
              <a:off x="3504" y="1200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/>
                <a:t>C</a:t>
              </a:r>
            </a:p>
          </p:txBody>
        </p:sp>
        <p:sp>
          <p:nvSpPr>
            <p:cNvPr id="9293" name="Text Box 8"/>
            <p:cNvSpPr txBox="1">
              <a:spLocks noChangeArrowheads="1"/>
            </p:cNvSpPr>
            <p:nvPr/>
          </p:nvSpPr>
          <p:spPr bwMode="auto">
            <a:xfrm>
              <a:off x="3504" y="1651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/>
                <a:t>C</a:t>
              </a:r>
            </a:p>
          </p:txBody>
        </p:sp>
        <p:sp>
          <p:nvSpPr>
            <p:cNvPr id="9294" name="Text Box 9"/>
            <p:cNvSpPr txBox="1">
              <a:spLocks noChangeArrowheads="1"/>
            </p:cNvSpPr>
            <p:nvPr/>
          </p:nvSpPr>
          <p:spPr bwMode="auto">
            <a:xfrm>
              <a:off x="3504" y="2131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/>
                <a:t>C</a:t>
              </a:r>
            </a:p>
          </p:txBody>
        </p:sp>
        <p:sp>
          <p:nvSpPr>
            <p:cNvPr id="9295" name="Text Box 10"/>
            <p:cNvSpPr txBox="1">
              <a:spLocks noChangeArrowheads="1"/>
            </p:cNvSpPr>
            <p:nvPr/>
          </p:nvSpPr>
          <p:spPr bwMode="auto">
            <a:xfrm>
              <a:off x="3504" y="2611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/>
                <a:t>C</a:t>
              </a:r>
            </a:p>
          </p:txBody>
        </p:sp>
        <p:sp>
          <p:nvSpPr>
            <p:cNvPr id="9296" name="Text Box 11"/>
            <p:cNvSpPr txBox="1">
              <a:spLocks noChangeArrowheads="1"/>
            </p:cNvSpPr>
            <p:nvPr/>
          </p:nvSpPr>
          <p:spPr bwMode="auto">
            <a:xfrm>
              <a:off x="3504" y="3091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/>
                <a:t>C</a:t>
              </a:r>
            </a:p>
          </p:txBody>
        </p:sp>
        <p:sp>
          <p:nvSpPr>
            <p:cNvPr id="9297" name="Line 12"/>
            <p:cNvSpPr>
              <a:spLocks noChangeShapeType="1"/>
            </p:cNvSpPr>
            <p:nvPr/>
          </p:nvSpPr>
          <p:spPr bwMode="auto">
            <a:xfrm>
              <a:off x="3648" y="1016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98" name="Line 13"/>
            <p:cNvSpPr>
              <a:spLocks noChangeShapeType="1"/>
            </p:cNvSpPr>
            <p:nvPr/>
          </p:nvSpPr>
          <p:spPr bwMode="auto">
            <a:xfrm>
              <a:off x="3648" y="3408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99" name="Line 14"/>
            <p:cNvSpPr>
              <a:spLocks noChangeShapeType="1"/>
            </p:cNvSpPr>
            <p:nvPr/>
          </p:nvSpPr>
          <p:spPr bwMode="auto">
            <a:xfrm>
              <a:off x="3648" y="2928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00" name="Line 15"/>
            <p:cNvSpPr>
              <a:spLocks noChangeShapeType="1"/>
            </p:cNvSpPr>
            <p:nvPr/>
          </p:nvSpPr>
          <p:spPr bwMode="auto">
            <a:xfrm>
              <a:off x="3648" y="2448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01" name="Line 16"/>
            <p:cNvSpPr>
              <a:spLocks noChangeShapeType="1"/>
            </p:cNvSpPr>
            <p:nvPr/>
          </p:nvSpPr>
          <p:spPr bwMode="auto">
            <a:xfrm>
              <a:off x="3648" y="1968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02" name="Line 17"/>
            <p:cNvSpPr>
              <a:spLocks noChangeShapeType="1"/>
            </p:cNvSpPr>
            <p:nvPr/>
          </p:nvSpPr>
          <p:spPr bwMode="auto">
            <a:xfrm>
              <a:off x="3648" y="1488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03" name="Line 18"/>
            <p:cNvSpPr>
              <a:spLocks noChangeShapeType="1"/>
            </p:cNvSpPr>
            <p:nvPr/>
          </p:nvSpPr>
          <p:spPr bwMode="auto">
            <a:xfrm flipV="1">
              <a:off x="3768" y="720"/>
              <a:ext cx="192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563" name="Text Box 19"/>
            <p:cNvSpPr txBox="1">
              <a:spLocks noChangeArrowheads="1"/>
            </p:cNvSpPr>
            <p:nvPr/>
          </p:nvSpPr>
          <p:spPr bwMode="auto">
            <a:xfrm>
              <a:off x="3888" y="480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9305" name="Line 20"/>
            <p:cNvSpPr>
              <a:spLocks noChangeShapeType="1"/>
            </p:cNvSpPr>
            <p:nvPr/>
          </p:nvSpPr>
          <p:spPr bwMode="auto">
            <a:xfrm flipH="1" flipV="1">
              <a:off x="3360" y="672"/>
              <a:ext cx="192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565" name="Text Box 21"/>
            <p:cNvSpPr txBox="1">
              <a:spLocks noChangeArrowheads="1"/>
            </p:cNvSpPr>
            <p:nvPr/>
          </p:nvSpPr>
          <p:spPr bwMode="auto">
            <a:xfrm>
              <a:off x="3144" y="48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108566" name="Text Box 22"/>
            <p:cNvSpPr txBox="1">
              <a:spLocks noChangeArrowheads="1"/>
            </p:cNvSpPr>
            <p:nvPr/>
          </p:nvSpPr>
          <p:spPr bwMode="auto">
            <a:xfrm>
              <a:off x="3888" y="3120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8567" name="Text Box 23"/>
            <p:cNvSpPr txBox="1">
              <a:spLocks noChangeArrowheads="1"/>
            </p:cNvSpPr>
            <p:nvPr/>
          </p:nvSpPr>
          <p:spPr bwMode="auto">
            <a:xfrm>
              <a:off x="3888" y="2640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8568" name="Text Box 24"/>
            <p:cNvSpPr txBox="1">
              <a:spLocks noChangeArrowheads="1"/>
            </p:cNvSpPr>
            <p:nvPr/>
          </p:nvSpPr>
          <p:spPr bwMode="auto">
            <a:xfrm>
              <a:off x="3888" y="2160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8569" name="Text Box 25"/>
            <p:cNvSpPr txBox="1">
              <a:spLocks noChangeArrowheads="1"/>
            </p:cNvSpPr>
            <p:nvPr/>
          </p:nvSpPr>
          <p:spPr bwMode="auto">
            <a:xfrm>
              <a:off x="3024" y="1680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OH</a:t>
              </a:r>
            </a:p>
          </p:txBody>
        </p:sp>
        <p:sp>
          <p:nvSpPr>
            <p:cNvPr id="108570" name="Text Box 26"/>
            <p:cNvSpPr txBox="1">
              <a:spLocks noChangeArrowheads="1"/>
            </p:cNvSpPr>
            <p:nvPr/>
          </p:nvSpPr>
          <p:spPr bwMode="auto">
            <a:xfrm>
              <a:off x="3888" y="168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108571" name="Text Box 27"/>
            <p:cNvSpPr txBox="1">
              <a:spLocks noChangeArrowheads="1"/>
            </p:cNvSpPr>
            <p:nvPr/>
          </p:nvSpPr>
          <p:spPr bwMode="auto">
            <a:xfrm>
              <a:off x="3120" y="216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108572" name="Text Box 28"/>
            <p:cNvSpPr txBox="1">
              <a:spLocks noChangeArrowheads="1"/>
            </p:cNvSpPr>
            <p:nvPr/>
          </p:nvSpPr>
          <p:spPr bwMode="auto">
            <a:xfrm>
              <a:off x="3120" y="264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108573" name="Text Box 29"/>
            <p:cNvSpPr txBox="1">
              <a:spLocks noChangeArrowheads="1"/>
            </p:cNvSpPr>
            <p:nvPr/>
          </p:nvSpPr>
          <p:spPr bwMode="auto">
            <a:xfrm>
              <a:off x="3120" y="312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108574" name="Text Box 30"/>
            <p:cNvSpPr txBox="1">
              <a:spLocks noChangeArrowheads="1"/>
            </p:cNvSpPr>
            <p:nvPr/>
          </p:nvSpPr>
          <p:spPr bwMode="auto">
            <a:xfrm>
              <a:off x="3984" y="1232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</a:t>
              </a:r>
            </a:p>
          </p:txBody>
        </p:sp>
        <p:sp>
          <p:nvSpPr>
            <p:cNvPr id="9316" name="Line 31"/>
            <p:cNvSpPr>
              <a:spLocks noChangeShapeType="1"/>
            </p:cNvSpPr>
            <p:nvPr/>
          </p:nvSpPr>
          <p:spPr bwMode="auto">
            <a:xfrm>
              <a:off x="3760" y="135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17" name="Line 32"/>
            <p:cNvSpPr>
              <a:spLocks noChangeShapeType="1"/>
            </p:cNvSpPr>
            <p:nvPr/>
          </p:nvSpPr>
          <p:spPr bwMode="auto">
            <a:xfrm>
              <a:off x="3776" y="1824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18" name="Line 33"/>
            <p:cNvSpPr>
              <a:spLocks noChangeShapeType="1"/>
            </p:cNvSpPr>
            <p:nvPr/>
          </p:nvSpPr>
          <p:spPr bwMode="auto">
            <a:xfrm>
              <a:off x="3392" y="1824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19" name="Line 34"/>
            <p:cNvSpPr>
              <a:spLocks noChangeShapeType="1"/>
            </p:cNvSpPr>
            <p:nvPr/>
          </p:nvSpPr>
          <p:spPr bwMode="auto">
            <a:xfrm>
              <a:off x="3760" y="2304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20" name="Line 35"/>
            <p:cNvSpPr>
              <a:spLocks noChangeShapeType="1"/>
            </p:cNvSpPr>
            <p:nvPr/>
          </p:nvSpPr>
          <p:spPr bwMode="auto">
            <a:xfrm>
              <a:off x="3392" y="2304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21" name="Line 36"/>
            <p:cNvSpPr>
              <a:spLocks noChangeShapeType="1"/>
            </p:cNvSpPr>
            <p:nvPr/>
          </p:nvSpPr>
          <p:spPr bwMode="auto">
            <a:xfrm>
              <a:off x="3760" y="2784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22" name="Line 37"/>
            <p:cNvSpPr>
              <a:spLocks noChangeShapeType="1"/>
            </p:cNvSpPr>
            <p:nvPr/>
          </p:nvSpPr>
          <p:spPr bwMode="auto">
            <a:xfrm>
              <a:off x="3400" y="2784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23" name="Line 38"/>
            <p:cNvSpPr>
              <a:spLocks noChangeShapeType="1"/>
            </p:cNvSpPr>
            <p:nvPr/>
          </p:nvSpPr>
          <p:spPr bwMode="auto">
            <a:xfrm>
              <a:off x="3744" y="3264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24" name="Line 39"/>
            <p:cNvSpPr>
              <a:spLocks noChangeShapeType="1"/>
            </p:cNvSpPr>
            <p:nvPr/>
          </p:nvSpPr>
          <p:spPr bwMode="auto">
            <a:xfrm>
              <a:off x="3392" y="3264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584" name="Text Box 40"/>
            <p:cNvSpPr txBox="1">
              <a:spLocks noChangeArrowheads="1"/>
            </p:cNvSpPr>
            <p:nvPr/>
          </p:nvSpPr>
          <p:spPr bwMode="auto">
            <a:xfrm>
              <a:off x="3504" y="360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9326" name="Line 41"/>
            <p:cNvSpPr>
              <a:spLocks noChangeShapeType="1"/>
            </p:cNvSpPr>
            <p:nvPr/>
          </p:nvSpPr>
          <p:spPr bwMode="auto">
            <a:xfrm>
              <a:off x="3664" y="528"/>
              <a:ext cx="0" cy="240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586" name="Text Box 42"/>
            <p:cNvSpPr txBox="1">
              <a:spLocks noChangeArrowheads="1"/>
            </p:cNvSpPr>
            <p:nvPr/>
          </p:nvSpPr>
          <p:spPr bwMode="auto">
            <a:xfrm>
              <a:off x="3520" y="288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</a:p>
          </p:txBody>
        </p:sp>
        <p:sp>
          <p:nvSpPr>
            <p:cNvPr id="9328" name="Line 43"/>
            <p:cNvSpPr>
              <a:spLocks noChangeShapeType="1"/>
            </p:cNvSpPr>
            <p:nvPr/>
          </p:nvSpPr>
          <p:spPr bwMode="auto">
            <a:xfrm>
              <a:off x="3760" y="1416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4"/>
          <p:cNvGrpSpPr>
            <a:grpSpLocks/>
          </p:cNvGrpSpPr>
          <p:nvPr/>
        </p:nvGrpSpPr>
        <p:grpSpPr bwMode="auto">
          <a:xfrm>
            <a:off x="7620000" y="0"/>
            <a:ext cx="1524000" cy="925513"/>
            <a:chOff x="144" y="1241"/>
            <a:chExt cx="960" cy="583"/>
          </a:xfrm>
        </p:grpSpPr>
        <p:sp>
          <p:nvSpPr>
            <p:cNvPr id="108589" name="Text Box 45"/>
            <p:cNvSpPr txBox="1">
              <a:spLocks noChangeArrowheads="1"/>
            </p:cNvSpPr>
            <p:nvPr/>
          </p:nvSpPr>
          <p:spPr bwMode="auto">
            <a:xfrm>
              <a:off x="144" y="1241"/>
              <a:ext cx="96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800" u="sng">
                  <a:solidFill>
                    <a:srgbClr val="00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Fructose</a:t>
              </a:r>
            </a:p>
          </p:txBody>
        </p:sp>
        <p:sp>
          <p:nvSpPr>
            <p:cNvPr id="108590" name="Text Box 46"/>
            <p:cNvSpPr txBox="1">
              <a:spLocks noChangeArrowheads="1"/>
            </p:cNvSpPr>
            <p:nvPr/>
          </p:nvSpPr>
          <p:spPr bwMode="auto">
            <a:xfrm>
              <a:off x="144" y="1497"/>
              <a:ext cx="96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800">
                  <a:solidFill>
                    <a:srgbClr val="00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C</a:t>
              </a:r>
              <a:r>
                <a:rPr lang="en-GB" sz="2800" baseline="-25000">
                  <a:solidFill>
                    <a:srgbClr val="00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6</a:t>
              </a:r>
              <a:r>
                <a:rPr lang="en-GB" sz="2800">
                  <a:solidFill>
                    <a:srgbClr val="00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H</a:t>
              </a:r>
              <a:r>
                <a:rPr lang="en-GB" sz="2800" baseline="-25000">
                  <a:solidFill>
                    <a:srgbClr val="00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12</a:t>
              </a:r>
              <a:r>
                <a:rPr lang="en-GB" sz="2800">
                  <a:solidFill>
                    <a:srgbClr val="00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</a:t>
              </a:r>
              <a:r>
                <a:rPr lang="en-GB" sz="2800" baseline="-25000">
                  <a:solidFill>
                    <a:srgbClr val="00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6</a:t>
              </a:r>
            </a:p>
          </p:txBody>
        </p:sp>
      </p:grpSp>
      <p:grpSp>
        <p:nvGrpSpPr>
          <p:cNvPr id="5" name="Group 47"/>
          <p:cNvGrpSpPr>
            <a:grpSpLocks/>
          </p:cNvGrpSpPr>
          <p:nvPr/>
        </p:nvGrpSpPr>
        <p:grpSpPr bwMode="auto">
          <a:xfrm>
            <a:off x="304800" y="2057400"/>
            <a:ext cx="2133600" cy="3567113"/>
            <a:chOff x="192" y="1296"/>
            <a:chExt cx="1344" cy="2247"/>
          </a:xfrm>
        </p:grpSpPr>
        <p:grpSp>
          <p:nvGrpSpPr>
            <p:cNvPr id="9267" name="Group 48"/>
            <p:cNvGrpSpPr>
              <a:grpSpLocks/>
            </p:cNvGrpSpPr>
            <p:nvPr/>
          </p:nvGrpSpPr>
          <p:grpSpPr bwMode="auto">
            <a:xfrm>
              <a:off x="336" y="1296"/>
              <a:ext cx="1200" cy="1968"/>
              <a:chOff x="336" y="912"/>
              <a:chExt cx="1200" cy="1968"/>
            </a:xfrm>
          </p:grpSpPr>
          <p:sp>
            <p:nvSpPr>
              <p:cNvPr id="9269" name="Text Box 49"/>
              <p:cNvSpPr txBox="1">
                <a:spLocks noChangeArrowheads="1"/>
              </p:cNvSpPr>
              <p:nvPr/>
            </p:nvSpPr>
            <p:spPr bwMode="auto">
              <a:xfrm>
                <a:off x="720" y="1152"/>
                <a:ext cx="24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b="1"/>
                  <a:t>C</a:t>
                </a:r>
              </a:p>
            </p:txBody>
          </p:sp>
          <p:sp>
            <p:nvSpPr>
              <p:cNvPr id="9270" name="Text Box 50"/>
              <p:cNvSpPr txBox="1">
                <a:spLocks noChangeArrowheads="1"/>
              </p:cNvSpPr>
              <p:nvPr/>
            </p:nvSpPr>
            <p:spPr bwMode="auto">
              <a:xfrm>
                <a:off x="720" y="1632"/>
                <a:ext cx="24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b="1"/>
                  <a:t>C</a:t>
                </a:r>
              </a:p>
            </p:txBody>
          </p:sp>
          <p:sp>
            <p:nvSpPr>
              <p:cNvPr id="9271" name="Text Box 51"/>
              <p:cNvSpPr txBox="1">
                <a:spLocks noChangeArrowheads="1"/>
              </p:cNvSpPr>
              <p:nvPr/>
            </p:nvSpPr>
            <p:spPr bwMode="auto">
              <a:xfrm>
                <a:off x="720" y="2083"/>
                <a:ext cx="24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b="1"/>
                  <a:t>C</a:t>
                </a:r>
              </a:p>
            </p:txBody>
          </p:sp>
          <p:sp>
            <p:nvSpPr>
              <p:cNvPr id="9272" name="Line 52"/>
              <p:cNvSpPr>
                <a:spLocks noChangeShapeType="1"/>
              </p:cNvSpPr>
              <p:nvPr/>
            </p:nvSpPr>
            <p:spPr bwMode="auto">
              <a:xfrm>
                <a:off x="864" y="1448"/>
                <a:ext cx="0" cy="240"/>
              </a:xfrm>
              <a:prstGeom prst="line">
                <a:avLst/>
              </a:prstGeom>
              <a:noFill/>
              <a:ln w="38100">
                <a:solidFill>
                  <a:srgbClr val="00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73" name="Line 53"/>
              <p:cNvSpPr>
                <a:spLocks noChangeShapeType="1"/>
              </p:cNvSpPr>
              <p:nvPr/>
            </p:nvSpPr>
            <p:spPr bwMode="auto">
              <a:xfrm>
                <a:off x="864" y="1920"/>
                <a:ext cx="0" cy="240"/>
              </a:xfrm>
              <a:prstGeom prst="line">
                <a:avLst/>
              </a:prstGeom>
              <a:noFill/>
              <a:ln w="38100">
                <a:solidFill>
                  <a:srgbClr val="00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74" name="Line 54"/>
              <p:cNvSpPr>
                <a:spLocks noChangeShapeType="1"/>
              </p:cNvSpPr>
              <p:nvPr>
                <p:custDataLst>
                  <p:tags r:id="rId5"/>
                </p:custDataLst>
              </p:nvPr>
            </p:nvSpPr>
            <p:spPr bwMode="auto">
              <a:xfrm flipV="1">
                <a:off x="936" y="1104"/>
                <a:ext cx="192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75" name="Line 55"/>
              <p:cNvSpPr>
                <a:spLocks noChangeShapeType="1"/>
              </p:cNvSpPr>
              <p:nvPr>
                <p:custDataLst>
                  <p:tags r:id="rId6"/>
                </p:custDataLst>
              </p:nvPr>
            </p:nvSpPr>
            <p:spPr bwMode="auto">
              <a:xfrm flipV="1">
                <a:off x="984" y="1152"/>
                <a:ext cx="192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600" name="Text Box 56"/>
              <p:cNvSpPr txBox="1">
                <a:spLocks noChangeArrowheads="1"/>
              </p:cNvSpPr>
              <p:nvPr/>
            </p:nvSpPr>
            <p:spPr bwMode="auto">
              <a:xfrm>
                <a:off x="1104" y="912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00FF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O</a:t>
                </a:r>
              </a:p>
            </p:txBody>
          </p:sp>
          <p:sp>
            <p:nvSpPr>
              <p:cNvPr id="9277" name="Line 57"/>
              <p:cNvSpPr>
                <a:spLocks noChangeShapeType="1"/>
              </p:cNvSpPr>
              <p:nvPr>
                <p:custDataLst>
                  <p:tags r:id="rId7"/>
                </p:custDataLst>
              </p:nvPr>
            </p:nvSpPr>
            <p:spPr bwMode="auto">
              <a:xfrm flipH="1" flipV="1">
                <a:off x="576" y="1104"/>
                <a:ext cx="192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602" name="Text Box 58"/>
              <p:cNvSpPr txBox="1">
                <a:spLocks noChangeArrowheads="1"/>
              </p:cNvSpPr>
              <p:nvPr/>
            </p:nvSpPr>
            <p:spPr bwMode="auto">
              <a:xfrm>
                <a:off x="360" y="912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H</a:t>
                </a:r>
              </a:p>
            </p:txBody>
          </p:sp>
          <p:sp>
            <p:nvSpPr>
              <p:cNvPr id="108603" name="Text Box 59"/>
              <p:cNvSpPr txBox="1">
                <a:spLocks noChangeArrowheads="1"/>
              </p:cNvSpPr>
              <p:nvPr/>
            </p:nvSpPr>
            <p:spPr bwMode="auto">
              <a:xfrm>
                <a:off x="1104" y="2112"/>
                <a:ext cx="4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00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OH</a:t>
                </a:r>
              </a:p>
            </p:txBody>
          </p:sp>
          <p:sp>
            <p:nvSpPr>
              <p:cNvPr id="108604" name="Text Box 60"/>
              <p:cNvSpPr txBox="1">
                <a:spLocks noChangeArrowheads="1"/>
              </p:cNvSpPr>
              <p:nvPr/>
            </p:nvSpPr>
            <p:spPr bwMode="auto">
              <a:xfrm>
                <a:off x="336" y="2112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H</a:t>
                </a:r>
              </a:p>
            </p:txBody>
          </p:sp>
          <p:sp>
            <p:nvSpPr>
              <p:cNvPr id="108605" name="Text Box 61"/>
              <p:cNvSpPr txBox="1">
                <a:spLocks noChangeArrowheads="1"/>
              </p:cNvSpPr>
              <p:nvPr/>
            </p:nvSpPr>
            <p:spPr bwMode="auto">
              <a:xfrm>
                <a:off x="1104" y="1680"/>
                <a:ext cx="4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00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OH</a:t>
                </a:r>
              </a:p>
            </p:txBody>
          </p:sp>
          <p:sp>
            <p:nvSpPr>
              <p:cNvPr id="108606" name="Text Box 62"/>
              <p:cNvSpPr txBox="1">
                <a:spLocks noChangeArrowheads="1"/>
              </p:cNvSpPr>
              <p:nvPr/>
            </p:nvSpPr>
            <p:spPr bwMode="auto">
              <a:xfrm>
                <a:off x="336" y="1680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H</a:t>
                </a:r>
              </a:p>
            </p:txBody>
          </p:sp>
          <p:sp>
            <p:nvSpPr>
              <p:cNvPr id="9283" name="Line 63"/>
              <p:cNvSpPr>
                <a:spLocks noChangeShapeType="1"/>
              </p:cNvSpPr>
              <p:nvPr/>
            </p:nvSpPr>
            <p:spPr bwMode="auto">
              <a:xfrm>
                <a:off x="960" y="1824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4" name="Line 64"/>
              <p:cNvSpPr>
                <a:spLocks noChangeShapeType="1"/>
              </p:cNvSpPr>
              <p:nvPr/>
            </p:nvSpPr>
            <p:spPr bwMode="auto">
              <a:xfrm>
                <a:off x="576" y="1824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5" name="Line 65"/>
              <p:cNvSpPr>
                <a:spLocks noChangeShapeType="1"/>
              </p:cNvSpPr>
              <p:nvPr/>
            </p:nvSpPr>
            <p:spPr bwMode="auto">
              <a:xfrm>
                <a:off x="992" y="2256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6" name="Line 66"/>
              <p:cNvSpPr>
                <a:spLocks noChangeShapeType="1"/>
              </p:cNvSpPr>
              <p:nvPr/>
            </p:nvSpPr>
            <p:spPr bwMode="auto">
              <a:xfrm>
                <a:off x="608" y="2256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611" name="Text Box 67"/>
              <p:cNvSpPr txBox="1">
                <a:spLocks noChangeArrowheads="1"/>
              </p:cNvSpPr>
              <p:nvPr/>
            </p:nvSpPr>
            <p:spPr bwMode="auto">
              <a:xfrm>
                <a:off x="720" y="2592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H</a:t>
                </a:r>
              </a:p>
            </p:txBody>
          </p:sp>
          <p:sp>
            <p:nvSpPr>
              <p:cNvPr id="9288" name="Line 68"/>
              <p:cNvSpPr>
                <a:spLocks noChangeShapeType="1"/>
              </p:cNvSpPr>
              <p:nvPr/>
            </p:nvSpPr>
            <p:spPr bwMode="auto">
              <a:xfrm>
                <a:off x="864" y="2400"/>
                <a:ext cx="0" cy="240"/>
              </a:xfrm>
              <a:prstGeom prst="line">
                <a:avLst/>
              </a:prstGeom>
              <a:noFill/>
              <a:ln w="38100">
                <a:solidFill>
                  <a:srgbClr val="00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268" name="Text Box 69"/>
            <p:cNvSpPr txBox="1">
              <a:spLocks noChangeArrowheads="1"/>
            </p:cNvSpPr>
            <p:nvPr/>
          </p:nvSpPr>
          <p:spPr bwMode="auto">
            <a:xfrm>
              <a:off x="192" y="3312"/>
              <a:ext cx="134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>
                  <a:latin typeface="Tahoma" pitchFamily="34" charset="0"/>
                </a:rPr>
                <a:t>Glyceraldehyde</a:t>
              </a:r>
            </a:p>
          </p:txBody>
        </p:sp>
      </p:grpSp>
      <p:grpSp>
        <p:nvGrpSpPr>
          <p:cNvPr id="7" name="Group 70"/>
          <p:cNvGrpSpPr>
            <a:grpSpLocks/>
          </p:cNvGrpSpPr>
          <p:nvPr/>
        </p:nvGrpSpPr>
        <p:grpSpPr bwMode="auto">
          <a:xfrm>
            <a:off x="2743200" y="1828800"/>
            <a:ext cx="2438400" cy="4724400"/>
            <a:chOff x="1920" y="1152"/>
            <a:chExt cx="1536" cy="2976"/>
          </a:xfrm>
        </p:grpSpPr>
        <p:grpSp>
          <p:nvGrpSpPr>
            <p:cNvPr id="9233" name="Group 71"/>
            <p:cNvGrpSpPr>
              <a:grpSpLocks/>
            </p:cNvGrpSpPr>
            <p:nvPr/>
          </p:nvGrpSpPr>
          <p:grpSpPr bwMode="auto">
            <a:xfrm>
              <a:off x="1920" y="1152"/>
              <a:ext cx="1200" cy="2976"/>
              <a:chOff x="1920" y="576"/>
              <a:chExt cx="1200" cy="2976"/>
            </a:xfrm>
          </p:grpSpPr>
          <p:sp>
            <p:nvSpPr>
              <p:cNvPr id="9235" name="Text Box 72"/>
              <p:cNvSpPr txBox="1">
                <a:spLocks noChangeArrowheads="1"/>
              </p:cNvSpPr>
              <p:nvPr/>
            </p:nvSpPr>
            <p:spPr bwMode="auto">
              <a:xfrm>
                <a:off x="2304" y="816"/>
                <a:ext cx="24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b="1"/>
                  <a:t>C</a:t>
                </a:r>
              </a:p>
            </p:txBody>
          </p:sp>
          <p:sp>
            <p:nvSpPr>
              <p:cNvPr id="9236" name="Text Box 73"/>
              <p:cNvSpPr txBox="1">
                <a:spLocks noChangeArrowheads="1"/>
              </p:cNvSpPr>
              <p:nvPr/>
            </p:nvSpPr>
            <p:spPr bwMode="auto">
              <a:xfrm>
                <a:off x="2304" y="1296"/>
                <a:ext cx="24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b="1"/>
                  <a:t>C</a:t>
                </a:r>
              </a:p>
            </p:txBody>
          </p:sp>
          <p:sp>
            <p:nvSpPr>
              <p:cNvPr id="9237" name="Text Box 74"/>
              <p:cNvSpPr txBox="1">
                <a:spLocks noChangeArrowheads="1"/>
              </p:cNvSpPr>
              <p:nvPr/>
            </p:nvSpPr>
            <p:spPr bwMode="auto">
              <a:xfrm>
                <a:off x="2304" y="1747"/>
                <a:ext cx="24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b="1"/>
                  <a:t>C</a:t>
                </a:r>
              </a:p>
            </p:txBody>
          </p:sp>
          <p:sp>
            <p:nvSpPr>
              <p:cNvPr id="9238" name="Text Box 75"/>
              <p:cNvSpPr txBox="1">
                <a:spLocks noChangeArrowheads="1"/>
              </p:cNvSpPr>
              <p:nvPr/>
            </p:nvSpPr>
            <p:spPr bwMode="auto">
              <a:xfrm>
                <a:off x="2304" y="2227"/>
                <a:ext cx="24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b="1"/>
                  <a:t>C</a:t>
                </a:r>
              </a:p>
            </p:txBody>
          </p:sp>
          <p:sp>
            <p:nvSpPr>
              <p:cNvPr id="9239" name="Text Box 76"/>
              <p:cNvSpPr txBox="1">
                <a:spLocks noChangeArrowheads="1"/>
              </p:cNvSpPr>
              <p:nvPr/>
            </p:nvSpPr>
            <p:spPr bwMode="auto">
              <a:xfrm>
                <a:off x="2304" y="2707"/>
                <a:ext cx="24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b="1"/>
                  <a:t>C</a:t>
                </a:r>
              </a:p>
            </p:txBody>
          </p:sp>
          <p:sp>
            <p:nvSpPr>
              <p:cNvPr id="9240" name="Line 77"/>
              <p:cNvSpPr>
                <a:spLocks noChangeShapeType="1"/>
              </p:cNvSpPr>
              <p:nvPr/>
            </p:nvSpPr>
            <p:spPr bwMode="auto">
              <a:xfrm>
                <a:off x="2448" y="1112"/>
                <a:ext cx="0" cy="240"/>
              </a:xfrm>
              <a:prstGeom prst="line">
                <a:avLst/>
              </a:prstGeom>
              <a:noFill/>
              <a:ln w="38100">
                <a:solidFill>
                  <a:srgbClr val="00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1" name="Line 78"/>
              <p:cNvSpPr>
                <a:spLocks noChangeShapeType="1"/>
              </p:cNvSpPr>
              <p:nvPr/>
            </p:nvSpPr>
            <p:spPr bwMode="auto">
              <a:xfrm>
                <a:off x="2448" y="3024"/>
                <a:ext cx="0" cy="240"/>
              </a:xfrm>
              <a:prstGeom prst="line">
                <a:avLst/>
              </a:prstGeom>
              <a:noFill/>
              <a:ln w="38100">
                <a:solidFill>
                  <a:srgbClr val="00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2" name="Line 79"/>
              <p:cNvSpPr>
                <a:spLocks noChangeShapeType="1"/>
              </p:cNvSpPr>
              <p:nvPr/>
            </p:nvSpPr>
            <p:spPr bwMode="auto">
              <a:xfrm>
                <a:off x="2448" y="2544"/>
                <a:ext cx="0" cy="240"/>
              </a:xfrm>
              <a:prstGeom prst="line">
                <a:avLst/>
              </a:prstGeom>
              <a:noFill/>
              <a:ln w="38100">
                <a:solidFill>
                  <a:srgbClr val="00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3" name="Line 80"/>
              <p:cNvSpPr>
                <a:spLocks noChangeShapeType="1"/>
              </p:cNvSpPr>
              <p:nvPr/>
            </p:nvSpPr>
            <p:spPr bwMode="auto">
              <a:xfrm>
                <a:off x="2448" y="2064"/>
                <a:ext cx="0" cy="240"/>
              </a:xfrm>
              <a:prstGeom prst="line">
                <a:avLst/>
              </a:prstGeom>
              <a:noFill/>
              <a:ln w="38100">
                <a:solidFill>
                  <a:srgbClr val="00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4" name="Line 81"/>
              <p:cNvSpPr>
                <a:spLocks noChangeShapeType="1"/>
              </p:cNvSpPr>
              <p:nvPr/>
            </p:nvSpPr>
            <p:spPr bwMode="auto">
              <a:xfrm>
                <a:off x="2448" y="1584"/>
                <a:ext cx="0" cy="240"/>
              </a:xfrm>
              <a:prstGeom prst="line">
                <a:avLst/>
              </a:prstGeom>
              <a:noFill/>
              <a:ln w="38100">
                <a:solidFill>
                  <a:srgbClr val="00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5" name="Line 82"/>
              <p:cNvSpPr>
                <a:spLocks noChangeShapeType="1"/>
              </p:cNvSpPr>
              <p:nvPr/>
            </p:nvSpPr>
            <p:spPr bwMode="auto">
              <a:xfrm flipV="1">
                <a:off x="2520" y="768"/>
                <a:ext cx="192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6" name="Line 83"/>
              <p:cNvSpPr>
                <a:spLocks noChangeShapeType="1"/>
              </p:cNvSpPr>
              <p:nvPr/>
            </p:nvSpPr>
            <p:spPr bwMode="auto">
              <a:xfrm flipV="1">
                <a:off x="2568" y="816"/>
                <a:ext cx="192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628" name="Text Box 84"/>
              <p:cNvSpPr txBox="1">
                <a:spLocks noChangeArrowheads="1"/>
              </p:cNvSpPr>
              <p:nvPr/>
            </p:nvSpPr>
            <p:spPr bwMode="auto">
              <a:xfrm>
                <a:off x="2688" y="576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00FF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O</a:t>
                </a:r>
              </a:p>
            </p:txBody>
          </p:sp>
          <p:sp>
            <p:nvSpPr>
              <p:cNvPr id="9248" name="Line 85"/>
              <p:cNvSpPr>
                <a:spLocks noChangeShapeType="1"/>
              </p:cNvSpPr>
              <p:nvPr/>
            </p:nvSpPr>
            <p:spPr bwMode="auto">
              <a:xfrm flipH="1" flipV="1">
                <a:off x="2160" y="768"/>
                <a:ext cx="192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630" name="Text Box 86"/>
              <p:cNvSpPr txBox="1">
                <a:spLocks noChangeArrowheads="1"/>
              </p:cNvSpPr>
              <p:nvPr/>
            </p:nvSpPr>
            <p:spPr bwMode="auto">
              <a:xfrm>
                <a:off x="1944" y="576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H</a:t>
                </a:r>
              </a:p>
            </p:txBody>
          </p:sp>
          <p:sp>
            <p:nvSpPr>
              <p:cNvPr id="108631" name="Text Box 87"/>
              <p:cNvSpPr txBox="1">
                <a:spLocks noChangeArrowheads="1"/>
              </p:cNvSpPr>
              <p:nvPr/>
            </p:nvSpPr>
            <p:spPr bwMode="auto">
              <a:xfrm>
                <a:off x="2688" y="2736"/>
                <a:ext cx="4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00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OH</a:t>
                </a:r>
              </a:p>
            </p:txBody>
          </p:sp>
          <p:sp>
            <p:nvSpPr>
              <p:cNvPr id="108632" name="Text Box 88"/>
              <p:cNvSpPr txBox="1">
                <a:spLocks noChangeArrowheads="1"/>
              </p:cNvSpPr>
              <p:nvPr/>
            </p:nvSpPr>
            <p:spPr bwMode="auto">
              <a:xfrm>
                <a:off x="2688" y="2256"/>
                <a:ext cx="4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00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OH</a:t>
                </a:r>
              </a:p>
            </p:txBody>
          </p:sp>
          <p:sp>
            <p:nvSpPr>
              <p:cNvPr id="108633" name="Text Box 89"/>
              <p:cNvSpPr txBox="1">
                <a:spLocks noChangeArrowheads="1"/>
              </p:cNvSpPr>
              <p:nvPr/>
            </p:nvSpPr>
            <p:spPr bwMode="auto">
              <a:xfrm>
                <a:off x="2688" y="1776"/>
                <a:ext cx="4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00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OH</a:t>
                </a:r>
              </a:p>
            </p:txBody>
          </p:sp>
          <p:sp>
            <p:nvSpPr>
              <p:cNvPr id="108634" name="Text Box 90"/>
              <p:cNvSpPr txBox="1">
                <a:spLocks noChangeArrowheads="1"/>
              </p:cNvSpPr>
              <p:nvPr/>
            </p:nvSpPr>
            <p:spPr bwMode="auto">
              <a:xfrm>
                <a:off x="1920" y="1776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H</a:t>
                </a:r>
              </a:p>
            </p:txBody>
          </p:sp>
          <p:sp>
            <p:nvSpPr>
              <p:cNvPr id="108635" name="Text Box 91"/>
              <p:cNvSpPr txBox="1">
                <a:spLocks noChangeArrowheads="1"/>
              </p:cNvSpPr>
              <p:nvPr/>
            </p:nvSpPr>
            <p:spPr bwMode="auto">
              <a:xfrm>
                <a:off x="1920" y="2256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H</a:t>
                </a:r>
              </a:p>
            </p:txBody>
          </p:sp>
          <p:sp>
            <p:nvSpPr>
              <p:cNvPr id="108636" name="Text Box 92"/>
              <p:cNvSpPr txBox="1">
                <a:spLocks noChangeArrowheads="1"/>
              </p:cNvSpPr>
              <p:nvPr/>
            </p:nvSpPr>
            <p:spPr bwMode="auto">
              <a:xfrm>
                <a:off x="1920" y="2736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H</a:t>
                </a:r>
              </a:p>
            </p:txBody>
          </p:sp>
          <p:sp>
            <p:nvSpPr>
              <p:cNvPr id="108637" name="Text Box 93"/>
              <p:cNvSpPr txBox="1">
                <a:spLocks noChangeArrowheads="1"/>
              </p:cNvSpPr>
              <p:nvPr/>
            </p:nvSpPr>
            <p:spPr bwMode="auto">
              <a:xfrm>
                <a:off x="2688" y="1344"/>
                <a:ext cx="4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00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OH</a:t>
                </a:r>
              </a:p>
            </p:txBody>
          </p:sp>
          <p:sp>
            <p:nvSpPr>
              <p:cNvPr id="108638" name="Text Box 94"/>
              <p:cNvSpPr txBox="1">
                <a:spLocks noChangeArrowheads="1"/>
              </p:cNvSpPr>
              <p:nvPr/>
            </p:nvSpPr>
            <p:spPr bwMode="auto">
              <a:xfrm>
                <a:off x="1920" y="1344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H</a:t>
                </a:r>
              </a:p>
            </p:txBody>
          </p:sp>
          <p:sp>
            <p:nvSpPr>
              <p:cNvPr id="9258" name="Line 95"/>
              <p:cNvSpPr>
                <a:spLocks noChangeShapeType="1"/>
              </p:cNvSpPr>
              <p:nvPr/>
            </p:nvSpPr>
            <p:spPr bwMode="auto">
              <a:xfrm>
                <a:off x="2544" y="1488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59" name="Line 96"/>
              <p:cNvSpPr>
                <a:spLocks noChangeShapeType="1"/>
              </p:cNvSpPr>
              <p:nvPr/>
            </p:nvSpPr>
            <p:spPr bwMode="auto">
              <a:xfrm>
                <a:off x="2160" y="1488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0" name="Line 97"/>
              <p:cNvSpPr>
                <a:spLocks noChangeShapeType="1"/>
              </p:cNvSpPr>
              <p:nvPr/>
            </p:nvSpPr>
            <p:spPr bwMode="auto">
              <a:xfrm>
                <a:off x="2576" y="1920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1" name="Line 98"/>
              <p:cNvSpPr>
                <a:spLocks noChangeShapeType="1"/>
              </p:cNvSpPr>
              <p:nvPr/>
            </p:nvSpPr>
            <p:spPr bwMode="auto">
              <a:xfrm>
                <a:off x="2192" y="1920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2" name="Line 99"/>
              <p:cNvSpPr>
                <a:spLocks noChangeShapeType="1"/>
              </p:cNvSpPr>
              <p:nvPr/>
            </p:nvSpPr>
            <p:spPr bwMode="auto">
              <a:xfrm>
                <a:off x="2560" y="2400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3" name="Line 100"/>
              <p:cNvSpPr>
                <a:spLocks noChangeShapeType="1"/>
              </p:cNvSpPr>
              <p:nvPr/>
            </p:nvSpPr>
            <p:spPr bwMode="auto">
              <a:xfrm>
                <a:off x="2192" y="2400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4" name="Line 101"/>
              <p:cNvSpPr>
                <a:spLocks noChangeShapeType="1"/>
              </p:cNvSpPr>
              <p:nvPr/>
            </p:nvSpPr>
            <p:spPr bwMode="auto">
              <a:xfrm>
                <a:off x="2560" y="2880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5" name="Line 102"/>
              <p:cNvSpPr>
                <a:spLocks noChangeShapeType="1"/>
              </p:cNvSpPr>
              <p:nvPr/>
            </p:nvSpPr>
            <p:spPr bwMode="auto">
              <a:xfrm>
                <a:off x="2200" y="2880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647" name="Text Box 103"/>
              <p:cNvSpPr txBox="1">
                <a:spLocks noChangeArrowheads="1"/>
              </p:cNvSpPr>
              <p:nvPr/>
            </p:nvSpPr>
            <p:spPr bwMode="auto">
              <a:xfrm>
                <a:off x="2304" y="3264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GB" sz="24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ahoma" pitchFamily="34" charset="0"/>
                  </a:rPr>
                  <a:t>H</a:t>
                </a:r>
              </a:p>
            </p:txBody>
          </p:sp>
        </p:grpSp>
        <p:sp>
          <p:nvSpPr>
            <p:cNvPr id="9234" name="Text Box 104"/>
            <p:cNvSpPr txBox="1">
              <a:spLocks noChangeArrowheads="1"/>
            </p:cNvSpPr>
            <p:nvPr/>
          </p:nvSpPr>
          <p:spPr bwMode="auto">
            <a:xfrm>
              <a:off x="2688" y="3840"/>
              <a:ext cx="7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>
                  <a:latin typeface="Tahoma" pitchFamily="34" charset="0"/>
                </a:rPr>
                <a:t>Ribose</a:t>
              </a:r>
            </a:p>
          </p:txBody>
        </p:sp>
      </p:grpSp>
      <p:sp>
        <p:nvSpPr>
          <p:cNvPr id="108649" name="Text Box 105"/>
          <p:cNvSpPr txBox="1">
            <a:spLocks noChangeArrowheads="1"/>
          </p:cNvSpPr>
          <p:nvPr/>
        </p:nvSpPr>
        <p:spPr bwMode="auto">
          <a:xfrm>
            <a:off x="7315200" y="1905000"/>
            <a:ext cx="1828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>
                <a:solidFill>
                  <a:srgbClr val="0000FF"/>
                </a:solidFill>
                <a:latin typeface="Tahoma" pitchFamily="34" charset="0"/>
              </a:rPr>
              <a:t>Ketone sugar</a:t>
            </a:r>
          </a:p>
        </p:txBody>
      </p:sp>
      <p:grpSp>
        <p:nvGrpSpPr>
          <p:cNvPr id="9" name="Group 106"/>
          <p:cNvGrpSpPr>
            <a:grpSpLocks/>
          </p:cNvGrpSpPr>
          <p:nvPr/>
        </p:nvGrpSpPr>
        <p:grpSpPr bwMode="auto">
          <a:xfrm>
            <a:off x="533400" y="304800"/>
            <a:ext cx="1752600" cy="1752600"/>
            <a:chOff x="336" y="192"/>
            <a:chExt cx="1104" cy="1104"/>
          </a:xfrm>
        </p:grpSpPr>
        <p:sp>
          <p:nvSpPr>
            <p:cNvPr id="108651" name="Text Box 107"/>
            <p:cNvSpPr txBox="1">
              <a:spLocks noChangeArrowheads="1"/>
            </p:cNvSpPr>
            <p:nvPr/>
          </p:nvSpPr>
          <p:spPr bwMode="auto">
            <a:xfrm>
              <a:off x="336" y="192"/>
              <a:ext cx="11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b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</a:rPr>
                <a:t>Triose</a:t>
              </a:r>
              <a:r>
                <a:rPr lang="en-GB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</a:rPr>
                <a:t> Sugar</a:t>
              </a:r>
            </a:p>
          </p:txBody>
        </p:sp>
        <p:sp>
          <p:nvSpPr>
            <p:cNvPr id="108652" name="AutoShape 108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720" y="432"/>
              <a:ext cx="240" cy="864"/>
            </a:xfrm>
            <a:prstGeom prst="downArrow">
              <a:avLst>
                <a:gd name="adj1" fmla="val 50000"/>
                <a:gd name="adj2" fmla="val 90000"/>
              </a:avLst>
            </a:prstGeom>
            <a:gradFill rotWithShape="1">
              <a:gsLst>
                <a:gs pos="0">
                  <a:srgbClr val="00FFCC">
                    <a:gamma/>
                    <a:shade val="9412"/>
                    <a:invGamma/>
                  </a:srgbClr>
                </a:gs>
                <a:gs pos="50000">
                  <a:srgbClr val="00FFCC"/>
                </a:gs>
                <a:gs pos="100000">
                  <a:srgbClr val="00FFCC">
                    <a:gamma/>
                    <a:shade val="9412"/>
                    <a:invGamma/>
                  </a:srgbClr>
                </a:gs>
              </a:gsLst>
              <a:lin ang="0" scaled="1"/>
            </a:gradFill>
            <a:ln w="952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10" name="Group 109"/>
          <p:cNvGrpSpPr>
            <a:grpSpLocks/>
          </p:cNvGrpSpPr>
          <p:nvPr/>
        </p:nvGrpSpPr>
        <p:grpSpPr bwMode="auto">
          <a:xfrm>
            <a:off x="2667000" y="304800"/>
            <a:ext cx="2133600" cy="1752600"/>
            <a:chOff x="1680" y="192"/>
            <a:chExt cx="1344" cy="1104"/>
          </a:xfrm>
        </p:grpSpPr>
        <p:sp>
          <p:nvSpPr>
            <p:cNvPr id="108654" name="Text Box 110"/>
            <p:cNvSpPr txBox="1">
              <a:spLocks noChangeArrowheads="1"/>
            </p:cNvSpPr>
            <p:nvPr/>
          </p:nvSpPr>
          <p:spPr bwMode="auto">
            <a:xfrm>
              <a:off x="1680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</a:rPr>
                <a:t>Pentose Sugar</a:t>
              </a:r>
            </a:p>
          </p:txBody>
        </p:sp>
        <p:sp>
          <p:nvSpPr>
            <p:cNvPr id="108655" name="AutoShape 111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2112" y="432"/>
              <a:ext cx="240" cy="864"/>
            </a:xfrm>
            <a:prstGeom prst="downArrow">
              <a:avLst>
                <a:gd name="adj1" fmla="val 50000"/>
                <a:gd name="adj2" fmla="val 90000"/>
              </a:avLst>
            </a:prstGeom>
            <a:gradFill rotWithShape="1">
              <a:gsLst>
                <a:gs pos="0">
                  <a:srgbClr val="00FFCC">
                    <a:gamma/>
                    <a:shade val="9412"/>
                    <a:invGamma/>
                  </a:srgbClr>
                </a:gs>
                <a:gs pos="50000">
                  <a:srgbClr val="00FFCC"/>
                </a:gs>
                <a:gs pos="100000">
                  <a:srgbClr val="00FFCC">
                    <a:gamma/>
                    <a:shade val="9412"/>
                    <a:invGamma/>
                  </a:srgbClr>
                </a:gs>
              </a:gsLst>
              <a:lin ang="0" scaled="1"/>
            </a:gradFill>
            <a:ln w="952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11" name="Group 112"/>
          <p:cNvGrpSpPr>
            <a:grpSpLocks/>
          </p:cNvGrpSpPr>
          <p:nvPr/>
        </p:nvGrpSpPr>
        <p:grpSpPr bwMode="auto">
          <a:xfrm>
            <a:off x="5029200" y="304800"/>
            <a:ext cx="1828800" cy="1752600"/>
            <a:chOff x="3168" y="192"/>
            <a:chExt cx="1152" cy="1104"/>
          </a:xfrm>
        </p:grpSpPr>
        <p:sp>
          <p:nvSpPr>
            <p:cNvPr id="108657" name="Text Box 113"/>
            <p:cNvSpPr txBox="1">
              <a:spLocks noChangeArrowheads="1"/>
            </p:cNvSpPr>
            <p:nvPr/>
          </p:nvSpPr>
          <p:spPr bwMode="auto">
            <a:xfrm>
              <a:off x="3168" y="192"/>
              <a:ext cx="115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</a:rPr>
                <a:t>Hexose Sugar</a:t>
              </a:r>
            </a:p>
          </p:txBody>
        </p:sp>
        <p:sp>
          <p:nvSpPr>
            <p:cNvPr id="108658" name="AutoShape 114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3552" y="432"/>
              <a:ext cx="240" cy="864"/>
            </a:xfrm>
            <a:prstGeom prst="downArrow">
              <a:avLst>
                <a:gd name="adj1" fmla="val 50000"/>
                <a:gd name="adj2" fmla="val 90000"/>
              </a:avLst>
            </a:prstGeom>
            <a:gradFill rotWithShape="1">
              <a:gsLst>
                <a:gs pos="0">
                  <a:srgbClr val="00FFCC">
                    <a:gamma/>
                    <a:shade val="9412"/>
                    <a:invGamma/>
                  </a:srgbClr>
                </a:gs>
                <a:gs pos="50000">
                  <a:srgbClr val="00FFCC"/>
                </a:gs>
                <a:gs pos="100000">
                  <a:srgbClr val="00FFCC">
                    <a:gamma/>
                    <a:shade val="9412"/>
                    <a:invGamma/>
                  </a:srgbClr>
                </a:gs>
              </a:gsLst>
              <a:lin ang="0" scaled="1"/>
            </a:gradFill>
            <a:ln w="952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5" presetClass="emph" presetSubtype="0" repeatCount="indefinite" fill="hold" nodeType="after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8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8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6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1066800" y="304800"/>
            <a:ext cx="70091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GB" sz="2400" b="1" dirty="0" err="1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Monosaccharides</a:t>
            </a:r>
            <a:r>
              <a:rPr lang="en-GB" sz="24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 classified as following</a:t>
            </a:r>
          </a:p>
        </p:txBody>
      </p:sp>
      <p:sp>
        <p:nvSpPr>
          <p:cNvPr id="109571" name="Text Box 3"/>
          <p:cNvSpPr txBox="1">
            <a:spLocks noChangeArrowheads="1"/>
          </p:cNvSpPr>
          <p:nvPr/>
        </p:nvSpPr>
        <p:spPr bwMode="auto">
          <a:xfrm>
            <a:off x="533400" y="2162175"/>
            <a:ext cx="77724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Aldoses:</a:t>
            </a:r>
            <a:r>
              <a:rPr lang="en-GB" sz="2000" b="1" dirty="0">
                <a:solidFill>
                  <a:srgbClr val="080808"/>
                </a:solidFill>
              </a:rPr>
              <a:t> are the </a:t>
            </a:r>
            <a:r>
              <a:rPr lang="en-GB" sz="2000" b="1" dirty="0" err="1">
                <a:solidFill>
                  <a:srgbClr val="080808"/>
                </a:solidFill>
              </a:rPr>
              <a:t>monosaccharides</a:t>
            </a:r>
            <a:r>
              <a:rPr lang="en-GB" sz="2000" b="1" dirty="0">
                <a:solidFill>
                  <a:srgbClr val="080808"/>
                </a:solidFill>
              </a:rPr>
              <a:t> with the  </a:t>
            </a:r>
            <a:r>
              <a:rPr lang="en-GB" b="1" dirty="0">
                <a:solidFill>
                  <a:srgbClr val="080808"/>
                </a:solidFill>
              </a:rPr>
              <a:t>carbonyl group</a:t>
            </a:r>
            <a:r>
              <a:rPr lang="en-GB" dirty="0"/>
              <a:t> (</a:t>
            </a:r>
            <a:r>
              <a:rPr lang="en-GB" sz="2000" b="1" dirty="0">
                <a:solidFill>
                  <a:srgbClr val="FF0000"/>
                </a:solidFill>
              </a:rPr>
              <a:t>C=O) </a:t>
            </a:r>
            <a:r>
              <a:rPr lang="en-GB" sz="2000" b="1" dirty="0"/>
              <a:t>at the end of 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Carbon</a:t>
            </a:r>
            <a:r>
              <a:rPr lang="en-GB" sz="2000" b="1" dirty="0"/>
              <a:t> chain</a:t>
            </a:r>
            <a:r>
              <a:rPr lang="en-GB" sz="2000" b="1" dirty="0">
                <a:solidFill>
                  <a:srgbClr val="080808"/>
                </a:solidFill>
              </a:rPr>
              <a:t> (</a:t>
            </a:r>
            <a:r>
              <a:rPr lang="en-GB" sz="2000" b="1" i="1" dirty="0">
                <a:solidFill>
                  <a:srgbClr val="080808"/>
                </a:solidFill>
              </a:rPr>
              <a:t>e.g</a:t>
            </a:r>
            <a:r>
              <a:rPr lang="en-GB" sz="2000" b="1" dirty="0">
                <a:solidFill>
                  <a:srgbClr val="080808"/>
                </a:solidFill>
              </a:rPr>
              <a:t>. Glucose).</a:t>
            </a:r>
          </a:p>
        </p:txBody>
      </p:sp>
      <p:sp>
        <p:nvSpPr>
          <p:cNvPr id="109572" name="Text Box 4"/>
          <p:cNvSpPr txBox="1">
            <a:spLocks noChangeArrowheads="1"/>
          </p:cNvSpPr>
          <p:nvPr/>
        </p:nvSpPr>
        <p:spPr bwMode="auto">
          <a:xfrm>
            <a:off x="533400" y="3062287"/>
            <a:ext cx="7620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Ketoses:</a:t>
            </a:r>
            <a:r>
              <a:rPr lang="en-GB" sz="2000" b="1" dirty="0" smtClean="0">
                <a:solidFill>
                  <a:srgbClr val="080808"/>
                </a:solidFill>
              </a:rPr>
              <a:t> are the </a:t>
            </a:r>
            <a:r>
              <a:rPr lang="en-GB" sz="2000" b="1" dirty="0" err="1" smtClean="0">
                <a:solidFill>
                  <a:srgbClr val="080808"/>
                </a:solidFill>
              </a:rPr>
              <a:t>monosaccharides</a:t>
            </a:r>
            <a:r>
              <a:rPr lang="en-GB" sz="2000" b="1" dirty="0" smtClean="0">
                <a:solidFill>
                  <a:srgbClr val="080808"/>
                </a:solidFill>
              </a:rPr>
              <a:t> with the </a:t>
            </a:r>
            <a:r>
              <a:rPr lang="en-GB" sz="2000" b="1" dirty="0" smtClean="0">
                <a:solidFill>
                  <a:srgbClr val="FF0000"/>
                </a:solidFill>
              </a:rPr>
              <a:t>C=O</a:t>
            </a:r>
            <a:r>
              <a:rPr lang="en-GB" sz="2000" b="1" dirty="0" smtClean="0">
                <a:solidFill>
                  <a:srgbClr val="080808"/>
                </a:solidFill>
              </a:rPr>
              <a:t> carbonyl group within </a:t>
            </a:r>
            <a:r>
              <a:rPr lang="ar-EG" dirty="0" smtClean="0">
                <a:solidFill>
                  <a:srgbClr val="080808"/>
                </a:solidFill>
              </a:rPr>
              <a:t>داخل</a:t>
            </a:r>
            <a:r>
              <a:rPr lang="en-GB" sz="2000" b="1" dirty="0" smtClean="0">
                <a:solidFill>
                  <a:srgbClr val="080808"/>
                </a:solidFill>
              </a:rPr>
              <a:t> the </a:t>
            </a:r>
            <a:r>
              <a:rPr lang="en-GB" sz="20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Carbon</a:t>
            </a:r>
            <a:r>
              <a:rPr lang="en-GB" sz="2000" b="1" dirty="0" smtClean="0">
                <a:solidFill>
                  <a:srgbClr val="080808"/>
                </a:solidFill>
              </a:rPr>
              <a:t> chain (</a:t>
            </a:r>
            <a:r>
              <a:rPr lang="en-GB" sz="2000" b="1" i="1" dirty="0" smtClean="0">
                <a:solidFill>
                  <a:srgbClr val="080808"/>
                </a:solidFill>
              </a:rPr>
              <a:t>e.g</a:t>
            </a:r>
            <a:r>
              <a:rPr lang="en-GB" sz="2000" b="1" dirty="0" smtClean="0">
                <a:solidFill>
                  <a:srgbClr val="080808"/>
                </a:solidFill>
              </a:rPr>
              <a:t>. Fructose).</a:t>
            </a:r>
          </a:p>
        </p:txBody>
      </p:sp>
      <p:sp>
        <p:nvSpPr>
          <p:cNvPr id="109573" name="Text Box 5"/>
          <p:cNvSpPr txBox="1">
            <a:spLocks noChangeArrowheads="1"/>
          </p:cNvSpPr>
          <p:nvPr/>
        </p:nvSpPr>
        <p:spPr bwMode="auto">
          <a:xfrm>
            <a:off x="685800" y="4891088"/>
            <a:ext cx="5486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 u="sng" dirty="0" err="1">
                <a:solidFill>
                  <a:srgbClr val="080808"/>
                </a:solidFill>
              </a:rPr>
              <a:t>Triose</a:t>
            </a:r>
            <a:r>
              <a:rPr lang="en-GB" sz="2800" b="1" dirty="0">
                <a:solidFill>
                  <a:srgbClr val="080808"/>
                </a:solidFill>
              </a:rPr>
              <a:t> (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3C</a:t>
            </a:r>
            <a:r>
              <a:rPr lang="en-GB" sz="2800" b="1" dirty="0">
                <a:solidFill>
                  <a:srgbClr val="080808"/>
                </a:solidFill>
              </a:rPr>
              <a:t>):</a:t>
            </a:r>
            <a:r>
              <a:rPr lang="en-GB" sz="2000" b="1" dirty="0">
                <a:solidFill>
                  <a:srgbClr val="080808"/>
                </a:solidFill>
              </a:rPr>
              <a:t> </a:t>
            </a:r>
            <a:r>
              <a:rPr lang="en-GB" sz="2000" b="1" dirty="0" err="1">
                <a:solidFill>
                  <a:srgbClr val="080808"/>
                </a:solidFill>
              </a:rPr>
              <a:t>e.g.Glyceraldehyde</a:t>
            </a:r>
            <a:r>
              <a:rPr lang="en-GB" sz="2000" b="1" dirty="0">
                <a:solidFill>
                  <a:srgbClr val="080808"/>
                </a:solidFill>
              </a:rPr>
              <a:t>.</a:t>
            </a:r>
            <a:endParaRPr lang="en-GB" sz="2000" dirty="0">
              <a:solidFill>
                <a:srgbClr val="080808"/>
              </a:solidFill>
            </a:endParaRPr>
          </a:p>
        </p:txBody>
      </p:sp>
      <p:sp>
        <p:nvSpPr>
          <p:cNvPr id="109574" name="Text Box 6"/>
          <p:cNvSpPr txBox="1">
            <a:spLocks noChangeArrowheads="1"/>
          </p:cNvSpPr>
          <p:nvPr/>
        </p:nvSpPr>
        <p:spPr bwMode="auto">
          <a:xfrm>
            <a:off x="228600" y="1334512"/>
            <a:ext cx="8305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A- Based on the location of the carbonyl group, </a:t>
            </a:r>
            <a:r>
              <a:rPr lang="en-GB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C=O</a:t>
            </a:r>
          </a:p>
        </p:txBody>
      </p:sp>
      <p:sp>
        <p:nvSpPr>
          <p:cNvPr id="109575" name="Text Box 7"/>
          <p:cNvSpPr txBox="1">
            <a:spLocks noChangeArrowheads="1"/>
          </p:cNvSpPr>
          <p:nvPr/>
        </p:nvSpPr>
        <p:spPr bwMode="auto">
          <a:xfrm>
            <a:off x="228600" y="4191000"/>
            <a:ext cx="7086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B- Based on the number of </a:t>
            </a:r>
            <a:r>
              <a:rPr lang="en-GB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n-GB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the skeleton</a:t>
            </a:r>
          </a:p>
        </p:txBody>
      </p:sp>
      <p:sp>
        <p:nvSpPr>
          <p:cNvPr id="109576" name="Text Box 8"/>
          <p:cNvSpPr txBox="1">
            <a:spLocks noChangeArrowheads="1"/>
          </p:cNvSpPr>
          <p:nvPr/>
        </p:nvSpPr>
        <p:spPr bwMode="auto">
          <a:xfrm>
            <a:off x="685800" y="5500688"/>
            <a:ext cx="457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 u="sng">
                <a:solidFill>
                  <a:srgbClr val="080808"/>
                </a:solidFill>
              </a:rPr>
              <a:t>Pentose</a:t>
            </a:r>
            <a:r>
              <a:rPr lang="en-GB" sz="2800" b="1">
                <a:solidFill>
                  <a:srgbClr val="080808"/>
                </a:solidFill>
              </a:rPr>
              <a:t> (</a:t>
            </a:r>
            <a:r>
              <a:rPr lang="en-GB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5C</a:t>
            </a:r>
            <a:r>
              <a:rPr lang="en-GB" sz="2800" b="1">
                <a:solidFill>
                  <a:srgbClr val="080808"/>
                </a:solidFill>
              </a:rPr>
              <a:t>):</a:t>
            </a:r>
            <a:r>
              <a:rPr lang="en-GB" sz="2000" b="1">
                <a:solidFill>
                  <a:srgbClr val="080808"/>
                </a:solidFill>
              </a:rPr>
              <a:t> e.g. Ribose.</a:t>
            </a:r>
            <a:endParaRPr lang="en-GB" sz="2000">
              <a:solidFill>
                <a:srgbClr val="080808"/>
              </a:solidFill>
            </a:endParaRPr>
          </a:p>
        </p:txBody>
      </p:sp>
      <p:sp>
        <p:nvSpPr>
          <p:cNvPr id="109577" name="Text Box 9"/>
          <p:cNvSpPr txBox="1">
            <a:spLocks noChangeArrowheads="1"/>
          </p:cNvSpPr>
          <p:nvPr/>
        </p:nvSpPr>
        <p:spPr bwMode="auto">
          <a:xfrm>
            <a:off x="685800" y="6034088"/>
            <a:ext cx="7162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Hexose</a:t>
            </a:r>
            <a:r>
              <a:rPr lang="en-GB" sz="2800" b="1" dirty="0">
                <a:solidFill>
                  <a:srgbClr val="080808"/>
                </a:solidFill>
              </a:rPr>
              <a:t> (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6C</a:t>
            </a:r>
            <a:r>
              <a:rPr lang="en-GB" sz="2800" b="1" dirty="0">
                <a:solidFill>
                  <a:srgbClr val="080808"/>
                </a:solidFill>
              </a:rPr>
              <a:t>):</a:t>
            </a:r>
            <a:r>
              <a:rPr lang="en-GB" sz="2000" b="1" dirty="0">
                <a:solidFill>
                  <a:srgbClr val="080808"/>
                </a:solidFill>
              </a:rPr>
              <a:t> e.g. Glucose, Fructose and </a:t>
            </a:r>
            <a:r>
              <a:rPr lang="en-GB" sz="2000" b="1" dirty="0" err="1">
                <a:solidFill>
                  <a:srgbClr val="080808"/>
                </a:solidFill>
              </a:rPr>
              <a:t>Galactose</a:t>
            </a:r>
            <a:r>
              <a:rPr lang="en-GB" sz="2000" b="1" dirty="0">
                <a:solidFill>
                  <a:srgbClr val="080808"/>
                </a:solidFill>
              </a:rPr>
              <a:t>.</a:t>
            </a:r>
            <a:endParaRPr lang="en-GB" sz="2000" dirty="0">
              <a:solidFill>
                <a:srgbClr val="080808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3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9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09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09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09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09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109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/>
      <p:bldP spid="109571" grpId="0"/>
      <p:bldP spid="109572" grpId="0"/>
      <p:bldP spid="109573" grpId="0"/>
      <p:bldP spid="109574" grpId="0"/>
      <p:bldP spid="109575" grpId="0"/>
      <p:bldP spid="109576" grpId="0"/>
      <p:bldP spid="10957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8"/>
  <p:tag name="ARTICULATE_USED_PAGE_ORIENTATION" val="1"/>
  <p:tag name="ARTICULATE_USED_PAGE_SIZE" val="1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ARTICULATE_PROJECT_OPEN" val="1"/>
  <p:tag name="TAG_BACKING_FORM_KEY" val="2228386-c:\ashraf\d\ashraf 2\lectures\saudia\145-zoo\gamal-lectures\new-articulate\lectures\lecture-1 macromolecules\lecture 1.pptx"/>
  <p:tag name="ARTICULATE_PRESENTER_VERSION" val="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dcb6711130c4794a10cd329193b131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1"/>
  <p:tag name="ARTICULATE_USED_LAYOUT" val="7"/>
  <p:tag name="ARTICULATE_NAV_LEVEL" val="1"/>
  <p:tag name="ARTICULATE_SLIDE_PRESENTER_GUID" val="ebb6416e-b0c8-4363-a079-af9790155a3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8"/>
  <p:tag name="ARTICULATE_USED_LAYOUT" val="7"/>
  <p:tag name="ARTICULATE_NAV_LEVEL" val="1"/>
  <p:tag name="ARTICULATE_SLIDE_PRESENTER_GUID" val="ebb6416e-b0c8-4363-a079-af9790155a3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504f99500cf4f5983057b1f94e8084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ccba7cb1f884bb7912259e109f0a8c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0b5fdfb86a24f84ae9d91587dcf5fd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9"/>
  <p:tag name="ARTICULATE_USED_LAYOUT" val="7"/>
  <p:tag name="ARTICULATE_NAV_LEVEL" val="1"/>
  <p:tag name="ARTICULATE_SLIDE_PRESENTER_GUID" val="ebb6416e-b0c8-4363-a079-af9790155a3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43f38d02f26480f82a7aad232ce62c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bf2f81412cb46a9a01feeb03eff79d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9374894c50e452a8b1a25d3d177a1e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ed01"/>
  <p:tag name="ELAPSEDTIME" val="243.1"/>
  <p:tag name="ANNOTATION_COUNT" val="0"/>
  <p:tag name="ARTICULATE_PLAYLIST_ID" val="-1"/>
  <p:tag name="ARTICULATE_SLIDE_NAV" val="1"/>
  <p:tag name="AUDIO_ID" val="380"/>
  <p:tag name="ARTICULATE_USED_LAYOUT" val="1"/>
  <p:tag name="ARTICULATE_NAV_LEVEL" val="1"/>
  <p:tag name="ARTICULATE_SLIDE_PRESENTER_GUID" val="ebb6416e-b0c8-4363-a079-af9790155a3b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2f0b77bf5944d03993b30d5725c462d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c0d80178a0d407480e68706f83efa9f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0dbbbd7adee41e2a372dbebb6a107f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60"/>
  <p:tag name="ARTICULATE_USED_LAYOUT" val="7"/>
  <p:tag name="ARTICULATE_NAV_LEVEL" val="1"/>
  <p:tag name="ARTICULATE_SLIDE_PRESENTER_GUID" val="ebb6416e-b0c8-4363-a079-af9790155a3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5"/>
  <p:tag name="ARTICULATE_USED_LAYOUT" val="6"/>
  <p:tag name="ARTICULATE_NAV_LEVEL" val="1"/>
  <p:tag name="ARTICULATE_SLIDE_PRESENTER_GUID" val="ebb6416e-b0c8-4363-a079-af9790155a3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6"/>
  <p:tag name="ARTICULATE_USED_LAYOUT" val="6"/>
  <p:tag name="ARTICULATE_NAV_LEVEL" val="1"/>
  <p:tag name="ARTICULATE_SLIDE_PRESENTER_GUID" val="ebb6416e-b0c8-4363-a079-af9790155a3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7"/>
  <p:tag name="ARTICULATE_USED_LAYOUT" val="6"/>
  <p:tag name="ARTICULATE_NAV_LEVEL" val="1"/>
  <p:tag name="ARTICULATE_SLIDE_PRESENTER_GUID" val="ebb6416e-b0c8-4363-a079-af9790155a3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8"/>
  <p:tag name="ARTICULATE_USED_LAYOUT" val="6"/>
  <p:tag name="ARTICULATE_NAV_LEVEL" val="1"/>
  <p:tag name="ARTICULATE_SLIDE_PRESENTER_GUID" val="ebb6416e-b0c8-4363-a079-af9790155a3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9"/>
  <p:tag name="ARTICULATE_USED_LAYOUT" val="6"/>
  <p:tag name="ARTICULATE_NAV_LEVEL" val="1"/>
  <p:tag name="ARTICULATE_SLIDE_PRESENTER_GUID" val="ebb6416e-b0c8-4363-a079-af9790155a3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0"/>
  <p:tag name="ARTICULATE_USED_LAYOUT" val="7"/>
  <p:tag name="ARTICULATE_NAV_LEVEL" val="1"/>
  <p:tag name="ARTICULATE_SLIDE_PRESENTER_GUID" val="ebb6416e-b0c8-4363-a079-af9790155a3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75"/>
  <p:tag name="ARTICULATE_USED_LAYOUT" val="6"/>
  <p:tag name="ARTICULATE_NAV_LEVEL" val="1"/>
  <p:tag name="ARTICULATE_SLIDE_PRESENTER_GUID" val="ebb6416e-b0c8-4363-a079-af9790155a3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7 Lecture-Macromolecules\Quiz1.quiz"/>
  <p:tag name="QUIZMAKER_QUIZ_SLIDE_ID" val="381"/>
  <p:tag name="OVERRIDE" val="QUIZMAKER_QUIZ_SLIDE"/>
  <p:tag name="QUIZMAKER_QUIZ_TITLE" val="Quiz1"/>
  <p:tag name="ARTICULATE_DESCRIPTION" val="Quiz - 4 questions"/>
  <p:tag name="AQP_PASS_SCORE" val="60"/>
  <p:tag name="QUIZMAKER_LAST_MODIFY_DATE" val="41650.6959259259"/>
  <p:tag name="EMBEDDEDCONTENT_LASTWRITETIMEUTC" val="2014-01-11 13:42:08Z"/>
  <p:tag name="ELAPSEDTIME" val="5"/>
  <p:tag name="AQP_PASS_ACTION" val="2"/>
  <p:tag name="AQP_FAIL_ACTION" val="2"/>
  <p:tag name="ARTICULATE_SHOW_IN_MENU" val="multipleitems"/>
  <p:tag name="AUDIO_ID" val="381"/>
  <p:tag name="ARTICULATE_USED_LAYOUT" val="6"/>
  <p:tag name="ARTICULATE_NAV_LEVEL" val="1"/>
  <p:tag name="ARTICULATE_SLIDE_PRESENTER_GUID" val="ebb6416e-b0c8-4363-a079-af9790155a3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378"/>
  <p:tag name="ARTICULATE_USED_LAYOUT" val="1"/>
  <p:tag name="ARTICULATE_NAV_LEVEL" val="1"/>
  <p:tag name="ARTICULATE_SLIDE_PRESENTER_GUID" val="ebb6416e-b0c8-4363-a079-af9790155a3b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6d7afbce09946128653d101d6d5370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6"/>
  <p:tag name="ARTICULATE_SLIDE_THUMBNAIL_REFRESH" val="1"/>
  <p:tag name="ARTICULATE_USED_LAYOUT" val="2"/>
  <p:tag name="ARTICULATE_NAV_LEVEL" val="1"/>
  <p:tag name="ARTICULATE_SLIDE_PRESENTER_GUID" val="ebb6416e-b0c8-4363-a079-af9790155a3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7"/>
  <p:tag name="ARTICULATE_SLIDE_THUMBNAIL_REFRESH" val="1"/>
  <p:tag name="ARTICULATE_USED_LAYOUT" val="2"/>
  <p:tag name="ARTICULATE_NAV_LEVEL" val="1"/>
  <p:tag name="ARTICULATE_SLIDE_PRESENTER_GUID" val="ebb6416e-b0c8-4363-a079-af9790155a3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7"/>
  <p:tag name="ARTICULATE_USED_LAYOUT" val="7"/>
  <p:tag name="ARTICULATE_NAV_LEVEL" val="1"/>
  <p:tag name="ARTICULATE_SLIDE_PRESENTER_GUID" val="ebb6416e-b0c8-4363-a079-af9790155a3b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9"/>
  <p:tag name="TIMELINE" val="5/10"/>
  <p:tag name="ELAPSEDTIME" val="15"/>
  <p:tag name="ARTICULATE_USED_LAYOUT" val="6"/>
  <p:tag name="ARTICULATE_NAV_LEVEL" val="1"/>
  <p:tag name="ARTICULATE_SLIDE_PRESENTER_GUID" val="ebb6416e-b0c8-4363-a079-af9790155a3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612a9a07e4544dfa560a6429f85e22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1044087778243c2ab6b9029dd512aa7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3660</TotalTime>
  <Words>895</Words>
  <Application>Microsoft Office PowerPoint</Application>
  <PresentationFormat>On-screen Show (4:3)</PresentationFormat>
  <Paragraphs>240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 Design</vt:lpstr>
      <vt:lpstr>PowerPoint Presentation</vt:lpstr>
      <vt:lpstr>PowerPoint Presentation</vt:lpstr>
      <vt:lpstr>Polymers principles</vt:lpstr>
      <vt:lpstr>PowerPoint Presentation</vt:lpstr>
      <vt:lpstr>PowerPoint Presentation</vt:lpstr>
      <vt:lpstr>A.  Carbohydrates</vt:lpstr>
      <vt:lpstr>1- Monosaccharides السكر الأحادي</vt:lpstr>
      <vt:lpstr>PowerPoint Presentation</vt:lpstr>
      <vt:lpstr>PowerPoint Presentation</vt:lpstr>
      <vt:lpstr>2- Disaccharides السكر الثنائي</vt:lpstr>
      <vt:lpstr>3- Polysaccharides السكر العديد</vt:lpstr>
      <vt:lpstr>I- Starch (Source is plants) النشا</vt:lpstr>
      <vt:lpstr>II- Glycogen (in animals) الجليكوﭽـين </vt:lpstr>
      <vt:lpstr>I- Cellulose</vt:lpstr>
      <vt:lpstr>PowerPoint Presentation</vt:lpstr>
      <vt:lpstr>Carbohydrates</vt:lpstr>
      <vt:lpstr>Quiz1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Molecules</dc:title>
  <dc:creator>Ash Ahm</dc:creator>
  <cp:lastModifiedBy>HP</cp:lastModifiedBy>
  <cp:revision>667</cp:revision>
  <dcterms:created xsi:type="dcterms:W3CDTF">2005-10-11T05:28:58Z</dcterms:created>
  <dcterms:modified xsi:type="dcterms:W3CDTF">2014-01-16T07:34:45Z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1615C855-5DC6-4021-AEE9-549D7F3015EF</vt:lpwstr>
  </property>
  <property fmtid="{D5CDD505-2E9C-101B-9397-08002B2CF9AE}" pid="3" name="ArticulatePath">
    <vt:lpwstr>Lecture 1</vt:lpwstr>
  </property>
  <property fmtid="{D5CDD505-2E9C-101B-9397-08002B2CF9AE}" pid="4" name="ArticulateUseProject">
    <vt:lpwstr>1</vt:lpwstr>
  </property>
  <property fmtid="{D5CDD505-2E9C-101B-9397-08002B2CF9AE}" pid="5" name="ArticulateProjectVersion">
    <vt:lpwstr>7</vt:lpwstr>
  </property>
  <property fmtid="{D5CDD505-2E9C-101B-9397-08002B2CF9AE}" pid="6" name="ArticulateProjectFull">
    <vt:lpwstr>C:\Ashraf\D\Ashraf 2\Lectures\Saudia\145-Zoo\Gamal-Lectures\New-Articulate\Lectures\Lecture-1 Macromolecules\Lecture 1.ppta</vt:lpwstr>
  </property>
</Properties>
</file>