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68" r:id="rId2"/>
    <p:sldId id="269" r:id="rId3"/>
    <p:sldId id="286" r:id="rId4"/>
    <p:sldId id="267" r:id="rId5"/>
    <p:sldId id="265" r:id="rId6"/>
    <p:sldId id="260" r:id="rId7"/>
    <p:sldId id="287" r:id="rId8"/>
    <p:sldId id="270" r:id="rId9"/>
    <p:sldId id="272" r:id="rId10"/>
    <p:sldId id="273" r:id="rId11"/>
    <p:sldId id="274" r:id="rId12"/>
    <p:sldId id="262"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E2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111" d="100"/>
          <a:sy n="111" d="100"/>
        </p:scale>
        <p:origin x="-161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6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B60FF3-AA58-4297-AB69-7B9A6E172EF9}" type="datetimeFigureOut">
              <a:rPr lang="en-US" smtClean="0"/>
              <a:pPr/>
              <a:t>23/1/2016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C1B942-C274-4FF0-B0D1-274EE3CE6320}" type="slidenum">
              <a:rPr lang="en-US" smtClean="0"/>
              <a:pPr/>
              <a:t>‹#›</a:t>
            </a:fld>
            <a:endParaRPr lang="en-US"/>
          </a:p>
        </p:txBody>
      </p:sp>
    </p:spTree>
    <p:extLst>
      <p:ext uri="{BB962C8B-B14F-4D97-AF65-F5344CB8AC3E}">
        <p14:creationId xmlns:p14="http://schemas.microsoft.com/office/powerpoint/2010/main" val="58931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CBD2094-C5B5-4FA1-BD33-AA884186B7F2}" type="slidenum">
              <a:rPr lang="en-US" smtClean="0"/>
              <a:pPr/>
              <a:t>1</a:t>
            </a:fld>
            <a:endParaRPr lang="en-US"/>
          </a:p>
        </p:txBody>
      </p:sp>
    </p:spTree>
    <p:extLst>
      <p:ext uri="{BB962C8B-B14F-4D97-AF65-F5344CB8AC3E}">
        <p14:creationId xmlns:p14="http://schemas.microsoft.com/office/powerpoint/2010/main" val="29685065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99118" y="1828800"/>
            <a:ext cx="6173808" cy="2895600"/>
          </a:xfrm>
        </p:spPr>
        <p:txBody>
          <a:bodyPr anchor="b">
            <a:normAutofit/>
          </a:bodyPr>
          <a:lstStyle>
            <a:lvl1pPr>
              <a:lnSpc>
                <a:spcPct val="80000"/>
              </a:lnSpc>
              <a:defRPr sz="4951">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799118" y="4800600"/>
            <a:ext cx="6173808" cy="1219200"/>
          </a:xfrm>
        </p:spPr>
        <p:txBody>
          <a:bodyPr>
            <a:normAutofit/>
          </a:bodyPr>
          <a:lstStyle>
            <a:lvl1pPr marL="0" indent="0" algn="l">
              <a:spcBef>
                <a:spcPts val="0"/>
              </a:spcBef>
              <a:buNone/>
              <a:defRPr sz="1500" cap="all" spc="150" baseline="0">
                <a:solidFill>
                  <a:schemeClr val="accent1"/>
                </a:solidFill>
              </a:defRPr>
            </a:lvl1pPr>
            <a:lvl2pPr marL="342991" indent="0" algn="ctr">
              <a:buNone/>
              <a:defRPr>
                <a:solidFill>
                  <a:schemeClr val="tx1">
                    <a:tint val="75000"/>
                  </a:schemeClr>
                </a:solidFill>
              </a:defRPr>
            </a:lvl2pPr>
            <a:lvl3pPr marL="685983" indent="0" algn="ctr">
              <a:buNone/>
              <a:defRPr>
                <a:solidFill>
                  <a:schemeClr val="tx1">
                    <a:tint val="75000"/>
                  </a:schemeClr>
                </a:solidFill>
              </a:defRPr>
            </a:lvl3pPr>
            <a:lvl4pPr marL="1028974" indent="0" algn="ctr">
              <a:buNone/>
              <a:defRPr>
                <a:solidFill>
                  <a:schemeClr val="tx1">
                    <a:tint val="75000"/>
                  </a:schemeClr>
                </a:solidFill>
              </a:defRPr>
            </a:lvl4pPr>
            <a:lvl5pPr marL="1371966" indent="0" algn="ctr">
              <a:buNone/>
              <a:defRPr>
                <a:solidFill>
                  <a:schemeClr val="tx1">
                    <a:tint val="75000"/>
                  </a:schemeClr>
                </a:solidFill>
              </a:defRPr>
            </a:lvl5pPr>
            <a:lvl6pPr marL="1714957" indent="0" algn="ctr">
              <a:buNone/>
              <a:defRPr>
                <a:solidFill>
                  <a:schemeClr val="tx1">
                    <a:tint val="75000"/>
                  </a:schemeClr>
                </a:solidFill>
              </a:defRPr>
            </a:lvl6pPr>
            <a:lvl7pPr marL="2057949" indent="0" algn="ctr">
              <a:buNone/>
              <a:defRPr>
                <a:solidFill>
                  <a:schemeClr val="tx1">
                    <a:tint val="75000"/>
                  </a:schemeClr>
                </a:solidFill>
              </a:defRPr>
            </a:lvl7pPr>
            <a:lvl8pPr marL="2400940" indent="0" algn="ctr">
              <a:buNone/>
              <a:defRPr>
                <a:solidFill>
                  <a:schemeClr val="tx1">
                    <a:tint val="75000"/>
                  </a:schemeClr>
                </a:solidFill>
              </a:defRPr>
            </a:lvl8pPr>
            <a:lvl9pPr marL="2743932" indent="0" algn="ctr">
              <a:buNone/>
              <a:defRPr>
                <a:solidFill>
                  <a:schemeClr val="tx1">
                    <a:tint val="75000"/>
                  </a:schemeClr>
                </a:solidFill>
              </a:defRPr>
            </a:lvl9pPr>
          </a:lstStyle>
          <a:p>
            <a:r>
              <a:rPr lang="en-US" smtClean="0"/>
              <a:t>Click to edit Master subtitle style</a:t>
            </a:r>
            <a:endParaRPr/>
          </a:p>
        </p:txBody>
      </p:sp>
    </p:spTree>
    <p:extLst>
      <p:ext uri="{BB962C8B-B14F-4D97-AF65-F5344CB8AC3E}">
        <p14:creationId xmlns:p14="http://schemas.microsoft.com/office/powerpoint/2010/main" val="2619965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2038834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596" y="381001"/>
            <a:ext cx="1143298" cy="56388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142107" y="381001"/>
            <a:ext cx="5544993"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2377807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sz="1400" b="1"/>
            </a:lvl1pPr>
          </a:lstStyle>
          <a:p>
            <a:fld id="{BD6490CA-7323-4BD5-8B4D-918E8C371558}" type="slidenum">
              <a:rPr lang="en-US" smtClean="0"/>
              <a:pPr/>
              <a:t>‹#›</a:t>
            </a:fld>
            <a:endParaRPr lang="en-US" dirty="0"/>
          </a:p>
        </p:txBody>
      </p:sp>
    </p:spTree>
    <p:extLst>
      <p:ext uri="{BB962C8B-B14F-4D97-AF65-F5344CB8AC3E}">
        <p14:creationId xmlns:p14="http://schemas.microsoft.com/office/powerpoint/2010/main" val="3246090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4918" y="2514600"/>
            <a:ext cx="6520997" cy="2819400"/>
          </a:xfrm>
        </p:spPr>
        <p:txBody>
          <a:bodyPr anchor="b">
            <a:normAutofit/>
          </a:bodyPr>
          <a:lstStyle>
            <a:lvl1pPr algn="l">
              <a:lnSpc>
                <a:spcPct val="80000"/>
              </a:lnSpc>
              <a:defRPr sz="3601" b="0" cap="none" baseline="0"/>
            </a:lvl1pPr>
          </a:lstStyle>
          <a:p>
            <a:r>
              <a:rPr lang="en-US" smtClean="0"/>
              <a:t>Click to edit Master title style</a:t>
            </a:r>
            <a:endParaRPr/>
          </a:p>
        </p:txBody>
      </p:sp>
      <p:sp>
        <p:nvSpPr>
          <p:cNvPr id="3" name="Text Placeholder 2"/>
          <p:cNvSpPr>
            <a:spLocks noGrp="1"/>
          </p:cNvSpPr>
          <p:nvPr>
            <p:ph type="body" idx="1"/>
          </p:nvPr>
        </p:nvSpPr>
        <p:spPr>
          <a:xfrm>
            <a:off x="799118" y="5410201"/>
            <a:ext cx="6517197" cy="609601"/>
          </a:xfrm>
        </p:spPr>
        <p:txBody>
          <a:bodyPr anchor="t">
            <a:normAutofit/>
          </a:bodyPr>
          <a:lstStyle>
            <a:lvl1pPr marL="0" indent="0">
              <a:spcBef>
                <a:spcPts val="0"/>
              </a:spcBef>
              <a:buNone/>
              <a:defRPr sz="1500" cap="all" spc="150" baseline="0">
                <a:solidFill>
                  <a:schemeClr val="accent1"/>
                </a:solidFill>
              </a:defRPr>
            </a:lvl1pPr>
            <a:lvl2pPr marL="342991" indent="0">
              <a:buNone/>
              <a:defRPr sz="1350">
                <a:solidFill>
                  <a:schemeClr val="tx1">
                    <a:tint val="75000"/>
                  </a:schemeClr>
                </a:solidFill>
              </a:defRPr>
            </a:lvl2pPr>
            <a:lvl3pPr marL="685983" indent="0">
              <a:buNone/>
              <a:defRPr sz="1200">
                <a:solidFill>
                  <a:schemeClr val="tx1">
                    <a:tint val="75000"/>
                  </a:schemeClr>
                </a:solidFill>
              </a:defRPr>
            </a:lvl3pPr>
            <a:lvl4pPr marL="1028974" indent="0">
              <a:buNone/>
              <a:defRPr sz="1050">
                <a:solidFill>
                  <a:schemeClr val="tx1">
                    <a:tint val="75000"/>
                  </a:schemeClr>
                </a:solidFill>
              </a:defRPr>
            </a:lvl4pPr>
            <a:lvl5pPr marL="1371966" indent="0">
              <a:buNone/>
              <a:defRPr sz="1050">
                <a:solidFill>
                  <a:schemeClr val="tx1">
                    <a:tint val="75000"/>
                  </a:schemeClr>
                </a:solidFill>
              </a:defRPr>
            </a:lvl5pPr>
            <a:lvl6pPr marL="1714957" indent="0">
              <a:buNone/>
              <a:defRPr sz="1050">
                <a:solidFill>
                  <a:schemeClr val="tx1">
                    <a:tint val="75000"/>
                  </a:schemeClr>
                </a:solidFill>
              </a:defRPr>
            </a:lvl6pPr>
            <a:lvl7pPr marL="2057949" indent="0">
              <a:buNone/>
              <a:defRPr sz="1050">
                <a:solidFill>
                  <a:schemeClr val="tx1">
                    <a:tint val="75000"/>
                  </a:schemeClr>
                </a:solidFill>
              </a:defRPr>
            </a:lvl7pPr>
            <a:lvl8pPr marL="2400940" indent="0">
              <a:buNone/>
              <a:defRPr sz="1050">
                <a:solidFill>
                  <a:schemeClr val="tx1">
                    <a:tint val="75000"/>
                  </a:schemeClr>
                </a:solidFill>
              </a:defRPr>
            </a:lvl8pPr>
            <a:lvl9pPr marL="2743932"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152727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28880" y="1905001"/>
            <a:ext cx="3315563" cy="41148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73104" y="1905001"/>
            <a:ext cx="3315563" cy="41148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258797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42106" y="1905000"/>
            <a:ext cx="3313277" cy="762000"/>
          </a:xfrm>
        </p:spPr>
        <p:txBody>
          <a:bodyPr anchor="ctr">
            <a:noAutofit/>
          </a:bodyPr>
          <a:lstStyle>
            <a:lvl1pPr marL="0" indent="0">
              <a:spcBef>
                <a:spcPts val="0"/>
              </a:spcBef>
              <a:buNone/>
              <a:defRPr sz="1500" b="0" cap="all" spc="150" baseline="0">
                <a:solidFill>
                  <a:schemeClr val="accent1"/>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42106" y="2743201"/>
            <a:ext cx="3313277" cy="32766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688617" y="1905000"/>
            <a:ext cx="3313277" cy="762000"/>
          </a:xfrm>
        </p:spPr>
        <p:txBody>
          <a:bodyPr anchor="ctr">
            <a:noAutofit/>
          </a:bodyPr>
          <a:lstStyle>
            <a:lvl1pPr marL="0" indent="0">
              <a:spcBef>
                <a:spcPts val="0"/>
              </a:spcBef>
              <a:buNone/>
              <a:defRPr sz="1500" b="0" cap="all" spc="150" baseline="0">
                <a:solidFill>
                  <a:schemeClr val="accent1"/>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88617" y="2743201"/>
            <a:ext cx="3313277" cy="32766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251864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3046830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1069861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1910" y="1905000"/>
            <a:ext cx="2698158" cy="2667000"/>
          </a:xfrm>
        </p:spPr>
        <p:txBody>
          <a:bodyPr anchor="b">
            <a:noAutofit/>
          </a:bodyPr>
          <a:lstStyle>
            <a:lvl1pPr algn="l">
              <a:lnSpc>
                <a:spcPct val="90000"/>
              </a:lnSpc>
              <a:defRPr sz="2701" b="0" baseline="0">
                <a:solidFill>
                  <a:schemeClr val="tx1"/>
                </a:solidFill>
              </a:defRPr>
            </a:lvl1pPr>
          </a:lstStyle>
          <a:p>
            <a:r>
              <a:rPr lang="en-US" smtClean="0"/>
              <a:t>Click to edit Master title style</a:t>
            </a:r>
            <a:endParaRPr/>
          </a:p>
        </p:txBody>
      </p:sp>
      <p:sp>
        <p:nvSpPr>
          <p:cNvPr id="3" name="Content Placeholder 2"/>
          <p:cNvSpPr>
            <a:spLocks noGrp="1"/>
          </p:cNvSpPr>
          <p:nvPr>
            <p:ph idx="1"/>
          </p:nvPr>
        </p:nvSpPr>
        <p:spPr>
          <a:xfrm>
            <a:off x="3714528" y="685800"/>
            <a:ext cx="4801850" cy="5334000"/>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99118" y="4648200"/>
            <a:ext cx="2686749" cy="1371600"/>
          </a:xfrm>
        </p:spPr>
        <p:txBody>
          <a:bodyPr>
            <a:normAutofit/>
          </a:bodyPr>
          <a:lstStyle>
            <a:lvl1pPr marL="0" indent="0">
              <a:lnSpc>
                <a:spcPct val="90000"/>
              </a:lnSpc>
              <a:spcBef>
                <a:spcPts val="900"/>
              </a:spcBef>
              <a:buNone/>
              <a:defRPr sz="13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397357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714528" y="685800"/>
            <a:ext cx="4801850" cy="5334000"/>
          </a:xfrm>
          <a:solidFill>
            <a:schemeClr val="bg2"/>
          </a:solidFill>
          <a:ln w="76200">
            <a:solidFill>
              <a:schemeClr val="tx1"/>
            </a:solidFill>
            <a:miter lim="800000"/>
          </a:ln>
        </p:spPr>
        <p:txBody>
          <a:bodyPr>
            <a:normAutofit/>
          </a:bodyPr>
          <a:lstStyle>
            <a:lvl1pPr marL="0" indent="0" algn="ctr">
              <a:buNone/>
              <a:defRPr sz="1800"/>
            </a:lvl1pPr>
            <a:lvl2pPr marL="342991" indent="0">
              <a:buNone/>
              <a:defRPr sz="2101"/>
            </a:lvl2pPr>
            <a:lvl3pPr marL="685983" indent="0">
              <a:buNone/>
              <a:defRPr sz="1800"/>
            </a:lvl3pPr>
            <a:lvl4pPr marL="1028974" indent="0">
              <a:buNone/>
              <a:defRPr sz="1500"/>
            </a:lvl4pPr>
            <a:lvl5pPr marL="1371966" indent="0">
              <a:buNone/>
              <a:defRPr sz="1500"/>
            </a:lvl5pPr>
            <a:lvl6pPr marL="1714957" indent="0">
              <a:buNone/>
              <a:defRPr sz="1500"/>
            </a:lvl6pPr>
            <a:lvl7pPr marL="2057949" indent="0">
              <a:buNone/>
              <a:defRPr sz="1500"/>
            </a:lvl7pPr>
            <a:lvl8pPr marL="2400940" indent="0">
              <a:buNone/>
              <a:defRPr sz="1500"/>
            </a:lvl8pPr>
            <a:lvl9pPr marL="2743932" indent="0">
              <a:buNone/>
              <a:defRPr sz="1500"/>
            </a:lvl9pPr>
          </a:lstStyle>
          <a:p>
            <a:r>
              <a:rPr lang="en-US" smtClean="0"/>
              <a:t>Click icon to add picture</a:t>
            </a:r>
            <a:endParaRPr/>
          </a:p>
        </p:txBody>
      </p:sp>
      <p:sp>
        <p:nvSpPr>
          <p:cNvPr id="2" name="Title 1"/>
          <p:cNvSpPr>
            <a:spLocks noGrp="1"/>
          </p:cNvSpPr>
          <p:nvPr>
            <p:ph type="title"/>
          </p:nvPr>
        </p:nvSpPr>
        <p:spPr>
          <a:xfrm>
            <a:off x="791910" y="1905000"/>
            <a:ext cx="2698158" cy="2667000"/>
          </a:xfrm>
        </p:spPr>
        <p:txBody>
          <a:bodyPr anchor="b">
            <a:normAutofit/>
          </a:bodyPr>
          <a:lstStyle>
            <a:lvl1pPr algn="l">
              <a:lnSpc>
                <a:spcPct val="90000"/>
              </a:lnSpc>
              <a:defRPr sz="2701" b="0" i="0" baseline="0">
                <a:solidFill>
                  <a:schemeClr val="tx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799118" y="4648200"/>
            <a:ext cx="2686749" cy="1371600"/>
          </a:xfrm>
        </p:spPr>
        <p:txBody>
          <a:bodyPr>
            <a:normAutofit/>
          </a:bodyPr>
          <a:lstStyle>
            <a:lvl1pPr marL="0" indent="0">
              <a:lnSpc>
                <a:spcPct val="90000"/>
              </a:lnSpc>
              <a:spcBef>
                <a:spcPts val="900"/>
              </a:spcBef>
              <a:buNone/>
              <a:defRPr sz="1350"/>
            </a:lvl1pPr>
            <a:lvl2pPr marL="342991" indent="0">
              <a:buNone/>
              <a:defRPr sz="900"/>
            </a:lvl2pPr>
            <a:lvl3pPr marL="685983" indent="0">
              <a:buNone/>
              <a:defRPr sz="750"/>
            </a:lvl3pPr>
            <a:lvl4pPr marL="1028974" indent="0">
              <a:buNone/>
              <a:defRPr sz="675"/>
            </a:lvl4pPr>
            <a:lvl5pPr marL="1371966" indent="0">
              <a:buNone/>
              <a:defRPr sz="675"/>
            </a:lvl5pPr>
            <a:lvl6pPr marL="1714957" indent="0">
              <a:buNone/>
              <a:defRPr sz="675"/>
            </a:lvl6pPr>
            <a:lvl7pPr marL="2057949" indent="0">
              <a:buNone/>
              <a:defRPr sz="675"/>
            </a:lvl7pPr>
            <a:lvl8pPr marL="2400940" indent="0">
              <a:buNone/>
              <a:defRPr sz="675"/>
            </a:lvl8pPr>
            <a:lvl9pPr marL="2743932"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6490CA-7323-4BD5-8B4D-918E8C371558}" type="slidenum">
              <a:rPr lang="en-US" smtClean="0"/>
              <a:pPr/>
              <a:t>‹#›</a:t>
            </a:fld>
            <a:endParaRPr lang="en-US"/>
          </a:p>
        </p:txBody>
      </p:sp>
    </p:spTree>
    <p:extLst>
      <p:ext uri="{BB962C8B-B14F-4D97-AF65-F5344CB8AC3E}">
        <p14:creationId xmlns:p14="http://schemas.microsoft.com/office/powerpoint/2010/main" val="4188288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2108" y="381000"/>
            <a:ext cx="6859787" cy="1371600"/>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142107" y="1904999"/>
            <a:ext cx="6852578" cy="41148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171424" y="6400800"/>
            <a:ext cx="1087325" cy="276228"/>
          </a:xfrm>
          <a:prstGeom prst="rect">
            <a:avLst/>
          </a:prstGeom>
        </p:spPr>
        <p:txBody>
          <a:bodyPr vert="horz" lIns="91440" tIns="45720" rIns="91440" bIns="45720" rtlCol="0" anchor="ctr"/>
          <a:lstStyle>
            <a:lvl1pPr algn="r">
              <a:defRPr sz="75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1142107" y="6400800"/>
            <a:ext cx="4916180" cy="276228"/>
          </a:xfrm>
          <a:prstGeom prst="rect">
            <a:avLst/>
          </a:prstGeom>
        </p:spPr>
        <p:txBody>
          <a:bodyPr vert="horz" lIns="91440" tIns="45720" rIns="91440" bIns="45720" rtlCol="0" anchor="ctr"/>
          <a:lstStyle>
            <a:lvl1pPr algn="l">
              <a:defRPr sz="7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373078" y="6400800"/>
            <a:ext cx="628815" cy="276228"/>
          </a:xfrm>
          <a:prstGeom prst="rect">
            <a:avLst/>
          </a:prstGeom>
        </p:spPr>
        <p:txBody>
          <a:bodyPr vert="horz" lIns="91440" tIns="45720" rIns="91440" bIns="45720" rtlCol="0" anchor="ctr"/>
          <a:lstStyle>
            <a:lvl1pPr algn="r">
              <a:defRPr sz="750">
                <a:solidFill>
                  <a:schemeClr val="tx1">
                    <a:tint val="75000"/>
                  </a:schemeClr>
                </a:solidFill>
              </a:defRPr>
            </a:lvl1pPr>
          </a:lstStyle>
          <a:p>
            <a:fld id="{BD6490CA-7323-4BD5-8B4D-918E8C371558}" type="slidenum">
              <a:rPr lang="en-US" smtClean="0"/>
              <a:pPr/>
              <a:t>‹#›</a:t>
            </a:fld>
            <a:endParaRPr lang="en-US"/>
          </a:p>
        </p:txBody>
      </p:sp>
    </p:spTree>
    <p:extLst>
      <p:ext uri="{BB962C8B-B14F-4D97-AF65-F5344CB8AC3E}">
        <p14:creationId xmlns:p14="http://schemas.microsoft.com/office/powerpoint/2010/main" val="367952068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685983" rtl="0" eaLnBrk="1" latinLnBrk="0" hangingPunct="1">
        <a:lnSpc>
          <a:spcPct val="90000"/>
        </a:lnSpc>
        <a:spcBef>
          <a:spcPct val="0"/>
        </a:spcBef>
        <a:buNone/>
        <a:defRPr sz="2701" kern="1200" spc="75" baseline="0">
          <a:solidFill>
            <a:schemeClr val="tx1"/>
          </a:solidFill>
          <a:latin typeface="+mj-lt"/>
          <a:ea typeface="+mj-ea"/>
          <a:cs typeface="+mj-cs"/>
        </a:defRPr>
      </a:lvl1pPr>
    </p:titleStyle>
    <p:bodyStyle>
      <a:lvl1pPr marL="167923" indent="-167923" algn="l" defTabSz="685983" rtl="0" eaLnBrk="1" latinLnBrk="0" hangingPunct="1">
        <a:lnSpc>
          <a:spcPct val="90000"/>
        </a:lnSpc>
        <a:spcBef>
          <a:spcPts val="1350"/>
        </a:spcBef>
        <a:buClr>
          <a:schemeClr val="accent1"/>
        </a:buClr>
        <a:buSzPct val="100000"/>
        <a:buFont typeface="Arial" pitchFamily="34" charset="0"/>
        <a:buChar char="•"/>
        <a:defRPr sz="1800" kern="1200">
          <a:solidFill>
            <a:schemeClr val="tx1"/>
          </a:solidFill>
          <a:latin typeface="+mn-lt"/>
          <a:ea typeface="+mn-ea"/>
          <a:cs typeface="+mn-cs"/>
        </a:defRPr>
      </a:lvl1pPr>
      <a:lvl2pPr marL="347755" indent="-173878" algn="l" defTabSz="685983" rtl="0" eaLnBrk="1" latinLnBrk="0" hangingPunct="1">
        <a:lnSpc>
          <a:spcPct val="90000"/>
        </a:lnSpc>
        <a:spcBef>
          <a:spcPts val="900"/>
        </a:spcBef>
        <a:buClr>
          <a:schemeClr val="accent1"/>
        </a:buClr>
        <a:buSzPct val="100000"/>
        <a:buFont typeface="Arial" pitchFamily="34" charset="0"/>
        <a:buChar char="•"/>
        <a:defRPr sz="1500" kern="1200">
          <a:solidFill>
            <a:schemeClr val="tx1"/>
          </a:solidFill>
          <a:latin typeface="+mn-lt"/>
          <a:ea typeface="+mn-ea"/>
          <a:cs typeface="+mn-cs"/>
        </a:defRPr>
      </a:lvl2pPr>
      <a:lvl3pPr marL="512105" indent="-164350" algn="l" defTabSz="685983" rtl="0" eaLnBrk="1" latinLnBrk="0" hangingPunct="1">
        <a:lnSpc>
          <a:spcPct val="90000"/>
        </a:lnSpc>
        <a:spcBef>
          <a:spcPts val="450"/>
        </a:spcBef>
        <a:buClr>
          <a:schemeClr val="accent1"/>
        </a:buClr>
        <a:buSzPct val="100000"/>
        <a:buFont typeface="Arial" pitchFamily="34" charset="0"/>
        <a:buChar char="•"/>
        <a:defRPr sz="1350" kern="1200">
          <a:solidFill>
            <a:schemeClr val="tx1"/>
          </a:solidFill>
          <a:latin typeface="+mn-lt"/>
          <a:ea typeface="+mn-ea"/>
          <a:cs typeface="+mn-cs"/>
        </a:defRPr>
      </a:lvl3pPr>
      <a:lvl4pPr marL="643109" indent="-131004" algn="l" defTabSz="685983" rtl="0" eaLnBrk="1" latinLnBrk="0" hangingPunct="1">
        <a:lnSpc>
          <a:spcPct val="90000"/>
        </a:lnSpc>
        <a:spcBef>
          <a:spcPts val="450"/>
        </a:spcBef>
        <a:buClr>
          <a:schemeClr val="accent1"/>
        </a:buClr>
        <a:buSzPct val="100000"/>
        <a:buFont typeface="Arial" pitchFamily="34" charset="0"/>
        <a:buChar char="•"/>
        <a:defRPr sz="1200" kern="1200">
          <a:solidFill>
            <a:schemeClr val="tx1"/>
          </a:solidFill>
          <a:latin typeface="+mn-lt"/>
          <a:ea typeface="+mn-ea"/>
          <a:cs typeface="+mn-cs"/>
        </a:defRPr>
      </a:lvl4pPr>
      <a:lvl5pPr marL="772922" indent="-129813" algn="l" defTabSz="685983" rtl="0" eaLnBrk="1" latinLnBrk="0" hangingPunct="1">
        <a:lnSpc>
          <a:spcPct val="90000"/>
        </a:lnSpc>
        <a:spcBef>
          <a:spcPts val="450"/>
        </a:spcBef>
        <a:buClr>
          <a:schemeClr val="accent1"/>
        </a:buClr>
        <a:buSzPct val="100000"/>
        <a:buFont typeface="Arial" pitchFamily="34" charset="0"/>
        <a:buChar char="•"/>
        <a:defRPr sz="1200" kern="1200">
          <a:solidFill>
            <a:schemeClr val="tx1"/>
          </a:solidFill>
          <a:latin typeface="+mn-lt"/>
          <a:ea typeface="+mn-ea"/>
          <a:cs typeface="+mn-cs"/>
        </a:defRPr>
      </a:lvl5pPr>
      <a:lvl6pPr marL="905497"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6pPr>
      <a:lvl7pPr marL="1035834"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7pPr>
      <a:lvl8pPr marL="1166171"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8pPr>
      <a:lvl9pPr marL="1296508" indent="-130337" algn="l" defTabSz="685983" rtl="0" eaLnBrk="1" latinLnBrk="0" hangingPunct="1">
        <a:spcBef>
          <a:spcPts val="450"/>
        </a:spcBef>
        <a:buClr>
          <a:schemeClr val="accent1"/>
        </a:buClr>
        <a:buFont typeface="Arial" pitchFamily="34" charset="0"/>
        <a:buChar char="•"/>
        <a:defRPr sz="1200" kern="1200">
          <a:solidFill>
            <a:schemeClr val="tx1"/>
          </a:solidFill>
          <a:latin typeface="+mn-lt"/>
          <a:ea typeface="+mn-ea"/>
          <a:cs typeface="+mn-cs"/>
        </a:defRPr>
      </a:lvl9pPr>
    </p:bodyStyle>
    <p:otherStyle>
      <a:defPPr>
        <a:defRPr/>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39">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hyperlink" Target="http://www.amazon.com/s/ref=ntt_athr_dp_sr_2?_encoding=UTF8&amp;field-author=Robert%20T.%20Balmer&amp;ie=UTF8&amp;search-alias=books&amp;sort=relevancerank" TargetMode="External"/><Relationship Id="rId2" Type="http://schemas.openxmlformats.org/officeDocument/2006/relationships/hyperlink" Target="http://www.amazon.com/s/ref=ntt_athr_dp_sr_1?_encoding=UTF8&amp;field-author=Philip%20Kosky&amp;ie=UTF8&amp;search-alias=books&amp;sort=relevancerank" TargetMode="Externa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hyperlink" Target="http://www.amazon.com/s/ref=ntt_athr_dp_sr_4?_encoding=UTF8&amp;field-author=George%20Wise&amp;ie=UTF8&amp;search-alias=books&amp;sort=relevancerank" TargetMode="External"/><Relationship Id="rId4" Type="http://schemas.openxmlformats.org/officeDocument/2006/relationships/hyperlink" Target="http://www.amazon.com/s/ref=ntt_athr_dp_sr_3?_encoding=UTF8&amp;field-author=William%20D.%20Keat&amp;ie=UTF8&amp;search-alias=books&amp;sort=relevanceran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fac.ksu.edu.sa/aelsherbeeny"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gif"/><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667000"/>
            <a:ext cx="9144000" cy="1905000"/>
          </a:xfrm>
        </p:spPr>
        <p:txBody>
          <a:bodyPr>
            <a:normAutofit/>
          </a:bodyPr>
          <a:lstStyle/>
          <a:p>
            <a:pPr algn="ctr"/>
            <a:r>
              <a:rPr lang="en-US" dirty="0" smtClean="0"/>
              <a:t>Lecture 1.</a:t>
            </a:r>
            <a:br>
              <a:rPr lang="en-US" dirty="0" smtClean="0"/>
            </a:br>
            <a:r>
              <a:rPr lang="en-US" i="1" dirty="0" smtClean="0"/>
              <a:t>Course Introduction</a:t>
            </a:r>
            <a:endParaRPr lang="en-US" i="1" dirty="0"/>
          </a:p>
        </p:txBody>
      </p:sp>
      <p:sp>
        <p:nvSpPr>
          <p:cNvPr id="3" name="Subtitle 2"/>
          <p:cNvSpPr>
            <a:spLocks noGrp="1"/>
          </p:cNvSpPr>
          <p:nvPr>
            <p:ph type="subTitle" idx="1"/>
          </p:nvPr>
        </p:nvSpPr>
        <p:spPr>
          <a:xfrm>
            <a:off x="685800" y="5257800"/>
            <a:ext cx="7848600" cy="1752600"/>
          </a:xfrm>
        </p:spPr>
        <p:txBody>
          <a:bodyPr>
            <a:normAutofit/>
          </a:bodyPr>
          <a:lstStyle/>
          <a:p>
            <a:pPr algn="ctr"/>
            <a:r>
              <a:rPr lang="en-US" sz="2000" dirty="0" smtClean="0"/>
              <a:t>January 2016</a:t>
            </a:r>
            <a:endParaRPr lang="en-US" sz="2000" dirty="0"/>
          </a:p>
          <a:p>
            <a:endParaRPr lang="en-US" sz="2000" dirty="0"/>
          </a:p>
        </p:txBody>
      </p:sp>
      <p:sp>
        <p:nvSpPr>
          <p:cNvPr id="5" name="Slide Number Placeholder 4"/>
          <p:cNvSpPr>
            <a:spLocks noGrp="1"/>
          </p:cNvSpPr>
          <p:nvPr>
            <p:ph type="sldNum" sz="quarter" idx="4294967295"/>
          </p:nvPr>
        </p:nvSpPr>
        <p:spPr>
          <a:xfrm>
            <a:off x="7010400" y="6356350"/>
            <a:ext cx="2133600" cy="365125"/>
          </a:xfrm>
        </p:spPr>
        <p:txBody>
          <a:bodyPr/>
          <a:lstStyle/>
          <a:p>
            <a:fld id="{BD6490CA-7323-4BD5-8B4D-918E8C371558}" type="slidenum">
              <a:rPr lang="en-US" smtClean="0"/>
              <a:pPr/>
              <a:t>1</a:t>
            </a:fld>
            <a:endParaRPr lang="en-US"/>
          </a:p>
        </p:txBody>
      </p:sp>
      <p:sp>
        <p:nvSpPr>
          <p:cNvPr id="6" name="Rectangle 5"/>
          <p:cNvSpPr/>
          <p:nvPr/>
        </p:nvSpPr>
        <p:spPr>
          <a:xfrm>
            <a:off x="170411" y="1522672"/>
            <a:ext cx="4572000" cy="1600438"/>
          </a:xfrm>
          <a:prstGeom prst="rect">
            <a:avLst/>
          </a:prstGeom>
        </p:spPr>
        <p:txBody>
          <a:bodyPr>
            <a:spAutoFit/>
          </a:bodyPr>
          <a:lstStyle/>
          <a:p>
            <a:r>
              <a:rPr lang="en-US" sz="2000" spc="75" dirty="0">
                <a:solidFill>
                  <a:schemeClr val="accent1">
                    <a:lumMod val="60000"/>
                    <a:lumOff val="40000"/>
                  </a:schemeClr>
                </a:solidFill>
              </a:rPr>
              <a:t>GE105</a:t>
            </a:r>
          </a:p>
          <a:p>
            <a:r>
              <a:rPr lang="en-US" sz="2000" spc="75" dirty="0">
                <a:solidFill>
                  <a:schemeClr val="accent1">
                    <a:lumMod val="60000"/>
                    <a:lumOff val="40000"/>
                  </a:schemeClr>
                </a:solidFill>
              </a:rPr>
              <a:t>Introduction to Engineering Design </a:t>
            </a:r>
            <a:r>
              <a:rPr lang="en-US" sz="2000" spc="75" dirty="0" smtClean="0">
                <a:solidFill>
                  <a:schemeClr val="accent1">
                    <a:lumMod val="60000"/>
                    <a:lumOff val="40000"/>
                  </a:schemeClr>
                </a:solidFill>
                <a:ea typeface="+mj-ea"/>
                <a:cs typeface="+mj-cs"/>
              </a:rPr>
              <a:t>College </a:t>
            </a:r>
            <a:r>
              <a:rPr lang="en-US" sz="2000" spc="75" dirty="0">
                <a:solidFill>
                  <a:schemeClr val="accent1">
                    <a:lumMod val="60000"/>
                    <a:lumOff val="40000"/>
                  </a:schemeClr>
                </a:solidFill>
                <a:ea typeface="+mj-ea"/>
                <a:cs typeface="+mj-cs"/>
              </a:rPr>
              <a:t>of Engineering</a:t>
            </a:r>
          </a:p>
          <a:p>
            <a:r>
              <a:rPr lang="en-US" sz="2000" spc="75" dirty="0">
                <a:solidFill>
                  <a:schemeClr val="accent1">
                    <a:lumMod val="60000"/>
                    <a:lumOff val="40000"/>
                  </a:schemeClr>
                </a:solidFill>
                <a:ea typeface="+mj-ea"/>
                <a:cs typeface="+mj-cs"/>
              </a:rPr>
              <a:t>King Saud University</a:t>
            </a:r>
          </a:p>
          <a:p>
            <a:endParaRPr lang="en-US" dirty="0"/>
          </a:p>
        </p:txBody>
      </p:sp>
      <p:pic>
        <p:nvPicPr>
          <p:cNvPr id="7" name="Picture 6"/>
          <p:cNvPicPr>
            <a:picLocks noChangeAspect="1"/>
          </p:cNvPicPr>
          <p:nvPr/>
        </p:nvPicPr>
        <p:blipFill>
          <a:blip r:embed="rId3"/>
          <a:stretch>
            <a:fillRect/>
          </a:stretch>
        </p:blipFill>
        <p:spPr>
          <a:xfrm>
            <a:off x="228600" y="309302"/>
            <a:ext cx="3152159" cy="123692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28600"/>
            <a:ext cx="8229600" cy="1143000"/>
          </a:xfrm>
        </p:spPr>
        <p:txBody>
          <a:bodyPr>
            <a:normAutofit/>
          </a:bodyPr>
          <a:lstStyle/>
          <a:p>
            <a:pPr>
              <a:defRPr/>
            </a:pPr>
            <a:r>
              <a:rPr lang="en-US" sz="3200" b="1" dirty="0">
                <a:solidFill>
                  <a:schemeClr val="accent1">
                    <a:lumMod val="60000"/>
                    <a:lumOff val="40000"/>
                  </a:schemeClr>
                </a:solidFill>
              </a:rPr>
              <a:t>Learning </a:t>
            </a:r>
            <a:r>
              <a:rPr lang="en-US" sz="3200" b="1" dirty="0" smtClean="0">
                <a:solidFill>
                  <a:schemeClr val="accent1">
                    <a:lumMod val="60000"/>
                    <a:lumOff val="40000"/>
                  </a:schemeClr>
                </a:solidFill>
              </a:rPr>
              <a:t>Outcomes (Cognitive Skills)</a:t>
            </a:r>
            <a:endParaRPr lang="en-US" sz="3200" b="1" dirty="0">
              <a:solidFill>
                <a:schemeClr val="accent1">
                  <a:lumMod val="60000"/>
                  <a:lumOff val="40000"/>
                </a:schemeClr>
              </a:solidFill>
            </a:endParaRPr>
          </a:p>
        </p:txBody>
      </p:sp>
      <p:sp>
        <p:nvSpPr>
          <p:cNvPr id="10244" name="Rectangle 5"/>
          <p:cNvSpPr>
            <a:spLocks noGrp="1" noChangeArrowheads="1"/>
          </p:cNvSpPr>
          <p:nvPr>
            <p:ph idx="1"/>
          </p:nvPr>
        </p:nvSpPr>
        <p:spPr>
          <a:xfrm>
            <a:off x="381000" y="1066800"/>
            <a:ext cx="8305800" cy="2590800"/>
          </a:xfrm>
          <a:noFill/>
        </p:spPr>
        <p:txBody>
          <a:bodyPr>
            <a:normAutofit/>
          </a:bodyPr>
          <a:lstStyle/>
          <a:p>
            <a:pPr lvl="0" algn="just"/>
            <a:r>
              <a:rPr lang="en-AU" sz="2000" dirty="0" smtClean="0"/>
              <a:t>Ability to apply design heuristic of recognition of the problem, problem definition, design criteria, and design constraints</a:t>
            </a:r>
          </a:p>
          <a:p>
            <a:pPr lvl="0" algn="just"/>
            <a:r>
              <a:rPr lang="en-AU" sz="2000" dirty="0" smtClean="0"/>
              <a:t>Ability to apply creative techniques to </a:t>
            </a:r>
            <a:r>
              <a:rPr lang="en-AU" sz="2000" b="1" u="sng" dirty="0" smtClean="0"/>
              <a:t>generate alternative solutions</a:t>
            </a:r>
            <a:r>
              <a:rPr lang="en-AU" sz="2000" dirty="0" smtClean="0"/>
              <a:t> (concepts)</a:t>
            </a:r>
          </a:p>
          <a:p>
            <a:pPr lvl="0" algn="just"/>
            <a:r>
              <a:rPr lang="en-AU" sz="2000" dirty="0" smtClean="0"/>
              <a:t>Ability to apply procedures to evaluate the solutions and select the </a:t>
            </a:r>
            <a:r>
              <a:rPr lang="en-AU" sz="2000" b="1" dirty="0" smtClean="0"/>
              <a:t>"best" solution</a:t>
            </a:r>
            <a:r>
              <a:rPr lang="en-AU" sz="2000" dirty="0" smtClean="0"/>
              <a:t>, decide on a course of action and implement the selected solution</a:t>
            </a:r>
          </a:p>
        </p:txBody>
      </p:sp>
      <p:sp>
        <p:nvSpPr>
          <p:cNvPr id="10242" name="Slide Number Placeholder 5"/>
          <p:cNvSpPr>
            <a:spLocks noGrp="1"/>
          </p:cNvSpPr>
          <p:nvPr>
            <p:ph type="sldNum" sz="quarter" idx="12"/>
          </p:nvPr>
        </p:nvSpPr>
        <p:spPr>
          <a:noFill/>
        </p:spPr>
        <p:txBody>
          <a:bodyPr/>
          <a:lstStyle/>
          <a:p>
            <a:r>
              <a:rPr lang="en-US" dirty="0" smtClean="0"/>
              <a:t>10</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5400" y="3357364"/>
            <a:ext cx="3561112" cy="2667397"/>
          </a:xfrm>
          <a:prstGeom prst="rect">
            <a:avLst/>
          </a:prstGeom>
        </p:spPr>
      </p:pic>
      <p:sp>
        <p:nvSpPr>
          <p:cNvPr id="4" name="Rectangle 3"/>
          <p:cNvSpPr/>
          <p:nvPr/>
        </p:nvSpPr>
        <p:spPr>
          <a:xfrm>
            <a:off x="381000" y="3357365"/>
            <a:ext cx="4572000" cy="2667397"/>
          </a:xfrm>
          <a:prstGeom prst="rect">
            <a:avLst/>
          </a:prstGeom>
        </p:spPr>
        <p:txBody>
          <a:bodyPr>
            <a:spAutoFit/>
          </a:bodyPr>
          <a:lstStyle/>
          <a:p>
            <a:pPr marL="167923" indent="-167923" algn="just" defTabSz="685983">
              <a:lnSpc>
                <a:spcPct val="90000"/>
              </a:lnSpc>
              <a:spcBef>
                <a:spcPts val="1350"/>
              </a:spcBef>
              <a:buClr>
                <a:schemeClr val="accent1"/>
              </a:buClr>
              <a:buSzPct val="100000"/>
              <a:buFont typeface="Arial" pitchFamily="34" charset="0"/>
              <a:buChar char="•"/>
            </a:pPr>
            <a:r>
              <a:rPr lang="en-AU" sz="2000" dirty="0"/>
              <a:t>Ability to synthesize and critically judge the relevant gathered information to solve open-ended problems</a:t>
            </a:r>
          </a:p>
          <a:p>
            <a:pPr marL="167923" indent="-167923" algn="just" defTabSz="685983">
              <a:lnSpc>
                <a:spcPct val="90000"/>
              </a:lnSpc>
              <a:spcBef>
                <a:spcPts val="1350"/>
              </a:spcBef>
              <a:buClr>
                <a:schemeClr val="accent1"/>
              </a:buClr>
              <a:buSzPct val="100000"/>
              <a:buFont typeface="Arial" pitchFamily="34" charset="0"/>
              <a:buChar char="•"/>
            </a:pPr>
            <a:r>
              <a:rPr lang="en-AU" sz="2000" dirty="0"/>
              <a:t>Ability to exercise professional and ethical responsibility in carrying out the design project</a:t>
            </a:r>
          </a:p>
          <a:p>
            <a:pPr marL="167923" indent="-167923" algn="just" defTabSz="685983">
              <a:lnSpc>
                <a:spcPct val="90000"/>
              </a:lnSpc>
              <a:spcBef>
                <a:spcPts val="1350"/>
              </a:spcBef>
              <a:buClr>
                <a:schemeClr val="accent1"/>
              </a:buClr>
              <a:buSzPct val="100000"/>
              <a:buFont typeface="Arial" pitchFamily="34" charset="0"/>
              <a:buChar char="•"/>
            </a:pPr>
            <a:r>
              <a:rPr lang="en-AU" sz="2000" dirty="0"/>
              <a:t>Ability to consider human factors and legal factors in the design problems</a:t>
            </a:r>
            <a:endParaRPr lang="en-US" sz="20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9144000" cy="1143000"/>
          </a:xfrm>
        </p:spPr>
        <p:txBody>
          <a:bodyPr>
            <a:normAutofit/>
          </a:bodyPr>
          <a:lstStyle/>
          <a:p>
            <a:pPr>
              <a:defRPr/>
            </a:pPr>
            <a:r>
              <a:rPr lang="en-US" sz="3200" b="1" dirty="0">
                <a:solidFill>
                  <a:schemeClr val="accent1">
                    <a:lumMod val="60000"/>
                    <a:lumOff val="40000"/>
                  </a:schemeClr>
                </a:solidFill>
              </a:rPr>
              <a:t>Learning </a:t>
            </a:r>
            <a:r>
              <a:rPr lang="en-US" sz="3200" b="1" dirty="0" smtClean="0">
                <a:solidFill>
                  <a:schemeClr val="accent1">
                    <a:lumMod val="60000"/>
                    <a:lumOff val="40000"/>
                  </a:schemeClr>
                </a:solidFill>
              </a:rPr>
              <a:t>Outcomes (Interpersonal Skills)</a:t>
            </a:r>
            <a:endParaRPr lang="ar-SA" sz="3200" b="1" dirty="0">
              <a:solidFill>
                <a:schemeClr val="accent1">
                  <a:lumMod val="60000"/>
                  <a:lumOff val="40000"/>
                </a:schemeClr>
              </a:solidFill>
            </a:endParaRPr>
          </a:p>
        </p:txBody>
      </p:sp>
      <p:sp>
        <p:nvSpPr>
          <p:cNvPr id="3" name="Content Placeholder 2"/>
          <p:cNvSpPr>
            <a:spLocks noGrp="1"/>
          </p:cNvSpPr>
          <p:nvPr>
            <p:ph idx="1"/>
          </p:nvPr>
        </p:nvSpPr>
        <p:spPr>
          <a:xfrm>
            <a:off x="228600" y="990600"/>
            <a:ext cx="4419600" cy="3124200"/>
          </a:xfrm>
        </p:spPr>
        <p:txBody>
          <a:bodyPr>
            <a:noAutofit/>
          </a:bodyPr>
          <a:lstStyle/>
          <a:p>
            <a:pPr lvl="0"/>
            <a:r>
              <a:rPr lang="en-AU" sz="2000" dirty="0" smtClean="0"/>
              <a:t>Ability to take the </a:t>
            </a:r>
            <a:r>
              <a:rPr lang="en-AU" sz="2000" b="1" u="sng" dirty="0" smtClean="0"/>
              <a:t>responsibility</a:t>
            </a:r>
            <a:r>
              <a:rPr lang="en-AU" sz="2000" dirty="0" smtClean="0"/>
              <a:t> to solve given assignments on your own and submit the solution on time.</a:t>
            </a:r>
          </a:p>
          <a:p>
            <a:pPr lvl="0"/>
            <a:r>
              <a:rPr lang="en-AU" sz="2000" dirty="0" smtClean="0"/>
              <a:t>Ability to engage and work effectively in teams with full group interaction during the work on the design project, exercise full responsibility in holding team meetings, distributing tasks, leadership and team dynamics. </a:t>
            </a:r>
          </a:p>
        </p:txBody>
      </p:sp>
      <p:sp>
        <p:nvSpPr>
          <p:cNvPr id="5" name="Slide Number Placeholder 4"/>
          <p:cNvSpPr>
            <a:spLocks noGrp="1"/>
          </p:cNvSpPr>
          <p:nvPr>
            <p:ph type="sldNum" sz="quarter" idx="12"/>
          </p:nvPr>
        </p:nvSpPr>
        <p:spPr/>
        <p:txBody>
          <a:bodyPr/>
          <a:lstStyle/>
          <a:p>
            <a:fld id="{BD6490CA-7323-4BD5-8B4D-918E8C371558}" type="slidenum">
              <a:rPr lang="en-US" sz="1400" b="1" smtClean="0"/>
              <a:pPr/>
              <a:t>11</a:t>
            </a:fld>
            <a:endParaRPr lang="en-US" sz="1400" b="1" dirty="0"/>
          </a:p>
        </p:txBody>
      </p:sp>
      <p:pic>
        <p:nvPicPr>
          <p:cNvPr id="4098" name="Picture 2" descr="Image Detail"/>
          <p:cNvPicPr>
            <a:picLocks noChangeAspect="1" noChangeArrowheads="1"/>
          </p:cNvPicPr>
          <p:nvPr/>
        </p:nvPicPr>
        <p:blipFill>
          <a:blip r:embed="rId2" cstate="print"/>
          <a:srcRect/>
          <a:stretch>
            <a:fillRect/>
          </a:stretch>
        </p:blipFill>
        <p:spPr bwMode="auto">
          <a:xfrm>
            <a:off x="4838700" y="974058"/>
            <a:ext cx="3714750" cy="2991821"/>
          </a:xfrm>
          <a:prstGeom prst="rect">
            <a:avLst/>
          </a:prstGeom>
          <a:noFill/>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 y="3859974"/>
            <a:ext cx="4038600" cy="2819089"/>
          </a:xfrm>
          <a:prstGeom prst="rect">
            <a:avLst/>
          </a:prstGeom>
        </p:spPr>
      </p:pic>
      <p:sp>
        <p:nvSpPr>
          <p:cNvPr id="6" name="Rectangle 5"/>
          <p:cNvSpPr/>
          <p:nvPr/>
        </p:nvSpPr>
        <p:spPr>
          <a:xfrm>
            <a:off x="4495800" y="4177938"/>
            <a:ext cx="4572000" cy="2183162"/>
          </a:xfrm>
          <a:prstGeom prst="rect">
            <a:avLst/>
          </a:prstGeom>
        </p:spPr>
        <p:txBody>
          <a:bodyPr>
            <a:spAutoFit/>
          </a:bodyPr>
          <a:lstStyle/>
          <a:p>
            <a:pPr marL="167923" indent="-167923" defTabSz="685983">
              <a:lnSpc>
                <a:spcPct val="90000"/>
              </a:lnSpc>
              <a:spcBef>
                <a:spcPts val="1350"/>
              </a:spcBef>
              <a:buClr>
                <a:schemeClr val="accent1"/>
              </a:buClr>
              <a:buSzPct val="100000"/>
              <a:buFont typeface="Arial" pitchFamily="34" charset="0"/>
              <a:buChar char="•"/>
            </a:pPr>
            <a:r>
              <a:rPr lang="en-AU" sz="2000" dirty="0"/>
              <a:t>Ability to manage the time between self study, solving assignments, carrying out the design project activities, and submitting project reports.</a:t>
            </a:r>
          </a:p>
          <a:p>
            <a:pPr marL="167923" indent="-167923" defTabSz="685983">
              <a:lnSpc>
                <a:spcPct val="90000"/>
              </a:lnSpc>
              <a:spcBef>
                <a:spcPts val="1350"/>
              </a:spcBef>
              <a:buClr>
                <a:schemeClr val="accent1"/>
              </a:buClr>
              <a:buSzPct val="100000"/>
              <a:buFont typeface="Arial" pitchFamily="34" charset="0"/>
              <a:buChar char="•"/>
            </a:pPr>
            <a:r>
              <a:rPr lang="en-AU" sz="2000" dirty="0"/>
              <a:t>Ability to find out the proper action when confronted </a:t>
            </a:r>
            <a:r>
              <a:rPr lang="en-AU" dirty="0"/>
              <a:t>with engineering ethical problems.</a:t>
            </a:r>
            <a:endParaRPr lang="ar-SA"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8"/>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par>
                          <p:cTn id="15" fill="hold">
                            <p:stCondLst>
                              <p:cond delay="0"/>
                            </p:stCondLst>
                            <p:childTnLst>
                              <p:par>
                                <p:cTn id="16" presetID="6"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457200" y="4724400"/>
            <a:ext cx="3402045" cy="2133600"/>
            <a:chOff x="373030" y="4572000"/>
            <a:chExt cx="3486215" cy="2286000"/>
          </a:xfrm>
        </p:grpSpPr>
        <p:sp>
          <p:nvSpPr>
            <p:cNvPr id="13" name="Smiley Face 12"/>
            <p:cNvSpPr/>
            <p:nvPr/>
          </p:nvSpPr>
          <p:spPr>
            <a:xfrm>
              <a:off x="373030" y="4572000"/>
              <a:ext cx="3486215" cy="2286000"/>
            </a:xfrm>
            <a:prstGeom prst="smileyFace">
              <a:avLst/>
            </a:prstGeom>
            <a:solidFill>
              <a:schemeClr val="bg2">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2"/>
            <a:stretch>
              <a:fillRect/>
            </a:stretch>
          </p:blipFill>
          <p:spPr>
            <a:xfrm>
              <a:off x="2451034" y="5191678"/>
              <a:ext cx="466725" cy="378628"/>
            </a:xfrm>
            <a:prstGeom prst="rect">
              <a:avLst/>
            </a:prstGeom>
          </p:spPr>
        </p:pic>
        <p:pic>
          <p:nvPicPr>
            <p:cNvPr id="15" name="Picture 14"/>
            <p:cNvPicPr>
              <a:picLocks noChangeAspect="1"/>
            </p:cNvPicPr>
            <p:nvPr/>
          </p:nvPicPr>
          <p:blipFill>
            <a:blip r:embed="rId2"/>
            <a:stretch>
              <a:fillRect/>
            </a:stretch>
          </p:blipFill>
          <p:spPr>
            <a:xfrm>
              <a:off x="1295400" y="5185393"/>
              <a:ext cx="466725" cy="378628"/>
            </a:xfrm>
            <a:prstGeom prst="rect">
              <a:avLst/>
            </a:prstGeom>
          </p:spPr>
        </p:pic>
      </p:grpSp>
      <p:sp>
        <p:nvSpPr>
          <p:cNvPr id="4" name="Title 3"/>
          <p:cNvSpPr>
            <a:spLocks noGrp="1"/>
          </p:cNvSpPr>
          <p:nvPr>
            <p:ph type="title"/>
          </p:nvPr>
        </p:nvSpPr>
        <p:spPr>
          <a:xfrm>
            <a:off x="457200" y="-76200"/>
            <a:ext cx="8229600" cy="1143000"/>
          </a:xfrm>
        </p:spPr>
        <p:txBody>
          <a:bodyPr>
            <a:normAutofit/>
          </a:bodyPr>
          <a:lstStyle/>
          <a:p>
            <a:r>
              <a:rPr lang="en-US" sz="3200" b="1" dirty="0">
                <a:solidFill>
                  <a:schemeClr val="accent1">
                    <a:lumMod val="60000"/>
                    <a:lumOff val="40000"/>
                  </a:schemeClr>
                </a:solidFill>
              </a:rPr>
              <a:t>Grading</a:t>
            </a:r>
          </a:p>
        </p:txBody>
      </p:sp>
      <p:sp>
        <p:nvSpPr>
          <p:cNvPr id="3" name="Content Placeholder 2"/>
          <p:cNvSpPr>
            <a:spLocks noGrp="1"/>
          </p:cNvSpPr>
          <p:nvPr>
            <p:ph sz="half" idx="2"/>
          </p:nvPr>
        </p:nvSpPr>
        <p:spPr>
          <a:xfrm>
            <a:off x="596867" y="771409"/>
            <a:ext cx="4040188" cy="3951288"/>
          </a:xfrm>
        </p:spPr>
        <p:txBody>
          <a:bodyPr>
            <a:normAutofit/>
          </a:bodyPr>
          <a:lstStyle/>
          <a:p>
            <a:pPr>
              <a:buNone/>
            </a:pPr>
            <a:endParaRPr lang="en-US" sz="1400" dirty="0" smtClean="0"/>
          </a:p>
          <a:p>
            <a:r>
              <a:rPr lang="en-US" sz="2000" b="1" dirty="0" smtClean="0"/>
              <a:t>Classwork:		</a:t>
            </a:r>
            <a:r>
              <a:rPr lang="en-US" sz="2000" dirty="0" smtClean="0">
                <a:solidFill>
                  <a:srgbClr val="FFFF00"/>
                </a:solidFill>
              </a:rPr>
              <a:t>15%</a:t>
            </a:r>
          </a:p>
          <a:p>
            <a:r>
              <a:rPr lang="en-US" sz="2000" b="1" dirty="0" smtClean="0"/>
              <a:t>Tutorial :	 	</a:t>
            </a:r>
            <a:r>
              <a:rPr lang="en-US" sz="2000" dirty="0" smtClean="0">
                <a:solidFill>
                  <a:srgbClr val="FFFF00"/>
                </a:solidFill>
              </a:rPr>
              <a:t>10%</a:t>
            </a:r>
          </a:p>
          <a:p>
            <a:r>
              <a:rPr lang="en-US" sz="2000" b="1" dirty="0" smtClean="0"/>
              <a:t>Design Project:</a:t>
            </a:r>
            <a:r>
              <a:rPr lang="en-US" sz="2000" dirty="0" smtClean="0"/>
              <a:t>	 </a:t>
            </a:r>
            <a:r>
              <a:rPr lang="en-US" sz="2000" dirty="0" smtClean="0">
                <a:solidFill>
                  <a:srgbClr val="FFFF00"/>
                </a:solidFill>
              </a:rPr>
              <a:t>35% </a:t>
            </a:r>
          </a:p>
          <a:p>
            <a:pPr marL="1770063" lvl="8" indent="-130175"/>
            <a:r>
              <a:rPr lang="en-US" sz="1600" dirty="0" smtClean="0"/>
              <a:t> </a:t>
            </a:r>
            <a:r>
              <a:rPr lang="en-US" sz="1600" i="1" dirty="0" smtClean="0"/>
              <a:t>Presentation 15%</a:t>
            </a:r>
          </a:p>
          <a:p>
            <a:pPr marL="1770063" lvl="8" indent="-130175"/>
            <a:r>
              <a:rPr lang="en-US" sz="1600" i="1" dirty="0" smtClean="0"/>
              <a:t>Report 10%</a:t>
            </a:r>
          </a:p>
          <a:p>
            <a:pPr marL="1770063" lvl="8" indent="-130175"/>
            <a:r>
              <a:rPr lang="en-US" sz="1600" i="1" dirty="0" smtClean="0"/>
              <a:t>Poster 5%</a:t>
            </a:r>
          </a:p>
          <a:p>
            <a:pPr marL="1770063" lvl="8" indent="-130175"/>
            <a:r>
              <a:rPr lang="en-US" sz="1600" i="1" dirty="0" smtClean="0"/>
              <a:t>Logbook 5%</a:t>
            </a:r>
            <a:endParaRPr lang="en-US" sz="1600" dirty="0" smtClean="0"/>
          </a:p>
          <a:p>
            <a:r>
              <a:rPr lang="en-US" sz="2000" b="1" u="sng" dirty="0" smtClean="0"/>
              <a:t>Final Exam</a:t>
            </a:r>
            <a:r>
              <a:rPr lang="en-US" sz="2000" u="sng" dirty="0" smtClean="0"/>
              <a:t>:	 </a:t>
            </a:r>
            <a:r>
              <a:rPr lang="en-US" sz="2000" u="sng" dirty="0" smtClean="0">
                <a:solidFill>
                  <a:srgbClr val="FFFF00"/>
                </a:solidFill>
              </a:rPr>
              <a:t>40%</a:t>
            </a:r>
            <a:endParaRPr lang="en-US" sz="2000" dirty="0" smtClean="0">
              <a:solidFill>
                <a:srgbClr val="FFFF00"/>
              </a:solidFill>
            </a:endParaRPr>
          </a:p>
          <a:p>
            <a:r>
              <a:rPr lang="en-US" sz="2000" b="1" dirty="0" smtClean="0"/>
              <a:t>Total</a:t>
            </a:r>
            <a:r>
              <a:rPr lang="en-US" sz="2000" dirty="0" smtClean="0"/>
              <a:t>		</a:t>
            </a:r>
            <a:r>
              <a:rPr lang="en-US" sz="2000" dirty="0" smtClean="0">
                <a:solidFill>
                  <a:srgbClr val="FFFF00"/>
                </a:solidFill>
              </a:rPr>
              <a:t>100%</a:t>
            </a:r>
          </a:p>
          <a:p>
            <a:endParaRPr lang="en-US" sz="1400" dirty="0"/>
          </a:p>
        </p:txBody>
      </p:sp>
      <p:sp>
        <p:nvSpPr>
          <p:cNvPr id="6" name="Text Placeholder 5"/>
          <p:cNvSpPr>
            <a:spLocks noGrp="1"/>
          </p:cNvSpPr>
          <p:nvPr>
            <p:ph type="body" sz="quarter" idx="3"/>
          </p:nvPr>
        </p:nvSpPr>
        <p:spPr>
          <a:xfrm>
            <a:off x="4645025" y="838200"/>
            <a:ext cx="4041775" cy="639762"/>
          </a:xfrm>
        </p:spPr>
        <p:txBody>
          <a:bodyPr/>
          <a:lstStyle/>
          <a:p>
            <a:r>
              <a:rPr lang="en-US" b="1" cap="none" dirty="0" smtClean="0"/>
              <a:t>Required From Students</a:t>
            </a:r>
            <a:endParaRPr lang="en-US" b="1" cap="none" dirty="0"/>
          </a:p>
        </p:txBody>
      </p:sp>
      <p:sp>
        <p:nvSpPr>
          <p:cNvPr id="7" name="Content Placeholder 6"/>
          <p:cNvSpPr>
            <a:spLocks noGrp="1"/>
          </p:cNvSpPr>
          <p:nvPr>
            <p:ph sz="quarter" idx="4"/>
          </p:nvPr>
        </p:nvSpPr>
        <p:spPr>
          <a:xfrm>
            <a:off x="4645025" y="1477962"/>
            <a:ext cx="4041775" cy="4618038"/>
          </a:xfrm>
        </p:spPr>
        <p:txBody>
          <a:bodyPr>
            <a:normAutofit/>
          </a:bodyPr>
          <a:lstStyle/>
          <a:p>
            <a:r>
              <a:rPr lang="en-US" dirty="0" smtClean="0"/>
              <a:t>Attendance </a:t>
            </a:r>
            <a:r>
              <a:rPr lang="en-US" b="1" dirty="0" smtClean="0">
                <a:solidFill>
                  <a:srgbClr val="FF0000"/>
                </a:solidFill>
              </a:rPr>
              <a:t>ON TIME!!!</a:t>
            </a:r>
          </a:p>
          <a:p>
            <a:r>
              <a:rPr lang="en-US" dirty="0" smtClean="0"/>
              <a:t>Assignments submitted on time</a:t>
            </a:r>
          </a:p>
          <a:p>
            <a:r>
              <a:rPr lang="en-US" b="1" dirty="0">
                <a:solidFill>
                  <a:srgbClr val="FF0000"/>
                </a:solidFill>
              </a:rPr>
              <a:t>Contributing  to all open  classroom </a:t>
            </a:r>
            <a:r>
              <a:rPr lang="en-US" b="1" dirty="0" smtClean="0">
                <a:solidFill>
                  <a:srgbClr val="FF0000"/>
                </a:solidFill>
              </a:rPr>
              <a:t>discussions</a:t>
            </a:r>
            <a:endParaRPr lang="en-US" dirty="0" smtClean="0"/>
          </a:p>
          <a:p>
            <a:r>
              <a:rPr lang="en-US" dirty="0" smtClean="0"/>
              <a:t>Quizzes</a:t>
            </a:r>
          </a:p>
          <a:p>
            <a:r>
              <a:rPr lang="en-US" dirty="0" smtClean="0"/>
              <a:t>Design Project</a:t>
            </a:r>
          </a:p>
          <a:p>
            <a:pPr lvl="1"/>
            <a:r>
              <a:rPr lang="en-US" dirty="0" smtClean="0"/>
              <a:t>Studios</a:t>
            </a:r>
          </a:p>
          <a:p>
            <a:pPr lvl="1"/>
            <a:r>
              <a:rPr lang="en-US" dirty="0" smtClean="0"/>
              <a:t>Teamwork</a:t>
            </a:r>
          </a:p>
          <a:p>
            <a:pPr lvl="1"/>
            <a:r>
              <a:rPr lang="en-US" dirty="0" smtClean="0"/>
              <a:t>Meeting Logs Retention (</a:t>
            </a:r>
            <a:r>
              <a:rPr lang="en-US" dirty="0" smtClean="0">
                <a:solidFill>
                  <a:srgbClr val="FF0000"/>
                </a:solidFill>
              </a:rPr>
              <a:t>logbook</a:t>
            </a:r>
            <a:r>
              <a:rPr lang="en-US" dirty="0" smtClean="0"/>
              <a:t>)</a:t>
            </a:r>
          </a:p>
          <a:p>
            <a:pPr lvl="1"/>
            <a:r>
              <a:rPr lang="en-US" dirty="0" smtClean="0"/>
              <a:t>Project Report</a:t>
            </a:r>
          </a:p>
          <a:p>
            <a:pPr lvl="1"/>
            <a:r>
              <a:rPr lang="en-US" dirty="0" smtClean="0"/>
              <a:t>Joint Presentation</a:t>
            </a:r>
          </a:p>
          <a:p>
            <a:r>
              <a:rPr lang="en-US" dirty="0" smtClean="0"/>
              <a:t>Final Exam</a:t>
            </a:r>
            <a:endParaRPr lang="en-US" b="1" dirty="0" smtClean="0">
              <a:solidFill>
                <a:srgbClr val="FF0000"/>
              </a:solidFill>
            </a:endParaRPr>
          </a:p>
          <a:p>
            <a:pPr marL="0" indent="0">
              <a:buNone/>
            </a:pPr>
            <a:endParaRPr lang="en-US" b="1" dirty="0" smtClean="0">
              <a:solidFill>
                <a:srgbClr val="FF0000"/>
              </a:solidFill>
            </a:endParaRPr>
          </a:p>
        </p:txBody>
      </p:sp>
      <p:sp>
        <p:nvSpPr>
          <p:cNvPr id="2" name="Slide Number Placeholder 1"/>
          <p:cNvSpPr>
            <a:spLocks noGrp="1"/>
          </p:cNvSpPr>
          <p:nvPr>
            <p:ph type="sldNum" sz="quarter" idx="12"/>
          </p:nvPr>
        </p:nvSpPr>
        <p:spPr/>
        <p:txBody>
          <a:bodyPr/>
          <a:lstStyle/>
          <a:p>
            <a:fld id="{BD6490CA-7323-4BD5-8B4D-918E8C371558}" type="slidenum">
              <a:rPr lang="en-US" smtClean="0"/>
              <a:pPr/>
              <a:t>12</a:t>
            </a:fld>
            <a:endParaRPr lang="en-US"/>
          </a:p>
        </p:txBody>
      </p:sp>
      <p:sp>
        <p:nvSpPr>
          <p:cNvPr id="9" name="Snip Diagonal Corner Rectangle 8"/>
          <p:cNvSpPr/>
          <p:nvPr/>
        </p:nvSpPr>
        <p:spPr>
          <a:xfrm>
            <a:off x="4267200" y="914400"/>
            <a:ext cx="4037012" cy="5029200"/>
          </a:xfrm>
          <a:prstGeom prst="snip2DiagRect">
            <a:avLst/>
          </a:prstGeom>
          <a:noFill/>
          <a:ln w="76200">
            <a:solidFill>
              <a:schemeClr val="accent5">
                <a:lumMod val="75000"/>
              </a:schemeClr>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11" name="Rectangle 10"/>
          <p:cNvSpPr/>
          <p:nvPr/>
        </p:nvSpPr>
        <p:spPr>
          <a:xfrm>
            <a:off x="1143000" y="5533541"/>
            <a:ext cx="2142365" cy="707886"/>
          </a:xfrm>
          <a:prstGeom prst="rect">
            <a:avLst/>
          </a:prstGeom>
        </p:spPr>
        <p:txBody>
          <a:bodyPr wrap="square">
            <a:spAutoFit/>
          </a:bodyPr>
          <a:lstStyle/>
          <a:p>
            <a:r>
              <a:rPr lang="en-US" sz="2000" b="1" dirty="0">
                <a:solidFill>
                  <a:schemeClr val="tx1">
                    <a:lumMod val="50000"/>
                  </a:schemeClr>
                </a:solidFill>
                <a:effectLst>
                  <a:outerShdw blurRad="38100" dist="38100" dir="2700000" algn="tl">
                    <a:srgbClr val="000000">
                      <a:alpha val="43137"/>
                    </a:srgbClr>
                  </a:outerShdw>
                </a:effectLst>
              </a:rPr>
              <a:t>Work Hard and </a:t>
            </a:r>
            <a:endParaRPr lang="en-US" sz="2000" b="1" dirty="0" smtClean="0">
              <a:solidFill>
                <a:schemeClr val="tx1">
                  <a:lumMod val="50000"/>
                </a:schemeClr>
              </a:solidFill>
              <a:effectLst>
                <a:outerShdw blurRad="38100" dist="38100" dir="2700000" algn="tl">
                  <a:srgbClr val="000000">
                    <a:alpha val="43137"/>
                  </a:srgbClr>
                </a:outerShdw>
              </a:effectLst>
            </a:endParaRPr>
          </a:p>
          <a:p>
            <a:r>
              <a:rPr lang="en-US" sz="2000" b="1" dirty="0" smtClean="0">
                <a:solidFill>
                  <a:schemeClr val="tx1">
                    <a:lumMod val="50000"/>
                  </a:schemeClr>
                </a:solidFill>
                <a:effectLst>
                  <a:outerShdw blurRad="38100" dist="38100" dir="2700000" algn="tl">
                    <a:srgbClr val="000000">
                      <a:alpha val="43137"/>
                    </a:srgbClr>
                  </a:outerShdw>
                </a:effectLst>
              </a:rPr>
              <a:t>Enjoy </a:t>
            </a:r>
            <a:r>
              <a:rPr lang="en-US" sz="2000" b="1" dirty="0">
                <a:solidFill>
                  <a:schemeClr val="tx1">
                    <a:lumMod val="50000"/>
                  </a:schemeClr>
                </a:solidFill>
                <a:effectLst>
                  <a:outerShdw blurRad="38100" dist="38100" dir="2700000" algn="tl">
                    <a:srgbClr val="000000">
                      <a:alpha val="43137"/>
                    </a:srgbClr>
                  </a:outerShdw>
                </a:effectLst>
              </a:rPr>
              <a:t>the </a:t>
            </a:r>
            <a:r>
              <a:rPr lang="en-US" sz="2000" b="1" dirty="0" smtClean="0">
                <a:solidFill>
                  <a:schemeClr val="tx1">
                    <a:lumMod val="50000"/>
                  </a:schemeClr>
                </a:solidFill>
                <a:effectLst>
                  <a:outerShdw blurRad="38100" dist="38100" dir="2700000" algn="tl">
                    <a:srgbClr val="000000">
                      <a:alpha val="43137"/>
                    </a:srgbClr>
                  </a:outerShdw>
                </a:effectLst>
              </a:rPr>
              <a:t>Course</a:t>
            </a:r>
            <a:endParaRPr lang="en-US" sz="2000" b="1" dirty="0">
              <a:solidFill>
                <a:schemeClr val="tx1">
                  <a:lumMod val="50000"/>
                </a:schemeClr>
              </a:solidFill>
              <a:effectLst>
                <a:outerShdw blurRad="38100" dist="38100" dir="2700000" algn="tl">
                  <a:srgbClr val="000000">
                    <a:alpha val="43137"/>
                  </a:srgbClr>
                </a:outerShdw>
              </a:effectLst>
            </a:endParaRPr>
          </a:p>
        </p:txBody>
      </p:sp>
      <p:sp>
        <p:nvSpPr>
          <p:cNvPr id="12" name="Rectangle 11"/>
          <p:cNvSpPr/>
          <p:nvPr/>
        </p:nvSpPr>
        <p:spPr>
          <a:xfrm rot="19821922">
            <a:off x="5307456" y="5258843"/>
            <a:ext cx="4091889" cy="461665"/>
          </a:xfrm>
          <a:prstGeom prst="rect">
            <a:avLst/>
          </a:prstGeom>
          <a:solidFill>
            <a:srgbClr val="FF0000"/>
          </a:solidFill>
        </p:spPr>
        <p:txBody>
          <a:bodyPr wrap="none">
            <a:spAutoFit/>
          </a:bodyPr>
          <a:lstStyle/>
          <a:p>
            <a:r>
              <a:rPr lang="en-US" sz="2400" b="1" dirty="0">
                <a:effectLst>
                  <a:outerShdw blurRad="38100" dist="38100" dir="2700000" algn="tl">
                    <a:srgbClr val="000000">
                      <a:alpha val="43137"/>
                    </a:srgbClr>
                  </a:outerShdw>
                </a:effectLst>
              </a:rPr>
              <a:t>Produce Results Not Excuses!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8285" y="1040068"/>
            <a:ext cx="2438400" cy="925764"/>
          </a:xfrm>
          <a:scene3d>
            <a:camera prst="orthographicFront"/>
            <a:lightRig rig="threePt" dir="t"/>
          </a:scene3d>
          <a:sp3d prstMaterial="matte"/>
        </p:spPr>
        <p:txBody>
          <a:bodyPr>
            <a:noAutofit/>
          </a:bodyPr>
          <a:lstStyle/>
          <a:p>
            <a:r>
              <a:rPr lang="en-US" sz="3600" b="1" dirty="0" smtClean="0">
                <a:solidFill>
                  <a:schemeClr val="accent1">
                    <a:lumMod val="60000"/>
                    <a:lumOff val="40000"/>
                  </a:schemeClr>
                </a:solidFill>
              </a:rPr>
              <a:t>This course</a:t>
            </a:r>
            <a:endParaRPr lang="en-US" sz="3600" b="1" dirty="0">
              <a:solidFill>
                <a:schemeClr val="accent1">
                  <a:lumMod val="60000"/>
                  <a:lumOff val="40000"/>
                </a:schemeClr>
              </a:solidFill>
            </a:endParaRPr>
          </a:p>
        </p:txBody>
      </p:sp>
      <p:sp>
        <p:nvSpPr>
          <p:cNvPr id="3" name="Slide Number Placeholder 2"/>
          <p:cNvSpPr>
            <a:spLocks noGrp="1"/>
          </p:cNvSpPr>
          <p:nvPr>
            <p:ph type="sldNum" sz="quarter" idx="12"/>
          </p:nvPr>
        </p:nvSpPr>
        <p:spPr/>
        <p:txBody>
          <a:bodyPr/>
          <a:lstStyle/>
          <a:p>
            <a:fld id="{BD6490CA-7323-4BD5-8B4D-918E8C371558}" type="slidenum">
              <a:rPr lang="en-US" smtClean="0"/>
              <a:pPr/>
              <a:t>2</a:t>
            </a:fld>
            <a:endParaRPr lang="en-US"/>
          </a:p>
        </p:txBody>
      </p:sp>
      <p:sp>
        <p:nvSpPr>
          <p:cNvPr id="5" name="TextBox 4"/>
          <p:cNvSpPr txBox="1"/>
          <p:nvPr/>
        </p:nvSpPr>
        <p:spPr>
          <a:xfrm>
            <a:off x="228600" y="4572000"/>
            <a:ext cx="2514600" cy="369332"/>
          </a:xfrm>
          <a:prstGeom prst="rect">
            <a:avLst/>
          </a:prstGeom>
          <a:noFill/>
        </p:spPr>
        <p:txBody>
          <a:bodyPr wrap="square" rtlCol="0">
            <a:spAutoFit/>
          </a:bodyPr>
          <a:lstStyle/>
          <a:p>
            <a:endParaRPr lang="en-US" dirty="0"/>
          </a:p>
        </p:txBody>
      </p:sp>
      <p:grpSp>
        <p:nvGrpSpPr>
          <p:cNvPr id="20" name="Group 19"/>
          <p:cNvGrpSpPr/>
          <p:nvPr/>
        </p:nvGrpSpPr>
        <p:grpSpPr>
          <a:xfrm>
            <a:off x="1600200" y="533400"/>
            <a:ext cx="6577577" cy="5330320"/>
            <a:chOff x="1600200" y="533400"/>
            <a:chExt cx="6577577" cy="5330320"/>
          </a:xfrm>
        </p:grpSpPr>
        <p:pic>
          <p:nvPicPr>
            <p:cNvPr id="9" name="Picture 8"/>
            <p:cNvPicPr>
              <a:picLocks noChangeAspect="1"/>
            </p:cNvPicPr>
            <p:nvPr/>
          </p:nvPicPr>
          <p:blipFill rotWithShape="1">
            <a:blip r:embed="rId2"/>
            <a:srcRect l="5738" t="13594" r="6454" b="26450"/>
            <a:stretch/>
          </p:blipFill>
          <p:spPr>
            <a:xfrm>
              <a:off x="1600200" y="1219200"/>
              <a:ext cx="3065318" cy="2143847"/>
            </a:xfrm>
            <a:prstGeom prst="rect">
              <a:avLst/>
            </a:prstGeom>
          </p:spPr>
        </p:pic>
        <p:pic>
          <p:nvPicPr>
            <p:cNvPr id="10" name="Picture 9"/>
            <p:cNvPicPr>
              <a:picLocks noChangeAspect="1"/>
            </p:cNvPicPr>
            <p:nvPr/>
          </p:nvPicPr>
          <p:blipFill>
            <a:blip r:embed="rId3"/>
            <a:stretch>
              <a:fillRect/>
            </a:stretch>
          </p:blipFill>
          <p:spPr>
            <a:xfrm>
              <a:off x="4690918" y="3595327"/>
              <a:ext cx="2336800" cy="2268393"/>
            </a:xfrm>
            <a:prstGeom prst="rect">
              <a:avLst/>
            </a:prstGeom>
          </p:spPr>
        </p:pic>
        <p:pic>
          <p:nvPicPr>
            <p:cNvPr id="12" name="Picture 11"/>
            <p:cNvPicPr>
              <a:picLocks noChangeAspect="1"/>
            </p:cNvPicPr>
            <p:nvPr/>
          </p:nvPicPr>
          <p:blipFill>
            <a:blip r:embed="rId4"/>
            <a:stretch>
              <a:fillRect/>
            </a:stretch>
          </p:blipFill>
          <p:spPr>
            <a:xfrm>
              <a:off x="3352800" y="2824524"/>
              <a:ext cx="1633537" cy="1541606"/>
            </a:xfrm>
            <a:prstGeom prst="rect">
              <a:avLst/>
            </a:prstGeom>
          </p:spPr>
        </p:pic>
        <p:pic>
          <p:nvPicPr>
            <p:cNvPr id="13" name="Picture 12"/>
            <p:cNvPicPr>
              <a:picLocks noChangeAspect="1"/>
            </p:cNvPicPr>
            <p:nvPr/>
          </p:nvPicPr>
          <p:blipFill>
            <a:blip r:embed="rId5"/>
            <a:stretch>
              <a:fillRect/>
            </a:stretch>
          </p:blipFill>
          <p:spPr>
            <a:xfrm>
              <a:off x="7244278" y="2029852"/>
              <a:ext cx="466725" cy="378628"/>
            </a:xfrm>
            <a:prstGeom prst="rect">
              <a:avLst/>
            </a:prstGeom>
          </p:spPr>
        </p:pic>
        <p:sp>
          <p:nvSpPr>
            <p:cNvPr id="16" name="Freeform 15"/>
            <p:cNvSpPr/>
            <p:nvPr/>
          </p:nvSpPr>
          <p:spPr>
            <a:xfrm>
              <a:off x="6248400" y="533400"/>
              <a:ext cx="1929377" cy="1939100"/>
            </a:xfrm>
            <a:custGeom>
              <a:avLst/>
              <a:gdLst>
                <a:gd name="connsiteX0" fmla="*/ 331773 w 1929377"/>
                <a:gd name="connsiteY0" fmla="*/ 21288 h 1939100"/>
                <a:gd name="connsiteX1" fmla="*/ 32368 w 1929377"/>
                <a:gd name="connsiteY1" fmla="*/ 425889 h 1939100"/>
                <a:gd name="connsiteX2" fmla="*/ 24276 w 1929377"/>
                <a:gd name="connsiteY2" fmla="*/ 474442 h 1939100"/>
                <a:gd name="connsiteX3" fmla="*/ 0 w 1929377"/>
                <a:gd name="connsiteY3" fmla="*/ 522994 h 1939100"/>
                <a:gd name="connsiteX4" fmla="*/ 8092 w 1929377"/>
                <a:gd name="connsiteY4" fmla="*/ 992332 h 1939100"/>
                <a:gd name="connsiteX5" fmla="*/ 32368 w 1929377"/>
                <a:gd name="connsiteY5" fmla="*/ 1073252 h 1939100"/>
                <a:gd name="connsiteX6" fmla="*/ 56644 w 1929377"/>
                <a:gd name="connsiteY6" fmla="*/ 1154173 h 1939100"/>
                <a:gd name="connsiteX7" fmla="*/ 89012 w 1929377"/>
                <a:gd name="connsiteY7" fmla="*/ 1235093 h 1939100"/>
                <a:gd name="connsiteX8" fmla="*/ 97104 w 1929377"/>
                <a:gd name="connsiteY8" fmla="*/ 1259369 h 1939100"/>
                <a:gd name="connsiteX9" fmla="*/ 105196 w 1929377"/>
                <a:gd name="connsiteY9" fmla="*/ 1291737 h 1939100"/>
                <a:gd name="connsiteX10" fmla="*/ 121380 w 1929377"/>
                <a:gd name="connsiteY10" fmla="*/ 1324105 h 1939100"/>
                <a:gd name="connsiteX11" fmla="*/ 129472 w 1929377"/>
                <a:gd name="connsiteY11" fmla="*/ 1348381 h 1939100"/>
                <a:gd name="connsiteX12" fmla="*/ 137564 w 1929377"/>
                <a:gd name="connsiteY12" fmla="*/ 1380750 h 1939100"/>
                <a:gd name="connsiteX13" fmla="*/ 186117 w 1929377"/>
                <a:gd name="connsiteY13" fmla="*/ 1445486 h 1939100"/>
                <a:gd name="connsiteX14" fmla="*/ 234669 w 1929377"/>
                <a:gd name="connsiteY14" fmla="*/ 1510222 h 1939100"/>
                <a:gd name="connsiteX15" fmla="*/ 250853 w 1929377"/>
                <a:gd name="connsiteY15" fmla="*/ 1534498 h 1939100"/>
                <a:gd name="connsiteX16" fmla="*/ 283221 w 1929377"/>
                <a:gd name="connsiteY16" fmla="*/ 1550682 h 1939100"/>
                <a:gd name="connsiteX17" fmla="*/ 339865 w 1929377"/>
                <a:gd name="connsiteY17" fmla="*/ 1599235 h 1939100"/>
                <a:gd name="connsiteX18" fmla="*/ 372233 w 1929377"/>
                <a:gd name="connsiteY18" fmla="*/ 1615419 h 1939100"/>
                <a:gd name="connsiteX19" fmla="*/ 461246 w 1929377"/>
                <a:gd name="connsiteY19" fmla="*/ 1688247 h 1939100"/>
                <a:gd name="connsiteX20" fmla="*/ 550258 w 1929377"/>
                <a:gd name="connsiteY20" fmla="*/ 1728707 h 1939100"/>
                <a:gd name="connsiteX21" fmla="*/ 647363 w 1929377"/>
                <a:gd name="connsiteY21" fmla="*/ 1769167 h 1939100"/>
                <a:gd name="connsiteX22" fmla="*/ 704007 w 1929377"/>
                <a:gd name="connsiteY22" fmla="*/ 1809627 h 1939100"/>
                <a:gd name="connsiteX23" fmla="*/ 752559 w 1929377"/>
                <a:gd name="connsiteY23" fmla="*/ 1841996 h 1939100"/>
                <a:gd name="connsiteX24" fmla="*/ 784927 w 1929377"/>
                <a:gd name="connsiteY24" fmla="*/ 1866272 h 1939100"/>
                <a:gd name="connsiteX25" fmla="*/ 825387 w 1929377"/>
                <a:gd name="connsiteY25" fmla="*/ 1882456 h 1939100"/>
                <a:gd name="connsiteX26" fmla="*/ 882032 w 1929377"/>
                <a:gd name="connsiteY26" fmla="*/ 1906732 h 1939100"/>
                <a:gd name="connsiteX27" fmla="*/ 938676 w 1929377"/>
                <a:gd name="connsiteY27" fmla="*/ 1914824 h 1939100"/>
                <a:gd name="connsiteX28" fmla="*/ 1027688 w 1929377"/>
                <a:gd name="connsiteY28" fmla="*/ 1939100 h 1939100"/>
                <a:gd name="connsiteX29" fmla="*/ 1505118 w 1929377"/>
                <a:gd name="connsiteY29" fmla="*/ 1931008 h 1939100"/>
                <a:gd name="connsiteX30" fmla="*/ 1553671 w 1929377"/>
                <a:gd name="connsiteY30" fmla="*/ 1914824 h 1939100"/>
                <a:gd name="connsiteX31" fmla="*/ 1577947 w 1929377"/>
                <a:gd name="connsiteY31" fmla="*/ 1890548 h 1939100"/>
                <a:gd name="connsiteX32" fmla="*/ 1602223 w 1929377"/>
                <a:gd name="connsiteY32" fmla="*/ 1882456 h 1939100"/>
                <a:gd name="connsiteX33" fmla="*/ 1650775 w 1929377"/>
                <a:gd name="connsiteY33" fmla="*/ 1809627 h 1939100"/>
                <a:gd name="connsiteX34" fmla="*/ 1675051 w 1929377"/>
                <a:gd name="connsiteY34" fmla="*/ 1793443 h 1939100"/>
                <a:gd name="connsiteX35" fmla="*/ 1699327 w 1929377"/>
                <a:gd name="connsiteY35" fmla="*/ 1761075 h 1939100"/>
                <a:gd name="connsiteX36" fmla="*/ 1764063 w 1929377"/>
                <a:gd name="connsiteY36" fmla="*/ 1712523 h 1939100"/>
                <a:gd name="connsiteX37" fmla="*/ 1780248 w 1929377"/>
                <a:gd name="connsiteY37" fmla="*/ 1688247 h 1939100"/>
                <a:gd name="connsiteX38" fmla="*/ 1812616 w 1929377"/>
                <a:gd name="connsiteY38" fmla="*/ 1655879 h 1939100"/>
                <a:gd name="connsiteX39" fmla="*/ 1853076 w 1929377"/>
                <a:gd name="connsiteY39" fmla="*/ 1591142 h 1939100"/>
                <a:gd name="connsiteX40" fmla="*/ 1885444 w 1929377"/>
                <a:gd name="connsiteY40" fmla="*/ 1477854 h 1939100"/>
                <a:gd name="connsiteX41" fmla="*/ 1901628 w 1929377"/>
                <a:gd name="connsiteY41" fmla="*/ 1380750 h 1939100"/>
                <a:gd name="connsiteX42" fmla="*/ 1917812 w 1929377"/>
                <a:gd name="connsiteY42" fmla="*/ 1332197 h 1939100"/>
                <a:gd name="connsiteX43" fmla="*/ 1917812 w 1929377"/>
                <a:gd name="connsiteY43" fmla="*/ 1057068 h 1939100"/>
                <a:gd name="connsiteX44" fmla="*/ 1909720 w 1929377"/>
                <a:gd name="connsiteY44" fmla="*/ 1032792 h 1939100"/>
                <a:gd name="connsiteX45" fmla="*/ 1885444 w 1929377"/>
                <a:gd name="connsiteY45" fmla="*/ 976148 h 1939100"/>
                <a:gd name="connsiteX46" fmla="*/ 1869260 w 1929377"/>
                <a:gd name="connsiteY46" fmla="*/ 927596 h 1939100"/>
                <a:gd name="connsiteX47" fmla="*/ 1853076 w 1929377"/>
                <a:gd name="connsiteY47" fmla="*/ 903319 h 1939100"/>
                <a:gd name="connsiteX48" fmla="*/ 1828800 w 1929377"/>
                <a:gd name="connsiteY48" fmla="*/ 830491 h 1939100"/>
                <a:gd name="connsiteX49" fmla="*/ 1707419 w 1929377"/>
                <a:gd name="connsiteY49" fmla="*/ 660558 h 1939100"/>
                <a:gd name="connsiteX50" fmla="*/ 1666959 w 1929377"/>
                <a:gd name="connsiteY50" fmla="*/ 628190 h 1939100"/>
                <a:gd name="connsiteX51" fmla="*/ 1650775 w 1929377"/>
                <a:gd name="connsiteY51" fmla="*/ 603914 h 1939100"/>
                <a:gd name="connsiteX52" fmla="*/ 1569855 w 1929377"/>
                <a:gd name="connsiteY52" fmla="*/ 522994 h 1939100"/>
                <a:gd name="connsiteX53" fmla="*/ 1521302 w 1929377"/>
                <a:gd name="connsiteY53" fmla="*/ 490626 h 1939100"/>
                <a:gd name="connsiteX54" fmla="*/ 1432290 w 1929377"/>
                <a:gd name="connsiteY54" fmla="*/ 417797 h 1939100"/>
                <a:gd name="connsiteX55" fmla="*/ 1359462 w 1929377"/>
                <a:gd name="connsiteY55" fmla="*/ 369245 h 1939100"/>
                <a:gd name="connsiteX56" fmla="*/ 1319002 w 1929377"/>
                <a:gd name="connsiteY56" fmla="*/ 344969 h 1939100"/>
                <a:gd name="connsiteX57" fmla="*/ 1270449 w 1929377"/>
                <a:gd name="connsiteY57" fmla="*/ 312601 h 1939100"/>
                <a:gd name="connsiteX58" fmla="*/ 1221897 w 1929377"/>
                <a:gd name="connsiteY58" fmla="*/ 288325 h 1939100"/>
                <a:gd name="connsiteX59" fmla="*/ 1132885 w 1929377"/>
                <a:gd name="connsiteY59" fmla="*/ 231681 h 1939100"/>
                <a:gd name="connsiteX60" fmla="*/ 1084333 w 1929377"/>
                <a:gd name="connsiteY60" fmla="*/ 207404 h 1939100"/>
                <a:gd name="connsiteX61" fmla="*/ 1019596 w 1929377"/>
                <a:gd name="connsiteY61" fmla="*/ 175036 h 1939100"/>
                <a:gd name="connsiteX62" fmla="*/ 987228 w 1929377"/>
                <a:gd name="connsiteY62" fmla="*/ 150760 h 1939100"/>
                <a:gd name="connsiteX63" fmla="*/ 954860 w 1929377"/>
                <a:gd name="connsiteY63" fmla="*/ 142668 h 1939100"/>
                <a:gd name="connsiteX64" fmla="*/ 930584 w 1929377"/>
                <a:gd name="connsiteY64" fmla="*/ 134576 h 1939100"/>
                <a:gd name="connsiteX65" fmla="*/ 898216 w 1929377"/>
                <a:gd name="connsiteY65" fmla="*/ 118392 h 1939100"/>
                <a:gd name="connsiteX66" fmla="*/ 873940 w 1929377"/>
                <a:gd name="connsiteY66" fmla="*/ 110300 h 1939100"/>
                <a:gd name="connsiteX67" fmla="*/ 817295 w 1929377"/>
                <a:gd name="connsiteY67" fmla="*/ 94116 h 1939100"/>
                <a:gd name="connsiteX68" fmla="*/ 631179 w 1929377"/>
                <a:gd name="connsiteY68" fmla="*/ 77932 h 1939100"/>
                <a:gd name="connsiteX69" fmla="*/ 331773 w 1929377"/>
                <a:gd name="connsiteY69" fmla="*/ 21288 h 193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929377" h="1939100">
                  <a:moveTo>
                    <a:pt x="331773" y="21288"/>
                  </a:moveTo>
                  <a:cubicBezTo>
                    <a:pt x="231971" y="79281"/>
                    <a:pt x="126576" y="287057"/>
                    <a:pt x="32368" y="425889"/>
                  </a:cubicBezTo>
                  <a:cubicBezTo>
                    <a:pt x="23155" y="439466"/>
                    <a:pt x="27835" y="458425"/>
                    <a:pt x="24276" y="474442"/>
                  </a:cubicBezTo>
                  <a:cubicBezTo>
                    <a:pt x="18692" y="499569"/>
                    <a:pt x="14549" y="501171"/>
                    <a:pt x="0" y="522994"/>
                  </a:cubicBezTo>
                  <a:cubicBezTo>
                    <a:pt x="2697" y="679440"/>
                    <a:pt x="3127" y="835942"/>
                    <a:pt x="8092" y="992332"/>
                  </a:cubicBezTo>
                  <a:cubicBezTo>
                    <a:pt x="9094" y="1023892"/>
                    <a:pt x="21573" y="1044464"/>
                    <a:pt x="32368" y="1073252"/>
                  </a:cubicBezTo>
                  <a:cubicBezTo>
                    <a:pt x="50258" y="1120959"/>
                    <a:pt x="29856" y="1078273"/>
                    <a:pt x="56644" y="1154173"/>
                  </a:cubicBezTo>
                  <a:cubicBezTo>
                    <a:pt x="66313" y="1181568"/>
                    <a:pt x="79825" y="1207533"/>
                    <a:pt x="89012" y="1235093"/>
                  </a:cubicBezTo>
                  <a:cubicBezTo>
                    <a:pt x="91709" y="1243185"/>
                    <a:pt x="94761" y="1251167"/>
                    <a:pt x="97104" y="1259369"/>
                  </a:cubicBezTo>
                  <a:cubicBezTo>
                    <a:pt x="100159" y="1270062"/>
                    <a:pt x="101291" y="1281324"/>
                    <a:pt x="105196" y="1291737"/>
                  </a:cubicBezTo>
                  <a:cubicBezTo>
                    <a:pt x="109432" y="1303032"/>
                    <a:pt x="116628" y="1313017"/>
                    <a:pt x="121380" y="1324105"/>
                  </a:cubicBezTo>
                  <a:cubicBezTo>
                    <a:pt x="124740" y="1331945"/>
                    <a:pt x="127129" y="1340179"/>
                    <a:pt x="129472" y="1348381"/>
                  </a:cubicBezTo>
                  <a:cubicBezTo>
                    <a:pt x="132527" y="1359075"/>
                    <a:pt x="131960" y="1371143"/>
                    <a:pt x="137564" y="1380750"/>
                  </a:cubicBezTo>
                  <a:cubicBezTo>
                    <a:pt x="151155" y="1404049"/>
                    <a:pt x="174054" y="1421360"/>
                    <a:pt x="186117" y="1445486"/>
                  </a:cubicBezTo>
                  <a:cubicBezTo>
                    <a:pt x="215591" y="1504435"/>
                    <a:pt x="185592" y="1452965"/>
                    <a:pt x="234669" y="1510222"/>
                  </a:cubicBezTo>
                  <a:cubicBezTo>
                    <a:pt x="240998" y="1517606"/>
                    <a:pt x="243382" y="1528272"/>
                    <a:pt x="250853" y="1534498"/>
                  </a:cubicBezTo>
                  <a:cubicBezTo>
                    <a:pt x="260120" y="1542220"/>
                    <a:pt x="273465" y="1543587"/>
                    <a:pt x="283221" y="1550682"/>
                  </a:cubicBezTo>
                  <a:cubicBezTo>
                    <a:pt x="303333" y="1565309"/>
                    <a:pt x="319753" y="1584608"/>
                    <a:pt x="339865" y="1599235"/>
                  </a:cubicBezTo>
                  <a:cubicBezTo>
                    <a:pt x="349621" y="1606330"/>
                    <a:pt x="362505" y="1608286"/>
                    <a:pt x="372233" y="1615419"/>
                  </a:cubicBezTo>
                  <a:cubicBezTo>
                    <a:pt x="403148" y="1638090"/>
                    <a:pt x="426346" y="1672383"/>
                    <a:pt x="461246" y="1688247"/>
                  </a:cubicBezTo>
                  <a:lnTo>
                    <a:pt x="550258" y="1728707"/>
                  </a:lnTo>
                  <a:cubicBezTo>
                    <a:pt x="633728" y="1768245"/>
                    <a:pt x="587538" y="1754211"/>
                    <a:pt x="647363" y="1769167"/>
                  </a:cubicBezTo>
                  <a:cubicBezTo>
                    <a:pt x="690275" y="1812079"/>
                    <a:pt x="650751" y="1777673"/>
                    <a:pt x="704007" y="1809627"/>
                  </a:cubicBezTo>
                  <a:cubicBezTo>
                    <a:pt x="720686" y="1819635"/>
                    <a:pt x="736998" y="1830325"/>
                    <a:pt x="752559" y="1841996"/>
                  </a:cubicBezTo>
                  <a:cubicBezTo>
                    <a:pt x="763348" y="1850088"/>
                    <a:pt x="773138" y="1859722"/>
                    <a:pt x="784927" y="1866272"/>
                  </a:cubicBezTo>
                  <a:cubicBezTo>
                    <a:pt x="797625" y="1873326"/>
                    <a:pt x="812113" y="1876557"/>
                    <a:pt x="825387" y="1882456"/>
                  </a:cubicBezTo>
                  <a:cubicBezTo>
                    <a:pt x="846919" y="1892026"/>
                    <a:pt x="859369" y="1902199"/>
                    <a:pt x="882032" y="1906732"/>
                  </a:cubicBezTo>
                  <a:cubicBezTo>
                    <a:pt x="900735" y="1910473"/>
                    <a:pt x="919795" y="1912127"/>
                    <a:pt x="938676" y="1914824"/>
                  </a:cubicBezTo>
                  <a:cubicBezTo>
                    <a:pt x="1000276" y="1935357"/>
                    <a:pt x="970500" y="1927662"/>
                    <a:pt x="1027688" y="1939100"/>
                  </a:cubicBezTo>
                  <a:cubicBezTo>
                    <a:pt x="1186831" y="1936403"/>
                    <a:pt x="1346121" y="1938346"/>
                    <a:pt x="1505118" y="1931008"/>
                  </a:cubicBezTo>
                  <a:cubicBezTo>
                    <a:pt x="1522160" y="1930221"/>
                    <a:pt x="1553671" y="1914824"/>
                    <a:pt x="1553671" y="1914824"/>
                  </a:cubicBezTo>
                  <a:cubicBezTo>
                    <a:pt x="1561763" y="1906732"/>
                    <a:pt x="1568425" y="1896896"/>
                    <a:pt x="1577947" y="1890548"/>
                  </a:cubicBezTo>
                  <a:cubicBezTo>
                    <a:pt x="1585044" y="1885817"/>
                    <a:pt x="1595670" y="1887917"/>
                    <a:pt x="1602223" y="1882456"/>
                  </a:cubicBezTo>
                  <a:cubicBezTo>
                    <a:pt x="1625518" y="1863044"/>
                    <a:pt x="1631710" y="1831870"/>
                    <a:pt x="1650775" y="1809627"/>
                  </a:cubicBezTo>
                  <a:cubicBezTo>
                    <a:pt x="1657104" y="1802243"/>
                    <a:pt x="1668174" y="1800320"/>
                    <a:pt x="1675051" y="1793443"/>
                  </a:cubicBezTo>
                  <a:cubicBezTo>
                    <a:pt x="1684588" y="1783906"/>
                    <a:pt x="1689087" y="1769852"/>
                    <a:pt x="1699327" y="1761075"/>
                  </a:cubicBezTo>
                  <a:cubicBezTo>
                    <a:pt x="1781033" y="1691041"/>
                    <a:pt x="1678020" y="1812904"/>
                    <a:pt x="1764063" y="1712523"/>
                  </a:cubicBezTo>
                  <a:cubicBezTo>
                    <a:pt x="1770392" y="1705139"/>
                    <a:pt x="1773919" y="1695631"/>
                    <a:pt x="1780248" y="1688247"/>
                  </a:cubicBezTo>
                  <a:cubicBezTo>
                    <a:pt x="1790178" y="1676662"/>
                    <a:pt x="1803866" y="1668379"/>
                    <a:pt x="1812616" y="1655879"/>
                  </a:cubicBezTo>
                  <a:cubicBezTo>
                    <a:pt x="1877227" y="1563578"/>
                    <a:pt x="1808529" y="1635691"/>
                    <a:pt x="1853076" y="1591142"/>
                  </a:cubicBezTo>
                  <a:cubicBezTo>
                    <a:pt x="1854389" y="1586765"/>
                    <a:pt x="1880853" y="1503107"/>
                    <a:pt x="1885444" y="1477854"/>
                  </a:cubicBezTo>
                  <a:cubicBezTo>
                    <a:pt x="1891760" y="1443117"/>
                    <a:pt x="1892479" y="1414297"/>
                    <a:pt x="1901628" y="1380750"/>
                  </a:cubicBezTo>
                  <a:cubicBezTo>
                    <a:pt x="1906117" y="1364291"/>
                    <a:pt x="1912417" y="1348381"/>
                    <a:pt x="1917812" y="1332197"/>
                  </a:cubicBezTo>
                  <a:cubicBezTo>
                    <a:pt x="1934955" y="1212199"/>
                    <a:pt x="1931409" y="1261021"/>
                    <a:pt x="1917812" y="1057068"/>
                  </a:cubicBezTo>
                  <a:cubicBezTo>
                    <a:pt x="1917245" y="1048557"/>
                    <a:pt x="1912888" y="1040712"/>
                    <a:pt x="1909720" y="1032792"/>
                  </a:cubicBezTo>
                  <a:cubicBezTo>
                    <a:pt x="1902091" y="1013719"/>
                    <a:pt x="1892818" y="995321"/>
                    <a:pt x="1885444" y="976148"/>
                  </a:cubicBezTo>
                  <a:cubicBezTo>
                    <a:pt x="1879320" y="960226"/>
                    <a:pt x="1878723" y="941790"/>
                    <a:pt x="1869260" y="927596"/>
                  </a:cubicBezTo>
                  <a:cubicBezTo>
                    <a:pt x="1863865" y="919504"/>
                    <a:pt x="1856817" y="912297"/>
                    <a:pt x="1853076" y="903319"/>
                  </a:cubicBezTo>
                  <a:cubicBezTo>
                    <a:pt x="1843234" y="879698"/>
                    <a:pt x="1842538" y="852080"/>
                    <a:pt x="1828800" y="830491"/>
                  </a:cubicBezTo>
                  <a:cubicBezTo>
                    <a:pt x="1805105" y="793257"/>
                    <a:pt x="1743547" y="689461"/>
                    <a:pt x="1707419" y="660558"/>
                  </a:cubicBezTo>
                  <a:cubicBezTo>
                    <a:pt x="1693932" y="649769"/>
                    <a:pt x="1679172" y="640403"/>
                    <a:pt x="1666959" y="628190"/>
                  </a:cubicBezTo>
                  <a:cubicBezTo>
                    <a:pt x="1660082" y="621313"/>
                    <a:pt x="1657372" y="611060"/>
                    <a:pt x="1650775" y="603914"/>
                  </a:cubicBezTo>
                  <a:cubicBezTo>
                    <a:pt x="1624901" y="575884"/>
                    <a:pt x="1601595" y="544153"/>
                    <a:pt x="1569855" y="522994"/>
                  </a:cubicBezTo>
                  <a:cubicBezTo>
                    <a:pt x="1553671" y="512205"/>
                    <a:pt x="1536753" y="502442"/>
                    <a:pt x="1521302" y="490626"/>
                  </a:cubicBezTo>
                  <a:cubicBezTo>
                    <a:pt x="1490849" y="467338"/>
                    <a:pt x="1465163" y="437521"/>
                    <a:pt x="1432290" y="417797"/>
                  </a:cubicBezTo>
                  <a:cubicBezTo>
                    <a:pt x="1314739" y="347267"/>
                    <a:pt x="1460600" y="436671"/>
                    <a:pt x="1359462" y="369245"/>
                  </a:cubicBezTo>
                  <a:cubicBezTo>
                    <a:pt x="1346375" y="360521"/>
                    <a:pt x="1332271" y="353413"/>
                    <a:pt x="1319002" y="344969"/>
                  </a:cubicBezTo>
                  <a:cubicBezTo>
                    <a:pt x="1302592" y="334526"/>
                    <a:pt x="1287250" y="322402"/>
                    <a:pt x="1270449" y="312601"/>
                  </a:cubicBezTo>
                  <a:cubicBezTo>
                    <a:pt x="1254820" y="303484"/>
                    <a:pt x="1237493" y="297499"/>
                    <a:pt x="1221897" y="288325"/>
                  </a:cubicBezTo>
                  <a:cubicBezTo>
                    <a:pt x="1191584" y="270494"/>
                    <a:pt x="1163198" y="249513"/>
                    <a:pt x="1132885" y="231681"/>
                  </a:cubicBezTo>
                  <a:cubicBezTo>
                    <a:pt x="1117289" y="222507"/>
                    <a:pt x="1100218" y="216069"/>
                    <a:pt x="1084333" y="207404"/>
                  </a:cubicBezTo>
                  <a:cubicBezTo>
                    <a:pt x="1024278" y="174646"/>
                    <a:pt x="1065453" y="190322"/>
                    <a:pt x="1019596" y="175036"/>
                  </a:cubicBezTo>
                  <a:cubicBezTo>
                    <a:pt x="1008807" y="166944"/>
                    <a:pt x="999291" y="156791"/>
                    <a:pt x="987228" y="150760"/>
                  </a:cubicBezTo>
                  <a:cubicBezTo>
                    <a:pt x="977281" y="145786"/>
                    <a:pt x="965553" y="145723"/>
                    <a:pt x="954860" y="142668"/>
                  </a:cubicBezTo>
                  <a:cubicBezTo>
                    <a:pt x="946658" y="140325"/>
                    <a:pt x="938424" y="137936"/>
                    <a:pt x="930584" y="134576"/>
                  </a:cubicBezTo>
                  <a:cubicBezTo>
                    <a:pt x="919496" y="129824"/>
                    <a:pt x="909304" y="123144"/>
                    <a:pt x="898216" y="118392"/>
                  </a:cubicBezTo>
                  <a:cubicBezTo>
                    <a:pt x="890376" y="115032"/>
                    <a:pt x="882110" y="112751"/>
                    <a:pt x="873940" y="110300"/>
                  </a:cubicBezTo>
                  <a:cubicBezTo>
                    <a:pt x="855131" y="104657"/>
                    <a:pt x="836496" y="98231"/>
                    <a:pt x="817295" y="94116"/>
                  </a:cubicBezTo>
                  <a:cubicBezTo>
                    <a:pt x="764644" y="82834"/>
                    <a:pt x="673584" y="80582"/>
                    <a:pt x="631179" y="77932"/>
                  </a:cubicBezTo>
                  <a:cubicBezTo>
                    <a:pt x="510976" y="37865"/>
                    <a:pt x="431575" y="-36705"/>
                    <a:pt x="331773" y="21288"/>
                  </a:cubicBezTo>
                  <a:close/>
                </a:path>
              </a:pathLst>
            </a:custGeom>
            <a:noFill/>
            <a:ln w="76200">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nvGrpSpPr>
            <p:cNvPr id="19" name="Group 18"/>
            <p:cNvGrpSpPr/>
            <p:nvPr/>
          </p:nvGrpSpPr>
          <p:grpSpPr>
            <a:xfrm rot="20057435">
              <a:off x="5492141" y="2201463"/>
              <a:ext cx="734352" cy="307497"/>
              <a:chOff x="1124793" y="4264503"/>
              <a:chExt cx="734352" cy="202300"/>
            </a:xfrm>
          </p:grpSpPr>
          <p:sp>
            <p:nvSpPr>
              <p:cNvPr id="17" name="Freeform 16"/>
              <p:cNvSpPr/>
              <p:nvPr/>
            </p:nvSpPr>
            <p:spPr>
              <a:xfrm>
                <a:off x="1124793" y="4264503"/>
                <a:ext cx="704007" cy="48552"/>
              </a:xfrm>
              <a:custGeom>
                <a:avLst/>
                <a:gdLst>
                  <a:gd name="connsiteX0" fmla="*/ 0 w 704007"/>
                  <a:gd name="connsiteY0" fmla="*/ 48552 h 48552"/>
                  <a:gd name="connsiteX1" fmla="*/ 137565 w 704007"/>
                  <a:gd name="connsiteY1" fmla="*/ 40460 h 48552"/>
                  <a:gd name="connsiteX2" fmla="*/ 202301 w 704007"/>
                  <a:gd name="connsiteY2" fmla="*/ 32368 h 48552"/>
                  <a:gd name="connsiteX3" fmla="*/ 291313 w 704007"/>
                  <a:gd name="connsiteY3" fmla="*/ 24276 h 48552"/>
                  <a:gd name="connsiteX4" fmla="*/ 356049 w 704007"/>
                  <a:gd name="connsiteY4" fmla="*/ 8092 h 48552"/>
                  <a:gd name="connsiteX5" fmla="*/ 396510 w 704007"/>
                  <a:gd name="connsiteY5" fmla="*/ 0 h 48552"/>
                  <a:gd name="connsiteX6" fmla="*/ 704007 w 704007"/>
                  <a:gd name="connsiteY6" fmla="*/ 8092 h 4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007" h="48552">
                    <a:moveTo>
                      <a:pt x="0" y="48552"/>
                    </a:moveTo>
                    <a:cubicBezTo>
                      <a:pt x="45855" y="45855"/>
                      <a:pt x="91777" y="44123"/>
                      <a:pt x="137565" y="40460"/>
                    </a:cubicBezTo>
                    <a:cubicBezTo>
                      <a:pt x="159242" y="38726"/>
                      <a:pt x="180674" y="34645"/>
                      <a:pt x="202301" y="32368"/>
                    </a:cubicBezTo>
                    <a:cubicBezTo>
                      <a:pt x="231930" y="29249"/>
                      <a:pt x="261642" y="26973"/>
                      <a:pt x="291313" y="24276"/>
                    </a:cubicBezTo>
                    <a:lnTo>
                      <a:pt x="356049" y="8092"/>
                    </a:lnTo>
                    <a:cubicBezTo>
                      <a:pt x="369451" y="4999"/>
                      <a:pt x="382756" y="0"/>
                      <a:pt x="396510" y="0"/>
                    </a:cubicBezTo>
                    <a:cubicBezTo>
                      <a:pt x="499044" y="0"/>
                      <a:pt x="601473" y="8092"/>
                      <a:pt x="704007" y="8092"/>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155138" y="4418251"/>
                <a:ext cx="704007" cy="48552"/>
              </a:xfrm>
              <a:custGeom>
                <a:avLst/>
                <a:gdLst>
                  <a:gd name="connsiteX0" fmla="*/ 0 w 704007"/>
                  <a:gd name="connsiteY0" fmla="*/ 48552 h 48552"/>
                  <a:gd name="connsiteX1" fmla="*/ 137565 w 704007"/>
                  <a:gd name="connsiteY1" fmla="*/ 40460 h 48552"/>
                  <a:gd name="connsiteX2" fmla="*/ 202301 w 704007"/>
                  <a:gd name="connsiteY2" fmla="*/ 32368 h 48552"/>
                  <a:gd name="connsiteX3" fmla="*/ 291313 w 704007"/>
                  <a:gd name="connsiteY3" fmla="*/ 24276 h 48552"/>
                  <a:gd name="connsiteX4" fmla="*/ 356049 w 704007"/>
                  <a:gd name="connsiteY4" fmla="*/ 8092 h 48552"/>
                  <a:gd name="connsiteX5" fmla="*/ 396510 w 704007"/>
                  <a:gd name="connsiteY5" fmla="*/ 0 h 48552"/>
                  <a:gd name="connsiteX6" fmla="*/ 704007 w 704007"/>
                  <a:gd name="connsiteY6" fmla="*/ 8092 h 4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007" h="48552">
                    <a:moveTo>
                      <a:pt x="0" y="48552"/>
                    </a:moveTo>
                    <a:cubicBezTo>
                      <a:pt x="45855" y="45855"/>
                      <a:pt x="91777" y="44123"/>
                      <a:pt x="137565" y="40460"/>
                    </a:cubicBezTo>
                    <a:cubicBezTo>
                      <a:pt x="159242" y="38726"/>
                      <a:pt x="180674" y="34645"/>
                      <a:pt x="202301" y="32368"/>
                    </a:cubicBezTo>
                    <a:cubicBezTo>
                      <a:pt x="231930" y="29249"/>
                      <a:pt x="261642" y="26973"/>
                      <a:pt x="291313" y="24276"/>
                    </a:cubicBezTo>
                    <a:lnTo>
                      <a:pt x="356049" y="8092"/>
                    </a:lnTo>
                    <a:cubicBezTo>
                      <a:pt x="369451" y="4999"/>
                      <a:pt x="382756" y="0"/>
                      <a:pt x="396510" y="0"/>
                    </a:cubicBezTo>
                    <a:cubicBezTo>
                      <a:pt x="499044" y="0"/>
                      <a:pt x="601473" y="8092"/>
                      <a:pt x="704007" y="8092"/>
                    </a:cubicBez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5830723" y="881083"/>
            <a:ext cx="3313277" cy="2438400"/>
          </a:xfrm>
        </p:spPr>
        <p:txBody>
          <a:bodyPr/>
          <a:lstStyle/>
          <a:p>
            <a:r>
              <a:rPr lang="en-US" sz="2000" b="1" dirty="0" smtClean="0">
                <a:solidFill>
                  <a:schemeClr val="accent1">
                    <a:lumMod val="60000"/>
                    <a:lumOff val="40000"/>
                  </a:schemeClr>
                </a:solidFill>
              </a:rPr>
              <a:t>Suggested Book</a:t>
            </a:r>
            <a:endParaRPr lang="en-US" sz="2000" b="1" dirty="0">
              <a:solidFill>
                <a:schemeClr val="accent1">
                  <a:lumMod val="60000"/>
                  <a:lumOff val="40000"/>
                </a:schemeClr>
              </a:solidFill>
            </a:endParaRPr>
          </a:p>
          <a:p>
            <a:r>
              <a:rPr lang="en-US" cap="small" dirty="0">
                <a:solidFill>
                  <a:schemeClr val="tx1">
                    <a:lumMod val="85000"/>
                  </a:schemeClr>
                </a:solidFill>
              </a:rPr>
              <a:t>Exploring Engineering: </a:t>
            </a:r>
            <a:endParaRPr lang="en-US" cap="small" dirty="0" smtClean="0">
              <a:solidFill>
                <a:schemeClr val="tx1">
                  <a:lumMod val="85000"/>
                </a:schemeClr>
              </a:solidFill>
            </a:endParaRPr>
          </a:p>
          <a:p>
            <a:r>
              <a:rPr lang="en-US" cap="small" dirty="0" smtClean="0">
                <a:solidFill>
                  <a:schemeClr val="tx1">
                    <a:lumMod val="85000"/>
                  </a:schemeClr>
                </a:solidFill>
              </a:rPr>
              <a:t>An </a:t>
            </a:r>
            <a:r>
              <a:rPr lang="en-US" cap="small" dirty="0">
                <a:solidFill>
                  <a:schemeClr val="tx1">
                    <a:lumMod val="85000"/>
                  </a:schemeClr>
                </a:solidFill>
              </a:rPr>
              <a:t>Introduction to Engineering and </a:t>
            </a:r>
            <a:r>
              <a:rPr lang="en-US" cap="small" dirty="0" smtClean="0">
                <a:solidFill>
                  <a:schemeClr val="tx1">
                    <a:lumMod val="85000"/>
                  </a:schemeClr>
                </a:solidFill>
              </a:rPr>
              <a:t>Design (Fourth Edition)</a:t>
            </a:r>
            <a:endParaRPr lang="en-US" cap="small" dirty="0">
              <a:solidFill>
                <a:schemeClr val="tx1">
                  <a:lumMod val="85000"/>
                </a:schemeClr>
              </a:solidFill>
            </a:endParaRPr>
          </a:p>
          <a:p>
            <a:endParaRPr lang="en-US" cap="small" dirty="0" smtClean="0">
              <a:solidFill>
                <a:schemeClr val="tx1">
                  <a:lumMod val="85000"/>
                </a:schemeClr>
              </a:solidFill>
              <a:hlinkClick r:id="rId2"/>
            </a:endParaRPr>
          </a:p>
          <a:p>
            <a:r>
              <a:rPr lang="en-US" cap="small" dirty="0" smtClean="0">
                <a:solidFill>
                  <a:schemeClr val="tx1">
                    <a:lumMod val="95000"/>
                  </a:schemeClr>
                </a:solidFill>
                <a:hlinkClick r:id="rId2"/>
              </a:rPr>
              <a:t>By:</a:t>
            </a:r>
          </a:p>
          <a:p>
            <a:r>
              <a:rPr lang="en-US" cap="small" dirty="0" smtClean="0">
                <a:solidFill>
                  <a:schemeClr val="tx1">
                    <a:lumMod val="95000"/>
                  </a:schemeClr>
                </a:solidFill>
                <a:hlinkClick r:id="rId2"/>
              </a:rPr>
              <a:t>Philip </a:t>
            </a:r>
            <a:r>
              <a:rPr lang="en-US" cap="small" dirty="0" err="1">
                <a:solidFill>
                  <a:schemeClr val="tx1">
                    <a:lumMod val="95000"/>
                  </a:schemeClr>
                </a:solidFill>
                <a:hlinkClick r:id="rId2"/>
              </a:rPr>
              <a:t>Kosky</a:t>
            </a:r>
            <a:r>
              <a:rPr lang="en-US" cap="small" dirty="0">
                <a:solidFill>
                  <a:schemeClr val="tx1">
                    <a:lumMod val="95000"/>
                  </a:schemeClr>
                </a:solidFill>
              </a:rPr>
              <a:t> , </a:t>
            </a:r>
            <a:r>
              <a:rPr lang="en-US" cap="small" dirty="0">
                <a:solidFill>
                  <a:schemeClr val="tx1">
                    <a:lumMod val="95000"/>
                  </a:schemeClr>
                </a:solidFill>
                <a:hlinkClick r:id="rId3"/>
              </a:rPr>
              <a:t>Robert T. </a:t>
            </a:r>
            <a:r>
              <a:rPr lang="en-US" cap="small" dirty="0" err="1">
                <a:solidFill>
                  <a:schemeClr val="tx1">
                    <a:lumMod val="95000"/>
                  </a:schemeClr>
                </a:solidFill>
                <a:hlinkClick r:id="rId3"/>
              </a:rPr>
              <a:t>Balmer</a:t>
            </a:r>
            <a:r>
              <a:rPr lang="en-US" cap="small" dirty="0">
                <a:solidFill>
                  <a:schemeClr val="tx1">
                    <a:lumMod val="95000"/>
                  </a:schemeClr>
                </a:solidFill>
              </a:rPr>
              <a:t> , </a:t>
            </a:r>
            <a:r>
              <a:rPr lang="en-US" cap="small" dirty="0">
                <a:solidFill>
                  <a:schemeClr val="tx1">
                    <a:lumMod val="95000"/>
                  </a:schemeClr>
                </a:solidFill>
                <a:hlinkClick r:id="rId4"/>
              </a:rPr>
              <a:t>William D. </a:t>
            </a:r>
            <a:r>
              <a:rPr lang="en-US" cap="small" dirty="0" err="1">
                <a:solidFill>
                  <a:schemeClr val="tx1">
                    <a:lumMod val="95000"/>
                  </a:schemeClr>
                </a:solidFill>
                <a:hlinkClick r:id="rId4"/>
              </a:rPr>
              <a:t>Keat</a:t>
            </a:r>
            <a:r>
              <a:rPr lang="en-US" cap="small" dirty="0">
                <a:solidFill>
                  <a:schemeClr val="tx1">
                    <a:lumMod val="95000"/>
                  </a:schemeClr>
                </a:solidFill>
              </a:rPr>
              <a:t> , </a:t>
            </a:r>
            <a:r>
              <a:rPr lang="en-US" cap="small" dirty="0">
                <a:solidFill>
                  <a:schemeClr val="tx1">
                    <a:lumMod val="95000"/>
                  </a:schemeClr>
                </a:solidFill>
                <a:hlinkClick r:id="rId5"/>
              </a:rPr>
              <a:t>George Wise</a:t>
            </a:r>
            <a:r>
              <a:rPr lang="en-US" cap="small" dirty="0">
                <a:solidFill>
                  <a:schemeClr val="tx1">
                    <a:lumMod val="95000"/>
                  </a:schemeClr>
                </a:solidFill>
              </a:rPr>
              <a:t>  </a:t>
            </a:r>
          </a:p>
          <a:p>
            <a:endParaRPr lang="en-US" dirty="0">
              <a:solidFill>
                <a:schemeClr val="tx1">
                  <a:lumMod val="95000"/>
                </a:schemeClr>
              </a:solidFill>
            </a:endParaRPr>
          </a:p>
        </p:txBody>
      </p:sp>
      <p:sp>
        <p:nvSpPr>
          <p:cNvPr id="7" name="Slide Number Placeholder 6"/>
          <p:cNvSpPr>
            <a:spLocks noGrp="1"/>
          </p:cNvSpPr>
          <p:nvPr>
            <p:ph type="sldNum" sz="quarter" idx="12"/>
          </p:nvPr>
        </p:nvSpPr>
        <p:spPr/>
        <p:txBody>
          <a:bodyPr/>
          <a:lstStyle/>
          <a:p>
            <a:fld id="{BD6490CA-7323-4BD5-8B4D-918E8C371558}" type="slidenum">
              <a:rPr lang="en-US" smtClean="0"/>
              <a:pPr/>
              <a:t>3</a:t>
            </a:fld>
            <a:endParaRPr lang="en-US"/>
          </a:p>
        </p:txBody>
      </p:sp>
      <p:sp>
        <p:nvSpPr>
          <p:cNvPr id="9" name="Rectangle 8"/>
          <p:cNvSpPr/>
          <p:nvPr/>
        </p:nvSpPr>
        <p:spPr>
          <a:xfrm>
            <a:off x="478242" y="1194375"/>
            <a:ext cx="5389158" cy="4708981"/>
          </a:xfrm>
          <a:prstGeom prst="rect">
            <a:avLst/>
          </a:prstGeom>
        </p:spPr>
        <p:txBody>
          <a:bodyPr wrap="square">
            <a:spAutoFit/>
          </a:bodyPr>
          <a:lstStyle/>
          <a:p>
            <a:pPr marL="285750" indent="-285750">
              <a:lnSpc>
                <a:spcPct val="150000"/>
              </a:lnSpc>
              <a:buFont typeface="Arial" panose="020B0604020202020204" pitchFamily="34" charset="0"/>
              <a:buChar char="•"/>
            </a:pPr>
            <a:r>
              <a:rPr lang="en-US" sz="2000" b="1" dirty="0"/>
              <a:t>Credits: 2(1,1,2)</a:t>
            </a:r>
          </a:p>
          <a:p>
            <a:pPr marL="285750" indent="-285750">
              <a:lnSpc>
                <a:spcPct val="150000"/>
              </a:lnSpc>
              <a:buFont typeface="Arial" panose="020B0604020202020204" pitchFamily="34" charset="0"/>
              <a:buChar char="•"/>
            </a:pPr>
            <a:r>
              <a:rPr lang="en-US" sz="2000" b="1" dirty="0"/>
              <a:t>Prerequisites: </a:t>
            </a:r>
            <a:r>
              <a:rPr lang="en-US" sz="2000" b="1" dirty="0" smtClean="0"/>
              <a:t>GE104</a:t>
            </a:r>
            <a:endParaRPr lang="en-US" sz="2000" b="1" dirty="0"/>
          </a:p>
          <a:p>
            <a:pPr marL="285750" indent="-285750">
              <a:lnSpc>
                <a:spcPct val="150000"/>
              </a:lnSpc>
              <a:buFont typeface="Arial" panose="020B0604020202020204" pitchFamily="34" charset="0"/>
              <a:buChar char="•"/>
            </a:pPr>
            <a:r>
              <a:rPr lang="en-US" sz="2000" b="1" dirty="0"/>
              <a:t>Number of </a:t>
            </a:r>
            <a:r>
              <a:rPr lang="en-US" sz="2000" b="1" dirty="0" smtClean="0"/>
              <a:t>Sections: 10</a:t>
            </a:r>
            <a:endParaRPr lang="en-US" sz="2000" b="1" dirty="0"/>
          </a:p>
          <a:p>
            <a:pPr marL="285750" indent="-285750">
              <a:lnSpc>
                <a:spcPct val="150000"/>
              </a:lnSpc>
              <a:buFont typeface="Arial" panose="020B0604020202020204" pitchFamily="34" charset="0"/>
              <a:buChar char="•"/>
            </a:pPr>
            <a:r>
              <a:rPr lang="en-US" sz="2000" b="1" dirty="0"/>
              <a:t>Given By: </a:t>
            </a:r>
            <a:r>
              <a:rPr lang="en-US" sz="2000" b="1" dirty="0" smtClean="0"/>
              <a:t>10 </a:t>
            </a:r>
            <a:r>
              <a:rPr lang="en-US" sz="2000" b="1" dirty="0"/>
              <a:t>Professors</a:t>
            </a:r>
          </a:p>
          <a:p>
            <a:pPr marL="285750" indent="-285750">
              <a:lnSpc>
                <a:spcPct val="150000"/>
              </a:lnSpc>
              <a:buFont typeface="Arial" panose="020B0604020202020204" pitchFamily="34" charset="0"/>
              <a:buChar char="•"/>
            </a:pPr>
            <a:r>
              <a:rPr lang="en-US" sz="2000" b="1" dirty="0"/>
              <a:t>Your Instructor: </a:t>
            </a:r>
            <a:r>
              <a:rPr lang="en-US" sz="2000" b="1" dirty="0" smtClean="0"/>
              <a:t>Dr. Ahmed M. El-</a:t>
            </a:r>
            <a:r>
              <a:rPr lang="en-US" sz="2000" b="1" dirty="0" err="1" smtClean="0"/>
              <a:t>Sherbeeny</a:t>
            </a:r>
            <a:endParaRPr lang="en-US" sz="2000" b="1" dirty="0"/>
          </a:p>
          <a:p>
            <a:pPr marL="285750" indent="-285750">
              <a:lnSpc>
                <a:spcPct val="150000"/>
              </a:lnSpc>
              <a:buFont typeface="Arial" panose="020B0604020202020204" pitchFamily="34" charset="0"/>
              <a:buChar char="•"/>
            </a:pPr>
            <a:r>
              <a:rPr lang="en-US" sz="2000" b="1" dirty="0" smtClean="0"/>
              <a:t>Meetings</a:t>
            </a:r>
            <a:endParaRPr lang="en-US" sz="2000" b="1" dirty="0"/>
          </a:p>
          <a:p>
            <a:pPr marL="742950" lvl="1" indent="-285750">
              <a:lnSpc>
                <a:spcPct val="150000"/>
              </a:lnSpc>
              <a:buFont typeface="Arial" panose="020B0604020202020204" pitchFamily="34" charset="0"/>
              <a:buChar char="•"/>
            </a:pPr>
            <a:r>
              <a:rPr lang="en-US" sz="2000" b="1" dirty="0" smtClean="0"/>
              <a:t>Lecture </a:t>
            </a:r>
            <a:r>
              <a:rPr lang="en-US" sz="2000" b="1" dirty="0"/>
              <a:t>	</a:t>
            </a:r>
            <a:r>
              <a:rPr lang="en-US" sz="2000" b="1" dirty="0" smtClean="0"/>
              <a:t> </a:t>
            </a:r>
            <a:r>
              <a:rPr lang="en-US" sz="2000" b="1" dirty="0"/>
              <a:t>: </a:t>
            </a:r>
            <a:r>
              <a:rPr lang="en-US" sz="2000" b="1" dirty="0" smtClean="0"/>
              <a:t>Sundays </a:t>
            </a:r>
            <a:r>
              <a:rPr lang="en-US" sz="2000" b="1" dirty="0" smtClean="0"/>
              <a:t>8:00-8:50 </a:t>
            </a:r>
            <a:r>
              <a:rPr lang="en-US" sz="2000" b="1" dirty="0" smtClean="0"/>
              <a:t>am</a:t>
            </a:r>
            <a:endParaRPr lang="en-US" sz="2000" b="1" dirty="0"/>
          </a:p>
          <a:p>
            <a:pPr marL="742950" lvl="1" indent="-285750">
              <a:lnSpc>
                <a:spcPct val="150000"/>
              </a:lnSpc>
              <a:buFont typeface="Arial" panose="020B0604020202020204" pitchFamily="34" charset="0"/>
              <a:buChar char="•"/>
            </a:pPr>
            <a:r>
              <a:rPr lang="en-US" sz="2000" b="1" dirty="0"/>
              <a:t>Tutorial 	 : </a:t>
            </a:r>
            <a:r>
              <a:rPr lang="en-US" sz="2000" b="1" dirty="0" smtClean="0"/>
              <a:t>Sundays 1:00-1:50 pm</a:t>
            </a:r>
            <a:endParaRPr lang="en-US" sz="2000" b="1" dirty="0"/>
          </a:p>
          <a:p>
            <a:pPr marL="742950" lvl="1" indent="-285750">
              <a:lnSpc>
                <a:spcPct val="150000"/>
              </a:lnSpc>
              <a:buFont typeface="Arial" panose="020B0604020202020204" pitchFamily="34" charset="0"/>
              <a:buChar char="•"/>
            </a:pPr>
            <a:r>
              <a:rPr lang="en-US" sz="2000" b="1" dirty="0" smtClean="0"/>
              <a:t>Studio 	 : </a:t>
            </a:r>
            <a:r>
              <a:rPr lang="en-US" sz="2000" b="1" dirty="0" smtClean="0"/>
              <a:t>Sundays 2:00-2:50 pm,</a:t>
            </a:r>
          </a:p>
          <a:p>
            <a:pPr lvl="1">
              <a:lnSpc>
                <a:spcPct val="150000"/>
              </a:lnSpc>
            </a:pPr>
            <a:r>
              <a:rPr lang="en-US" sz="2000" b="1" dirty="0" smtClean="0"/>
              <a:t>           </a:t>
            </a:r>
            <a:r>
              <a:rPr lang="en-US" sz="2000" b="1" dirty="0"/>
              <a:t>	 : </a:t>
            </a:r>
            <a:r>
              <a:rPr lang="en-US" sz="2000" b="1" dirty="0" smtClean="0"/>
              <a:t>Tuesdays </a:t>
            </a:r>
            <a:r>
              <a:rPr lang="en-US" sz="2000" b="1" dirty="0"/>
              <a:t>8:00-8:50 </a:t>
            </a:r>
            <a:r>
              <a:rPr lang="en-US" sz="2000" b="1" dirty="0" smtClean="0"/>
              <a:t>am</a:t>
            </a:r>
            <a:endParaRPr lang="en-US" sz="2000" b="1" dirty="0"/>
          </a:p>
        </p:txBody>
      </p:sp>
      <p:sp>
        <p:nvSpPr>
          <p:cNvPr id="10" name="Rectangle 9"/>
          <p:cNvSpPr/>
          <p:nvPr/>
        </p:nvSpPr>
        <p:spPr>
          <a:xfrm>
            <a:off x="457200" y="609600"/>
            <a:ext cx="2307042" cy="584775"/>
          </a:xfrm>
          <a:prstGeom prst="rect">
            <a:avLst/>
          </a:prstGeom>
        </p:spPr>
        <p:txBody>
          <a:bodyPr wrap="none">
            <a:spAutoFit/>
          </a:bodyPr>
          <a:lstStyle/>
          <a:p>
            <a:r>
              <a:rPr lang="en-US" sz="3200" b="1" dirty="0">
                <a:solidFill>
                  <a:schemeClr val="accent1">
                    <a:lumMod val="60000"/>
                    <a:lumOff val="40000"/>
                  </a:schemeClr>
                </a:solidFill>
              </a:rPr>
              <a:t>Information</a:t>
            </a:r>
          </a:p>
        </p:txBody>
      </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7128" y="2967896"/>
            <a:ext cx="2862072" cy="3051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570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876" y="-373559"/>
            <a:ext cx="8229600" cy="1143000"/>
          </a:xfrm>
        </p:spPr>
        <p:txBody>
          <a:bodyPr>
            <a:normAutofit/>
          </a:bodyPr>
          <a:lstStyle/>
          <a:p>
            <a:r>
              <a:rPr lang="en-US" sz="3200" b="1" dirty="0" smtClean="0">
                <a:solidFill>
                  <a:schemeClr val="accent1">
                    <a:lumMod val="60000"/>
                    <a:lumOff val="40000"/>
                  </a:schemeClr>
                </a:solidFill>
              </a:rPr>
              <a:t>Lecturing Styles Used</a:t>
            </a:r>
            <a:endParaRPr lang="en-US" sz="3200" b="1" dirty="0">
              <a:solidFill>
                <a:schemeClr val="accent1">
                  <a:lumMod val="60000"/>
                  <a:lumOff val="40000"/>
                </a:schemeClr>
              </a:solidFill>
            </a:endParaRPr>
          </a:p>
        </p:txBody>
      </p:sp>
      <p:sp>
        <p:nvSpPr>
          <p:cNvPr id="3" name="Content Placeholder 2"/>
          <p:cNvSpPr>
            <a:spLocks noGrp="1"/>
          </p:cNvSpPr>
          <p:nvPr>
            <p:ph idx="1"/>
          </p:nvPr>
        </p:nvSpPr>
        <p:spPr>
          <a:xfrm>
            <a:off x="252876" y="1143000"/>
            <a:ext cx="4343400" cy="4724399"/>
          </a:xfrm>
        </p:spPr>
        <p:txBody>
          <a:bodyPr>
            <a:normAutofit/>
          </a:bodyPr>
          <a:lstStyle/>
          <a:p>
            <a:r>
              <a:rPr lang="en-US" sz="2400" b="1" dirty="0" smtClean="0">
                <a:solidFill>
                  <a:schemeClr val="accent3">
                    <a:lumMod val="40000"/>
                    <a:lumOff val="60000"/>
                  </a:schemeClr>
                </a:solidFill>
              </a:rPr>
              <a:t>Lecture :</a:t>
            </a:r>
            <a:r>
              <a:rPr lang="en-US" sz="2400" b="1" dirty="0" smtClean="0">
                <a:solidFill>
                  <a:srgbClr val="7030A0"/>
                </a:solidFill>
              </a:rPr>
              <a:t> </a:t>
            </a:r>
            <a:r>
              <a:rPr lang="en-US" sz="2400" dirty="0" smtClean="0"/>
              <a:t>“Normal” Classes</a:t>
            </a:r>
          </a:p>
          <a:p>
            <a:endParaRPr lang="en-US" sz="2400" dirty="0" smtClean="0"/>
          </a:p>
          <a:p>
            <a:r>
              <a:rPr lang="en-US" sz="2400" b="1" dirty="0">
                <a:solidFill>
                  <a:schemeClr val="accent3">
                    <a:lumMod val="40000"/>
                    <a:lumOff val="60000"/>
                  </a:schemeClr>
                </a:solidFill>
              </a:rPr>
              <a:t>Studios: </a:t>
            </a:r>
            <a:r>
              <a:rPr lang="en-US" sz="2400" dirty="0"/>
              <a:t>Design </a:t>
            </a:r>
            <a:r>
              <a:rPr lang="en-US" sz="2400" dirty="0" smtClean="0"/>
              <a:t>project</a:t>
            </a:r>
            <a:br>
              <a:rPr lang="en-US" sz="2400" dirty="0" smtClean="0"/>
            </a:br>
            <a:r>
              <a:rPr lang="en-US" sz="2400" dirty="0" smtClean="0"/>
              <a:t>classroom activities</a:t>
            </a:r>
            <a:br>
              <a:rPr lang="en-US" sz="2400" dirty="0" smtClean="0"/>
            </a:br>
            <a:r>
              <a:rPr lang="en-US" sz="2400" dirty="0" smtClean="0"/>
              <a:t>practicing various skills</a:t>
            </a:r>
            <a:br>
              <a:rPr lang="en-US" sz="2400" dirty="0" smtClean="0"/>
            </a:br>
            <a:r>
              <a:rPr lang="en-US" sz="2400" dirty="0" smtClean="0"/>
              <a:t>intensive discussions</a:t>
            </a:r>
            <a:br>
              <a:rPr lang="en-US" sz="2400" dirty="0" smtClean="0"/>
            </a:br>
            <a:r>
              <a:rPr lang="en-US" sz="2400" dirty="0" smtClean="0"/>
              <a:t>group dynamics</a:t>
            </a:r>
          </a:p>
          <a:p>
            <a:endParaRPr lang="en-US" sz="2400" b="1" dirty="0" smtClean="0">
              <a:solidFill>
                <a:srgbClr val="7030A0"/>
              </a:solidFill>
            </a:endParaRPr>
          </a:p>
          <a:p>
            <a:r>
              <a:rPr lang="en-US" sz="2400" b="1" dirty="0" smtClean="0">
                <a:solidFill>
                  <a:schemeClr val="accent3">
                    <a:lumMod val="40000"/>
                    <a:lumOff val="60000"/>
                  </a:schemeClr>
                </a:solidFill>
              </a:rPr>
              <a:t>Tutorials</a:t>
            </a:r>
            <a:r>
              <a:rPr lang="en-US" sz="2400" b="1" dirty="0">
                <a:solidFill>
                  <a:schemeClr val="accent3">
                    <a:lumMod val="40000"/>
                    <a:lumOff val="60000"/>
                  </a:schemeClr>
                </a:solidFill>
              </a:rPr>
              <a:t>: </a:t>
            </a:r>
            <a:r>
              <a:rPr lang="en-US" sz="2400" dirty="0" smtClean="0"/>
              <a:t>Help with </a:t>
            </a:r>
            <a:r>
              <a:rPr lang="en-US" sz="2400" dirty="0"/>
              <a:t>homework </a:t>
            </a:r>
            <a:r>
              <a:rPr lang="en-US" sz="2400" dirty="0" smtClean="0"/>
              <a:t>assignments and exams</a:t>
            </a:r>
            <a:br>
              <a:rPr lang="en-US" sz="2400" dirty="0" smtClean="0"/>
            </a:br>
            <a:r>
              <a:rPr lang="en-US" sz="2400" dirty="0" smtClean="0"/>
              <a:t>Solving problems</a:t>
            </a:r>
          </a:p>
          <a:p>
            <a:endParaRPr lang="en-US" sz="3000" dirty="0"/>
          </a:p>
          <a:p>
            <a:endParaRPr lang="en-US" sz="3000" dirty="0" smtClean="0"/>
          </a:p>
        </p:txBody>
      </p:sp>
      <p:sp>
        <p:nvSpPr>
          <p:cNvPr id="4" name="Slide Number Placeholder 3"/>
          <p:cNvSpPr>
            <a:spLocks noGrp="1"/>
          </p:cNvSpPr>
          <p:nvPr>
            <p:ph type="sldNum" sz="quarter" idx="12"/>
          </p:nvPr>
        </p:nvSpPr>
        <p:spPr/>
        <p:txBody>
          <a:bodyPr/>
          <a:lstStyle/>
          <a:p>
            <a:fld id="{BD6490CA-7323-4BD5-8B4D-918E8C371558}" type="slidenum">
              <a:rPr lang="en-US" smtClean="0"/>
              <a:pPr/>
              <a:t>4</a:t>
            </a:fld>
            <a:endParaRPr lang="en-US" dirty="0"/>
          </a:p>
        </p:txBody>
      </p:sp>
      <p:sp>
        <p:nvSpPr>
          <p:cNvPr id="8" name="Content Placeholder 2"/>
          <p:cNvSpPr txBox="1">
            <a:spLocks/>
          </p:cNvSpPr>
          <p:nvPr/>
        </p:nvSpPr>
        <p:spPr>
          <a:xfrm>
            <a:off x="228600" y="4688342"/>
            <a:ext cx="4343400" cy="185057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3000" dirty="0" smtClean="0"/>
          </a:p>
        </p:txBody>
      </p:sp>
      <p:pic>
        <p:nvPicPr>
          <p:cNvPr id="7" name="Picture 6"/>
          <p:cNvPicPr>
            <a:picLocks noChangeAspect="1"/>
          </p:cNvPicPr>
          <p:nvPr/>
        </p:nvPicPr>
        <p:blipFill>
          <a:blip r:embed="rId2"/>
          <a:stretch>
            <a:fillRect/>
          </a:stretch>
        </p:blipFill>
        <p:spPr>
          <a:xfrm>
            <a:off x="6930330" y="3616779"/>
            <a:ext cx="2143125" cy="2143125"/>
          </a:xfrm>
          <a:prstGeom prst="rect">
            <a:avLst/>
          </a:prstGeom>
        </p:spPr>
      </p:pic>
      <p:pic>
        <p:nvPicPr>
          <p:cNvPr id="12" name="Picture 11"/>
          <p:cNvPicPr>
            <a:picLocks noChangeAspect="1"/>
          </p:cNvPicPr>
          <p:nvPr/>
        </p:nvPicPr>
        <p:blipFill>
          <a:blip r:embed="rId3"/>
          <a:stretch>
            <a:fillRect/>
          </a:stretch>
        </p:blipFill>
        <p:spPr>
          <a:xfrm>
            <a:off x="4572000" y="3616779"/>
            <a:ext cx="2286000" cy="2174421"/>
          </a:xfrm>
          <a:prstGeom prst="rect">
            <a:avLst/>
          </a:prstGeom>
        </p:spPr>
      </p:pic>
      <p:pic>
        <p:nvPicPr>
          <p:cNvPr id="15" name="Picture 2" descr="Image Detail"/>
          <p:cNvPicPr>
            <a:picLocks noChangeAspect="1" noChangeArrowheads="1"/>
          </p:cNvPicPr>
          <p:nvPr/>
        </p:nvPicPr>
        <p:blipFill>
          <a:blip r:embed="rId4" cstate="print"/>
          <a:srcRect/>
          <a:stretch>
            <a:fillRect/>
          </a:stretch>
        </p:blipFill>
        <p:spPr bwMode="auto">
          <a:xfrm>
            <a:off x="5155639" y="739770"/>
            <a:ext cx="3428999" cy="2296043"/>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0"/>
                            </p:stCondLst>
                            <p:childTnLst>
                              <p:par>
                                <p:cTn id="14" presetID="14" presetClass="entr" presetSubtype="1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childTnLst>
                          </p:cTn>
                        </p:par>
                        <p:par>
                          <p:cTn id="24" fill="hold">
                            <p:stCondLst>
                              <p:cond delay="1000"/>
                            </p:stCondLst>
                            <p:childTnLst>
                              <p:par>
                                <p:cTn id="25" presetID="1" presetClass="entr" presetSubtype="0" fill="hold" grpId="0" nodeType="afterEffect" nodePh="1">
                                  <p:stCondLst>
                                    <p:cond delay="0"/>
                                  </p:stCondLst>
                                  <p:endCondLst>
                                    <p:cond evt="begin" delay="0">
                                      <p:tn val="25"/>
                                    </p:cond>
                                  </p:end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030" y="-354177"/>
            <a:ext cx="8229600" cy="1143000"/>
          </a:xfrm>
        </p:spPr>
        <p:txBody>
          <a:bodyPr>
            <a:normAutofit/>
          </a:bodyPr>
          <a:lstStyle/>
          <a:p>
            <a:r>
              <a:rPr lang="en-US" sz="3200" b="1" dirty="0" smtClean="0">
                <a:solidFill>
                  <a:schemeClr val="accent1">
                    <a:lumMod val="60000"/>
                    <a:lumOff val="40000"/>
                  </a:schemeClr>
                </a:solidFill>
              </a:rPr>
              <a:t>Sources of Assistance</a:t>
            </a:r>
            <a:endParaRPr lang="en-US" sz="3200" b="1" dirty="0">
              <a:solidFill>
                <a:schemeClr val="accent1">
                  <a:lumMod val="60000"/>
                  <a:lumOff val="40000"/>
                </a:schemeClr>
              </a:solidFill>
            </a:endParaRPr>
          </a:p>
        </p:txBody>
      </p:sp>
      <p:sp>
        <p:nvSpPr>
          <p:cNvPr id="3" name="Content Placeholder 2"/>
          <p:cNvSpPr>
            <a:spLocks noGrp="1"/>
          </p:cNvSpPr>
          <p:nvPr>
            <p:ph sz="half" idx="1"/>
          </p:nvPr>
        </p:nvSpPr>
        <p:spPr>
          <a:xfrm>
            <a:off x="304800" y="762000"/>
            <a:ext cx="5029200" cy="6019800"/>
          </a:xfrm>
        </p:spPr>
        <p:txBody>
          <a:bodyPr>
            <a:normAutofit/>
          </a:bodyPr>
          <a:lstStyle/>
          <a:p>
            <a:r>
              <a:rPr lang="en-US" sz="2400" dirty="0" smtClean="0"/>
              <a:t>Your Instructor</a:t>
            </a:r>
          </a:p>
          <a:p>
            <a:pPr lvl="1"/>
            <a:r>
              <a:rPr lang="en-US" sz="1800" dirty="0" smtClean="0"/>
              <a:t>Office number </a:t>
            </a:r>
            <a:r>
              <a:rPr lang="en-US" sz="1800" b="1" dirty="0" smtClean="0">
                <a:solidFill>
                  <a:srgbClr val="FF0000"/>
                </a:solidFill>
              </a:rPr>
              <a:t>2A128/1</a:t>
            </a:r>
            <a:endParaRPr lang="en-US" sz="1800" dirty="0" smtClean="0"/>
          </a:p>
          <a:p>
            <a:pPr lvl="1"/>
            <a:r>
              <a:rPr lang="en-US" sz="1800" dirty="0" smtClean="0"/>
              <a:t>Office hours posted</a:t>
            </a:r>
          </a:p>
          <a:p>
            <a:pPr lvl="1"/>
            <a:r>
              <a:rPr lang="en-US" sz="1800" dirty="0" smtClean="0"/>
              <a:t>Email: </a:t>
            </a:r>
            <a:r>
              <a:rPr lang="en-US" sz="1800" b="1" dirty="0" smtClean="0">
                <a:solidFill>
                  <a:srgbClr val="FF0000"/>
                </a:solidFill>
              </a:rPr>
              <a:t>aelsherbeeny@ksu.edu.sa</a:t>
            </a:r>
            <a:endParaRPr lang="en-US" sz="1800" dirty="0" smtClean="0"/>
          </a:p>
          <a:p>
            <a:r>
              <a:rPr lang="en-US" sz="2400" dirty="0" smtClean="0"/>
              <a:t>Your Teaching Assistant</a:t>
            </a:r>
          </a:p>
          <a:p>
            <a:r>
              <a:rPr lang="en-US" sz="2400" dirty="0" smtClean="0"/>
              <a:t>Lectures slides</a:t>
            </a:r>
          </a:p>
          <a:p>
            <a:r>
              <a:rPr lang="en-US" sz="2400" dirty="0" smtClean="0"/>
              <a:t>Studios slides</a:t>
            </a:r>
          </a:p>
          <a:p>
            <a:r>
              <a:rPr lang="en-US" sz="2400" dirty="0" smtClean="0"/>
              <a:t>Course materials on LMS, website (</a:t>
            </a:r>
            <a:r>
              <a:rPr lang="en-US" sz="2400" dirty="0" smtClean="0">
                <a:hlinkClick r:id="rId2"/>
              </a:rPr>
              <a:t>http://fac.ksu.edu.sa/aelsherbeeny</a:t>
            </a:r>
            <a:r>
              <a:rPr lang="en-US" sz="2400" dirty="0" smtClean="0"/>
              <a:t>)</a:t>
            </a:r>
          </a:p>
          <a:p>
            <a:r>
              <a:rPr lang="en-US" sz="2400" dirty="0" smtClean="0"/>
              <a:t>Your Textbook</a:t>
            </a:r>
          </a:p>
          <a:p>
            <a:r>
              <a:rPr lang="en-US" sz="2400" dirty="0" smtClean="0"/>
              <a:t>Prince Salman Library</a:t>
            </a:r>
          </a:p>
          <a:p>
            <a:r>
              <a:rPr lang="en-US" sz="2400" dirty="0" smtClean="0"/>
              <a:t>Internet</a:t>
            </a:r>
          </a:p>
          <a:p>
            <a:endParaRPr lang="en-US" dirty="0"/>
          </a:p>
        </p:txBody>
      </p:sp>
      <p:sp>
        <p:nvSpPr>
          <p:cNvPr id="4" name="Slide Number Placeholder 3"/>
          <p:cNvSpPr>
            <a:spLocks noGrp="1"/>
          </p:cNvSpPr>
          <p:nvPr>
            <p:ph type="sldNum" sz="quarter" idx="12"/>
          </p:nvPr>
        </p:nvSpPr>
        <p:spPr/>
        <p:txBody>
          <a:bodyPr/>
          <a:lstStyle/>
          <a:p>
            <a:fld id="{BD6490CA-7323-4BD5-8B4D-918E8C371558}" type="slidenum">
              <a:rPr lang="en-US" smtClean="0"/>
              <a:pPr/>
              <a:t>5</a:t>
            </a:fld>
            <a:endParaRPr lang="en-US"/>
          </a:p>
        </p:txBody>
      </p:sp>
      <p:sp>
        <p:nvSpPr>
          <p:cNvPr id="6" name="Content Placeholder 2"/>
          <p:cNvSpPr txBox="1">
            <a:spLocks/>
          </p:cNvSpPr>
          <p:nvPr/>
        </p:nvSpPr>
        <p:spPr>
          <a:xfrm>
            <a:off x="4343400" y="4407932"/>
            <a:ext cx="4038600" cy="21452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endParaRPr lang="en-US" dirty="0"/>
          </a:p>
        </p:txBody>
      </p:sp>
      <p:sp>
        <p:nvSpPr>
          <p:cNvPr id="7" name="Content Placeholder 2"/>
          <p:cNvSpPr txBox="1">
            <a:spLocks/>
          </p:cNvSpPr>
          <p:nvPr/>
        </p:nvSpPr>
        <p:spPr>
          <a:xfrm>
            <a:off x="5197655" y="4284104"/>
            <a:ext cx="3429000" cy="1334301"/>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dirty="0" smtClean="0"/>
              <a:t>Get registered to LMS (Blackboard)</a:t>
            </a:r>
          </a:p>
          <a:p>
            <a:r>
              <a:rPr lang="en-US" dirty="0" smtClean="0"/>
              <a:t>Check your emails/ LMS regularly</a:t>
            </a: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7655" y="512258"/>
            <a:ext cx="3377205" cy="3428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1143000"/>
          </a:xfrm>
        </p:spPr>
        <p:txBody>
          <a:bodyPr>
            <a:normAutofit/>
          </a:bodyPr>
          <a:lstStyle/>
          <a:p>
            <a:pPr algn="l"/>
            <a:r>
              <a:rPr lang="en-US" sz="3200" b="1" dirty="0" smtClean="0">
                <a:solidFill>
                  <a:schemeClr val="accent1">
                    <a:lumMod val="60000"/>
                    <a:lumOff val="40000"/>
                  </a:schemeClr>
                </a:solidFill>
              </a:rPr>
              <a:t>Relation to Other Courses</a:t>
            </a:r>
            <a:endParaRPr lang="en-US" sz="3200" b="1" dirty="0">
              <a:solidFill>
                <a:schemeClr val="accent1">
                  <a:lumMod val="60000"/>
                  <a:lumOff val="40000"/>
                </a:schemeClr>
              </a:solidFill>
            </a:endParaRPr>
          </a:p>
        </p:txBody>
      </p:sp>
      <p:sp>
        <p:nvSpPr>
          <p:cNvPr id="6" name="Text Placeholder 5"/>
          <p:cNvSpPr>
            <a:spLocks noGrp="1"/>
          </p:cNvSpPr>
          <p:nvPr>
            <p:ph type="body" idx="1"/>
          </p:nvPr>
        </p:nvSpPr>
        <p:spPr>
          <a:xfrm>
            <a:off x="457200" y="1077913"/>
            <a:ext cx="4040188" cy="639762"/>
          </a:xfrm>
        </p:spPr>
        <p:txBody>
          <a:bodyPr>
            <a:normAutofit/>
          </a:bodyPr>
          <a:lstStyle/>
          <a:p>
            <a:r>
              <a:rPr lang="en-US" cap="none" dirty="0" smtClean="0"/>
              <a:t>Engineering Specializations requiring GE105:</a:t>
            </a:r>
            <a:endParaRPr lang="en-US" cap="none" dirty="0"/>
          </a:p>
        </p:txBody>
      </p:sp>
      <p:sp>
        <p:nvSpPr>
          <p:cNvPr id="7" name="Content Placeholder 6"/>
          <p:cNvSpPr>
            <a:spLocks noGrp="1"/>
          </p:cNvSpPr>
          <p:nvPr>
            <p:ph sz="half" idx="2"/>
          </p:nvPr>
        </p:nvSpPr>
        <p:spPr>
          <a:xfrm>
            <a:off x="457200" y="1717675"/>
            <a:ext cx="4040188" cy="2625726"/>
          </a:xfrm>
        </p:spPr>
        <p:txBody>
          <a:bodyPr>
            <a:normAutofit lnSpcReduction="10000"/>
          </a:bodyPr>
          <a:lstStyle/>
          <a:p>
            <a:r>
              <a:rPr lang="en-US" dirty="0" smtClean="0"/>
              <a:t>Mechanical Engineering</a:t>
            </a:r>
          </a:p>
          <a:p>
            <a:r>
              <a:rPr lang="en-US" dirty="0" smtClean="0"/>
              <a:t>Electrical Engineering</a:t>
            </a:r>
          </a:p>
          <a:p>
            <a:r>
              <a:rPr lang="en-US" dirty="0" smtClean="0"/>
              <a:t>Petroleum and Gas Engineering</a:t>
            </a:r>
          </a:p>
          <a:p>
            <a:r>
              <a:rPr lang="en-US" dirty="0" smtClean="0"/>
              <a:t>Civil Engineering</a:t>
            </a:r>
          </a:p>
          <a:p>
            <a:r>
              <a:rPr lang="en-US" dirty="0" smtClean="0"/>
              <a:t>Chemical Engineering</a:t>
            </a:r>
          </a:p>
          <a:p>
            <a:r>
              <a:rPr lang="en-US" dirty="0" smtClean="0"/>
              <a:t>Industrial Engineering (</a:t>
            </a:r>
            <a:r>
              <a:rPr lang="en-US" i="1" dirty="0" smtClean="0"/>
              <a:t>currently under consideration</a:t>
            </a:r>
            <a:r>
              <a:rPr lang="en-US" dirty="0" smtClean="0"/>
              <a:t>)</a:t>
            </a:r>
            <a:endParaRPr lang="en-US" dirty="0"/>
          </a:p>
        </p:txBody>
      </p:sp>
      <p:sp>
        <p:nvSpPr>
          <p:cNvPr id="4" name="Slide Number Placeholder 3"/>
          <p:cNvSpPr>
            <a:spLocks noGrp="1"/>
          </p:cNvSpPr>
          <p:nvPr>
            <p:ph type="sldNum" sz="quarter" idx="12"/>
          </p:nvPr>
        </p:nvSpPr>
        <p:spPr/>
        <p:txBody>
          <a:bodyPr/>
          <a:lstStyle/>
          <a:p>
            <a:fld id="{BD6490CA-7323-4BD5-8B4D-918E8C371558}" type="slidenum">
              <a:rPr lang="en-US" smtClean="0"/>
              <a:pPr/>
              <a:t>6</a:t>
            </a:fld>
            <a:endParaRPr lang="en-US"/>
          </a:p>
        </p:txBody>
      </p:sp>
      <p:pic>
        <p:nvPicPr>
          <p:cNvPr id="6145" name="Picture 1"/>
          <p:cNvPicPr>
            <a:picLocks noChangeAspect="1" noChangeArrowheads="1"/>
          </p:cNvPicPr>
          <p:nvPr/>
        </p:nvPicPr>
        <p:blipFill>
          <a:blip r:embed="rId2" cstate="print"/>
          <a:srcRect/>
          <a:stretch>
            <a:fillRect/>
          </a:stretch>
        </p:blipFill>
        <p:spPr bwMode="auto">
          <a:xfrm>
            <a:off x="4838861" y="242096"/>
            <a:ext cx="4152739" cy="6615904"/>
          </a:xfrm>
          <a:prstGeom prst="rect">
            <a:avLst/>
          </a:prstGeom>
          <a:noFill/>
          <a:ln w="9525">
            <a:noFill/>
            <a:miter lim="800000"/>
            <a:headEnd/>
            <a:tailEnd/>
          </a:ln>
          <a:effectLst/>
        </p:spPr>
      </p:pic>
      <p:sp>
        <p:nvSpPr>
          <p:cNvPr id="3" name="TextBox 2"/>
          <p:cNvSpPr txBox="1"/>
          <p:nvPr/>
        </p:nvSpPr>
        <p:spPr>
          <a:xfrm>
            <a:off x="6362539" y="5209401"/>
            <a:ext cx="1181261" cy="276999"/>
          </a:xfrm>
          <a:prstGeom prst="rect">
            <a:avLst/>
          </a:prstGeom>
          <a:solidFill>
            <a:schemeClr val="bg1"/>
          </a:solidFill>
        </p:spPr>
        <p:txBody>
          <a:bodyPr wrap="square" rtlCol="0">
            <a:spAutoFit/>
          </a:bodyPr>
          <a:lstStyle/>
          <a:p>
            <a:r>
              <a:rPr lang="en-US" sz="1200" b="1" dirty="0"/>
              <a:t>E</a:t>
            </a:r>
            <a:r>
              <a:rPr lang="en-US" sz="1200" b="1" dirty="0" smtClean="0"/>
              <a:t>E497/ME496</a:t>
            </a:r>
            <a:endParaRPr lang="en-US" sz="1200" b="1" dirty="0"/>
          </a:p>
        </p:txBody>
      </p:sp>
      <p:sp>
        <p:nvSpPr>
          <p:cNvPr id="9" name="TextBox 8"/>
          <p:cNvSpPr txBox="1"/>
          <p:nvPr/>
        </p:nvSpPr>
        <p:spPr>
          <a:xfrm>
            <a:off x="6373426" y="6259286"/>
            <a:ext cx="1170374" cy="276999"/>
          </a:xfrm>
          <a:prstGeom prst="rect">
            <a:avLst/>
          </a:prstGeom>
          <a:solidFill>
            <a:schemeClr val="bg1"/>
          </a:solidFill>
        </p:spPr>
        <p:txBody>
          <a:bodyPr wrap="square" rtlCol="0">
            <a:spAutoFit/>
          </a:bodyPr>
          <a:lstStyle/>
          <a:p>
            <a:r>
              <a:rPr lang="en-US" sz="1200" b="1" dirty="0"/>
              <a:t>E</a:t>
            </a:r>
            <a:r>
              <a:rPr lang="en-US" sz="1200" b="1" dirty="0" smtClean="0"/>
              <a:t>E498/ME497</a:t>
            </a:r>
            <a:endParaRPr lang="en-US" sz="1200" b="1" dirty="0"/>
          </a:p>
        </p:txBody>
      </p:sp>
      <p:sp>
        <p:nvSpPr>
          <p:cNvPr id="12" name="TextBox 11"/>
          <p:cNvSpPr txBox="1"/>
          <p:nvPr/>
        </p:nvSpPr>
        <p:spPr>
          <a:xfrm>
            <a:off x="990600" y="4419600"/>
            <a:ext cx="4114800" cy="923330"/>
          </a:xfrm>
          <a:prstGeom prst="rect">
            <a:avLst/>
          </a:prstGeom>
          <a:noFill/>
        </p:spPr>
        <p:txBody>
          <a:bodyPr wrap="square" rtlCol="0">
            <a:spAutoFit/>
          </a:bodyPr>
          <a:lstStyle/>
          <a:p>
            <a:r>
              <a:rPr lang="en-US" b="1" i="1" dirty="0" smtClean="0">
                <a:solidFill>
                  <a:srgbClr val="FF0000"/>
                </a:solidFill>
              </a:rPr>
              <a:t>GE105 provides the basics for the final </a:t>
            </a:r>
            <a:br>
              <a:rPr lang="en-US" b="1" i="1" dirty="0" smtClean="0">
                <a:solidFill>
                  <a:srgbClr val="FF0000"/>
                </a:solidFill>
              </a:rPr>
            </a:br>
            <a:r>
              <a:rPr lang="en-US" b="1" i="1" dirty="0" smtClean="0">
                <a:solidFill>
                  <a:srgbClr val="FF0000"/>
                </a:solidFill>
              </a:rPr>
              <a:t>year project and gives the necessary skills for an engineering student</a:t>
            </a:r>
            <a:endParaRPr lang="en-US" b="1" i="1" dirty="0">
              <a:solidFill>
                <a:srgbClr val="FF0000"/>
              </a:solidFill>
            </a:endParaRPr>
          </a:p>
        </p:txBody>
      </p:sp>
      <p:sp>
        <p:nvSpPr>
          <p:cNvPr id="5" name="TextBox 4"/>
          <p:cNvSpPr txBox="1"/>
          <p:nvPr/>
        </p:nvSpPr>
        <p:spPr>
          <a:xfrm>
            <a:off x="5638800" y="3685401"/>
            <a:ext cx="533400" cy="276999"/>
          </a:xfrm>
          <a:prstGeom prst="rect">
            <a:avLst/>
          </a:prstGeom>
          <a:noFill/>
        </p:spPr>
        <p:txBody>
          <a:bodyPr wrap="square" rtlCol="0">
            <a:spAutoFit/>
          </a:bodyPr>
          <a:lstStyle/>
          <a:p>
            <a:r>
              <a:rPr lang="en-US" sz="1200" dirty="0" smtClean="0">
                <a:solidFill>
                  <a:schemeClr val="bg1"/>
                </a:solidFill>
              </a:rPr>
              <a:t>g</a:t>
            </a:r>
            <a:endParaRPr lang="en-US" dirty="0">
              <a:solidFill>
                <a:schemeClr val="bg1"/>
              </a:solidFill>
            </a:endParaRPr>
          </a:p>
        </p:txBody>
      </p:sp>
      <p:sp>
        <p:nvSpPr>
          <p:cNvPr id="11" name="TextBox 10"/>
          <p:cNvSpPr txBox="1"/>
          <p:nvPr/>
        </p:nvSpPr>
        <p:spPr>
          <a:xfrm>
            <a:off x="5638800" y="4191000"/>
            <a:ext cx="533400" cy="276999"/>
          </a:xfrm>
          <a:prstGeom prst="rect">
            <a:avLst/>
          </a:prstGeom>
          <a:noFill/>
        </p:spPr>
        <p:txBody>
          <a:bodyPr wrap="square" rtlCol="0">
            <a:spAutoFit/>
          </a:bodyPr>
          <a:lstStyle/>
          <a:p>
            <a:r>
              <a:rPr lang="en-US" sz="1200" dirty="0" smtClean="0">
                <a:solidFill>
                  <a:schemeClr val="bg1"/>
                </a:solidFill>
              </a:rPr>
              <a:t>g</a:t>
            </a:r>
            <a:endParaRPr lang="en-US" dirty="0">
              <a:solidFill>
                <a:schemeClr val="bg1"/>
              </a:solidFill>
            </a:endParaRPr>
          </a:p>
        </p:txBody>
      </p:sp>
      <p:sp>
        <p:nvSpPr>
          <p:cNvPr id="13" name="TextBox 12"/>
          <p:cNvSpPr txBox="1"/>
          <p:nvPr/>
        </p:nvSpPr>
        <p:spPr>
          <a:xfrm>
            <a:off x="5638800" y="4676001"/>
            <a:ext cx="533400" cy="276999"/>
          </a:xfrm>
          <a:prstGeom prst="rect">
            <a:avLst/>
          </a:prstGeom>
          <a:noFill/>
        </p:spPr>
        <p:txBody>
          <a:bodyPr wrap="square" rtlCol="0">
            <a:spAutoFit/>
          </a:bodyPr>
          <a:lstStyle/>
          <a:p>
            <a:r>
              <a:rPr lang="en-US" sz="1200" dirty="0" smtClean="0">
                <a:solidFill>
                  <a:schemeClr val="bg1"/>
                </a:solidFill>
              </a:rPr>
              <a:t>g</a:t>
            </a:r>
            <a:endParaRPr lang="en-US" dirty="0">
              <a:solidFill>
                <a:schemeClr val="bg1"/>
              </a:solidFill>
            </a:endParaRPr>
          </a:p>
        </p:txBody>
      </p:sp>
      <p:sp>
        <p:nvSpPr>
          <p:cNvPr id="14" name="TextBox 13"/>
          <p:cNvSpPr txBox="1"/>
          <p:nvPr/>
        </p:nvSpPr>
        <p:spPr>
          <a:xfrm>
            <a:off x="8686800" y="3609201"/>
            <a:ext cx="533400" cy="276999"/>
          </a:xfrm>
          <a:prstGeom prst="rect">
            <a:avLst/>
          </a:prstGeom>
          <a:noFill/>
        </p:spPr>
        <p:txBody>
          <a:bodyPr wrap="square" rtlCol="0">
            <a:spAutoFit/>
          </a:bodyPr>
          <a:lstStyle/>
          <a:p>
            <a:r>
              <a:rPr lang="en-US" sz="1200" dirty="0" smtClean="0">
                <a:solidFill>
                  <a:schemeClr val="bg1"/>
                </a:solidFill>
              </a:rPr>
              <a:t>g</a:t>
            </a:r>
            <a:endParaRPr lang="en-US" dirty="0">
              <a:solidFill>
                <a:schemeClr val="bg1"/>
              </a:solidFill>
            </a:endParaRPr>
          </a:p>
        </p:txBody>
      </p:sp>
      <p:sp>
        <p:nvSpPr>
          <p:cNvPr id="15" name="TextBox 14"/>
          <p:cNvSpPr txBox="1"/>
          <p:nvPr/>
        </p:nvSpPr>
        <p:spPr>
          <a:xfrm>
            <a:off x="8686800" y="4066401"/>
            <a:ext cx="533400" cy="276999"/>
          </a:xfrm>
          <a:prstGeom prst="rect">
            <a:avLst/>
          </a:prstGeom>
          <a:noFill/>
        </p:spPr>
        <p:txBody>
          <a:bodyPr wrap="square" rtlCol="0">
            <a:spAutoFit/>
          </a:bodyPr>
          <a:lstStyle/>
          <a:p>
            <a:r>
              <a:rPr lang="en-US" sz="1200" dirty="0" smtClean="0">
                <a:solidFill>
                  <a:schemeClr val="bg1"/>
                </a:solidFill>
              </a:rPr>
              <a:t>g</a:t>
            </a:r>
            <a:endParaRPr lang="en-US" dirty="0">
              <a:solidFill>
                <a:schemeClr val="bg1"/>
              </a:solidFill>
            </a:endParaRPr>
          </a:p>
        </p:txBody>
      </p:sp>
      <p:sp>
        <p:nvSpPr>
          <p:cNvPr id="16" name="TextBox 15"/>
          <p:cNvSpPr txBox="1"/>
          <p:nvPr/>
        </p:nvSpPr>
        <p:spPr>
          <a:xfrm>
            <a:off x="8686800" y="4599801"/>
            <a:ext cx="533400" cy="276999"/>
          </a:xfrm>
          <a:prstGeom prst="rect">
            <a:avLst/>
          </a:prstGeom>
          <a:noFill/>
        </p:spPr>
        <p:txBody>
          <a:bodyPr wrap="square" rtlCol="0">
            <a:spAutoFit/>
          </a:bodyPr>
          <a:lstStyle/>
          <a:p>
            <a:r>
              <a:rPr lang="en-US" sz="1200" dirty="0" smtClean="0">
                <a:solidFill>
                  <a:schemeClr val="bg1"/>
                </a:solidFill>
              </a:rPr>
              <a:t>g</a:t>
            </a:r>
            <a:endParaRPr lang="en-US" dirty="0">
              <a:solidFill>
                <a:schemeClr val="bg1"/>
              </a:solidFill>
            </a:endParaRPr>
          </a:p>
        </p:txBody>
      </p:sp>
      <p:sp>
        <p:nvSpPr>
          <p:cNvPr id="8" name="Rectangle 7"/>
          <p:cNvSpPr/>
          <p:nvPr/>
        </p:nvSpPr>
        <p:spPr>
          <a:xfrm>
            <a:off x="4953000" y="4495800"/>
            <a:ext cx="952500" cy="561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0"/>
            <a:ext cx="8229600" cy="1143000"/>
          </a:xfrm>
        </p:spPr>
        <p:txBody>
          <a:bodyPr>
            <a:normAutofit/>
          </a:bodyPr>
          <a:lstStyle/>
          <a:p>
            <a:pPr>
              <a:defRPr/>
            </a:pPr>
            <a:r>
              <a:rPr lang="en-US" sz="3200" b="1" dirty="0" smtClean="0">
                <a:solidFill>
                  <a:schemeClr val="accent1">
                    <a:lumMod val="60000"/>
                    <a:lumOff val="40000"/>
                  </a:schemeClr>
                </a:solidFill>
              </a:rPr>
              <a:t>Course Objectives</a:t>
            </a:r>
          </a:p>
        </p:txBody>
      </p:sp>
      <p:sp>
        <p:nvSpPr>
          <p:cNvPr id="5124" name="Rectangle 3"/>
          <p:cNvSpPr>
            <a:spLocks noGrp="1" noChangeArrowheads="1"/>
          </p:cNvSpPr>
          <p:nvPr>
            <p:ph idx="1"/>
          </p:nvPr>
        </p:nvSpPr>
        <p:spPr>
          <a:xfrm>
            <a:off x="310195" y="1289668"/>
            <a:ext cx="5176205" cy="2297464"/>
          </a:xfrm>
        </p:spPr>
        <p:txBody>
          <a:bodyPr>
            <a:normAutofit/>
          </a:bodyPr>
          <a:lstStyle/>
          <a:p>
            <a:pPr algn="just">
              <a:lnSpc>
                <a:spcPct val="80000"/>
              </a:lnSpc>
            </a:pPr>
            <a:r>
              <a:rPr lang="en-AU" sz="2400" b="1" dirty="0" smtClean="0"/>
              <a:t>Formally Expose</a:t>
            </a:r>
            <a:r>
              <a:rPr lang="en-AU" sz="2400" dirty="0" smtClean="0"/>
              <a:t> students to the </a:t>
            </a:r>
            <a:r>
              <a:rPr lang="en-AU" sz="2400" b="1" dirty="0" smtClean="0"/>
              <a:t>engineering</a:t>
            </a:r>
            <a:r>
              <a:rPr lang="en-AU" sz="2400" dirty="0" smtClean="0"/>
              <a:t> field</a:t>
            </a:r>
          </a:p>
          <a:p>
            <a:pPr algn="just">
              <a:lnSpc>
                <a:spcPct val="80000"/>
              </a:lnSpc>
            </a:pPr>
            <a:r>
              <a:rPr lang="en-AU" sz="2400" dirty="0" smtClean="0"/>
              <a:t>Grasp the values of professionalism, ethics, safety, intellectual property, environment, and human factors. </a:t>
            </a:r>
          </a:p>
          <a:p>
            <a:pPr algn="just">
              <a:lnSpc>
                <a:spcPct val="80000"/>
              </a:lnSpc>
            </a:pPr>
            <a:endParaRPr lang="en-AU" sz="2400" dirty="0"/>
          </a:p>
          <a:p>
            <a:pPr algn="just">
              <a:lnSpc>
                <a:spcPct val="80000"/>
              </a:lnSpc>
            </a:pPr>
            <a:endParaRPr lang="en-AU" sz="2400" dirty="0" smtClean="0"/>
          </a:p>
          <a:p>
            <a:pPr algn="just">
              <a:lnSpc>
                <a:spcPct val="80000"/>
              </a:lnSpc>
            </a:pPr>
            <a:endParaRPr lang="en-AU" sz="2400" dirty="0" smtClean="0"/>
          </a:p>
        </p:txBody>
      </p:sp>
      <p:pic>
        <p:nvPicPr>
          <p:cNvPr id="3" name="Picture 2"/>
          <p:cNvPicPr>
            <a:picLocks noChangeAspect="1"/>
          </p:cNvPicPr>
          <p:nvPr/>
        </p:nvPicPr>
        <p:blipFill>
          <a:blip r:embed="rId2"/>
          <a:stretch>
            <a:fillRect/>
          </a:stretch>
        </p:blipFill>
        <p:spPr>
          <a:xfrm>
            <a:off x="613699" y="3429000"/>
            <a:ext cx="3517337" cy="2638004"/>
          </a:xfrm>
          <a:prstGeom prst="rect">
            <a:avLst/>
          </a:prstGeom>
        </p:spPr>
      </p:pic>
      <p:pic>
        <p:nvPicPr>
          <p:cNvPr id="4" name="Picture 3"/>
          <p:cNvPicPr>
            <a:picLocks noChangeAspect="1"/>
          </p:cNvPicPr>
          <p:nvPr/>
        </p:nvPicPr>
        <p:blipFill>
          <a:blip r:embed="rId3"/>
          <a:stretch>
            <a:fillRect/>
          </a:stretch>
        </p:blipFill>
        <p:spPr>
          <a:xfrm>
            <a:off x="5562600" y="844206"/>
            <a:ext cx="3048000" cy="2288674"/>
          </a:xfrm>
          <a:prstGeom prst="rect">
            <a:avLst/>
          </a:prstGeom>
        </p:spPr>
      </p:pic>
      <p:sp>
        <p:nvSpPr>
          <p:cNvPr id="5" name="Rectangle 4"/>
          <p:cNvSpPr/>
          <p:nvPr/>
        </p:nvSpPr>
        <p:spPr>
          <a:xfrm>
            <a:off x="4267200" y="3352800"/>
            <a:ext cx="4572000" cy="3406061"/>
          </a:xfrm>
          <a:prstGeom prst="rect">
            <a:avLst/>
          </a:prstGeom>
        </p:spPr>
        <p:txBody>
          <a:bodyPr>
            <a:spAutoFit/>
          </a:bodyPr>
          <a:lstStyle/>
          <a:p>
            <a:pPr marL="167923" lvl="0" indent="-167923" defTabSz="685983">
              <a:lnSpc>
                <a:spcPct val="80000"/>
              </a:lnSpc>
              <a:spcBef>
                <a:spcPts val="1350"/>
              </a:spcBef>
              <a:buClr>
                <a:srgbClr val="56C5FF"/>
              </a:buClr>
              <a:buSzPct val="100000"/>
              <a:buFont typeface="Arial" pitchFamily="34" charset="0"/>
              <a:buChar char="•"/>
            </a:pPr>
            <a:r>
              <a:rPr lang="en-AU" sz="2400" dirty="0">
                <a:solidFill>
                  <a:prstClr val="white"/>
                </a:solidFill>
              </a:rPr>
              <a:t>Introduce the design process, </a:t>
            </a:r>
            <a:r>
              <a:rPr lang="en-AU" sz="2400" dirty="0" smtClean="0">
                <a:solidFill>
                  <a:prstClr val="white"/>
                </a:solidFill>
              </a:rPr>
              <a:t>problem-solving </a:t>
            </a:r>
            <a:r>
              <a:rPr lang="en-AU" sz="2400" dirty="0">
                <a:solidFill>
                  <a:prstClr val="white"/>
                </a:solidFill>
              </a:rPr>
              <a:t>skills, and </a:t>
            </a:r>
            <a:r>
              <a:rPr lang="en-AU" sz="2400" dirty="0" smtClean="0">
                <a:solidFill>
                  <a:prstClr val="white"/>
                </a:solidFill>
              </a:rPr>
              <a:t>practices </a:t>
            </a:r>
            <a:r>
              <a:rPr lang="en-AU" sz="2400" dirty="0">
                <a:solidFill>
                  <a:prstClr val="white"/>
                </a:solidFill>
              </a:rPr>
              <a:t>dealing with open-ended problems</a:t>
            </a:r>
          </a:p>
          <a:p>
            <a:pPr marL="167923" lvl="0" indent="-167923" defTabSz="685983">
              <a:lnSpc>
                <a:spcPct val="80000"/>
              </a:lnSpc>
              <a:spcBef>
                <a:spcPts val="1350"/>
              </a:spcBef>
              <a:buClr>
                <a:srgbClr val="56C5FF"/>
              </a:buClr>
              <a:buSzPct val="100000"/>
              <a:buFont typeface="Arial" pitchFamily="34" charset="0"/>
              <a:buChar char="•"/>
            </a:pPr>
            <a:r>
              <a:rPr lang="en-AU" sz="2400" dirty="0"/>
              <a:t>Enforce the skills in </a:t>
            </a:r>
            <a:r>
              <a:rPr lang="en-AU" sz="2400" dirty="0" smtClean="0"/>
              <a:t>teamwork</a:t>
            </a:r>
            <a:r>
              <a:rPr lang="en-AU" sz="2400" dirty="0"/>
              <a:t>, group dynamics, critical thinking, planning, scheduling, and written/oral communications through the design project</a:t>
            </a:r>
          </a:p>
          <a:p>
            <a:pPr lvl="0" defTabSz="685983">
              <a:lnSpc>
                <a:spcPct val="80000"/>
              </a:lnSpc>
              <a:spcBef>
                <a:spcPts val="1350"/>
              </a:spcBef>
              <a:buClr>
                <a:srgbClr val="56C5FF"/>
              </a:buClr>
              <a:buSzPct val="100000"/>
            </a:pPr>
            <a:endParaRPr lang="en-AU" sz="2400" dirty="0"/>
          </a:p>
        </p:txBody>
      </p:sp>
    </p:spTree>
    <p:extLst>
      <p:ext uri="{BB962C8B-B14F-4D97-AF65-F5344CB8AC3E}">
        <p14:creationId xmlns:p14="http://schemas.microsoft.com/office/powerpoint/2010/main" val="257913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1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04800" y="-228600"/>
            <a:ext cx="8229600" cy="1143000"/>
          </a:xfrm>
        </p:spPr>
        <p:txBody>
          <a:bodyPr>
            <a:normAutofit/>
          </a:bodyPr>
          <a:lstStyle/>
          <a:p>
            <a:pPr>
              <a:defRPr/>
            </a:pPr>
            <a:r>
              <a:rPr lang="en-US" sz="3200" b="1" dirty="0">
                <a:solidFill>
                  <a:schemeClr val="accent1">
                    <a:lumMod val="60000"/>
                    <a:lumOff val="40000"/>
                  </a:schemeClr>
                </a:solidFill>
              </a:rPr>
              <a:t>Course </a:t>
            </a:r>
            <a:r>
              <a:rPr lang="en-US" sz="3200" b="1" dirty="0" smtClean="0">
                <a:solidFill>
                  <a:schemeClr val="accent1">
                    <a:lumMod val="60000"/>
                    <a:lumOff val="40000"/>
                  </a:schemeClr>
                </a:solidFill>
              </a:rPr>
              <a:t>Outline (Topics)</a:t>
            </a:r>
            <a:endParaRPr lang="en-US" sz="3200" b="1" dirty="0">
              <a:solidFill>
                <a:schemeClr val="accent1">
                  <a:lumMod val="60000"/>
                  <a:lumOff val="40000"/>
                </a:schemeClr>
              </a:solidFill>
            </a:endParaRPr>
          </a:p>
        </p:txBody>
      </p:sp>
      <p:sp>
        <p:nvSpPr>
          <p:cNvPr id="6148" name="Rectangle 3"/>
          <p:cNvSpPr>
            <a:spLocks noGrp="1" noChangeArrowheads="1"/>
          </p:cNvSpPr>
          <p:nvPr>
            <p:ph idx="1"/>
          </p:nvPr>
        </p:nvSpPr>
        <p:spPr>
          <a:xfrm>
            <a:off x="457200" y="1066800"/>
            <a:ext cx="5105400" cy="5791200"/>
          </a:xfrm>
        </p:spPr>
        <p:txBody>
          <a:bodyPr>
            <a:normAutofit/>
          </a:bodyPr>
          <a:lstStyle/>
          <a:p>
            <a:pPr fontAlgn="ctr"/>
            <a:r>
              <a:rPr lang="en-US" b="1" dirty="0" smtClean="0"/>
              <a:t>An Overview </a:t>
            </a:r>
            <a:r>
              <a:rPr lang="en-US" b="1" dirty="0"/>
              <a:t>of Engineering Design</a:t>
            </a:r>
            <a:endParaRPr lang="en-US" dirty="0"/>
          </a:p>
          <a:p>
            <a:pPr fontAlgn="ctr"/>
            <a:r>
              <a:rPr lang="en-US" b="1" dirty="0"/>
              <a:t>The Engineering </a:t>
            </a:r>
            <a:r>
              <a:rPr lang="en-US" b="1" dirty="0" smtClean="0"/>
              <a:t>Profession</a:t>
            </a:r>
            <a:endParaRPr lang="en-US" dirty="0"/>
          </a:p>
          <a:p>
            <a:pPr fontAlgn="ctr"/>
            <a:r>
              <a:rPr lang="en-US" b="1" dirty="0" smtClean="0"/>
              <a:t>Engineering </a:t>
            </a:r>
            <a:r>
              <a:rPr lang="en-US" b="1" dirty="0"/>
              <a:t>Need Analysis</a:t>
            </a:r>
            <a:endParaRPr lang="en-US" dirty="0"/>
          </a:p>
          <a:p>
            <a:pPr fontAlgn="ctr"/>
            <a:r>
              <a:rPr lang="en-US" b="1" dirty="0"/>
              <a:t>Problem Formulation</a:t>
            </a:r>
            <a:endParaRPr lang="en-US" dirty="0"/>
          </a:p>
          <a:p>
            <a:pPr fontAlgn="ctr"/>
            <a:r>
              <a:rPr lang="en-US" b="1" dirty="0" smtClean="0"/>
              <a:t>Creativity in Design </a:t>
            </a:r>
            <a:r>
              <a:rPr lang="en-US" b="1" dirty="0"/>
              <a:t>: Thinking Outside the </a:t>
            </a:r>
            <a:r>
              <a:rPr lang="en-US" b="1" dirty="0" smtClean="0"/>
              <a:t>box</a:t>
            </a:r>
            <a:endParaRPr lang="en-US" dirty="0"/>
          </a:p>
          <a:p>
            <a:pPr fontAlgn="ctr"/>
            <a:r>
              <a:rPr lang="en-US" b="1" dirty="0"/>
              <a:t>Concept </a:t>
            </a:r>
            <a:r>
              <a:rPr lang="en-US" b="1" dirty="0" smtClean="0"/>
              <a:t>Generation </a:t>
            </a:r>
            <a:r>
              <a:rPr lang="en-US" b="1" dirty="0"/>
              <a:t>and </a:t>
            </a:r>
            <a:r>
              <a:rPr lang="en-US" b="1" dirty="0" smtClean="0"/>
              <a:t>Evaluation</a:t>
            </a:r>
            <a:endParaRPr lang="en-US" dirty="0"/>
          </a:p>
          <a:p>
            <a:pPr fontAlgn="ctr"/>
            <a:r>
              <a:rPr lang="en-US" b="1" dirty="0"/>
              <a:t>Human </a:t>
            </a:r>
            <a:r>
              <a:rPr lang="en-US" b="1" dirty="0" smtClean="0"/>
              <a:t>Factors Engineering</a:t>
            </a:r>
            <a:endParaRPr lang="en-US" dirty="0"/>
          </a:p>
          <a:p>
            <a:pPr fontAlgn="ctr"/>
            <a:r>
              <a:rPr lang="en-US" b="1" dirty="0"/>
              <a:t>Intellectual Property – Legal Factors </a:t>
            </a:r>
            <a:endParaRPr lang="en-US" dirty="0"/>
          </a:p>
          <a:p>
            <a:pPr fontAlgn="ctr"/>
            <a:r>
              <a:rPr lang="en-US" b="1" dirty="0"/>
              <a:t>Engineering Ethics</a:t>
            </a:r>
            <a:endParaRPr lang="en-US" dirty="0"/>
          </a:p>
          <a:p>
            <a:pPr>
              <a:lnSpc>
                <a:spcPct val="90000"/>
              </a:lnSpc>
            </a:pPr>
            <a:endParaRPr lang="en-AU" b="1" u="sng" dirty="0" smtClean="0"/>
          </a:p>
          <a:p>
            <a:pPr marL="0" indent="0">
              <a:lnSpc>
                <a:spcPct val="90000"/>
              </a:lnSpc>
              <a:buNone/>
            </a:pPr>
            <a:endParaRPr lang="en-AU" dirty="0" smtClean="0"/>
          </a:p>
        </p:txBody>
      </p:sp>
      <p:sp>
        <p:nvSpPr>
          <p:cNvPr id="2" name="Slide Number Placeholder 1"/>
          <p:cNvSpPr>
            <a:spLocks noGrp="1"/>
          </p:cNvSpPr>
          <p:nvPr>
            <p:ph type="sldNum" sz="quarter" idx="12"/>
          </p:nvPr>
        </p:nvSpPr>
        <p:spPr/>
        <p:txBody>
          <a:bodyPr/>
          <a:lstStyle/>
          <a:p>
            <a:fld id="{BD6490CA-7323-4BD5-8B4D-918E8C371558}" type="slidenum">
              <a:rPr lang="en-US" smtClean="0"/>
              <a:pPr/>
              <a:t>8</a:t>
            </a:fld>
            <a:endParaRPr lang="en-US"/>
          </a:p>
        </p:txBody>
      </p:sp>
      <p:pic>
        <p:nvPicPr>
          <p:cNvPr id="6" name="Picture 4" descr="Image Detail"/>
          <p:cNvPicPr>
            <a:picLocks noChangeAspect="1" noChangeArrowheads="1"/>
          </p:cNvPicPr>
          <p:nvPr/>
        </p:nvPicPr>
        <p:blipFill>
          <a:blip r:embed="rId2" cstate="print"/>
          <a:srcRect/>
          <a:stretch>
            <a:fillRect/>
          </a:stretch>
        </p:blipFill>
        <p:spPr bwMode="auto">
          <a:xfrm>
            <a:off x="4003802" y="228600"/>
            <a:ext cx="2625598" cy="2584892"/>
          </a:xfrm>
          <a:prstGeom prst="rect">
            <a:avLst/>
          </a:prstGeom>
          <a:noFill/>
        </p:spPr>
      </p:pic>
      <p:pic>
        <p:nvPicPr>
          <p:cNvPr id="5" name="Picture 4"/>
          <p:cNvPicPr>
            <a:picLocks noChangeAspect="1"/>
          </p:cNvPicPr>
          <p:nvPr/>
        </p:nvPicPr>
        <p:blipFill>
          <a:blip r:embed="rId3"/>
          <a:stretch>
            <a:fillRect/>
          </a:stretch>
        </p:blipFill>
        <p:spPr>
          <a:xfrm rot="1343606">
            <a:off x="6185038" y="3207054"/>
            <a:ext cx="1793786" cy="2822693"/>
          </a:xfrm>
          <a:prstGeom prst="rect">
            <a:avLst/>
          </a:prstGeom>
        </p:spPr>
      </p:pic>
      <p:pic>
        <p:nvPicPr>
          <p:cNvPr id="7" name="Picture 6"/>
          <p:cNvPicPr>
            <a:picLocks noChangeAspect="1"/>
          </p:cNvPicPr>
          <p:nvPr/>
        </p:nvPicPr>
        <p:blipFill>
          <a:blip r:embed="rId4"/>
          <a:stretch>
            <a:fillRect/>
          </a:stretch>
        </p:blipFill>
        <p:spPr>
          <a:xfrm>
            <a:off x="2743200" y="4418859"/>
            <a:ext cx="1393083" cy="164068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6148">
                                            <p:txEl>
                                              <p:pRg st="0" end="0"/>
                                            </p:txEl>
                                          </p:spTgt>
                                        </p:tgtEl>
                                        <p:attrNameLst>
                                          <p:attrName>style.visibility</p:attrName>
                                        </p:attrNameLst>
                                      </p:cBhvr>
                                      <p:to>
                                        <p:strVal val="visible"/>
                                      </p:to>
                                    </p:set>
                                    <p:animEffect transition="in" filter="randombar(horizontal)">
                                      <p:cBhvr>
                                        <p:cTn id="13" dur="500"/>
                                        <p:tgtEl>
                                          <p:spTgt spid="6148">
                                            <p:txEl>
                                              <p:pRg st="0" end="0"/>
                                            </p:txEl>
                                          </p:spTgt>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6148">
                                            <p:txEl>
                                              <p:pRg st="1" end="1"/>
                                            </p:txEl>
                                          </p:spTgt>
                                        </p:tgtEl>
                                        <p:attrNameLst>
                                          <p:attrName>style.visibility</p:attrName>
                                        </p:attrNameLst>
                                      </p:cBhvr>
                                      <p:to>
                                        <p:strVal val="visible"/>
                                      </p:to>
                                    </p:set>
                                    <p:animEffect transition="in" filter="randombar(horizontal)">
                                      <p:cBhvr>
                                        <p:cTn id="17" dur="500"/>
                                        <p:tgtEl>
                                          <p:spTgt spid="6148">
                                            <p:txEl>
                                              <p:pRg st="1" end="1"/>
                                            </p:txEl>
                                          </p:spTgt>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6148">
                                            <p:txEl>
                                              <p:pRg st="2" end="2"/>
                                            </p:txEl>
                                          </p:spTgt>
                                        </p:tgtEl>
                                        <p:attrNameLst>
                                          <p:attrName>style.visibility</p:attrName>
                                        </p:attrNameLst>
                                      </p:cBhvr>
                                      <p:to>
                                        <p:strVal val="visible"/>
                                      </p:to>
                                    </p:set>
                                    <p:animEffect transition="in" filter="randombar(horizontal)">
                                      <p:cBhvr>
                                        <p:cTn id="21" dur="500"/>
                                        <p:tgtEl>
                                          <p:spTgt spid="6148">
                                            <p:txEl>
                                              <p:pRg st="2" end="2"/>
                                            </p:txEl>
                                          </p:spTgt>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6148">
                                            <p:txEl>
                                              <p:pRg st="3" end="3"/>
                                            </p:txEl>
                                          </p:spTgt>
                                        </p:tgtEl>
                                        <p:attrNameLst>
                                          <p:attrName>style.visibility</p:attrName>
                                        </p:attrNameLst>
                                      </p:cBhvr>
                                      <p:to>
                                        <p:strVal val="visible"/>
                                      </p:to>
                                    </p:set>
                                    <p:animEffect transition="in" filter="randombar(horizontal)">
                                      <p:cBhvr>
                                        <p:cTn id="25" dur="500"/>
                                        <p:tgtEl>
                                          <p:spTgt spid="6148">
                                            <p:txEl>
                                              <p:pRg st="3" end="3"/>
                                            </p:txEl>
                                          </p:spTgt>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6148">
                                            <p:txEl>
                                              <p:pRg st="4" end="4"/>
                                            </p:txEl>
                                          </p:spTgt>
                                        </p:tgtEl>
                                        <p:attrNameLst>
                                          <p:attrName>style.visibility</p:attrName>
                                        </p:attrNameLst>
                                      </p:cBhvr>
                                      <p:to>
                                        <p:strVal val="visible"/>
                                      </p:to>
                                    </p:set>
                                    <p:animEffect transition="in" filter="randombar(horizontal)">
                                      <p:cBhvr>
                                        <p:cTn id="29" dur="500"/>
                                        <p:tgtEl>
                                          <p:spTgt spid="6148">
                                            <p:txEl>
                                              <p:pRg st="4" end="4"/>
                                            </p:txEl>
                                          </p:spTgt>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6148">
                                            <p:txEl>
                                              <p:pRg st="5" end="5"/>
                                            </p:txEl>
                                          </p:spTgt>
                                        </p:tgtEl>
                                        <p:attrNameLst>
                                          <p:attrName>style.visibility</p:attrName>
                                        </p:attrNameLst>
                                      </p:cBhvr>
                                      <p:to>
                                        <p:strVal val="visible"/>
                                      </p:to>
                                    </p:set>
                                    <p:animEffect transition="in" filter="randombar(horizontal)">
                                      <p:cBhvr>
                                        <p:cTn id="33" dur="500"/>
                                        <p:tgtEl>
                                          <p:spTgt spid="6148">
                                            <p:txEl>
                                              <p:pRg st="5" end="5"/>
                                            </p:txEl>
                                          </p:spTgt>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6148">
                                            <p:txEl>
                                              <p:pRg st="6" end="6"/>
                                            </p:txEl>
                                          </p:spTgt>
                                        </p:tgtEl>
                                        <p:attrNameLst>
                                          <p:attrName>style.visibility</p:attrName>
                                        </p:attrNameLst>
                                      </p:cBhvr>
                                      <p:to>
                                        <p:strVal val="visible"/>
                                      </p:to>
                                    </p:set>
                                    <p:animEffect transition="in" filter="randombar(horizontal)">
                                      <p:cBhvr>
                                        <p:cTn id="37" dur="500"/>
                                        <p:tgtEl>
                                          <p:spTgt spid="6148">
                                            <p:txEl>
                                              <p:pRg st="6" end="6"/>
                                            </p:txEl>
                                          </p:spTgt>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6148">
                                            <p:txEl>
                                              <p:pRg st="7" end="7"/>
                                            </p:txEl>
                                          </p:spTgt>
                                        </p:tgtEl>
                                        <p:attrNameLst>
                                          <p:attrName>style.visibility</p:attrName>
                                        </p:attrNameLst>
                                      </p:cBhvr>
                                      <p:to>
                                        <p:strVal val="visible"/>
                                      </p:to>
                                    </p:set>
                                    <p:animEffect transition="in" filter="randombar(horizontal)">
                                      <p:cBhvr>
                                        <p:cTn id="41" dur="500"/>
                                        <p:tgtEl>
                                          <p:spTgt spid="6148">
                                            <p:txEl>
                                              <p:pRg st="7" end="7"/>
                                            </p:txEl>
                                          </p:spTgt>
                                        </p:tgtEl>
                                      </p:cBhvr>
                                    </p:animEffect>
                                  </p:childTnLst>
                                </p:cTn>
                              </p:par>
                            </p:childTnLst>
                          </p:cTn>
                        </p:par>
                        <p:par>
                          <p:cTn id="42" fill="hold">
                            <p:stCondLst>
                              <p:cond delay="4500"/>
                            </p:stCondLst>
                            <p:childTnLst>
                              <p:par>
                                <p:cTn id="43" presetID="14" presetClass="entr" presetSubtype="10" fill="hold" grpId="0" nodeType="afterEffect">
                                  <p:stCondLst>
                                    <p:cond delay="0"/>
                                  </p:stCondLst>
                                  <p:childTnLst>
                                    <p:set>
                                      <p:cBhvr>
                                        <p:cTn id="44" dur="1" fill="hold">
                                          <p:stCondLst>
                                            <p:cond delay="0"/>
                                          </p:stCondLst>
                                        </p:cTn>
                                        <p:tgtEl>
                                          <p:spTgt spid="6148">
                                            <p:txEl>
                                              <p:pRg st="8" end="8"/>
                                            </p:txEl>
                                          </p:spTgt>
                                        </p:tgtEl>
                                        <p:attrNameLst>
                                          <p:attrName>style.visibility</p:attrName>
                                        </p:attrNameLst>
                                      </p:cBhvr>
                                      <p:to>
                                        <p:strVal val="visible"/>
                                      </p:to>
                                    </p:set>
                                    <p:animEffect transition="in" filter="randombar(horizontal)">
                                      <p:cBhvr>
                                        <p:cTn id="45" dur="500"/>
                                        <p:tgtEl>
                                          <p:spTgt spid="6148">
                                            <p:txEl>
                                              <p:pRg st="8" end="8"/>
                                            </p:txEl>
                                          </p:spTgt>
                                        </p:tgtEl>
                                      </p:cBhvr>
                                    </p:animEffect>
                                  </p:childTnLst>
                                </p:cTn>
                              </p:par>
                            </p:childTnLst>
                          </p:cTn>
                        </p:par>
                        <p:par>
                          <p:cTn id="46" fill="hold">
                            <p:stCondLst>
                              <p:cond delay="5000"/>
                            </p:stCondLst>
                            <p:childTnLst>
                              <p:par>
                                <p:cTn id="47" presetID="14" presetClass="entr" presetSubtype="1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randombar(horizontal)">
                                      <p:cBhvr>
                                        <p:cTn id="49" dur="500"/>
                                        <p:tgtEl>
                                          <p:spTgt spid="7"/>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randombar(horizontal)">
                                      <p:cBhvr>
                                        <p:cTn id="5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28600"/>
            <a:ext cx="8229600" cy="1143000"/>
          </a:xfrm>
        </p:spPr>
        <p:txBody>
          <a:bodyPr>
            <a:normAutofit/>
          </a:bodyPr>
          <a:lstStyle/>
          <a:p>
            <a:pPr>
              <a:defRPr/>
            </a:pPr>
            <a:r>
              <a:rPr lang="en-US" sz="3200" b="1" dirty="0">
                <a:solidFill>
                  <a:schemeClr val="accent1">
                    <a:lumMod val="60000"/>
                    <a:lumOff val="40000"/>
                  </a:schemeClr>
                </a:solidFill>
              </a:rPr>
              <a:t>Learning </a:t>
            </a:r>
            <a:r>
              <a:rPr lang="en-US" sz="3200" b="1" dirty="0" smtClean="0">
                <a:solidFill>
                  <a:schemeClr val="accent1">
                    <a:lumMod val="60000"/>
                    <a:lumOff val="40000"/>
                  </a:schemeClr>
                </a:solidFill>
              </a:rPr>
              <a:t>Outcomes (Knowledge)</a:t>
            </a:r>
            <a:endParaRPr lang="en-US" sz="3200" b="1" dirty="0">
              <a:solidFill>
                <a:schemeClr val="accent1">
                  <a:lumMod val="60000"/>
                  <a:lumOff val="40000"/>
                </a:schemeClr>
              </a:solidFill>
            </a:endParaRPr>
          </a:p>
        </p:txBody>
      </p:sp>
      <p:sp>
        <p:nvSpPr>
          <p:cNvPr id="9220" name="Rectangle 6"/>
          <p:cNvSpPr>
            <a:spLocks noGrp="1" noChangeArrowheads="1"/>
          </p:cNvSpPr>
          <p:nvPr>
            <p:ph idx="1"/>
          </p:nvPr>
        </p:nvSpPr>
        <p:spPr>
          <a:xfrm>
            <a:off x="457200" y="914401"/>
            <a:ext cx="8153400" cy="2514600"/>
          </a:xfrm>
        </p:spPr>
        <p:txBody>
          <a:bodyPr>
            <a:normAutofit/>
          </a:bodyPr>
          <a:lstStyle/>
          <a:p>
            <a:pPr algn="just"/>
            <a:r>
              <a:rPr lang="en-AU" sz="2000" dirty="0"/>
              <a:t>Ability to use the engineering </a:t>
            </a:r>
            <a:r>
              <a:rPr lang="en-AU" sz="2000" b="1" u="sng" dirty="0"/>
              <a:t>design process</a:t>
            </a:r>
            <a:r>
              <a:rPr lang="en-AU" sz="2000" dirty="0"/>
              <a:t> to carry out a project. </a:t>
            </a:r>
            <a:endParaRPr lang="en-AU" sz="2000" dirty="0" smtClean="0"/>
          </a:p>
          <a:p>
            <a:pPr lvl="0" algn="just"/>
            <a:r>
              <a:rPr lang="en-AU" sz="2000" dirty="0" smtClean="0"/>
              <a:t>Ability to prepare a </a:t>
            </a:r>
            <a:r>
              <a:rPr lang="en-AU" sz="2000" b="1" u="sng" dirty="0" smtClean="0"/>
              <a:t>need-assessment,</a:t>
            </a:r>
            <a:r>
              <a:rPr lang="en-AU" sz="2000" dirty="0" smtClean="0"/>
              <a:t> define and formulate the problem, consider the problem constraints, and specify a deliverable for a project. </a:t>
            </a:r>
            <a:endParaRPr lang="en-US" sz="2000" dirty="0" smtClean="0"/>
          </a:p>
          <a:p>
            <a:pPr lvl="0" algn="just"/>
            <a:r>
              <a:rPr lang="en-AU" sz="2000" dirty="0" smtClean="0"/>
              <a:t>Ability to solve open-ended design problems, cope with decision making and satisfy </a:t>
            </a:r>
            <a:r>
              <a:rPr lang="en-AU" sz="2000" b="1" u="sng" dirty="0" smtClean="0"/>
              <a:t>competing objectives</a:t>
            </a:r>
            <a:r>
              <a:rPr lang="en-AU" sz="2400" dirty="0" smtClean="0"/>
              <a:t>. </a:t>
            </a:r>
          </a:p>
          <a:p>
            <a:pPr algn="just"/>
            <a:r>
              <a:rPr lang="en-AU" sz="2000" dirty="0"/>
              <a:t>Ability to synthesize gathered information to solve open-ended problems. </a:t>
            </a:r>
          </a:p>
        </p:txBody>
      </p:sp>
      <p:sp>
        <p:nvSpPr>
          <p:cNvPr id="9218" name="Slide Number Placeholder 5"/>
          <p:cNvSpPr>
            <a:spLocks noGrp="1"/>
          </p:cNvSpPr>
          <p:nvPr>
            <p:ph type="sldNum" sz="quarter" idx="12"/>
          </p:nvPr>
        </p:nvSpPr>
        <p:spPr>
          <a:noFill/>
        </p:spPr>
        <p:txBody>
          <a:bodyPr/>
          <a:lstStyle/>
          <a:p>
            <a:r>
              <a:rPr lang="en-US" dirty="0" smtClean="0"/>
              <a:t>9</a:t>
            </a:r>
            <a:endParaRPr lang="en-US" dirty="0"/>
          </a:p>
        </p:txBody>
      </p:sp>
      <p:pic>
        <p:nvPicPr>
          <p:cNvPr id="6146" name="Picture 2" descr="http://ts2.mm.bing.net/images/thumbnail.aspx?q=1594379877141&amp;id=0f8174b7287b68a54762383134f0da2b"/>
          <p:cNvPicPr>
            <a:picLocks noChangeAspect="1" noChangeArrowheads="1"/>
          </p:cNvPicPr>
          <p:nvPr/>
        </p:nvPicPr>
        <p:blipFill>
          <a:blip r:embed="rId2" cstate="print"/>
          <a:srcRect/>
          <a:stretch>
            <a:fillRect/>
          </a:stretch>
        </p:blipFill>
        <p:spPr bwMode="auto">
          <a:xfrm>
            <a:off x="5334000" y="3469386"/>
            <a:ext cx="3200400" cy="2891029"/>
          </a:xfrm>
          <a:prstGeom prst="rect">
            <a:avLst/>
          </a:prstGeom>
          <a:noFill/>
        </p:spPr>
      </p:pic>
      <p:sp>
        <p:nvSpPr>
          <p:cNvPr id="2" name="Rectangle 1"/>
          <p:cNvSpPr/>
          <p:nvPr/>
        </p:nvSpPr>
        <p:spPr>
          <a:xfrm>
            <a:off x="470687" y="3594518"/>
            <a:ext cx="4572000" cy="2944396"/>
          </a:xfrm>
          <a:prstGeom prst="rect">
            <a:avLst/>
          </a:prstGeom>
        </p:spPr>
        <p:txBody>
          <a:bodyPr>
            <a:spAutoFit/>
          </a:bodyPr>
          <a:lstStyle/>
          <a:p>
            <a:pPr marL="167923" indent="-167923" algn="just" defTabSz="685983">
              <a:lnSpc>
                <a:spcPct val="90000"/>
              </a:lnSpc>
              <a:spcBef>
                <a:spcPts val="1350"/>
              </a:spcBef>
              <a:buClr>
                <a:schemeClr val="accent1"/>
              </a:buClr>
              <a:buSzPct val="100000"/>
              <a:buFont typeface="Arial" pitchFamily="34" charset="0"/>
              <a:buChar char="•"/>
            </a:pPr>
            <a:r>
              <a:rPr lang="en-AU" sz="2000" dirty="0" smtClean="0"/>
              <a:t>Ability </a:t>
            </a:r>
            <a:r>
              <a:rPr lang="en-AU" sz="2000" dirty="0"/>
              <a:t>to conceptualize alternative concepts, evaluate and select preferred alternative, and implement the preferred design using engineering tools. </a:t>
            </a:r>
          </a:p>
          <a:p>
            <a:pPr marL="167923" indent="-167923" algn="just" defTabSz="685983">
              <a:lnSpc>
                <a:spcPct val="90000"/>
              </a:lnSpc>
              <a:spcBef>
                <a:spcPts val="1350"/>
              </a:spcBef>
              <a:buClr>
                <a:schemeClr val="accent1"/>
              </a:buClr>
              <a:buSzPct val="100000"/>
              <a:buFont typeface="Arial" pitchFamily="34" charset="0"/>
              <a:buChar char="•"/>
            </a:pPr>
            <a:r>
              <a:rPr lang="en-AU" sz="2000" dirty="0"/>
              <a:t>Understand the importance of professional and ethical responsibility. </a:t>
            </a:r>
          </a:p>
          <a:p>
            <a:pPr marL="167923" indent="-167923" algn="just" defTabSz="685983">
              <a:lnSpc>
                <a:spcPct val="90000"/>
              </a:lnSpc>
              <a:spcBef>
                <a:spcPts val="1350"/>
              </a:spcBef>
              <a:buClr>
                <a:schemeClr val="accent1"/>
              </a:buClr>
              <a:buSzPct val="100000"/>
              <a:buFont typeface="Arial" pitchFamily="34" charset="0"/>
              <a:buChar char="•"/>
            </a:pPr>
            <a:r>
              <a:rPr lang="en-AU" sz="2000" dirty="0"/>
              <a:t>Understand ethics, environmental and legal issues.</a:t>
            </a:r>
            <a:endParaRPr lang="en-US" sz="20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igital Blue Tunnel 16x9">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esentation1" id="{26389581-A7AD-4A4E-AE0B-0111493C2D15}" vid="{259C346A-FC67-4AA6-BC22-FBF85320DC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template_105</Template>
  <TotalTime>4377</TotalTime>
  <Words>661</Words>
  <Application>Microsoft Office PowerPoint</Application>
  <PresentationFormat>On-screen Show (4:3)</PresentationFormat>
  <Paragraphs>134</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Digital Blue Tunnel 16x9</vt:lpstr>
      <vt:lpstr>Lecture 1. Course Introduction</vt:lpstr>
      <vt:lpstr>This course</vt:lpstr>
      <vt:lpstr>PowerPoint Presentation</vt:lpstr>
      <vt:lpstr>Lecturing Styles Used</vt:lpstr>
      <vt:lpstr>Sources of Assistance</vt:lpstr>
      <vt:lpstr>Relation to Other Courses</vt:lpstr>
      <vt:lpstr>Course Objectives</vt:lpstr>
      <vt:lpstr>Course Outline (Topics)</vt:lpstr>
      <vt:lpstr>Learning Outcomes (Knowledge)</vt:lpstr>
      <vt:lpstr>Learning Outcomes (Cognitive Skills)</vt:lpstr>
      <vt:lpstr>Learning Outcomes (Interpersonal Skills)</vt:lpstr>
      <vt:lpstr>Grading</vt:lpstr>
    </vt:vector>
  </TitlesOfParts>
  <Company>alamgir.hridoy@yahoo.com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Engineering Design  Course Information</dc:title>
  <dc:creator>Alamgir</dc:creator>
  <cp:lastModifiedBy>User</cp:lastModifiedBy>
  <cp:revision>166</cp:revision>
  <dcterms:created xsi:type="dcterms:W3CDTF">2012-01-21T21:05:59Z</dcterms:created>
  <dcterms:modified xsi:type="dcterms:W3CDTF">2016-01-23T20:35:22Z</dcterms:modified>
</cp:coreProperties>
</file>