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0" r:id="rId14"/>
    <p:sldId id="267" r:id="rId15"/>
    <p:sldId id="268" r:id="rId16"/>
  </p:sldIdLst>
  <p:sldSz cx="12192000" cy="6858000"/>
  <p:notesSz cx="7010400" cy="923607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91" d="100"/>
          <a:sy n="91" d="100"/>
        </p:scale>
        <p:origin x="-126"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910EEDBE-DADB-44D0-8907-331D2A9B8BED}" type="datetimeFigureOut">
              <a:rPr lang="en-US" smtClean="0"/>
              <a:t>2/15/2016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EA944218-F6A5-464E-AACE-46718D7CB36A}"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1963"/>
          </a:xfrm>
          <a:prstGeom prst="rect">
            <a:avLst/>
          </a:prstGeom>
        </p:spPr>
        <p:txBody>
          <a:bodyPr vert="horz" lIns="91440" tIns="45720" rIns="91440" bIns="45720" rtlCol="0"/>
          <a:lstStyle>
            <a:lvl1pPr algn="r">
              <a:defRPr sz="1200"/>
            </a:lvl1pPr>
          </a:lstStyle>
          <a:p>
            <a:fld id="{F5BC3D28-A0E7-427A-9A50-390A2F51CB13}" type="datetimeFigureOut">
              <a:rPr lang="en-US" smtClean="0"/>
              <a:t>2/15/2016</a:t>
            </a:fld>
            <a:endParaRPr lang="en-US"/>
          </a:p>
        </p:txBody>
      </p:sp>
      <p:sp>
        <p:nvSpPr>
          <p:cNvPr id="4" name="Slide Image Placeholder 3"/>
          <p:cNvSpPr>
            <a:spLocks noGrp="1" noRot="1" noChangeAspect="1"/>
          </p:cNvSpPr>
          <p:nvPr>
            <p:ph type="sldImg" idx="2"/>
          </p:nvPr>
        </p:nvSpPr>
        <p:spPr>
          <a:xfrm>
            <a:off x="427038" y="692150"/>
            <a:ext cx="6156325"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387850"/>
            <a:ext cx="5607050" cy="4156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1963"/>
          </a:xfrm>
          <a:prstGeom prst="rect">
            <a:avLst/>
          </a:prstGeom>
        </p:spPr>
        <p:txBody>
          <a:bodyPr vert="horz" lIns="91440" tIns="45720" rIns="91440" bIns="45720" rtlCol="0" anchor="b"/>
          <a:lstStyle>
            <a:lvl1pPr algn="r">
              <a:defRPr sz="1200"/>
            </a:lvl1pPr>
          </a:lstStyle>
          <a:p>
            <a:fld id="{B51D95DC-D5D9-4F41-9C64-222106600D7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F804588-BC40-4180-8F22-52BC8A87F009}" type="datetime1">
              <a:rPr lang="ar-SA" smtClean="0"/>
              <a:t>07/05/1437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237849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DEDCD2E-9BC5-4D71-AE0E-84F47F967427}" type="datetime1">
              <a:rPr lang="ar-SA" smtClean="0"/>
              <a:t>07/05/1437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280407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66B4DE2-B0A9-4C3A-8F64-4B781AC8FC56}" type="datetime1">
              <a:rPr lang="ar-SA" smtClean="0"/>
              <a:t>07/05/1437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136070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06D2AAA-D0AF-4851-892B-856F5865EB52}" type="datetime1">
              <a:rPr lang="ar-SA" smtClean="0"/>
              <a:t>07/05/1437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344086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3864A3-C2DF-4B0D-849D-C12B72578C39}" type="datetime1">
              <a:rPr lang="ar-SA" smtClean="0"/>
              <a:t>07/05/1437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82951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8940B694-01F0-4025-92BD-E24FBE6BDCEE}" type="datetime1">
              <a:rPr lang="ar-SA" smtClean="0"/>
              <a:t>07/05/1437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331916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270A89-FF9A-4FF5-B1E2-8F00E89B45D7}" type="datetime1">
              <a:rPr lang="ar-SA" smtClean="0"/>
              <a:t>07/05/1437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4186130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711BA4CB-020A-417C-84A7-DCDD053BB4BE}" type="datetime1">
              <a:rPr lang="ar-SA" smtClean="0"/>
              <a:t>07/05/1437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210823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0CFBA-50DA-4448-AC01-72407F5B9434}" type="datetime1">
              <a:rPr lang="ar-SA" smtClean="0"/>
              <a:t>07/05/1437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3524706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F0F1A9-6781-482C-9B82-F3545C796870}" type="datetime1">
              <a:rPr lang="ar-SA" smtClean="0"/>
              <a:t>07/05/1437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2490580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1F93F2-ABA2-4D01-85C4-B7196780F2E5}" type="datetime1">
              <a:rPr lang="ar-SA" smtClean="0"/>
              <a:t>07/05/1437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288462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DA4E7ED-FD51-4792-96BC-05AD7C604A35}" type="datetime1">
              <a:rPr lang="ar-SA" smtClean="0"/>
              <a:t>07/05/1437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9B58E26-2B68-4650-AF48-A3C77A24CF7B}" type="slidenum">
              <a:rPr lang="ar-SA" smtClean="0"/>
              <a:pPr/>
              <a:t>‹#›</a:t>
            </a:fld>
            <a:endParaRPr lang="ar-SA"/>
          </a:p>
        </p:txBody>
      </p:sp>
    </p:spTree>
    <p:extLst>
      <p:ext uri="{BB962C8B-B14F-4D97-AF65-F5344CB8AC3E}">
        <p14:creationId xmlns="" xmlns:p14="http://schemas.microsoft.com/office/powerpoint/2010/main" val="1458628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sa/url?sa=i&amp;rct=j&amp;q=&amp;esrc=s&amp;source=images&amp;cd=&amp;cad=rja&amp;uact=8&amp;ved=0ahUKEwjZloP7h97KAhVFUhQKHUYkDqMQjRwIBw&amp;url=http://www.slideshare.net/drrupaliroy/ante-natal-intra-natal-care-of-asian-women&amp;psig=AFQjCNH4RT6TjFcnLefEbP3zMrCpk2W8MQ&amp;ust=1454673473201263"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m.sa/url?sa=i&amp;rct=j&amp;q=&amp;esrc=s&amp;source=images&amp;cd=&amp;cad=rja&amp;uact=8&amp;ved=0ahUKEwjY94-fid7KAhWLtBQKHb9VDb8QjRwIBw&amp;url=http://www.virtualmedstudent.com/links/obstetrics/fetal_surveillance.html&amp;psig=AFQjCNF0GbPawRUTIyYCfuFZqEA7ihzDqw&amp;ust=145467403471236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463182"/>
          </a:xfrm>
        </p:spPr>
        <p:style>
          <a:lnRef idx="1">
            <a:schemeClr val="accent2"/>
          </a:lnRef>
          <a:fillRef idx="2">
            <a:schemeClr val="accent2"/>
          </a:fillRef>
          <a:effectRef idx="1">
            <a:schemeClr val="accent2"/>
          </a:effectRef>
          <a:fontRef idx="minor">
            <a:schemeClr val="dk1"/>
          </a:fontRef>
        </p:style>
        <p:txBody>
          <a:bodyPr>
            <a:normAutofit/>
          </a:bodyPr>
          <a:lstStyle/>
          <a:p>
            <a:pPr rtl="0">
              <a:lnSpc>
                <a:spcPct val="107000"/>
              </a:lnSpc>
              <a:spcAft>
                <a:spcPts val="800"/>
              </a:spcAft>
            </a:pPr>
            <a:r>
              <a:rPr lang="en-US" b="1" dirty="0" smtClean="0">
                <a:effectLst/>
                <a:latin typeface="Calibri" panose="020F0502020204030204" pitchFamily="34" charset="0"/>
                <a:ea typeface="Calibri" panose="020F0502020204030204" pitchFamily="34" charset="0"/>
                <a:cs typeface="Arial" panose="020B0604020202020204" pitchFamily="34" charset="0"/>
              </a:rPr>
              <a:t>First Antenatal Assessment</a:t>
            </a:r>
            <a:endParaRPr lang="ar-SA" dirty="0"/>
          </a:p>
        </p:txBody>
      </p:sp>
      <p:sp>
        <p:nvSpPr>
          <p:cNvPr id="3" name="Slide Number Placeholder 2"/>
          <p:cNvSpPr>
            <a:spLocks noGrp="1"/>
          </p:cNvSpPr>
          <p:nvPr>
            <p:ph type="sldNum" sz="quarter" idx="12"/>
          </p:nvPr>
        </p:nvSpPr>
        <p:spPr/>
        <p:txBody>
          <a:bodyPr/>
          <a:lstStyle/>
          <a:p>
            <a:fld id="{59B58E26-2B68-4650-AF48-A3C77A24CF7B}" type="slidenum">
              <a:rPr lang="ar-SA" smtClean="0"/>
              <a:pPr/>
              <a:t>1</a:t>
            </a:fld>
            <a:endParaRPr lang="ar-SA"/>
          </a:p>
        </p:txBody>
      </p:sp>
    </p:spTree>
    <p:extLst>
      <p:ext uri="{BB962C8B-B14F-4D97-AF65-F5344CB8AC3E}">
        <p14:creationId xmlns="" xmlns:p14="http://schemas.microsoft.com/office/powerpoint/2010/main" val="187002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96116"/>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rtl="0"/>
            <a:r>
              <a:rPr lang="en-US" sz="6000" b="1" dirty="0" smtClean="0"/>
              <a:t>Follow-up visits</a:t>
            </a:r>
            <a:endParaRPr lang="ar-SA" sz="6000" b="1" dirty="0"/>
          </a:p>
        </p:txBody>
      </p:sp>
      <p:sp>
        <p:nvSpPr>
          <p:cNvPr id="3" name="Content Placeholder 2"/>
          <p:cNvSpPr>
            <a:spLocks noGrp="1"/>
          </p:cNvSpPr>
          <p:nvPr>
            <p:ph idx="1"/>
          </p:nvPr>
        </p:nvSpPr>
        <p:spPr>
          <a:xfrm>
            <a:off x="838199" y="1825625"/>
            <a:ext cx="11201401" cy="4351338"/>
          </a:xfrm>
        </p:spPr>
        <p:txBody>
          <a:bodyPr>
            <a:normAutofit/>
          </a:bodyPr>
          <a:lstStyle/>
          <a:p>
            <a:pPr algn="l" rtl="0">
              <a:buNone/>
            </a:pPr>
            <a:r>
              <a:rPr lang="en-US" dirty="0" smtClean="0"/>
              <a:t>-Continuous prenatal care is important for a successful pregnancy outcome.</a:t>
            </a:r>
          </a:p>
          <a:p>
            <a:pPr algn="l" rtl="0">
              <a:buNone/>
            </a:pPr>
            <a:endParaRPr lang="en-US" dirty="0" smtClean="0"/>
          </a:p>
          <a:p>
            <a:pPr algn="l" rtl="0">
              <a:buNone/>
            </a:pPr>
            <a:endParaRPr lang="en-US" dirty="0" smtClean="0"/>
          </a:p>
          <a:p>
            <a:pPr algn="l" rtl="0">
              <a:buNone/>
            </a:pPr>
            <a:r>
              <a:rPr lang="en-US" dirty="0" smtClean="0"/>
              <a:t>-Recommended follow-up visit schedule for healthy pregnant women is:</a:t>
            </a:r>
          </a:p>
          <a:p>
            <a:pPr algn="l" rtl="0">
              <a:buNone/>
            </a:pPr>
            <a:r>
              <a:rPr lang="en-US" dirty="0" smtClean="0"/>
              <a:t>*Every 4 weeks up to 28th weeks (7 months)</a:t>
            </a:r>
          </a:p>
          <a:p>
            <a:pPr algn="l" rtl="0">
              <a:buNone/>
            </a:pPr>
            <a:r>
              <a:rPr lang="en-US" dirty="0" smtClean="0"/>
              <a:t>*Every 2 weeks from 29th till 36th week</a:t>
            </a:r>
          </a:p>
          <a:p>
            <a:pPr algn="l" rtl="0">
              <a:buNone/>
            </a:pPr>
            <a:r>
              <a:rPr lang="en-US" dirty="0" smtClean="0"/>
              <a:t>*Every week from 37th to birth.</a:t>
            </a:r>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10</a:t>
            </a:fld>
            <a:endParaRPr lang="ar-SA"/>
          </a:p>
        </p:txBody>
      </p:sp>
    </p:spTree>
    <p:extLst>
      <p:ext uri="{BB962C8B-B14F-4D97-AF65-F5344CB8AC3E}">
        <p14:creationId xmlns="" xmlns:p14="http://schemas.microsoft.com/office/powerpoint/2010/main" val="220629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01523"/>
          </a:xfrm>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t>Follow-up visits</a:t>
            </a:r>
            <a:endParaRPr lang="ar-SA" dirty="0"/>
          </a:p>
        </p:txBody>
      </p:sp>
      <p:sp>
        <p:nvSpPr>
          <p:cNvPr id="3" name="Content Placeholder 2"/>
          <p:cNvSpPr>
            <a:spLocks noGrp="1"/>
          </p:cNvSpPr>
          <p:nvPr>
            <p:ph idx="1"/>
          </p:nvPr>
        </p:nvSpPr>
        <p:spPr>
          <a:xfrm>
            <a:off x="422031" y="1477108"/>
            <a:ext cx="11582399" cy="5380891"/>
          </a:xfrm>
        </p:spPr>
        <p:txBody>
          <a:bodyPr>
            <a:normAutofit fontScale="92500" lnSpcReduction="10000"/>
          </a:bodyPr>
          <a:lstStyle/>
          <a:p>
            <a:pPr algn="l" rtl="0">
              <a:buNone/>
            </a:pPr>
            <a:r>
              <a:rPr lang="en-US" dirty="0" smtClean="0"/>
              <a:t>-The following assessments are completed in each subsequent visit:</a:t>
            </a:r>
          </a:p>
          <a:p>
            <a:pPr algn="l" rtl="0">
              <a:buNone/>
            </a:pPr>
            <a:r>
              <a:rPr lang="en-US" dirty="0" smtClean="0"/>
              <a:t>*Weight and blood pressure</a:t>
            </a:r>
          </a:p>
          <a:p>
            <a:pPr algn="l" rtl="0">
              <a:buNone/>
            </a:pPr>
            <a:endParaRPr lang="en-US" dirty="0" smtClean="0"/>
          </a:p>
          <a:p>
            <a:pPr algn="l" rtl="0">
              <a:buNone/>
            </a:pPr>
            <a:r>
              <a:rPr lang="en-US" dirty="0" smtClean="0"/>
              <a:t>*Urine test for protein, sugar, ketones, and nitrites</a:t>
            </a:r>
          </a:p>
          <a:p>
            <a:pPr algn="l" rtl="0">
              <a:buNone/>
            </a:pPr>
            <a:endParaRPr lang="en-US" dirty="0" smtClean="0"/>
          </a:p>
          <a:p>
            <a:pPr algn="l" rtl="0">
              <a:buNone/>
            </a:pPr>
            <a:r>
              <a:rPr lang="en-US" dirty="0" smtClean="0"/>
              <a:t>*Fundal height measurement to assess fetal growth-A distance measured by a tape from pubic bone till top of uterus(fundus) while she is in supine position -McDonald's method.</a:t>
            </a:r>
          </a:p>
          <a:p>
            <a:pPr algn="l" rtl="0">
              <a:buNone/>
            </a:pPr>
            <a:endParaRPr lang="en-US" dirty="0" smtClean="0"/>
          </a:p>
          <a:p>
            <a:pPr algn="l" rtl="0">
              <a:buNone/>
            </a:pPr>
            <a:r>
              <a:rPr lang="en-US" dirty="0" smtClean="0"/>
              <a:t>*Assessment the quickening/fetal movements to determine fetal well-being. Usually perceived between 16th and 20th week of gestation.</a:t>
            </a:r>
          </a:p>
          <a:p>
            <a:pPr algn="l" rtl="0">
              <a:buNone/>
            </a:pPr>
            <a:endParaRPr lang="en-US" dirty="0" smtClean="0"/>
          </a:p>
          <a:p>
            <a:pPr algn="l" rtl="0">
              <a:buNone/>
            </a:pPr>
            <a:r>
              <a:rPr lang="en-US" dirty="0" smtClean="0"/>
              <a:t>*Assessment of fetal heart rate (Normal is 110-160 bpm)</a:t>
            </a:r>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11</a:t>
            </a:fld>
            <a:endParaRPr lang="ar-SA"/>
          </a:p>
        </p:txBody>
      </p:sp>
    </p:spTree>
    <p:extLst>
      <p:ext uri="{BB962C8B-B14F-4D97-AF65-F5344CB8AC3E}">
        <p14:creationId xmlns="" xmlns:p14="http://schemas.microsoft.com/office/powerpoint/2010/main" val="771644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pic>
        <p:nvPicPr>
          <p:cNvPr id="3076" name="Picture 4" descr="http://image.slidesharecdn.com/anccare-131224061110-phpapp02/95/ante-natal-intra-natal-and-post-natal-care-of-asian-women-47-638.jpg?cb=1387865764">
            <a:hlinkClick r:id="rId2"/>
          </p:cNvPr>
          <p:cNvPicPr>
            <a:picLocks noChangeAspect="1" noChangeArrowheads="1"/>
          </p:cNvPicPr>
          <p:nvPr/>
        </p:nvPicPr>
        <p:blipFill>
          <a:blip r:embed="rId3" cstate="print"/>
          <a:srcRect/>
          <a:stretch>
            <a:fillRect/>
          </a:stretch>
        </p:blipFill>
        <p:spPr bwMode="auto">
          <a:xfrm>
            <a:off x="199697" y="210207"/>
            <a:ext cx="11540358" cy="6369269"/>
          </a:xfrm>
          <a:prstGeom prst="rect">
            <a:avLst/>
          </a:prstGeom>
          <a:noFill/>
        </p:spPr>
      </p:pic>
      <p:sp>
        <p:nvSpPr>
          <p:cNvPr id="4" name="Slide Number Placeholder 3"/>
          <p:cNvSpPr>
            <a:spLocks noGrp="1"/>
          </p:cNvSpPr>
          <p:nvPr>
            <p:ph type="sldNum" sz="quarter" idx="12"/>
          </p:nvPr>
        </p:nvSpPr>
        <p:spPr/>
        <p:txBody>
          <a:bodyPr/>
          <a:lstStyle/>
          <a:p>
            <a:fld id="{59B58E26-2B68-4650-AF48-A3C77A24CF7B}" type="slidenum">
              <a:rPr lang="ar-SA" smtClean="0"/>
              <a:pPr/>
              <a:t>12</a:t>
            </a:fld>
            <a:endParaRPr lang="ar-SA"/>
          </a:p>
        </p:txBody>
      </p:sp>
    </p:spTree>
    <p:extLst>
      <p:ext uri="{BB962C8B-B14F-4D97-AF65-F5344CB8AC3E}">
        <p14:creationId xmlns="" xmlns:p14="http://schemas.microsoft.com/office/powerpoint/2010/main" val="4111923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9992"/>
          </a:xfrm>
        </p:spPr>
        <p:style>
          <a:lnRef idx="3">
            <a:schemeClr val="lt1"/>
          </a:lnRef>
          <a:fillRef idx="1">
            <a:schemeClr val="accent2"/>
          </a:fillRef>
          <a:effectRef idx="1">
            <a:schemeClr val="accent2"/>
          </a:effectRef>
          <a:fontRef idx="minor">
            <a:schemeClr val="lt1"/>
          </a:fontRef>
        </p:style>
        <p:txBody>
          <a:bodyPr/>
          <a:lstStyle/>
          <a:p>
            <a:pPr algn="l"/>
            <a:r>
              <a:rPr lang="en-US" dirty="0" err="1" smtClean="0"/>
              <a:t>Fundal</a:t>
            </a:r>
            <a:r>
              <a:rPr lang="en-US" dirty="0" smtClean="0"/>
              <a:t> height </a:t>
            </a:r>
            <a:endParaRPr lang="en-US" dirty="0"/>
          </a:p>
        </p:txBody>
      </p:sp>
      <p:pic>
        <p:nvPicPr>
          <p:cNvPr id="27650" name="Picture 2" descr="http://www.virtualmedstudent.com/images/fundal_height.png">
            <a:hlinkClick r:id="rId2"/>
          </p:cNvPr>
          <p:cNvPicPr>
            <a:picLocks noChangeAspect="1" noChangeArrowheads="1"/>
          </p:cNvPicPr>
          <p:nvPr/>
        </p:nvPicPr>
        <p:blipFill>
          <a:blip r:embed="rId3" cstate="print"/>
          <a:srcRect l="-7273" b="15395"/>
          <a:stretch>
            <a:fillRect/>
          </a:stretch>
        </p:blipFill>
        <p:spPr bwMode="auto">
          <a:xfrm>
            <a:off x="5623034" y="1697421"/>
            <a:ext cx="6235809" cy="4792717"/>
          </a:xfrm>
          <a:prstGeom prst="rect">
            <a:avLst/>
          </a:prstGeom>
          <a:noFill/>
        </p:spPr>
      </p:pic>
      <p:sp>
        <p:nvSpPr>
          <p:cNvPr id="4" name="Slide Number Placeholder 3"/>
          <p:cNvSpPr>
            <a:spLocks noGrp="1"/>
          </p:cNvSpPr>
          <p:nvPr>
            <p:ph type="sldNum" sz="quarter" idx="12"/>
          </p:nvPr>
        </p:nvSpPr>
        <p:spPr/>
        <p:txBody>
          <a:bodyPr/>
          <a:lstStyle/>
          <a:p>
            <a:fld id="{59B58E26-2B68-4650-AF48-A3C77A24CF7B}"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0" y="0"/>
            <a:ext cx="11929241" cy="68579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9B58E26-2B68-4650-AF48-A3C77A24CF7B}"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cstate="print"/>
          <a:srcRect/>
          <a:stretch>
            <a:fillRect/>
          </a:stretch>
        </p:blipFill>
        <p:spPr bwMode="auto">
          <a:xfrm>
            <a:off x="-376518" y="-301214"/>
            <a:ext cx="12568517" cy="715921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9B58E26-2B68-4650-AF48-A3C77A24CF7B}" type="slidenum">
              <a:rPr lang="ar-SA" smtClean="0"/>
              <a:pPr/>
              <a:t>15</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32751"/>
          </a:xfrm>
        </p:spPr>
        <p:style>
          <a:lnRef idx="3">
            <a:schemeClr val="lt1"/>
          </a:lnRef>
          <a:fillRef idx="1">
            <a:schemeClr val="accent2"/>
          </a:fillRef>
          <a:effectRef idx="1">
            <a:schemeClr val="accent2"/>
          </a:effectRef>
          <a:fontRef idx="minor">
            <a:schemeClr val="lt1"/>
          </a:fontRef>
        </p:style>
        <p:txBody>
          <a:bodyPr/>
          <a:lstStyle/>
          <a:p>
            <a:pPr algn="ctr"/>
            <a:r>
              <a:rPr lang="en-US" b="1" dirty="0"/>
              <a:t>First Antenatal </a:t>
            </a:r>
            <a:r>
              <a:rPr lang="en-US" b="1" dirty="0" smtClean="0"/>
              <a:t>Assessment</a:t>
            </a:r>
            <a:endParaRPr lang="ar-SA" dirty="0"/>
          </a:p>
        </p:txBody>
      </p:sp>
      <p:sp>
        <p:nvSpPr>
          <p:cNvPr id="3" name="Content Placeholder 2"/>
          <p:cNvSpPr>
            <a:spLocks noGrp="1"/>
          </p:cNvSpPr>
          <p:nvPr>
            <p:ph idx="1"/>
          </p:nvPr>
        </p:nvSpPr>
        <p:spPr>
          <a:xfrm>
            <a:off x="328246" y="1825624"/>
            <a:ext cx="11863754" cy="5032375"/>
          </a:xfrm>
        </p:spPr>
        <p:txBody>
          <a:bodyPr>
            <a:normAutofit/>
          </a:bodyPr>
          <a:lstStyle/>
          <a:p>
            <a:pPr algn="l" rtl="0"/>
            <a:r>
              <a:rPr lang="en-US" dirty="0" smtClean="0"/>
              <a:t>Once pregnancy suspected, the women should seek prenatal care to promote a healthy outcome.</a:t>
            </a:r>
          </a:p>
          <a:p>
            <a:pPr algn="l" rtl="0"/>
            <a:r>
              <a:rPr lang="en-US" dirty="0" smtClean="0"/>
              <a:t>The assessment process begins at the initial prenatal visit and continues throughout the pregnancy.</a:t>
            </a:r>
          </a:p>
          <a:p>
            <a:pPr algn="l" rtl="0"/>
            <a:endParaRPr lang="en-US" b="1" dirty="0" smtClean="0"/>
          </a:p>
          <a:p>
            <a:pPr algn="l" rtl="0"/>
            <a:r>
              <a:rPr lang="en-US" b="1" dirty="0" smtClean="0"/>
              <a:t>Its Benefits:</a:t>
            </a:r>
          </a:p>
          <a:p>
            <a:pPr algn="l" rtl="0"/>
            <a:r>
              <a:rPr lang="en-US" dirty="0" smtClean="0"/>
              <a:t>1-Appropriate nursing management starts at conception and continuing through the pregnancy can have a positive impact on health of pregnant women and their unborn children.</a:t>
            </a:r>
          </a:p>
          <a:p>
            <a:pPr algn="l" rtl="0"/>
            <a:r>
              <a:rPr lang="en-US" dirty="0" smtClean="0"/>
              <a:t>2-The initial visit is an ideal time to screen for factors that might place the women and her fetus at risk for problems such as preterm delivery.</a:t>
            </a:r>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2</a:t>
            </a:fld>
            <a:endParaRPr lang="ar-SA"/>
          </a:p>
        </p:txBody>
      </p:sp>
    </p:spTree>
    <p:extLst>
      <p:ext uri="{BB962C8B-B14F-4D97-AF65-F5344CB8AC3E}">
        <p14:creationId xmlns="" xmlns:p14="http://schemas.microsoft.com/office/powerpoint/2010/main" val="1077968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5813"/>
          </a:xfrm>
        </p:spPr>
        <p:style>
          <a:lnRef idx="3">
            <a:schemeClr val="lt1"/>
          </a:lnRef>
          <a:fillRef idx="1">
            <a:schemeClr val="accent2"/>
          </a:fillRef>
          <a:effectRef idx="1">
            <a:schemeClr val="accent2"/>
          </a:effectRef>
          <a:fontRef idx="minor">
            <a:schemeClr val="lt1"/>
          </a:fontRef>
        </p:style>
        <p:txBody>
          <a:bodyPr/>
          <a:lstStyle/>
          <a:p>
            <a:pPr algn="ctr"/>
            <a:r>
              <a:rPr lang="en-US" b="1" dirty="0" smtClean="0"/>
              <a:t>First Antenatal Assessment</a:t>
            </a:r>
            <a:endParaRPr lang="ar-SA" dirty="0"/>
          </a:p>
        </p:txBody>
      </p:sp>
      <p:sp>
        <p:nvSpPr>
          <p:cNvPr id="3" name="Content Placeholder 2"/>
          <p:cNvSpPr>
            <a:spLocks noGrp="1"/>
          </p:cNvSpPr>
          <p:nvPr>
            <p:ph idx="1"/>
          </p:nvPr>
        </p:nvSpPr>
        <p:spPr>
          <a:xfrm>
            <a:off x="316523" y="1825625"/>
            <a:ext cx="11699631" cy="4891698"/>
          </a:xfrm>
        </p:spPr>
        <p:txBody>
          <a:bodyPr>
            <a:normAutofit/>
          </a:bodyPr>
          <a:lstStyle/>
          <a:p>
            <a:pPr algn="l" rtl="0"/>
            <a:r>
              <a:rPr lang="en-US" dirty="0" smtClean="0"/>
              <a:t>3-The initial visit is an optimal time to begin educating the client about changes that will affect her life.</a:t>
            </a:r>
          </a:p>
          <a:p>
            <a:pPr algn="l" rtl="0"/>
            <a:endParaRPr lang="en-US" dirty="0" smtClean="0"/>
          </a:p>
          <a:p>
            <a:pPr algn="l" rtl="0"/>
            <a:r>
              <a:rPr lang="en-US" dirty="0" smtClean="0"/>
              <a:t>4-Counseling and education of pregnant women and her partner are critical to ensure healthy outcomes for mother and her infant.</a:t>
            </a:r>
          </a:p>
          <a:p>
            <a:pPr algn="l" rtl="0"/>
            <a:endParaRPr lang="en-US" dirty="0" smtClean="0"/>
          </a:p>
          <a:p>
            <a:pPr algn="l" rtl="0"/>
            <a:r>
              <a:rPr lang="en-US" dirty="0" smtClean="0"/>
              <a:t>5-It gives an opportunity for pregnant to ask questions, misinformation, or misconceptions about what to eat, weight gain, physical discomforts, drug and alcohol use, sexuality, and birth process and the nurse answer them.</a:t>
            </a:r>
          </a:p>
          <a:p>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3</a:t>
            </a:fld>
            <a:endParaRPr lang="ar-SA"/>
          </a:p>
        </p:txBody>
      </p:sp>
    </p:spTree>
    <p:extLst>
      <p:ext uri="{BB962C8B-B14F-4D97-AF65-F5344CB8AC3E}">
        <p14:creationId xmlns="" xmlns:p14="http://schemas.microsoft.com/office/powerpoint/2010/main" val="4113769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8668"/>
          </a:xfrm>
        </p:spPr>
        <p:style>
          <a:lnRef idx="3">
            <a:schemeClr val="lt1"/>
          </a:lnRef>
          <a:fillRef idx="1">
            <a:schemeClr val="accent2"/>
          </a:fillRef>
          <a:effectRef idx="1">
            <a:schemeClr val="accent2"/>
          </a:effectRef>
          <a:fontRef idx="minor">
            <a:schemeClr val="lt1"/>
          </a:fontRef>
        </p:style>
        <p:txBody>
          <a:bodyPr>
            <a:normAutofit/>
          </a:bodyPr>
          <a:lstStyle/>
          <a:p>
            <a:pPr algn="ctr"/>
            <a:r>
              <a:rPr lang="en-US" sz="6000" b="1" dirty="0">
                <a:solidFill>
                  <a:prstClr val="black"/>
                </a:solidFill>
                <a:latin typeface="Calibri" panose="020F0502020204030204" pitchFamily="34" charset="0"/>
                <a:ea typeface="Calibri" panose="020F0502020204030204" pitchFamily="34" charset="0"/>
                <a:cs typeface="Arial" panose="020B0604020202020204" pitchFamily="34" charset="0"/>
              </a:rPr>
              <a:t>First Antenatal </a:t>
            </a:r>
            <a:r>
              <a:rPr lang="en-US" sz="6000" b="1" dirty="0" smtClean="0">
                <a:solidFill>
                  <a:prstClr val="black"/>
                </a:solidFill>
                <a:latin typeface="Calibri" panose="020F0502020204030204" pitchFamily="34" charset="0"/>
                <a:ea typeface="Calibri" panose="020F0502020204030204" pitchFamily="34" charset="0"/>
                <a:cs typeface="Arial" panose="020B0604020202020204" pitchFamily="34" charset="0"/>
              </a:rPr>
              <a:t>Assessment</a:t>
            </a:r>
            <a:endParaRPr lang="ar-SA" dirty="0"/>
          </a:p>
        </p:txBody>
      </p:sp>
      <p:sp>
        <p:nvSpPr>
          <p:cNvPr id="3" name="Content Placeholder 2"/>
          <p:cNvSpPr>
            <a:spLocks noGrp="1"/>
          </p:cNvSpPr>
          <p:nvPr>
            <p:ph idx="1"/>
          </p:nvPr>
        </p:nvSpPr>
        <p:spPr>
          <a:xfrm>
            <a:off x="838200" y="1629508"/>
            <a:ext cx="10515600" cy="5228491"/>
          </a:xfrm>
        </p:spPr>
        <p:txBody>
          <a:bodyPr>
            <a:normAutofit lnSpcReduction="10000"/>
          </a:bodyPr>
          <a:lstStyle/>
          <a:p>
            <a:pPr algn="l" rtl="0"/>
            <a:r>
              <a:rPr lang="en-US" dirty="0" smtClean="0"/>
              <a:t>It is a Comprehensive health history.</a:t>
            </a:r>
          </a:p>
          <a:p>
            <a:pPr algn="l" rtl="0"/>
            <a:endParaRPr lang="en-US" dirty="0" smtClean="0"/>
          </a:p>
          <a:p>
            <a:pPr algn="l" rtl="0"/>
            <a:r>
              <a:rPr lang="en-US" dirty="0" smtClean="0"/>
              <a:t>Is taken during the initial visit, including:</a:t>
            </a:r>
          </a:p>
          <a:p>
            <a:pPr algn="l" rtl="0">
              <a:buNone/>
            </a:pPr>
            <a:r>
              <a:rPr lang="en-US" dirty="0" smtClean="0"/>
              <a:t>*</a:t>
            </a:r>
            <a:r>
              <a:rPr lang="en-US" sz="2600" dirty="0" smtClean="0"/>
              <a:t>Demographic data </a:t>
            </a:r>
          </a:p>
          <a:p>
            <a:pPr algn="l" rtl="0">
              <a:buNone/>
            </a:pPr>
            <a:r>
              <a:rPr lang="en-US" sz="2600" dirty="0" smtClean="0"/>
              <a:t>*Menstrual history</a:t>
            </a:r>
          </a:p>
          <a:p>
            <a:pPr algn="l" rtl="0">
              <a:buNone/>
            </a:pPr>
            <a:r>
              <a:rPr lang="en-US" sz="2600" dirty="0" smtClean="0"/>
              <a:t>*Pregnancy History</a:t>
            </a:r>
          </a:p>
          <a:p>
            <a:pPr algn="l" rtl="0">
              <a:buNone/>
            </a:pPr>
            <a:r>
              <a:rPr lang="en-US" sz="2600" dirty="0" smtClean="0"/>
              <a:t>*Prior obstetric history</a:t>
            </a:r>
          </a:p>
          <a:p>
            <a:pPr algn="l" rtl="0">
              <a:buNone/>
            </a:pPr>
            <a:r>
              <a:rPr lang="en-US" sz="2600" dirty="0" smtClean="0"/>
              <a:t>*Prior Gynecologic History</a:t>
            </a:r>
          </a:p>
          <a:p>
            <a:pPr algn="l" rtl="0">
              <a:buNone/>
            </a:pPr>
            <a:r>
              <a:rPr lang="en-US" sz="2600" dirty="0" smtClean="0"/>
              <a:t>*Past medical and surgical/psychological history</a:t>
            </a:r>
          </a:p>
          <a:p>
            <a:pPr algn="l" rtl="0">
              <a:buNone/>
            </a:pPr>
            <a:r>
              <a:rPr lang="en-US" sz="2600" dirty="0" smtClean="0"/>
              <a:t>*Family history	</a:t>
            </a:r>
          </a:p>
          <a:p>
            <a:pPr algn="l" rtl="0">
              <a:buNone/>
            </a:pPr>
            <a:r>
              <a:rPr lang="en-US" sz="2600" dirty="0" smtClean="0"/>
              <a:t>*Genetic screening</a:t>
            </a:r>
            <a:endParaRPr lang="ar-SA" sz="2600"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4</a:t>
            </a:fld>
            <a:endParaRPr lang="ar-SA"/>
          </a:p>
        </p:txBody>
      </p:sp>
    </p:spTree>
    <p:extLst>
      <p:ext uri="{BB962C8B-B14F-4D97-AF65-F5344CB8AC3E}">
        <p14:creationId xmlns="" xmlns:p14="http://schemas.microsoft.com/office/powerpoint/2010/main" val="3812272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75096"/>
          </a:xfrm>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effectLst/>
                <a:latin typeface="Calibri" panose="020F0502020204030204" pitchFamily="34" charset="0"/>
                <a:ea typeface="Calibri" panose="020F0502020204030204" pitchFamily="34" charset="0"/>
                <a:cs typeface="Arial" panose="020B0604020202020204" pitchFamily="34" charset="0"/>
              </a:rPr>
              <a:t>First Antenatal Assessment</a:t>
            </a:r>
            <a:endParaRPr lang="ar-SA" dirty="0"/>
          </a:p>
        </p:txBody>
      </p:sp>
      <p:sp>
        <p:nvSpPr>
          <p:cNvPr id="3" name="Content Placeholder 2"/>
          <p:cNvSpPr>
            <a:spLocks noGrp="1"/>
          </p:cNvSpPr>
          <p:nvPr>
            <p:ph idx="1"/>
          </p:nvPr>
        </p:nvSpPr>
        <p:spPr>
          <a:xfrm>
            <a:off x="838200" y="1825625"/>
            <a:ext cx="10515600" cy="4821360"/>
          </a:xfrm>
        </p:spPr>
        <p:txBody>
          <a:bodyPr/>
          <a:lstStyle/>
          <a:p>
            <a:pPr algn="l" rtl="0">
              <a:buNone/>
            </a:pPr>
            <a:r>
              <a:rPr lang="en-US" dirty="0" smtClean="0"/>
              <a:t>*Medications</a:t>
            </a:r>
          </a:p>
          <a:p>
            <a:pPr algn="l" rtl="0">
              <a:buNone/>
            </a:pPr>
            <a:r>
              <a:rPr lang="en-US" dirty="0" smtClean="0"/>
              <a:t>*History of exposure to infections (STDs)</a:t>
            </a:r>
          </a:p>
          <a:p>
            <a:pPr algn="l" rtl="0">
              <a:buNone/>
            </a:pPr>
            <a:r>
              <a:rPr lang="en-US" dirty="0" smtClean="0"/>
              <a:t>(Use the prenatal history form is the best way to document these data)</a:t>
            </a:r>
          </a:p>
          <a:p>
            <a:pPr algn="l" rtl="0">
              <a:buNone/>
            </a:pPr>
            <a:endParaRPr lang="en-US" dirty="0" smtClean="0"/>
          </a:p>
          <a:p>
            <a:pPr algn="l" rtl="0">
              <a:buNone/>
            </a:pPr>
            <a:endParaRPr lang="en-US" dirty="0" smtClean="0"/>
          </a:p>
          <a:p>
            <a:pPr algn="l" rtl="0">
              <a:buNone/>
            </a:pPr>
            <a:r>
              <a:rPr lang="en-US" dirty="0" smtClean="0"/>
              <a:t>-</a:t>
            </a:r>
            <a:r>
              <a:rPr lang="en-US" b="1" u="sng" dirty="0" smtClean="0"/>
              <a:t>Prenatal </a:t>
            </a:r>
            <a:r>
              <a:rPr lang="en-US" b="1" u="sng" dirty="0"/>
              <a:t>history form </a:t>
            </a:r>
            <a:r>
              <a:rPr lang="en-US" dirty="0" smtClean="0"/>
              <a:t>includes questions about 3 major areas:</a:t>
            </a:r>
          </a:p>
          <a:p>
            <a:pPr algn="l" rtl="0">
              <a:buNone/>
            </a:pPr>
            <a:r>
              <a:rPr lang="en-US" dirty="0" smtClean="0"/>
              <a:t>1-Reason for seeking care</a:t>
            </a:r>
          </a:p>
          <a:p>
            <a:pPr algn="l" rtl="0">
              <a:buNone/>
            </a:pPr>
            <a:r>
              <a:rPr lang="en-US" dirty="0" smtClean="0"/>
              <a:t>2-Past heath history (medical, surgical, personal)</a:t>
            </a:r>
          </a:p>
          <a:p>
            <a:pPr algn="l" rtl="0">
              <a:buNone/>
            </a:pPr>
            <a:r>
              <a:rPr lang="en-US" dirty="0" smtClean="0"/>
              <a:t>3-Reproductive history</a:t>
            </a:r>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5</a:t>
            </a:fld>
            <a:endParaRPr lang="ar-SA"/>
          </a:p>
        </p:txBody>
      </p:sp>
    </p:spTree>
    <p:extLst>
      <p:ext uri="{BB962C8B-B14F-4D97-AF65-F5344CB8AC3E}">
        <p14:creationId xmlns="" xmlns:p14="http://schemas.microsoft.com/office/powerpoint/2010/main" val="3892063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815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6000" b="1" dirty="0">
                <a:solidFill>
                  <a:prstClr val="black"/>
                </a:solidFill>
                <a:latin typeface="Calibri" panose="020F0502020204030204" pitchFamily="34" charset="0"/>
                <a:ea typeface="Calibri" panose="020F0502020204030204" pitchFamily="34" charset="0"/>
                <a:cs typeface="Arial" panose="020B0604020202020204" pitchFamily="34" charset="0"/>
              </a:rPr>
              <a:t>First Antenatal </a:t>
            </a:r>
            <a:r>
              <a:rPr lang="en-US" sz="6000" b="1" dirty="0" smtClean="0">
                <a:solidFill>
                  <a:prstClr val="black"/>
                </a:solidFill>
                <a:latin typeface="Calibri" panose="020F0502020204030204" pitchFamily="34" charset="0"/>
                <a:ea typeface="Calibri" panose="020F0502020204030204" pitchFamily="34" charset="0"/>
                <a:cs typeface="Arial" panose="020B0604020202020204" pitchFamily="34" charset="0"/>
              </a:rPr>
              <a:t>Assessment</a:t>
            </a:r>
            <a:endParaRPr lang="ar-SA" dirty="0"/>
          </a:p>
        </p:txBody>
      </p:sp>
      <p:sp>
        <p:nvSpPr>
          <p:cNvPr id="3" name="Content Placeholder 2"/>
          <p:cNvSpPr>
            <a:spLocks noGrp="1"/>
          </p:cNvSpPr>
          <p:nvPr>
            <p:ph idx="1"/>
          </p:nvPr>
        </p:nvSpPr>
        <p:spPr>
          <a:xfrm>
            <a:off x="633046" y="1867667"/>
            <a:ext cx="11406554" cy="4351338"/>
          </a:xfrm>
        </p:spPr>
        <p:txBody>
          <a:bodyPr>
            <a:normAutofit/>
          </a:bodyPr>
          <a:lstStyle/>
          <a:p>
            <a:pPr algn="l" rtl="0">
              <a:buNone/>
            </a:pPr>
            <a:r>
              <a:rPr lang="en-US" b="1" dirty="0" smtClean="0"/>
              <a:t>1- Reason for seeking care</a:t>
            </a:r>
          </a:p>
          <a:p>
            <a:pPr algn="l" rtl="0">
              <a:buNone/>
            </a:pPr>
            <a:endParaRPr lang="en-US" dirty="0" smtClean="0"/>
          </a:p>
          <a:p>
            <a:pPr algn="l" rtl="0">
              <a:buNone/>
            </a:pPr>
            <a:r>
              <a:rPr lang="en-US" dirty="0" smtClean="0"/>
              <a:t>-When she missed her menstrual period or had a positive pregnancy test at home, she will seek for a care.</a:t>
            </a:r>
          </a:p>
          <a:p>
            <a:pPr algn="l" rtl="0">
              <a:buNone/>
            </a:pPr>
            <a:endParaRPr lang="en-US" dirty="0" smtClean="0"/>
          </a:p>
          <a:p>
            <a:pPr algn="l" rtl="0">
              <a:buNone/>
            </a:pPr>
            <a:r>
              <a:rPr lang="en-US" dirty="0" smtClean="0"/>
              <a:t>-Ask the women about her last menstrual period (LMP), any probable signs of pregnancy and B-</a:t>
            </a:r>
            <a:r>
              <a:rPr lang="en-US" dirty="0" err="1" smtClean="0"/>
              <a:t>hCG</a:t>
            </a:r>
            <a:r>
              <a:rPr lang="en-US" dirty="0" smtClean="0"/>
              <a:t> (Human </a:t>
            </a:r>
            <a:r>
              <a:rPr lang="en-US" dirty="0" err="1" smtClean="0"/>
              <a:t>Chrionic</a:t>
            </a:r>
            <a:r>
              <a:rPr lang="en-US" dirty="0" smtClean="0"/>
              <a:t> Gonadotropin) is made to confirm pregnancy</a:t>
            </a:r>
          </a:p>
          <a:p>
            <a:pPr algn="l" rtl="0">
              <a:buNone/>
            </a:pPr>
            <a:r>
              <a:rPr lang="en-US" dirty="0" smtClean="0"/>
              <a:t> </a:t>
            </a:r>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6</a:t>
            </a:fld>
            <a:endParaRPr lang="ar-SA"/>
          </a:p>
        </p:txBody>
      </p:sp>
    </p:spTree>
    <p:extLst>
      <p:ext uri="{BB962C8B-B14F-4D97-AF65-F5344CB8AC3E}">
        <p14:creationId xmlns="" xmlns:p14="http://schemas.microsoft.com/office/powerpoint/2010/main" val="2076884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75096"/>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n-US" sz="6000" b="1" dirty="0">
                <a:solidFill>
                  <a:prstClr val="black"/>
                </a:solidFill>
                <a:latin typeface="Calibri" panose="020F0502020204030204" pitchFamily="34" charset="0"/>
                <a:ea typeface="Calibri" panose="020F0502020204030204" pitchFamily="34" charset="0"/>
                <a:cs typeface="Arial" panose="020B0604020202020204" pitchFamily="34" charset="0"/>
              </a:rPr>
              <a:t>First Antenatal </a:t>
            </a:r>
            <a:r>
              <a:rPr lang="en-US" sz="6000" b="1" dirty="0" smtClean="0">
                <a:solidFill>
                  <a:prstClr val="black"/>
                </a:solidFill>
                <a:latin typeface="Calibri" panose="020F0502020204030204" pitchFamily="34" charset="0"/>
                <a:ea typeface="Calibri" panose="020F0502020204030204" pitchFamily="34" charset="0"/>
                <a:cs typeface="Arial" panose="020B0604020202020204" pitchFamily="34" charset="0"/>
              </a:rPr>
              <a:t>Assessment</a:t>
            </a:r>
            <a:endParaRPr lang="ar-SA" dirty="0"/>
          </a:p>
        </p:txBody>
      </p:sp>
      <p:sp>
        <p:nvSpPr>
          <p:cNvPr id="3" name="Content Placeholder 2"/>
          <p:cNvSpPr>
            <a:spLocks noGrp="1"/>
          </p:cNvSpPr>
          <p:nvPr>
            <p:ph idx="1"/>
          </p:nvPr>
        </p:nvSpPr>
        <p:spPr>
          <a:xfrm>
            <a:off x="468924" y="1535724"/>
            <a:ext cx="11594123" cy="5193322"/>
          </a:xfrm>
        </p:spPr>
        <p:txBody>
          <a:bodyPr>
            <a:normAutofit/>
          </a:bodyPr>
          <a:lstStyle/>
          <a:p>
            <a:pPr algn="l" rtl="0">
              <a:buNone/>
            </a:pPr>
            <a:r>
              <a:rPr lang="en-US" b="1" dirty="0"/>
              <a:t>2- </a:t>
            </a:r>
            <a:r>
              <a:rPr lang="en-US" b="1" dirty="0" smtClean="0"/>
              <a:t>Past health </a:t>
            </a:r>
            <a:r>
              <a:rPr lang="en-US" b="1" dirty="0"/>
              <a:t>history</a:t>
            </a:r>
          </a:p>
          <a:p>
            <a:pPr marL="0" indent="0" algn="l" rtl="0">
              <a:buNone/>
            </a:pPr>
            <a:r>
              <a:rPr lang="en-US" dirty="0"/>
              <a:t>-Past medical and surgical history-urinary tract infections, chronic diseases like Diabetes mellitus, heart diseases, hypertension, and history of allergies from medications, foods, or environmental substances.</a:t>
            </a:r>
          </a:p>
          <a:p>
            <a:pPr algn="l" rtl="0">
              <a:buNone/>
            </a:pPr>
            <a:endParaRPr lang="en-US" dirty="0" smtClean="0"/>
          </a:p>
          <a:p>
            <a:pPr algn="l" rtl="0">
              <a:buNone/>
            </a:pPr>
            <a:r>
              <a:rPr lang="en-US" dirty="0" smtClean="0"/>
              <a:t>-Mental health problems like depressions and anxiety</a:t>
            </a:r>
          </a:p>
          <a:p>
            <a:pPr algn="l" rtl="0">
              <a:buNone/>
            </a:pPr>
            <a:endParaRPr lang="en-US" dirty="0" smtClean="0"/>
          </a:p>
          <a:p>
            <a:pPr algn="l" rtl="0">
              <a:buNone/>
            </a:pPr>
            <a:r>
              <a:rPr lang="en-US" dirty="0" smtClean="0"/>
              <a:t>-</a:t>
            </a:r>
            <a:r>
              <a:rPr lang="en-US" b="1" dirty="0" smtClean="0"/>
              <a:t>Personal history </a:t>
            </a:r>
            <a:r>
              <a:rPr lang="en-US" dirty="0" smtClean="0"/>
              <a:t>-occupation, possible exposure to teratogens, exercise and activity level, recreational patterns (alcohol, tobacco, and drugs), use of alternative or complementary therapies, sleep patterns, nutritional habits, and general lifestyle.</a:t>
            </a:r>
          </a:p>
          <a:p>
            <a:pPr algn="l" rtl="0"/>
            <a:endParaRPr lang="en-US" dirty="0" smtClean="0"/>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7</a:t>
            </a:fld>
            <a:endParaRPr lang="ar-SA"/>
          </a:p>
        </p:txBody>
      </p:sp>
    </p:spTree>
    <p:extLst>
      <p:ext uri="{BB962C8B-B14F-4D97-AF65-F5344CB8AC3E}">
        <p14:creationId xmlns="" xmlns:p14="http://schemas.microsoft.com/office/powerpoint/2010/main" val="50778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n-US" sz="6000" b="1" dirty="0">
                <a:solidFill>
                  <a:prstClr val="black"/>
                </a:solidFill>
                <a:latin typeface="Calibri" panose="020F0502020204030204" pitchFamily="34" charset="0"/>
                <a:ea typeface="Calibri" panose="020F0502020204030204" pitchFamily="34" charset="0"/>
                <a:cs typeface="Arial" panose="020B0604020202020204" pitchFamily="34" charset="0"/>
              </a:rPr>
              <a:t>First Antenatal </a:t>
            </a:r>
            <a:r>
              <a:rPr lang="en-US" sz="6000" b="1" dirty="0" smtClean="0">
                <a:solidFill>
                  <a:prstClr val="black"/>
                </a:solidFill>
                <a:latin typeface="Calibri" panose="020F0502020204030204" pitchFamily="34" charset="0"/>
                <a:ea typeface="Calibri" panose="020F0502020204030204" pitchFamily="34" charset="0"/>
                <a:cs typeface="Arial" panose="020B0604020202020204" pitchFamily="34" charset="0"/>
              </a:rPr>
              <a:t>Assessment</a:t>
            </a:r>
            <a:endParaRPr lang="ar-SA" dirty="0"/>
          </a:p>
        </p:txBody>
      </p:sp>
      <p:sp>
        <p:nvSpPr>
          <p:cNvPr id="3" name="Content Placeholder 2"/>
          <p:cNvSpPr>
            <a:spLocks noGrp="1"/>
          </p:cNvSpPr>
          <p:nvPr>
            <p:ph idx="1"/>
          </p:nvPr>
        </p:nvSpPr>
        <p:spPr>
          <a:xfrm>
            <a:off x="838200" y="1641232"/>
            <a:ext cx="11072446" cy="5216768"/>
          </a:xfrm>
        </p:spPr>
        <p:txBody>
          <a:bodyPr>
            <a:normAutofit/>
          </a:bodyPr>
          <a:lstStyle/>
          <a:p>
            <a:pPr algn="l" rtl="0">
              <a:buNone/>
            </a:pPr>
            <a:r>
              <a:rPr lang="en-US" dirty="0"/>
              <a:t>3- </a:t>
            </a:r>
            <a:r>
              <a:rPr lang="en-US" b="1" dirty="0"/>
              <a:t>Reproductive History</a:t>
            </a:r>
          </a:p>
          <a:p>
            <a:pPr algn="l" rtl="0">
              <a:buNone/>
            </a:pPr>
            <a:r>
              <a:rPr lang="en-US" b="1" dirty="0"/>
              <a:t>a-Menstrual </a:t>
            </a:r>
            <a:r>
              <a:rPr lang="en-US" b="1" dirty="0" smtClean="0"/>
              <a:t>history </a:t>
            </a:r>
            <a:r>
              <a:rPr lang="en-US" dirty="0" smtClean="0"/>
              <a:t>-</a:t>
            </a:r>
            <a:r>
              <a:rPr lang="en-US" dirty="0"/>
              <a:t>describe the menstrual cycle including the her age at menarche, number of days in her cycle, typical flow characteristics ,and any associated discomforts, and last time she used the contraception.</a:t>
            </a:r>
          </a:p>
          <a:p>
            <a:pPr algn="l" rtl="0">
              <a:buNone/>
            </a:pPr>
            <a:endParaRPr lang="en-US" dirty="0" smtClean="0"/>
          </a:p>
          <a:p>
            <a:pPr algn="l" rtl="0">
              <a:buNone/>
            </a:pPr>
            <a:r>
              <a:rPr lang="en-US" dirty="0" smtClean="0"/>
              <a:t>-Ask the LMP to estimate the EDD (Expected Date of Deliver) </a:t>
            </a:r>
            <a:r>
              <a:rPr lang="en-US" dirty="0" err="1" smtClean="0"/>
              <a:t>Nagele's</a:t>
            </a:r>
            <a:r>
              <a:rPr lang="en-US" dirty="0" smtClean="0"/>
              <a:t> rule (Subtract 3 months and then add 7 days to the first day of LMP. Then add 1 to the year. The margin error is plus or minus 2 weeks.</a:t>
            </a:r>
          </a:p>
          <a:p>
            <a:pPr algn="l" rtl="0">
              <a:buNone/>
            </a:pPr>
            <a:r>
              <a:rPr lang="en-US" dirty="0" smtClean="0"/>
              <a:t>e.g., 14 October 2014 LMP</a:t>
            </a:r>
          </a:p>
          <a:p>
            <a:pPr algn="l" rtl="0">
              <a:buNone/>
            </a:pPr>
            <a:r>
              <a:rPr lang="en-US" dirty="0" smtClean="0"/>
              <a:t>EDD is 21 July 2015.</a:t>
            </a:r>
          </a:p>
          <a:p>
            <a:pPr algn="l" rtl="0">
              <a:buNone/>
            </a:pPr>
            <a:endParaRPr lang="en-US" dirty="0" smtClean="0"/>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8</a:t>
            </a:fld>
            <a:endParaRPr lang="ar-SA"/>
          </a:p>
        </p:txBody>
      </p:sp>
    </p:spTree>
    <p:extLst>
      <p:ext uri="{BB962C8B-B14F-4D97-AF65-F5344CB8AC3E}">
        <p14:creationId xmlns="" xmlns:p14="http://schemas.microsoft.com/office/powerpoint/2010/main" val="3832617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n-US" sz="6000" b="1" dirty="0">
                <a:solidFill>
                  <a:prstClr val="black"/>
                </a:solidFill>
                <a:latin typeface="Calibri" panose="020F0502020204030204" pitchFamily="34" charset="0"/>
                <a:ea typeface="Calibri" panose="020F0502020204030204" pitchFamily="34" charset="0"/>
                <a:cs typeface="Arial" panose="020B0604020202020204" pitchFamily="34" charset="0"/>
              </a:rPr>
              <a:t>First Antenatal </a:t>
            </a:r>
            <a:r>
              <a:rPr lang="en-US" sz="6000" b="1" dirty="0" smtClean="0">
                <a:solidFill>
                  <a:prstClr val="black"/>
                </a:solidFill>
                <a:latin typeface="Calibri" panose="020F0502020204030204" pitchFamily="34" charset="0"/>
                <a:ea typeface="Calibri" panose="020F0502020204030204" pitchFamily="34" charset="0"/>
                <a:cs typeface="Arial" panose="020B0604020202020204" pitchFamily="34" charset="0"/>
              </a:rPr>
              <a:t>Assessment</a:t>
            </a:r>
            <a:endParaRPr lang="ar-SA" dirty="0"/>
          </a:p>
        </p:txBody>
      </p:sp>
      <p:sp>
        <p:nvSpPr>
          <p:cNvPr id="3" name="Content Placeholder 2"/>
          <p:cNvSpPr>
            <a:spLocks noGrp="1"/>
          </p:cNvSpPr>
          <p:nvPr>
            <p:ph idx="1"/>
          </p:nvPr>
        </p:nvSpPr>
        <p:spPr>
          <a:xfrm>
            <a:off x="838199" y="1825624"/>
            <a:ext cx="11166231" cy="4598621"/>
          </a:xfrm>
        </p:spPr>
        <p:txBody>
          <a:bodyPr/>
          <a:lstStyle/>
          <a:p>
            <a:pPr algn="l" rtl="0">
              <a:buNone/>
            </a:pPr>
            <a:r>
              <a:rPr lang="en-US" b="1" dirty="0"/>
              <a:t>b-Obstetric </a:t>
            </a:r>
            <a:r>
              <a:rPr lang="en-US" b="1" dirty="0" smtClean="0"/>
              <a:t>history </a:t>
            </a:r>
            <a:r>
              <a:rPr lang="en-US" dirty="0" smtClean="0"/>
              <a:t>-</a:t>
            </a:r>
            <a:r>
              <a:rPr lang="en-US" dirty="0"/>
              <a:t>past pregnancies, any problems encountered in during past pregnancies, labors, deliveries.</a:t>
            </a:r>
          </a:p>
          <a:p>
            <a:pPr algn="l" rtl="0">
              <a:buNone/>
            </a:pPr>
            <a:r>
              <a:rPr lang="en-US" dirty="0"/>
              <a:t>     -G and P is used, G means </a:t>
            </a:r>
            <a:r>
              <a:rPr lang="en-US" dirty="0" err="1"/>
              <a:t>Gravida</a:t>
            </a:r>
            <a:r>
              <a:rPr lang="en-US" dirty="0"/>
              <a:t>-number of pregnancy, P means Para </a:t>
            </a:r>
            <a:r>
              <a:rPr lang="en-US" dirty="0" smtClean="0"/>
              <a:t>  means </a:t>
            </a:r>
            <a:r>
              <a:rPr lang="en-US" dirty="0"/>
              <a:t>number of deliveries.</a:t>
            </a:r>
          </a:p>
          <a:p>
            <a:pPr algn="l" rtl="0">
              <a:buNone/>
            </a:pPr>
            <a:endParaRPr lang="en-US" b="1" dirty="0" smtClean="0"/>
          </a:p>
          <a:p>
            <a:pPr algn="l" rtl="0">
              <a:buNone/>
            </a:pPr>
            <a:endParaRPr lang="en-US" b="1" dirty="0" smtClean="0"/>
          </a:p>
          <a:p>
            <a:pPr algn="l" rtl="0">
              <a:buNone/>
            </a:pPr>
            <a:r>
              <a:rPr lang="en-US" b="1" dirty="0" smtClean="0"/>
              <a:t>c-Gynecologic history</a:t>
            </a:r>
            <a:r>
              <a:rPr lang="en-US" dirty="0" smtClean="0"/>
              <a:t>-reproductive tract surgeries, tubal pregnancy, polyps, papilloma, endometriosis…etc.</a:t>
            </a:r>
          </a:p>
          <a:p>
            <a:pPr algn="l" rtl="0"/>
            <a:endParaRPr lang="en-US" dirty="0"/>
          </a:p>
          <a:p>
            <a:pPr algn="l" rtl="0"/>
            <a:endParaRPr lang="ar-SA" dirty="0"/>
          </a:p>
        </p:txBody>
      </p:sp>
      <p:sp>
        <p:nvSpPr>
          <p:cNvPr id="4" name="Slide Number Placeholder 3"/>
          <p:cNvSpPr>
            <a:spLocks noGrp="1"/>
          </p:cNvSpPr>
          <p:nvPr>
            <p:ph type="sldNum" sz="quarter" idx="12"/>
          </p:nvPr>
        </p:nvSpPr>
        <p:spPr/>
        <p:txBody>
          <a:bodyPr/>
          <a:lstStyle/>
          <a:p>
            <a:fld id="{59B58E26-2B68-4650-AF48-A3C77A24CF7B}" type="slidenum">
              <a:rPr lang="ar-SA" smtClean="0"/>
              <a:pPr/>
              <a:t>9</a:t>
            </a:fld>
            <a:endParaRPr lang="ar-SA"/>
          </a:p>
        </p:txBody>
      </p:sp>
    </p:spTree>
    <p:extLst>
      <p:ext uri="{BB962C8B-B14F-4D97-AF65-F5344CB8AC3E}">
        <p14:creationId xmlns="" xmlns:p14="http://schemas.microsoft.com/office/powerpoint/2010/main" val="3348468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758</Words>
  <Application>Microsoft Office PowerPoint</Application>
  <PresentationFormat>Custom</PresentationFormat>
  <Paragraphs>98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First Antenatal Assessment</vt:lpstr>
      <vt:lpstr>First Antenatal Assessment</vt:lpstr>
      <vt:lpstr>First Antenatal Assessment</vt:lpstr>
      <vt:lpstr>First Antenatal Assessment</vt:lpstr>
      <vt:lpstr>First Antenatal Assessment</vt:lpstr>
      <vt:lpstr>First Antenatal Assessment</vt:lpstr>
      <vt:lpstr>First Antenatal Assessment</vt:lpstr>
      <vt:lpstr>First Antenatal Assessment</vt:lpstr>
      <vt:lpstr>First Antenatal Assessment</vt:lpstr>
      <vt:lpstr>Follow-up visits</vt:lpstr>
      <vt:lpstr>Follow-up visits</vt:lpstr>
      <vt:lpstr>Slide 12</vt:lpstr>
      <vt:lpstr>Fundal height </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Antenatal Assessment</dc:title>
  <dc:creator>marwa</dc:creator>
  <cp:lastModifiedBy>user</cp:lastModifiedBy>
  <cp:revision>24</cp:revision>
  <cp:lastPrinted>2016-02-04T10:27:44Z</cp:lastPrinted>
  <dcterms:created xsi:type="dcterms:W3CDTF">2015-10-14T19:56:06Z</dcterms:created>
  <dcterms:modified xsi:type="dcterms:W3CDTF">2016-02-15T13:35:11Z</dcterms:modified>
</cp:coreProperties>
</file>