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E0DE-FB27-4D16-9F51-818AC516D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antfeeding.info/RisksofAF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71600"/>
            <a:ext cx="9144000" cy="17526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i="1" dirty="0" smtClean="0">
                <a:solidFill>
                  <a:srgbClr val="FFFFCC"/>
                </a:solidFill>
              </a:rPr>
              <a:t> Introduction to </a:t>
            </a:r>
            <a:br>
              <a:rPr lang="en-GB" sz="4000" b="1" i="1" dirty="0" smtClean="0">
                <a:solidFill>
                  <a:srgbClr val="FFFFCC"/>
                </a:solidFill>
              </a:rPr>
            </a:br>
            <a:r>
              <a:rPr lang="en-GB" sz="4000" b="1" i="1" dirty="0" smtClean="0">
                <a:solidFill>
                  <a:srgbClr val="FFFFCC"/>
                </a:solidFill>
              </a:rPr>
              <a:t>the Child health Nursing and Nutritional Need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2438400" cy="762000"/>
          </a:xfrm>
          <a:solidFill>
            <a:srgbClr val="002060"/>
          </a:solidFill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3600" b="1" dirty="0" smtClean="0">
                <a:solidFill>
                  <a:schemeClr val="bg1"/>
                </a:solidFill>
              </a:rPr>
              <a:t>Lecture </a:t>
            </a:r>
            <a:r>
              <a:rPr lang="en-US" sz="3600" b="1" dirty="0" smtClean="0">
                <a:solidFill>
                  <a:schemeClr val="bg1"/>
                </a:solidFill>
              </a:rPr>
              <a:t>1</a:t>
            </a:r>
            <a:endParaRPr lang="en-GB" sz="3600" b="1" dirty="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GB" sz="3600" b="1" dirty="0" smtClean="0">
              <a:solidFill>
                <a:schemeClr val="bg1"/>
              </a:solidFill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FD71E0-2AFE-49B9-8577-DDB8D573D62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389CF4-59C4-4388-86DD-0461F0987374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3315" name="Picture 2" descr="Mar02~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441325" y="4613275"/>
            <a:ext cx="264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SFCC: Figure 14.14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/>
              <a:t>Nutrient Needs </a:t>
            </a:r>
          </a:p>
        </p:txBody>
      </p:sp>
      <p:pic>
        <p:nvPicPr>
          <p:cNvPr id="14339" name="Picture 5" descr="13T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371600"/>
            <a:ext cx="8966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D14421-090A-4C7B-ACEF-13EB5922A37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/>
              <a:t>Nutrient Needs </a:t>
            </a:r>
          </a:p>
        </p:txBody>
      </p:sp>
      <p:pic>
        <p:nvPicPr>
          <p:cNvPr id="15363" name="Picture 5" descr="f1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8001000" cy="632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22E896-7AE4-4F0B-A96B-64CD27C69A8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/>
              <a:t>Why Is Breast Milk So Good for Babies?</a:t>
            </a:r>
          </a:p>
        </p:txBody>
      </p:sp>
      <p:pic>
        <p:nvPicPr>
          <p:cNvPr id="16387" name="Picture 5" descr="13T7"/>
          <p:cNvPicPr>
            <a:picLocks noChangeAspect="1" noChangeArrowheads="1"/>
          </p:cNvPicPr>
          <p:nvPr/>
        </p:nvPicPr>
        <p:blipFill>
          <a:blip r:embed="rId2" cstate="print"/>
          <a:srcRect l="917" b="29152"/>
          <a:stretch>
            <a:fillRect/>
          </a:stretch>
        </p:blipFill>
        <p:spPr bwMode="auto">
          <a:xfrm>
            <a:off x="381000" y="496888"/>
            <a:ext cx="8534400" cy="598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22BB48-C9CA-4FDC-B13C-DE0BDAC1B6E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 dirty="0"/>
              <a:t>Why Is Breast Milk So Good for Babies?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3886200"/>
            <a:ext cx="8534400" cy="1917700"/>
          </a:xfrm>
        </p:spPr>
        <p:txBody>
          <a:bodyPr/>
          <a:lstStyle/>
          <a:p>
            <a:pPr marL="0" indent="0"/>
            <a:r>
              <a:rPr lang="en-US" sz="2400" dirty="0" smtClean="0"/>
              <a:t>The American Dietetic Association (ADA) and American Association of Pediatrics </a:t>
            </a:r>
            <a:r>
              <a:rPr lang="en-US" sz="2400" b="1" dirty="0" smtClean="0"/>
              <a:t>recognize exclusive</a:t>
            </a:r>
            <a:r>
              <a:rPr lang="en-US" sz="2400" dirty="0" smtClean="0"/>
              <a:t> breastfeeding for 6 months, and breastfeeding with complementary foods for at least 12 months, as an optimal feeding pattern for infants. 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228600" y="1292225"/>
            <a:ext cx="3733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Verdana" pitchFamily="34" charset="0"/>
              </a:rPr>
              <a:t>Breastfeeding is a natural extension of pregnancy – the mother’s body continues to nourish the infant.</a:t>
            </a:r>
          </a:p>
        </p:txBody>
      </p:sp>
      <p:pic>
        <p:nvPicPr>
          <p:cNvPr id="17413" name="Picture 6" descr="p1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219200"/>
            <a:ext cx="38735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B8997F-E848-462F-A6D7-96E707BB2B9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366713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en-US" sz="2000" i="1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491038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/>
              <a:t>Breast milk is more easily and completely digested than infant formula, so breastfed infants usually need to eat more frequently than formula-fed infants do.</a:t>
            </a:r>
          </a:p>
          <a:p>
            <a:pPr>
              <a:defRPr/>
            </a:pPr>
            <a:r>
              <a:rPr lang="en-US"/>
              <a:t>During the first few weeks, the newborn will need approximately 8 to 12 feedings a day, on demand.</a:t>
            </a:r>
          </a:p>
          <a:p>
            <a:pPr>
              <a:defRPr/>
            </a:pPr>
            <a:r>
              <a:rPr lang="en-US"/>
              <a:t>As the infant gets older, there are longer intervals between feedings. 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91A15E-7F1D-4A14-B459-0A8A46A5DA4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3667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000" b="1" i="1" dirty="0"/>
              <a:t>Energy Nutrients in Breast Milk</a:t>
            </a:r>
          </a:p>
        </p:txBody>
      </p:sp>
      <p:pic>
        <p:nvPicPr>
          <p:cNvPr id="19459" name="Picture 5" descr="f1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3563"/>
            <a:ext cx="859790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AB5D56-DD61-45AF-A466-A1FF59C838F4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838200"/>
          </a:xfrm>
          <a:solidFill>
            <a:srgbClr val="FFC000"/>
          </a:solidFill>
        </p:spPr>
        <p:txBody>
          <a:bodyPr/>
          <a:lstStyle/>
          <a:p>
            <a:r>
              <a:rPr lang="en-US" sz="3200" b="1" i="1" smtClean="0"/>
              <a:t>Immune Factors in Breast Milk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97400"/>
          </a:xfrm>
        </p:spPr>
        <p:txBody>
          <a:bodyPr/>
          <a:lstStyle/>
          <a:p>
            <a:r>
              <a:rPr lang="en-US" dirty="0" smtClean="0"/>
              <a:t>During the first two or three days of lactation, the breasts produce </a:t>
            </a:r>
            <a:r>
              <a:rPr lang="en-US" b="1" dirty="0" smtClean="0"/>
              <a:t>colostrum</a:t>
            </a:r>
            <a:r>
              <a:rPr lang="en-US" dirty="0" smtClean="0"/>
              <a:t>, a </a:t>
            </a:r>
            <a:r>
              <a:rPr lang="en-US" dirty="0" err="1" smtClean="0"/>
              <a:t>premilk</a:t>
            </a:r>
            <a:r>
              <a:rPr lang="en-US" dirty="0" smtClean="0"/>
              <a:t> substance containing antibodies and white cells from the mother’s blood. </a:t>
            </a:r>
          </a:p>
          <a:p>
            <a:r>
              <a:rPr lang="en-US" dirty="0" smtClean="0"/>
              <a:t>Breastfed infants may have: </a:t>
            </a:r>
          </a:p>
          <a:p>
            <a:pPr lvl="2"/>
            <a:r>
              <a:rPr lang="en-US" dirty="0" smtClean="0"/>
              <a:t>Less allergies</a:t>
            </a:r>
          </a:p>
          <a:p>
            <a:pPr lvl="2"/>
            <a:r>
              <a:rPr lang="en-US" dirty="0" smtClean="0"/>
              <a:t>Lower </a:t>
            </a:r>
            <a:r>
              <a:rPr lang="en-US" dirty="0" smtClean="0"/>
              <a:t>blood cholesterol</a:t>
            </a:r>
          </a:p>
          <a:p>
            <a:pPr lvl="2"/>
            <a:r>
              <a:rPr lang="en-US" dirty="0" smtClean="0"/>
              <a:t>Less ear and respiratory infections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C439B6-FB07-4A1D-8FA1-D847791A0B3D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366713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3200" i="1" smtClean="0"/>
              <a:t>Other Potential Benefits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2078038"/>
          </a:xfrm>
        </p:spPr>
        <p:txBody>
          <a:bodyPr/>
          <a:lstStyle/>
          <a:p>
            <a:r>
              <a:rPr lang="en-US" smtClean="0"/>
              <a:t>May protect against obesity in childhood and later years.</a:t>
            </a:r>
          </a:p>
          <a:p>
            <a:r>
              <a:rPr lang="en-US" smtClean="0"/>
              <a:t>May have a positive effect on later intelligence.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782EA5-73FD-4352-9415-6E735387A7D3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096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sz="4000" i="1" smtClean="0"/>
              <a:t>Formula Feeding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3636963"/>
          </a:xfrm>
        </p:spPr>
        <p:txBody>
          <a:bodyPr/>
          <a:lstStyle/>
          <a:p>
            <a:r>
              <a:rPr lang="en-US" dirty="0" smtClean="0"/>
              <a:t>Infant formulas are designed to resemble breast milk and nutrient composition.</a:t>
            </a:r>
          </a:p>
          <a:p>
            <a:r>
              <a:rPr lang="en-US" dirty="0" smtClean="0"/>
              <a:t>Special formulas are available for premature infants, allergic infants, and others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B705FA-2A8E-4037-BCAF-6426F63EB51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295400" y="5410200"/>
            <a:ext cx="467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http://www.infantfeeding.info/RisksofAF.htm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B24045-A4C7-4676-A6C5-C34C5F7BBEB1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00CC"/>
                </a:solidFill>
              </a:rPr>
              <a:t>Definitions	</a:t>
            </a:r>
            <a:r>
              <a:rPr lang="en-GB" dirty="0" smtClean="0"/>
              <a:t>	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Health</a:t>
            </a:r>
            <a:r>
              <a:rPr lang="en-US" sz="2800" dirty="0" smtClean="0"/>
              <a:t> is a state of complete physical, mental and social well-being and not merely the absence of disease or infirmity.</a:t>
            </a:r>
            <a:r>
              <a:rPr lang="en-GB" sz="2800" dirty="0" smtClean="0"/>
              <a:t>(WHO)</a:t>
            </a:r>
            <a:r>
              <a:rPr lang="ar-SA" sz="2800" dirty="0" smtClean="0"/>
              <a:t>   </a:t>
            </a:r>
            <a:endParaRPr lang="en-GB" sz="2800" dirty="0" smtClean="0"/>
          </a:p>
          <a:p>
            <a:pPr marL="609600" indent="-609600">
              <a:defRPr/>
            </a:pPr>
            <a:endParaRPr lang="en-US" sz="2800" b="1" dirty="0" smtClean="0"/>
          </a:p>
          <a:p>
            <a:pPr marL="609600" indent="-609600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Pediatric Nursing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or </a:t>
            </a:r>
            <a:r>
              <a:rPr lang="en-US" sz="2800" b="1" dirty="0" smtClean="0"/>
              <a:t>Child health nursing: </a:t>
            </a:r>
            <a:r>
              <a:rPr lang="en-US" sz="2800" dirty="0" smtClean="0"/>
              <a:t> is the specialty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nursing </a:t>
            </a:r>
            <a:r>
              <a:rPr lang="en-US" sz="2800" dirty="0" smtClean="0"/>
              <a:t>care of babies and children. A nurse who specializes in this area is usually referred to as a </a:t>
            </a:r>
            <a:r>
              <a:rPr lang="en-US" sz="2800" b="1" dirty="0" smtClean="0"/>
              <a:t>pediatric nurse</a:t>
            </a:r>
            <a:r>
              <a:rPr lang="en-US" sz="2800" dirty="0" smtClean="0"/>
              <a:t>.</a:t>
            </a:r>
          </a:p>
          <a:p>
            <a:pPr marL="609600" indent="-609600">
              <a:buNone/>
              <a:defRPr/>
            </a:pPr>
            <a:r>
              <a:rPr lang="ar-SA" dirty="0" smtClean="0"/>
              <a:t> </a:t>
            </a:r>
            <a:endParaRPr lang="en-GB" dirty="0" smtClean="0"/>
          </a:p>
          <a:p>
            <a:pPr marL="609600" indent="-609600">
              <a:buFontTx/>
              <a:buNone/>
              <a:defRPr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sz="3600" i="1" smtClean="0"/>
              <a:t>Formula Feeding</a:t>
            </a:r>
          </a:p>
        </p:txBody>
      </p:sp>
      <p:pic>
        <p:nvPicPr>
          <p:cNvPr id="23555" name="Picture 5" descr="13T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012825"/>
            <a:ext cx="8966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B7DEC-6132-42DF-9E8A-CDFDF7C4B250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3C803F-4497-4209-8689-7E390D80CE03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6A8DC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/>
              <a:t>Complementary feeding practices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2400" i="1" smtClean="0"/>
              <a:t>Different reasons to start complementary food can be highlighted:</a:t>
            </a:r>
          </a:p>
          <a:p>
            <a:r>
              <a:rPr lang="en-GB" sz="2400" smtClean="0"/>
              <a:t>Breast milk is not enough in quantity: this is the main reason for the huge majority of the mothers.</a:t>
            </a:r>
          </a:p>
          <a:p>
            <a:r>
              <a:rPr lang="en-GB" sz="2400" smtClean="0"/>
              <a:t>Breast milk is not sufficient to cover the infant’s nutritional needs for growing. </a:t>
            </a:r>
          </a:p>
          <a:p>
            <a:r>
              <a:rPr lang="en-GB" sz="2400" smtClean="0"/>
              <a:t>The mother has to go to work, so the child must be partially weaned.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077CA7-F3B1-415B-BA79-7DEEC69C6730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Lactation Nutrient Needs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52578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Energy Intake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need about +650 kcals to support milk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production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Exercise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intense may raise lactic acid concentration of breast milk and baby may not like the taste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Vitamin and Minerals</a:t>
            </a:r>
          </a:p>
          <a:p>
            <a:pPr lvl="1">
              <a:defRPr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</a:rPr>
              <a:t>maintained in breast milk at expense of maternal stores if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</a:rPr>
              <a:t>poor</a:t>
            </a:r>
            <a:endParaRPr lang="en-US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81000" y="228600"/>
            <a:ext cx="8534400" cy="6324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381000" y="1219200"/>
            <a:ext cx="853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AE79B5-C5F4-40D8-8B95-B6B07CBFB10A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077200" cy="6096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Water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need plenty of fluids to prevent dehydration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drink a glass of fluid at each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meal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Nutrient Supplements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iron to replace stores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often continue prenatal vitamins</a:t>
            </a:r>
          </a:p>
          <a:p>
            <a:pPr>
              <a:defRPr/>
            </a:pP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Particular Foods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foods with strong or spicy flavors may alter flavor of breast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milk.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some infants may be sensitive to particular foods that mom eats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28600" y="152400"/>
            <a:ext cx="8686800" cy="6400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CC2829-DD12-4C3B-A171-0A7EAAD5B927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During Lactation Don’t: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48006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drink alcohol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take medications unless OK by Medical Provider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take illegal drugs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smoke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get into environmental contaminants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have caffeine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381000" y="228600"/>
            <a:ext cx="8458200" cy="6248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381000" y="12192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777875"/>
          </a:xfrm>
          <a:solidFill>
            <a:srgbClr val="F2F69C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Consumer Corner: </a:t>
            </a:r>
            <a:r>
              <a:rPr lang="en-US" sz="2000"/>
              <a:t>Formula’s Advertising 						Advantage </a:t>
            </a:r>
          </a:p>
        </p:txBody>
      </p:sp>
      <p:pic>
        <p:nvPicPr>
          <p:cNvPr id="28675" name="Picture 5" descr="13T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1438"/>
            <a:ext cx="4249738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13T9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1513" y="71438"/>
            <a:ext cx="4357687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256991-DA9A-48A9-8A44-FA5AAB5D3916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D6DDBD-A65C-49A0-B938-786973AFD507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GB" b="1" dirty="0" smtClean="0">
                <a:solidFill>
                  <a:srgbClr val="0000CC"/>
                </a:solidFill>
              </a:rPr>
              <a:t>Definitions ..cont</a:t>
            </a:r>
            <a:endParaRPr lang="en-GB" i="1" dirty="0" smtClean="0">
              <a:latin typeface="Elephant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endParaRPr lang="en-GB" sz="24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GB" sz="2400" b="1" dirty="0" smtClean="0">
                <a:solidFill>
                  <a:srgbClr val="FF0000"/>
                </a:solidFill>
              </a:rPr>
              <a:t>Mortality</a:t>
            </a:r>
            <a:r>
              <a:rPr lang="en-GB" sz="2400" dirty="0" smtClean="0">
                <a:solidFill>
                  <a:srgbClr val="FF0000"/>
                </a:solidFill>
              </a:rPr>
              <a:t> :Rate of occurrence death.</a:t>
            </a:r>
          </a:p>
          <a:p>
            <a:pPr marL="609600" indent="-609600">
              <a:lnSpc>
                <a:spcPct val="80000"/>
              </a:lnSpc>
            </a:pPr>
            <a:r>
              <a:rPr lang="en-GB" sz="2400" b="1" dirty="0" smtClean="0">
                <a:solidFill>
                  <a:srgbClr val="0000CC"/>
                </a:solidFill>
              </a:rPr>
              <a:t>Morbidity</a:t>
            </a:r>
            <a:r>
              <a:rPr lang="en-GB" sz="2400" dirty="0" smtClean="0">
                <a:solidFill>
                  <a:srgbClr val="0000CC"/>
                </a:solidFill>
              </a:rPr>
              <a:t>:</a:t>
            </a:r>
            <a:r>
              <a:rPr lang="en-GB" sz="2400" dirty="0" smtClean="0"/>
              <a:t> a specific illness in the population (respiratory illness)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GB" sz="2400" b="1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Mortality of infancy</a:t>
            </a:r>
            <a:r>
              <a:rPr lang="en-GB" sz="2400" dirty="0" smtClean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2400" dirty="0" smtClean="0"/>
              <a:t>200/1000 at the beginning of twenty century</a:t>
            </a:r>
            <a:r>
              <a:rPr lang="en-GB" sz="2400" dirty="0" smtClean="0">
                <a:solidFill>
                  <a:srgbClr val="FF0000"/>
                </a:solidFill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GB" sz="24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2400" dirty="0" smtClean="0"/>
              <a:t>Low birth wt &lt;2500mg </a:t>
            </a:r>
            <a:r>
              <a:rPr lang="en-US" sz="2400" dirty="0" smtClean="0"/>
              <a:t>= Higher mortality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2400" dirty="0" smtClean="0"/>
              <a:t>Short or long gestational.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AC7262-BD56-4D21-B10A-7D1F0B79EBAD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Autofit/>
          </a:bodyPr>
          <a:lstStyle/>
          <a:p>
            <a:r>
              <a:rPr lang="en-US" sz="2800" b="1" i="1" dirty="0" smtClean="0">
                <a:solidFill>
                  <a:srgbClr val="0000CC"/>
                </a:solidFill>
              </a:rPr>
              <a:t>Other Risk Factors for Infant Mortality</a:t>
            </a:r>
            <a:r>
              <a:rPr lang="en-US" sz="3600" dirty="0" smtClean="0"/>
              <a:t> 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6088" y="1927225"/>
            <a:ext cx="7031037" cy="3940175"/>
          </a:xfrm>
          <a:noFill/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b="1" dirty="0" smtClean="0"/>
              <a:t>Black race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Male gender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Short or long gestation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Maternal age (younger or older)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Maternal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5D7B00-E8AB-458E-B060-D20236F0510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l"/>
            <a:r>
              <a:rPr lang="en-US" sz="3600" b="1" dirty="0" smtClean="0">
                <a:solidFill>
                  <a:srgbClr val="0000CC"/>
                </a:solidFill>
              </a:rPr>
              <a:t>Childhood Mortality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0888" y="1851025"/>
            <a:ext cx="7031037" cy="4114800"/>
          </a:xfrm>
          <a:noFill/>
        </p:spPr>
        <p:txBody>
          <a:bodyPr/>
          <a:lstStyle/>
          <a:p>
            <a:pPr marL="609600" indent="-609600"/>
            <a:r>
              <a:rPr lang="en-US" dirty="0" smtClean="0"/>
              <a:t>Injuries are leading cause of death in age &gt;1 year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Motor vehicle crashes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Drowning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Burns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Poisoning</a:t>
            </a:r>
          </a:p>
          <a:p>
            <a:pPr marL="609600" indent="-6096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8746A2-71E2-4E49-9527-FBEE3CDF86DB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en-GB" dirty="0" smtClean="0"/>
              <a:t>Roles </a:t>
            </a:r>
            <a:r>
              <a:rPr lang="en-GB" dirty="0"/>
              <a:t>of </a:t>
            </a:r>
            <a:r>
              <a:rPr lang="en-GB" dirty="0" smtClean="0"/>
              <a:t>Child health Nurse </a:t>
            </a:r>
            <a:endParaRPr lang="en-GB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Therapeutic relationship.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Family caring.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Disease prevention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Health promotion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Supporting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Coordination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Ethical decision making.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Research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2667000"/>
            <a:ext cx="9144000" cy="1143000"/>
          </a:xfrm>
          <a:solidFill>
            <a:srgbClr val="FFC000"/>
          </a:solidFill>
        </p:spPr>
        <p:txBody>
          <a:bodyPr/>
          <a:lstStyle/>
          <a:p>
            <a:r>
              <a:rPr lang="en-GB" b="1" smtClean="0"/>
              <a:t>Nutritional needs of the Neonate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18938-2637-4A96-934C-AE88D40DFC7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dirty="0" smtClean="0"/>
              <a:t>  </a:t>
            </a:r>
            <a:r>
              <a:rPr lang="en-GB" b="1" dirty="0" smtClean="0">
                <a:solidFill>
                  <a:srgbClr val="0070C0"/>
                </a:solidFill>
              </a:rPr>
              <a:t>Introduction: </a:t>
            </a:r>
          </a:p>
          <a:p>
            <a:r>
              <a:rPr lang="en-GB" dirty="0" smtClean="0"/>
              <a:t>  Good nutrition is essential for the growth and development that occurs during an infant’s first year of life.</a:t>
            </a:r>
          </a:p>
          <a:p>
            <a:r>
              <a:rPr lang="en-GB" dirty="0" smtClean="0"/>
              <a:t> When developing infants are fed the appropriate types and amounts of foods, their health is promoted. </a:t>
            </a:r>
          </a:p>
          <a:p>
            <a:pPr>
              <a:buFontTx/>
              <a:buNone/>
            </a:pPr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336D1D-4847-434A-AB02-EC0BB52E210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Feeding the Infant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38400"/>
            <a:ext cx="8534400" cy="145891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/>
              <a:t>Early nutrition affects later development, and early feedings establish eating habits that influence nutrition throughout life.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56F962-70A9-4FB9-8145-CFC073B3DC7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714</Words>
  <Application>Microsoft Office PowerPoint</Application>
  <PresentationFormat>On-screen Show (4:3)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Elephant</vt:lpstr>
      <vt:lpstr>Times New Roman</vt:lpstr>
      <vt:lpstr>Verdana</vt:lpstr>
      <vt:lpstr>Wingdings</vt:lpstr>
      <vt:lpstr>Office Theme</vt:lpstr>
      <vt:lpstr> Introduction to  the Child health Nursing and Nutritional Need</vt:lpstr>
      <vt:lpstr>Definitions  </vt:lpstr>
      <vt:lpstr>Definitions ..cont</vt:lpstr>
      <vt:lpstr>Other Risk Factors for Infant Mortality </vt:lpstr>
      <vt:lpstr>Childhood Mortality</vt:lpstr>
      <vt:lpstr>Roles of Child health Nurse </vt:lpstr>
      <vt:lpstr>Nutritional needs of the Neonate</vt:lpstr>
      <vt:lpstr> </vt:lpstr>
      <vt:lpstr>Feeding the Infant</vt:lpstr>
      <vt:lpstr>PowerPoint Presentation</vt:lpstr>
      <vt:lpstr>Nutrient Needs </vt:lpstr>
      <vt:lpstr>Nutrient Needs </vt:lpstr>
      <vt:lpstr>Why Is Breast Milk So Good for Babies?</vt:lpstr>
      <vt:lpstr>Why Is Breast Milk So Good for Babies?</vt:lpstr>
      <vt:lpstr>PowerPoint Presentation</vt:lpstr>
      <vt:lpstr>Energy Nutrients in Breast Milk</vt:lpstr>
      <vt:lpstr>Immune Factors in Breast Milk</vt:lpstr>
      <vt:lpstr>Other Potential Benefits</vt:lpstr>
      <vt:lpstr>Formula Feeding</vt:lpstr>
      <vt:lpstr>Formula Feeding</vt:lpstr>
      <vt:lpstr> Complementary feeding practices</vt:lpstr>
      <vt:lpstr>Lactation Nutrient Needs</vt:lpstr>
      <vt:lpstr>PowerPoint Presentation</vt:lpstr>
      <vt:lpstr>During Lactation Don’t:</vt:lpstr>
      <vt:lpstr>Consumer Corner: Formula’s Advertising       Advantage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Introduction to  the Child health Nursing and Nutritional Need</dc:title>
  <dc:creator>Ahmad Rawhi Ata</dc:creator>
  <cp:lastModifiedBy>User-PC</cp:lastModifiedBy>
  <cp:revision>7</cp:revision>
  <dcterms:created xsi:type="dcterms:W3CDTF">2006-08-16T00:00:00Z</dcterms:created>
  <dcterms:modified xsi:type="dcterms:W3CDTF">2017-02-13T08:27:45Z</dcterms:modified>
</cp:coreProperties>
</file>