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77" r:id="rId16"/>
    <p:sldId id="278" r:id="rId17"/>
    <p:sldId id="271" r:id="rId18"/>
    <p:sldId id="273" r:id="rId19"/>
    <p:sldId id="274" r:id="rId20"/>
    <p:sldId id="275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9ABB6-FFB0-4524-804B-ED9CC8044A10}" type="datetimeFigureOut">
              <a:rPr lang="en-US" smtClean="0"/>
              <a:pPr/>
              <a:t>9/17/2016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3DB3E-DED9-4E6C-BDBC-A9D6FDDC26D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19872" y="220486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4" y="2492896"/>
            <a:ext cx="7992888" cy="32162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4000" b="1" u="sng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b="1" u="sng" dirty="0" smtClean="0">
                <a:solidFill>
                  <a:srgbClr val="00B050"/>
                </a:solidFill>
              </a:rPr>
              <a:t>INTRODUCTION TO PHYSIOLOGY</a:t>
            </a:r>
          </a:p>
          <a:p>
            <a:pPr algn="ctr"/>
            <a:r>
              <a:rPr lang="en-US" sz="4000" dirty="0" smtClean="0"/>
              <a:t>LECTURE 1:	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r>
              <a:rPr lang="en-US" sz="1100" dirty="0" smtClean="0"/>
              <a:t>At the end of this session, the students should be able to:</a:t>
            </a:r>
          </a:p>
          <a:p>
            <a:r>
              <a:rPr lang="en-US" sz="1100" dirty="0" smtClean="0"/>
              <a:t>- Appreciate the level of development of human being from cells to tissues to organs and organ systems and their co-relations to physiological functions.</a:t>
            </a:r>
          </a:p>
          <a:p>
            <a:r>
              <a:rPr lang="en-US" sz="1100" dirty="0" smtClean="0"/>
              <a:t>- Identify and describe the internal environment.</a:t>
            </a:r>
          </a:p>
          <a:p>
            <a:r>
              <a:rPr lang="en-US" sz="1100" dirty="0" smtClean="0"/>
              <a:t>- Identify and describe the homeostasis control of physiological processes. </a:t>
            </a:r>
            <a:endParaRPr lang="en-US" sz="1100" dirty="0"/>
          </a:p>
        </p:txBody>
      </p:sp>
      <p:pic>
        <p:nvPicPr>
          <p:cNvPr id="6" name="Image 5" descr="ksu-college-of-medic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1752" y="0"/>
            <a:ext cx="2232248" cy="2232248"/>
          </a:xfrm>
          <a:prstGeom prst="rect">
            <a:avLst/>
          </a:prstGeom>
        </p:spPr>
      </p:pic>
      <p:pic>
        <p:nvPicPr>
          <p:cNvPr id="7" name="Image 6" descr="KSU_Logo_COLORED_PNGP-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15916" y="-56272"/>
            <a:ext cx="2448272" cy="24482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907704" y="5877272"/>
            <a:ext cx="44594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Dr </a:t>
            </a:r>
            <a:r>
              <a:rPr lang="en-US" dirty="0" err="1" smtClean="0"/>
              <a:t>Mouaadh</a:t>
            </a:r>
            <a:r>
              <a:rPr lang="en-US" dirty="0" smtClean="0"/>
              <a:t> </a:t>
            </a:r>
            <a:r>
              <a:rPr lang="en-US" dirty="0" err="1" smtClean="0"/>
              <a:t>Abdelkarim</a:t>
            </a:r>
            <a:endParaRPr lang="en-US" dirty="0" smtClean="0"/>
          </a:p>
          <a:p>
            <a:pPr algn="ctr"/>
            <a:r>
              <a:rPr lang="en-US" dirty="0" smtClean="0"/>
              <a:t>Assistant professor, department of physiology</a:t>
            </a:r>
          </a:p>
          <a:p>
            <a:pPr algn="ctr"/>
            <a:r>
              <a:rPr lang="en-US" dirty="0" smtClean="0"/>
              <a:t>mabdelkarim@ksu.edu.sa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4500"/>
              <a:t>Body Systems</a:t>
            </a:r>
          </a:p>
        </p:txBody>
      </p:sp>
      <p:pic>
        <p:nvPicPr>
          <p:cNvPr id="5" name="Picture 3" descr="0103rig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66800"/>
            <a:ext cx="7467600" cy="5237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1_0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t="4369"/>
          <a:stretch>
            <a:fillRect/>
          </a:stretch>
        </p:blipFill>
        <p:spPr>
          <a:xfrm>
            <a:off x="0" y="73025"/>
            <a:ext cx="8915400" cy="6784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0225"/>
          </a:xfrm>
        </p:spPr>
        <p:txBody>
          <a:bodyPr>
            <a:normAutofit fontScale="90000"/>
          </a:bodyPr>
          <a:lstStyle/>
          <a:p>
            <a:r>
              <a:rPr lang="en-US"/>
              <a:t>Homeostasis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484784"/>
            <a:ext cx="8686800" cy="363966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Homeostasis is the ability to maintain a relatively stable internal environment in an ever-changing outside world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internal environment of the body is in 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dynamic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state of equilibrium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Chemical, thermal, and neural factors interact to maintain homeostasis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0225"/>
          </a:xfrm>
        </p:spPr>
        <p:txBody>
          <a:bodyPr>
            <a:normAutofit fontScale="90000"/>
          </a:bodyPr>
          <a:lstStyle/>
          <a:p>
            <a:r>
              <a:rPr lang="en-US"/>
              <a:t>Homeostatic Control Mechanisms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628800"/>
            <a:ext cx="8686800" cy="446449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variable produces a change in the body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three interdependent components of control mechanisms are: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Receptor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monitors the environments and responds to changes (stimuli)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 center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determines the set point at which the variable is maintained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Effector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provides the means to respond to the stimulus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3600"/>
              <a:t>Maintenance of Homeostasis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371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Nervous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Controls and coordinates bodily activities that require rapid responses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Detects and initiates reactions to changes in external environment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Endocrine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Secreting glands of endocrine regulate activities that require duration rather than speed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Controls concentration of nutrients and, by adjusting kidney function, controls internal environment’s volume and electrolyte composition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3900"/>
              <a:t>Homeostasis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990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Factors homeostatically regulated include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nutrient molecules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water, salt, and other electrolytes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waste products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100mmHg and CO</a:t>
            </a:r>
            <a:r>
              <a:rPr kumimoji="0" lang="en-US" sz="28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40 mmHg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 = 7.35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Blood volume 4-6 L and pressure 120/80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Temperature = 37</a:t>
            </a:r>
            <a:r>
              <a:rPr kumimoji="0" lang="en-US" sz="2800" b="0" i="0" u="none" strike="noStrike" kern="120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/>
              <a:t>Control of Homeostasis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524000"/>
            <a:ext cx="5562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Homeostasis is continually being disrupted by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External stimuli 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heat, cold, lack of oxygen, pathogens, toxins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stimuli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Body temperature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Blood pressure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Concentration of water, glucose, salts, oxygen, etc.</a:t>
            </a:r>
          </a:p>
          <a:p>
            <a:pPr marL="1143000" marR="0" lvl="2" indent="-2286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Physical and psychological distresses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Disruptions can be mild to severe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homeostasis is not maintained, death may result</a:t>
            </a:r>
          </a:p>
        </p:txBody>
      </p:sp>
      <p:pic>
        <p:nvPicPr>
          <p:cNvPr id="6" name="Picture 6" descr="Hea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17663"/>
            <a:ext cx="3505200" cy="3792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b="3667"/>
          <a:stretch>
            <a:fillRect/>
          </a:stretch>
        </p:blipFill>
        <p:spPr bwMode="auto">
          <a:xfrm>
            <a:off x="887413" y="855663"/>
            <a:ext cx="7435850" cy="5849937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36638" y="4681538"/>
            <a:ext cx="1111250" cy="877887"/>
          </a:xfrm>
          <a:prstGeom prst="rect">
            <a:avLst/>
          </a:prstGeom>
          <a:solidFill>
            <a:schemeClr val="accent1"/>
          </a:solidFill>
          <a:ln w="15240">
            <a:solidFill>
              <a:srgbClr val="00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1200" b="1" i="0">
                <a:latin typeface="Arial" charset="0"/>
              </a:rPr>
              <a:t>Stimulus: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Produces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change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 variable</a:t>
            </a:r>
            <a:endParaRPr lang="en-US" sz="1200" b="1">
              <a:latin typeface="Arial" charset="0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781050" y="4760913"/>
            <a:ext cx="193675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1</a:t>
            </a: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1127125" y="3238500"/>
            <a:ext cx="193675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2</a:t>
            </a:r>
            <a:endParaRPr lang="en-US" sz="1200" i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463675" y="1084263"/>
            <a:ext cx="192088" cy="195262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3</a:t>
            </a:r>
            <a:endParaRPr lang="en-US" sz="1200" i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271588" y="3206750"/>
            <a:ext cx="10128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Change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detected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by receptor</a:t>
            </a:r>
            <a:endParaRPr lang="en-US" sz="1200" b="1">
              <a:latin typeface="Arial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620838" y="1052513"/>
            <a:ext cx="10795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 i="0">
                <a:latin typeface="Arial" charset="0"/>
              </a:rPr>
              <a:t>Input: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Information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sent along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afferent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pathway to</a:t>
            </a:r>
            <a:endParaRPr lang="en-US" sz="1200" b="1">
              <a:latin typeface="Arial" charset="0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6780213" y="4167188"/>
            <a:ext cx="192087" cy="193675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5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937375" y="4135438"/>
            <a:ext cx="14303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Response of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effector feeds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back to influence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magnitude of 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stimulus and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returns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variable to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homeostasis</a:t>
            </a:r>
            <a:endParaRPr lang="en-US" sz="1200" b="1">
              <a:latin typeface="Arial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094038" y="5519738"/>
            <a:ext cx="23304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Variable (in homeostasis)</a:t>
            </a:r>
            <a:endParaRPr lang="en-US" sz="1400" b="1">
              <a:latin typeface="Arial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 rot="1420519">
            <a:off x="2667000" y="4968875"/>
            <a:ext cx="10509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Imbalance</a:t>
            </a:r>
            <a:endParaRPr lang="en-US" sz="1400" b="1">
              <a:latin typeface="Arial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 rot="1420519">
            <a:off x="4973638" y="6032500"/>
            <a:ext cx="10509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i="0">
                <a:latin typeface="Arial" charset="0"/>
              </a:rPr>
              <a:t>Imbalance</a:t>
            </a:r>
            <a:endParaRPr lang="en-US" sz="1400" b="1">
              <a:latin typeface="Arial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597025" y="2432050"/>
            <a:ext cx="1662113" cy="350838"/>
          </a:xfrm>
          <a:prstGeom prst="rect">
            <a:avLst/>
          </a:prstGeom>
          <a:solidFill>
            <a:schemeClr val="accent1"/>
          </a:solidFill>
          <a:ln w="15875">
            <a:solidFill>
              <a:srgbClr val="00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Receptor (sensor)</a:t>
            </a:r>
            <a:endParaRPr lang="en-US" sz="1200" b="1">
              <a:latin typeface="Arial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110038" y="1012825"/>
            <a:ext cx="854075" cy="419100"/>
          </a:xfrm>
          <a:prstGeom prst="rect">
            <a:avLst/>
          </a:prstGeom>
          <a:solidFill>
            <a:srgbClr val="FFCC66"/>
          </a:solidFill>
          <a:ln w="1587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Control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center</a:t>
            </a:r>
            <a:endParaRPr lang="en-US" sz="1200" b="1">
              <a:latin typeface="Arial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6130925" y="1123950"/>
            <a:ext cx="192088" cy="195263"/>
          </a:xfrm>
          <a:prstGeom prst="ellipse">
            <a:avLst/>
          </a:prstGeom>
          <a:solidFill>
            <a:schemeClr val="bg1"/>
          </a:solidFill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i="0">
                <a:latin typeface="Arial" charset="0"/>
              </a:rPr>
              <a:t>4</a:t>
            </a:r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6276975" y="1093788"/>
            <a:ext cx="13795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i="0">
                <a:latin typeface="Arial" charset="0"/>
              </a:rPr>
              <a:t>Output: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Information sent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along efferent</a:t>
            </a:r>
            <a:br>
              <a:rPr lang="en-US" sz="1200" b="1" i="0">
                <a:latin typeface="Arial" charset="0"/>
              </a:rPr>
            </a:br>
            <a:r>
              <a:rPr lang="en-US" sz="1200" b="1" i="0">
                <a:latin typeface="Arial" charset="0"/>
              </a:rPr>
              <a:t>pathway to</a:t>
            </a:r>
            <a:endParaRPr lang="en-US" sz="1200" b="1">
              <a:latin typeface="Arial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5837238" y="2365375"/>
            <a:ext cx="1169987" cy="350838"/>
          </a:xfrm>
          <a:prstGeom prst="rect">
            <a:avLst/>
          </a:prstGeom>
          <a:solidFill>
            <a:srgbClr val="FFCCCC"/>
          </a:solidFill>
          <a:ln w="1587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en-US" sz="1200" b="1" i="0">
                <a:latin typeface="Arial" charset="0"/>
              </a:rPr>
              <a:t>Effector</a:t>
            </a:r>
            <a:endParaRPr lang="en-US" sz="1200" b="1">
              <a:latin typeface="Arial" charset="0"/>
            </a:endParaRPr>
          </a:p>
        </p:txBody>
      </p:sp>
      <p:sp>
        <p:nvSpPr>
          <p:cNvPr id="21" name="Rectangle 19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763000" cy="530225"/>
          </a:xfrm>
        </p:spPr>
        <p:txBody>
          <a:bodyPr>
            <a:normAutofit fontScale="90000"/>
          </a:bodyPr>
          <a:lstStyle/>
          <a:p>
            <a:r>
              <a:rPr lang="en-US"/>
              <a:t>Homeostatic Control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6" grpId="0" animBg="1" autoUpdateAnimBg="0"/>
      <p:bldP spid="7" grpId="0" animBg="1" autoUpdateAnimBg="0"/>
      <p:bldP spid="8" grpId="0" animBg="1" autoUpdateAnimBg="0"/>
      <p:bldP spid="9" grpId="0" autoUpdateAnimBg="0"/>
      <p:bldP spid="10" grpId="0" autoUpdateAnimBg="0"/>
      <p:bldP spid="11" grpId="0" animBg="1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nimBg="1" autoUpdateAnimBg="0"/>
      <p:bldP spid="17" grpId="0" animBg="1" autoUpdateAnimBg="0"/>
      <p:bldP spid="18" grpId="0" animBg="1" autoUpdateAnimBg="0"/>
      <p:bldP spid="19" grpId="0" autoUpdateAnimBg="0"/>
      <p:bldP spid="20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4100"/>
              <a:t>Homeostatic Control Systems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371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 systems are grouped into two classes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Intrinsic controls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controls that are inherent in an organ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Extrinsic controls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Regulatory mechanisms initiated outside an organ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Accomplished by nervous and endocrine systems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4100"/>
              <a:t>Homeostatic Control Systems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371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err="1" smtClean="0"/>
              <a:t>Feedforward</a:t>
            </a:r>
            <a:r>
              <a:rPr lang="en-US" sz="3200" dirty="0" smtClean="0"/>
              <a:t> - term used for responses made </a:t>
            </a:r>
            <a:r>
              <a:rPr lang="en-US" sz="3200" dirty="0" smtClean="0">
                <a:solidFill>
                  <a:srgbClr val="FF0000"/>
                </a:solidFill>
              </a:rPr>
              <a:t>in anticipation of a change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Feedback - refers to responses made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change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has been detected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 of feedback systems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Negative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Positive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8939336" cy="4525963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The goal of physiology is to explain the physical and chemical factors that are responsible for the origin development, and progression of life. </a:t>
            </a:r>
            <a:endParaRPr lang="en-US" b="1" dirty="0"/>
          </a:p>
        </p:txBody>
      </p:sp>
      <p:pic>
        <p:nvPicPr>
          <p:cNvPr id="4" name="Image 3" descr="mzl.eckhzhl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068960"/>
            <a:ext cx="3284984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/>
              <a:t>Feedback Loops: Types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33400" y="10668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Negative feedback loop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original stimulus reversed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feedback systems in the body are negative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for conditions that need frequent adjustment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Positive feedback loop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original stimulus intensified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seen during normal childbirth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22300"/>
          </a:xfrm>
        </p:spPr>
        <p:txBody>
          <a:bodyPr/>
          <a:lstStyle/>
          <a:p>
            <a:r>
              <a:rPr lang="en-US" sz="3200"/>
              <a:t>Negative Feedback Loop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609600" y="838200"/>
            <a:ext cx="8534400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Negative feed back loop consists of: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Receptor - structures that monitor a controlled condition and detect changes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 center - determines next action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Effector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receives directions from the control center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produces a response that restores the controlled condition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556792"/>
            <a:ext cx="811213" cy="107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124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556792"/>
            <a:ext cx="1905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3" descr="FG08_16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124200"/>
            <a:ext cx="1447800" cy="1085850"/>
          </a:xfrm>
          <a:prstGeom prst="rect">
            <a:avLst/>
          </a:prstGeom>
          <a:noFill/>
        </p:spPr>
      </p:pic>
      <p:pic>
        <p:nvPicPr>
          <p:cNvPr id="11" name="Picture 15" descr="FG07_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4676417"/>
            <a:ext cx="2689349" cy="2018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295400" y="1143000"/>
            <a:ext cx="6934200" cy="5486400"/>
            <a:chOff x="816" y="720"/>
            <a:chExt cx="4368" cy="3456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816" y="720"/>
              <a:ext cx="4368" cy="345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" name="Picture 5" descr="01_05"/>
            <p:cNvPicPr>
              <a:picLocks noChangeAspect="1" noChangeArrowheads="1"/>
            </p:cNvPicPr>
            <p:nvPr/>
          </p:nvPicPr>
          <p:blipFill>
            <a:blip r:embed="rId2" cstate="print"/>
            <a:srcRect t="2563"/>
            <a:stretch>
              <a:fillRect/>
            </a:stretch>
          </p:blipFill>
          <p:spPr bwMode="auto">
            <a:xfrm>
              <a:off x="1200" y="768"/>
              <a:ext cx="3552" cy="3214"/>
            </a:xfrm>
            <a:prstGeom prst="rect">
              <a:avLst/>
            </a:prstGeom>
            <a:noFill/>
          </p:spPr>
        </p:pic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7200" y="152400"/>
            <a:ext cx="82296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Negative Feedback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3175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Homeostasis of Blood Pressure</a:t>
            </a: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>
          <a:xfrm>
            <a:off x="457200" y="1066800"/>
            <a:ext cx="4038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Baroreceptors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walls of blood vessels detect an increase in BP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Brain receives input and signals blood vessels and heart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Blood vessels dilate,  HR decreases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BP decreases</a:t>
            </a:r>
          </a:p>
        </p:txBody>
      </p:sp>
      <p:pic>
        <p:nvPicPr>
          <p:cNvPr id="9" name="Picture 4" descr="170259"/>
          <p:cNvPicPr>
            <a:picLocks noChangeAspect="1" noChangeArrowheads="1"/>
          </p:cNvPicPr>
          <p:nvPr/>
        </p:nvPicPr>
        <p:blipFill>
          <a:blip r:embed="rId2" cstate="print"/>
          <a:srcRect b="3999"/>
          <a:stretch>
            <a:fillRect/>
          </a:stretch>
        </p:blipFill>
        <p:spPr bwMode="auto">
          <a:xfrm>
            <a:off x="4572000" y="632151"/>
            <a:ext cx="3616325" cy="6225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Positive Feedback during Childbirth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0668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Stretch receptors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walls of uterus send signals to the brain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Brain induces release of hormone 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oxytocin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into bloodstream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Uterine smooth muscle contracts more forcefully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stretch, more hormone, more contraction etc.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Cycle ends with birth of the baby &amp; decrease in stretch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4644008" y="5733256"/>
            <a:ext cx="4499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Stretch receptors</a:t>
            </a:r>
            <a:r>
              <a:rPr lang="en-US" dirty="0" smtClean="0"/>
              <a:t> are mechanoreceptors responsive to distention of various organs and muscle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8536" y="1124744"/>
            <a:ext cx="8605464" cy="4525963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Human physiology </a:t>
            </a:r>
            <a:r>
              <a:rPr lang="en-US" dirty="0" smtClean="0"/>
              <a:t>: in human physiology, we attempt to explain the specific characteristics and mechanisms of the human body that make it a living being. </a:t>
            </a:r>
            <a:endParaRPr lang="en-US" dirty="0"/>
          </a:p>
        </p:txBody>
      </p:sp>
      <p:pic>
        <p:nvPicPr>
          <p:cNvPr id="4" name="Image 3" descr="97800772658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3429000"/>
            <a:ext cx="2513732" cy="3171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81000" y="914400"/>
            <a:ext cx="82296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Science of body functions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Teleological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Mechanistic views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Teleological – the why, explains purpose of a physiological process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Mechanistic – the how, explained in terms of cause and effect of physiological process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shivering 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Teleological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shivering elevates a low body temperature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Mechanistic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when body temperature drops below normal, a reflex pathway causes involuntary oscillating skeletal muscle contractions which produce heat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0257"/>
          <p:cNvPicPr>
            <a:picLocks noChangeAspect="1" noChangeArrowheads="1"/>
          </p:cNvPicPr>
          <p:nvPr/>
        </p:nvPicPr>
        <p:blipFill>
          <a:blip r:embed="rId2" cstate="print"/>
          <a:srcRect b="5786"/>
          <a:stretch>
            <a:fillRect/>
          </a:stretch>
        </p:blipFill>
        <p:spPr bwMode="auto">
          <a:xfrm>
            <a:off x="2951256" y="1142999"/>
            <a:ext cx="6192744" cy="5428279"/>
          </a:xfrm>
          <a:prstGeom prst="rect">
            <a:avLst/>
          </a:prstGeom>
          <a:noFill/>
        </p:spPr>
      </p:pic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57200" y="1371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Chemical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Cellular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Tissue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 Level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Organismic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dirty="0"/>
              <a:t>Levels of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n-ea"/>
                <a:cs typeface="+mn-cs"/>
              </a:rPr>
              <a:t>Levels of Structural Organization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" y="1066800"/>
            <a:ext cx="8229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1- Chemical Level - atomic and molecular level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2- Cellular level - smallest living unit of the body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3- Tissue level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 of cells and the materials surrounding them that work together on one task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basic tissue types: epithelium, muscle, connective tissue, and nerve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age 5" descr="stimg_43_3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3789040"/>
            <a:ext cx="3476104" cy="2780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1430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4- Organ level - consists of two or more types of primary tissues that function together to perform a particular function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Example: Stomach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Inside of stomach lined with epithelial tissue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Wall of stomach contains smooth muscle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Nervous tissue in stomach controls muscle contraction and gland secretion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Connective tissue binds all the above tissues together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5- System - collection of related organs with a common function, sometimes an organ is part of more than one system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exemple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ovaries)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6-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Organismic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level - one living individual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09600" y="304800"/>
            <a:ext cx="82296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Levels of Structural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5100"/>
              <a:t>Body Systems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3716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Groups of organs that perform related functions and interact to accomplish a common activity essential to survival of the whole body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not act in isolation from one another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body has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622300"/>
          </a:xfrm>
        </p:spPr>
        <p:txBody>
          <a:bodyPr>
            <a:normAutofit fontScale="90000"/>
          </a:bodyPr>
          <a:lstStyle/>
          <a:p>
            <a:r>
              <a:rPr lang="en-US" sz="4500"/>
              <a:t>Body Systems</a:t>
            </a:r>
          </a:p>
        </p:txBody>
      </p:sp>
      <p:pic>
        <p:nvPicPr>
          <p:cNvPr id="5" name="Picture 3" descr="0103lef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8001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849</Words>
  <Application>Microsoft Office PowerPoint</Application>
  <PresentationFormat>Affichage à l'écran (4:3)</PresentationFormat>
  <Paragraphs>152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Diapositive 1</vt:lpstr>
      <vt:lpstr>Diapositive 2</vt:lpstr>
      <vt:lpstr>Diapositive 3</vt:lpstr>
      <vt:lpstr>Diapositive 4</vt:lpstr>
      <vt:lpstr>Levels of Organization</vt:lpstr>
      <vt:lpstr>Levels of Structural Organization</vt:lpstr>
      <vt:lpstr>Diapositive 7</vt:lpstr>
      <vt:lpstr>Body Systems</vt:lpstr>
      <vt:lpstr>Body Systems</vt:lpstr>
      <vt:lpstr>Body Systems</vt:lpstr>
      <vt:lpstr>Diapositive 11</vt:lpstr>
      <vt:lpstr>Homeostasis</vt:lpstr>
      <vt:lpstr>Homeostatic Control Mechanisms</vt:lpstr>
      <vt:lpstr>Maintenance of Homeostasis</vt:lpstr>
      <vt:lpstr>Homeostasis</vt:lpstr>
      <vt:lpstr>Control of Homeostasis</vt:lpstr>
      <vt:lpstr>Homeostatic Control Mechanisms</vt:lpstr>
      <vt:lpstr>Homeostatic Control Systems</vt:lpstr>
      <vt:lpstr>Homeostatic Control Systems</vt:lpstr>
      <vt:lpstr>Feedback Loops: Types</vt:lpstr>
      <vt:lpstr>Negative Feedback Loop</vt:lpstr>
      <vt:lpstr>Diapositive 22</vt:lpstr>
      <vt:lpstr>Homeostasis of Blood Pressure</vt:lpstr>
      <vt:lpstr>Positive Feedback during Childbirth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admin</cp:lastModifiedBy>
  <cp:revision>44</cp:revision>
  <dcterms:created xsi:type="dcterms:W3CDTF">2015-01-20T11:16:09Z</dcterms:created>
  <dcterms:modified xsi:type="dcterms:W3CDTF">2016-09-16T23:02:52Z</dcterms:modified>
</cp:coreProperties>
</file>