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4" r:id="rId18"/>
    <p:sldId id="282" r:id="rId19"/>
    <p:sldId id="283" r:id="rId20"/>
    <p:sldId id="285" r:id="rId21"/>
    <p:sldId id="286" r:id="rId22"/>
    <p:sldId id="287" r:id="rId23"/>
    <p:sldId id="290" r:id="rId24"/>
    <p:sldId id="291" r:id="rId25"/>
    <p:sldId id="295" r:id="rId26"/>
    <p:sldId id="292" r:id="rId27"/>
    <p:sldId id="293" r:id="rId28"/>
    <p:sldId id="294" r:id="rId29"/>
    <p:sldId id="296" r:id="rId30"/>
    <p:sldId id="297" r:id="rId31"/>
    <p:sldId id="298" r:id="rId32"/>
    <p:sldId id="299" r:id="rId33"/>
    <p:sldId id="300" r:id="rId34"/>
    <p:sldId id="301" r:id="rId35"/>
    <p:sldId id="302" r:id="rId36"/>
    <p:sldId id="303" r:id="rId37"/>
    <p:sldId id="305" r:id="rId38"/>
    <p:sldId id="307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3" autoAdjust="0"/>
    <p:restoredTop sz="94660"/>
  </p:normalViewPr>
  <p:slideViewPr>
    <p:cSldViewPr>
      <p:cViewPr varScale="1">
        <p:scale>
          <a:sx n="73" d="100"/>
          <a:sy n="73" d="100"/>
        </p:scale>
        <p:origin x="127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8CCF-BD6E-4509-BF72-26428ACEFC67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96273-FB66-4723-B0ED-42D1A1F84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93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8CCF-BD6E-4509-BF72-26428ACEFC67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96273-FB66-4723-B0ED-42D1A1F84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92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8CCF-BD6E-4509-BF72-26428ACEFC67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96273-FB66-4723-B0ED-42D1A1F84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00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8CCF-BD6E-4509-BF72-26428ACEFC67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96273-FB66-4723-B0ED-42D1A1F84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325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8CCF-BD6E-4509-BF72-26428ACEFC67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96273-FB66-4723-B0ED-42D1A1F84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647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8CCF-BD6E-4509-BF72-26428ACEFC67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96273-FB66-4723-B0ED-42D1A1F84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87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8CCF-BD6E-4509-BF72-26428ACEFC67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96273-FB66-4723-B0ED-42D1A1F84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917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8CCF-BD6E-4509-BF72-26428ACEFC67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96273-FB66-4723-B0ED-42D1A1F84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445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8CCF-BD6E-4509-BF72-26428ACEFC67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96273-FB66-4723-B0ED-42D1A1F84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049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8CCF-BD6E-4509-BF72-26428ACEFC67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96273-FB66-4723-B0ED-42D1A1F84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52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8CCF-BD6E-4509-BF72-26428ACEFC67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96273-FB66-4723-B0ED-42D1A1F84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601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58CCF-BD6E-4509-BF72-26428ACEFC67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96273-FB66-4723-B0ED-42D1A1F84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356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Ch3:  A word and its parts: roots, afﬁxes and their shape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ENGT 243</a:t>
            </a:r>
          </a:p>
          <a:p>
            <a:r>
              <a:rPr lang="en-US" dirty="0" smtClean="0"/>
              <a:t>Morphology &amp; Syntax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76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3.2 Kinds of morpheme: bound versus free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reason why “help” is the core of the word “helpfulness”:</a:t>
            </a:r>
          </a:p>
          <a:p>
            <a:pPr marL="0" indent="0">
              <a:buNone/>
            </a:pPr>
            <a:endParaRPr lang="en-US" sz="40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rabicPeriod"/>
            </a:pPr>
            <a:r>
              <a:rPr lang="en-US" b="1" i="1" dirty="0" smtClean="0"/>
              <a:t>help</a:t>
            </a:r>
            <a:r>
              <a:rPr lang="en-US" dirty="0" smtClean="0"/>
              <a:t> supplies the most precise and concrete element in its meaning, shared by a family of related words like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helper, helpless, helplessness </a:t>
            </a:r>
            <a:r>
              <a:rPr lang="en-US" dirty="0" smtClean="0"/>
              <a:t>and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unhelpful. </a:t>
            </a:r>
          </a:p>
          <a:p>
            <a:pPr marL="514350" indent="-514350">
              <a:buAutoNum type="arabicPeriod"/>
            </a:pPr>
            <a:r>
              <a:rPr lang="en-US" b="1" i="1" dirty="0"/>
              <a:t>h</a:t>
            </a:r>
            <a:r>
              <a:rPr lang="en-US" b="1" i="1" dirty="0" smtClean="0"/>
              <a:t>elp</a:t>
            </a:r>
            <a:r>
              <a:rPr lang="en-US" dirty="0" smtClean="0"/>
              <a:t> can stand on its own – that is, only </a:t>
            </a:r>
            <a:r>
              <a:rPr lang="en-US" b="1" i="1" dirty="0" smtClean="0"/>
              <a:t>help</a:t>
            </a:r>
            <a:r>
              <a:rPr lang="en-US" dirty="0" smtClean="0"/>
              <a:t> can, in an appropriate context, constitute an utterance by itself. That is clearly not true of -ness, nor is it true of -</a:t>
            </a:r>
            <a:r>
              <a:rPr lang="en-US" dirty="0" err="1" smtClean="0"/>
              <a:t>ful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694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3.2 Kinds of morpheme: bound versus free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 Morphemes </a:t>
            </a:r>
            <a:r>
              <a:rPr lang="en-US" dirty="0" smtClean="0"/>
              <a:t>can stand on their own 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Bound Morphemes </a:t>
            </a:r>
            <a:r>
              <a:rPr lang="en-US" dirty="0" smtClean="0"/>
              <a:t>cant.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Lllll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14600"/>
            <a:ext cx="91440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37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3.2 Kinds of morpheme: bound versus free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it possible for a bound morpheme to be so limited in its distribution that it occurs in just one complex word?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(1) the morpheme </a:t>
            </a:r>
            <a:r>
              <a:rPr lang="en-US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leg-</a:t>
            </a:r>
            <a:r>
              <a:rPr lang="en-US" dirty="0" smtClean="0"/>
              <a:t> ‘read’ in </a:t>
            </a:r>
            <a:r>
              <a:rPr lang="en-US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legible </a:t>
            </a:r>
          </a:p>
          <a:p>
            <a:pPr marL="0" indent="0">
              <a:buNone/>
            </a:pPr>
            <a:r>
              <a:rPr lang="en-US" dirty="0" smtClean="0"/>
              <a:t>it is found in only one other word, </a:t>
            </a:r>
            <a:r>
              <a:rPr lang="en-US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illegible</a:t>
            </a:r>
          </a:p>
          <a:p>
            <a:pPr marL="0" indent="0">
              <a:buNone/>
            </a:pPr>
            <a:endParaRPr lang="en-US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 </a:t>
            </a:r>
            <a:r>
              <a:rPr lang="en-US" dirty="0" smtClean="0"/>
              <a:t>morphemes </a:t>
            </a:r>
            <a:r>
              <a:rPr lang="en-US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cran</a:t>
            </a:r>
            <a:r>
              <a:rPr lang="en-US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dirty="0" smtClean="0"/>
              <a:t>, </a:t>
            </a:r>
            <a:r>
              <a:rPr lang="en-US" b="1" i="1" dirty="0" err="1" smtClean="0">
                <a:solidFill>
                  <a:srgbClr val="00B050"/>
                </a:solidFill>
              </a:rPr>
              <a:t>huckle</a:t>
            </a:r>
            <a:r>
              <a:rPr lang="en-US" dirty="0" smtClean="0"/>
              <a:t>- and </a:t>
            </a:r>
            <a:r>
              <a:rPr lang="en-US" b="1" i="1" dirty="0" err="1" smtClean="0">
                <a:solidFill>
                  <a:srgbClr val="00B050"/>
                </a:solidFill>
              </a:rPr>
              <a:t>gorm</a:t>
            </a:r>
            <a:r>
              <a:rPr lang="en-US" dirty="0" smtClean="0"/>
              <a:t>- in </a:t>
            </a:r>
            <a:r>
              <a:rPr lang="en-US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cranberry, huckleberry </a:t>
            </a:r>
            <a:r>
              <a:rPr lang="en-US" dirty="0" smtClean="0"/>
              <a:t>and </a:t>
            </a:r>
            <a:r>
              <a:rPr lang="en-US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gormless</a:t>
            </a:r>
            <a:r>
              <a:rPr lang="en-US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>
              <a:buNone/>
            </a:pPr>
            <a:endParaRPr lang="en-US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en-US" dirty="0" smtClean="0"/>
              <a:t>So the answer is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128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3.2 Kinds of morpheme: bound versus free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it possible for a bound morpheme to be so limited in its distribution that it occurs in just one complex word?</a:t>
            </a:r>
          </a:p>
          <a:p>
            <a:pPr marL="0" indent="0">
              <a:buNone/>
            </a:pPr>
            <a:endParaRPr lang="en-US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dirty="0" smtClean="0"/>
              <a:t>Also,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CRANBERRY MORPHEMES</a:t>
            </a:r>
          </a:p>
          <a:p>
            <a:pPr marL="0" indent="0">
              <a:buNone/>
            </a:pPr>
            <a:endParaRPr lang="en-US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Cranberry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huckleberry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compounds  whose second element is clearly the free morpheme berry, occurring in several other compounds such as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strawberry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blackberry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blueberry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however,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cran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huckle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occur nowhere outside these compounds.</a:t>
            </a: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506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3.2 Kinds of morpheme: bound versus free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73" y="1952419"/>
            <a:ext cx="8989627" cy="3229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90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3.3 Kinds of morpheme: root, afﬁx, combining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root</a:t>
            </a:r>
            <a:r>
              <a:rPr lang="en-US" dirty="0" smtClean="0"/>
              <a:t> of a complex word is </a:t>
            </a:r>
            <a:r>
              <a:rPr lang="en-US" b="1" u="sng" dirty="0" smtClean="0">
                <a:solidFill>
                  <a:srgbClr val="FF0000"/>
                </a:solidFill>
              </a:rPr>
              <a:t>usually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non-root morphemes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those that precede the root (like </a:t>
            </a:r>
            <a:r>
              <a:rPr lang="en-US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en-US" dirty="0" smtClean="0"/>
              <a:t>- in </a:t>
            </a:r>
            <a:r>
              <a:rPr lang="en-US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enlarge</a:t>
            </a:r>
            <a:r>
              <a:rPr lang="en-US" dirty="0" smtClean="0"/>
              <a:t>) are called 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preﬁxes.</a:t>
            </a:r>
          </a:p>
          <a:p>
            <a:pPr>
              <a:buFontTx/>
              <a:buChar char="-"/>
            </a:pPr>
            <a:r>
              <a:rPr lang="en-US" dirty="0" smtClean="0"/>
              <a:t>those that follow it are called </a:t>
            </a:r>
            <a:r>
              <a:rPr lang="en-US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sufﬁxes </a:t>
            </a:r>
            <a:r>
              <a:rPr lang="en-US" dirty="0" smtClean="0"/>
              <a:t>(like -</a:t>
            </a:r>
            <a:r>
              <a:rPr lang="en-US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ance</a:t>
            </a:r>
            <a:r>
              <a:rPr lang="en-US" dirty="0" smtClean="0"/>
              <a:t> in </a:t>
            </a:r>
            <a:r>
              <a:rPr lang="en-US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performance.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 umbrella term for preﬁxes and sufﬁxes (broadly speaking, for all morphemes that are not roots) is </a:t>
            </a:r>
            <a:r>
              <a:rPr lang="en-US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afﬁx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Only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root morphemes </a:t>
            </a:r>
            <a:r>
              <a:rPr lang="en-US" dirty="0" smtClean="0"/>
              <a:t>can be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Afﬁxes</a:t>
            </a:r>
            <a:r>
              <a:rPr lang="en-US" dirty="0" smtClean="0"/>
              <a:t> are necessarily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bound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44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3.3 Kinds of morpheme: root, afﬁx, combining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14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afﬁxes are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always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bound, do not ‘bound morpheme’ and ‘afﬁx’ mean essentially the same thing?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 roots are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usually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free, do we really need both the terms ‘root’ and ‘free morpheme’?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Afﬁxes are indeed always bound, but it is not the case that roots are always free. 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683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3.2 Kinds of morpheme: bound versus free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 Morphemes </a:t>
            </a:r>
            <a:r>
              <a:rPr lang="en-US" dirty="0" smtClean="0"/>
              <a:t>can stand on their own 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Bound Morphemes </a:t>
            </a:r>
            <a:r>
              <a:rPr lang="en-US" dirty="0" smtClean="0"/>
              <a:t>cant.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Lllll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14600"/>
            <a:ext cx="91440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91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3.3 Kinds of morpheme: root, afﬁx, combining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ALL the words in (1b) have roots that are bound.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Because the root is bound, it is harder to identify and isolate as a morpheme.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free root is easier to be identified.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3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3.3 Kinds of morpheme: root, afﬁx, combining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However, for most of the examples in (1b) </a:t>
            </a:r>
            <a:r>
              <a:rPr lang="en-US" b="1" dirty="0" smtClean="0">
                <a:solidFill>
                  <a:srgbClr val="002060"/>
                </a:solidFill>
              </a:rPr>
              <a:t>it is possible </a:t>
            </a:r>
            <a:r>
              <a:rPr lang="en-US" dirty="0" smtClean="0"/>
              <a:t>to ﬁnd other words in which the same roots appear, </a:t>
            </a:r>
          </a:p>
          <a:p>
            <a:pPr marL="0" indent="0">
              <a:buNone/>
            </a:pPr>
            <a:r>
              <a:rPr lang="en-US" dirty="0" smtClean="0"/>
              <a:t>such as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tory</a:t>
            </a:r>
            <a:r>
              <a:rPr lang="en-US" dirty="0" smtClean="0"/>
              <a:t> and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tion </a:t>
            </a:r>
            <a:r>
              <a:rPr lang="en-US" dirty="0" smtClean="0"/>
              <a:t>alongside audience.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cranberry morpheme can be thought of as a bound root that occurs in only one word.</a:t>
            </a:r>
          </a:p>
        </p:txBody>
      </p:sp>
    </p:spTree>
    <p:extLst>
      <p:ext uri="{BB962C8B-B14F-4D97-AF65-F5344CB8AC3E}">
        <p14:creationId xmlns:p14="http://schemas.microsoft.com/office/powerpoint/2010/main" val="162276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prstClr val="black"/>
                </a:solidFill>
              </a:rPr>
              <a:t>Ch3:  A word and its parts: roots, afﬁxes and their shape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In this chapter we will focus on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Section 3.1 </a:t>
            </a:r>
            <a:r>
              <a:rPr lang="en-US" dirty="0" smtClean="0"/>
              <a:t>Morphology &amp;The smaller parts of words, generally called morphemes.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Sections 3.2 and 3.3 </a:t>
            </a:r>
            <a:r>
              <a:rPr lang="en-US" dirty="0" smtClean="0"/>
              <a:t>the two important distinctions between different kinds of morpheme.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Section 3.4 </a:t>
            </a:r>
            <a:r>
              <a:rPr lang="en-US" dirty="0" smtClean="0"/>
              <a:t>we will consider ways in which a morpheme can vary in shape.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72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3.3 Kinds of morpheme: root, afﬁx, combining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Types of Words</a:t>
            </a:r>
          </a:p>
          <a:p>
            <a:pPr marL="0" indent="0">
              <a:buNone/>
            </a:pPr>
            <a:r>
              <a:rPr lang="en-US" dirty="0" smtClean="0"/>
              <a:t>1- Single free root</a:t>
            </a:r>
          </a:p>
          <a:p>
            <a:pPr marL="0" indent="0">
              <a:buNone/>
            </a:pPr>
            <a:r>
              <a:rPr lang="en-US" dirty="0" smtClean="0"/>
              <a:t>2- Single bound root</a:t>
            </a:r>
          </a:p>
          <a:p>
            <a:pPr marL="0" indent="0">
              <a:buNone/>
            </a:pPr>
            <a:endParaRPr lang="en-US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it the case, then, that a word can contain no more than one root? 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Certainly no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such words are very common; they are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COMPOUNDS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010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3.3 Kinds of morpheme: root, afﬁx, combining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COMPOUNDS</a:t>
            </a:r>
            <a:endParaRPr lang="en-US" dirty="0"/>
          </a:p>
          <a:p>
            <a:pPr marL="514350" indent="-514350">
              <a:buAutoNum type="arabicParenBoth"/>
            </a:pPr>
            <a:r>
              <a:rPr lang="en-US" dirty="0" smtClean="0"/>
              <a:t>Complex word containing two or more free roots</a:t>
            </a:r>
          </a:p>
          <a:p>
            <a:pPr marL="0" indent="0">
              <a:buNone/>
            </a:pPr>
            <a:r>
              <a:rPr lang="en-US" dirty="0" smtClean="0"/>
              <a:t> Examples are </a:t>
            </a:r>
            <a:r>
              <a:rPr lang="en-U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bookcase</a:t>
            </a:r>
            <a:r>
              <a:rPr lang="en-US" dirty="0" smtClean="0"/>
              <a:t>, </a:t>
            </a:r>
            <a:r>
              <a:rPr lang="en-U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motorbike, penknife</a:t>
            </a:r>
            <a:r>
              <a:rPr lang="en-US" dirty="0" smtClean="0"/>
              <a:t>, </a:t>
            </a:r>
            <a:r>
              <a:rPr lang="en-U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truck-driver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sz="3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COMBINING </a:t>
            </a:r>
            <a:r>
              <a:rPr lang="en-US" sz="3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(2) Complex word containing two or more bound roots</a:t>
            </a:r>
          </a:p>
          <a:p>
            <a:pPr marL="0" indent="0">
              <a:buNone/>
            </a:pPr>
            <a:r>
              <a:rPr lang="en-US" dirty="0" smtClean="0"/>
              <a:t>Examples are </a:t>
            </a:r>
            <a:r>
              <a:rPr lang="en-US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electrolysis, microscopy, microcosm,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are not nearly so common as ordinary compounds. They are scientific. </a:t>
            </a: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dirty="0" smtClean="0"/>
              <a:t>(3) Other words which, like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cranberry</a:t>
            </a:r>
            <a:r>
              <a:rPr lang="en-US" dirty="0" smtClean="0"/>
              <a:t>, contain one bound and one free root are </a:t>
            </a:r>
            <a:r>
              <a:rPr lang="en-US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microﬁlm, electrometer </a:t>
            </a:r>
            <a:endParaRPr lang="en-US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321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3.3 Kinds of morpheme: root, afﬁx, combining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COMBINING FORMS</a:t>
            </a:r>
          </a:p>
          <a:p>
            <a:pPr marL="0" indent="0">
              <a:buNone/>
            </a:pPr>
            <a:r>
              <a:rPr lang="en-US" dirty="0" smtClean="0"/>
              <a:t>all technical terms of scientiﬁc vocabulary, coined self-consciously out of non-English elements, mostly from Latin and Greek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</a:p>
          <a:p>
            <a:pPr marL="0" indent="0">
              <a:buNone/>
            </a:pP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ombining forms ‘acquired their freedom’</a:t>
            </a:r>
          </a:p>
          <a:p>
            <a:pPr>
              <a:buFontTx/>
              <a:buChar char="-"/>
            </a:pPr>
            <a:r>
              <a:rPr lang="en-US" i="1" dirty="0"/>
              <a:t>P</a:t>
            </a:r>
            <a:r>
              <a:rPr lang="en-US" i="1" dirty="0" smtClean="0"/>
              <a:t>hotograph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‘photo’ </a:t>
            </a:r>
            <a:r>
              <a:rPr lang="en-US" dirty="0" smtClean="0"/>
              <a:t>must now be classiﬁed as a free morpheme.</a:t>
            </a:r>
          </a:p>
          <a:p>
            <a:pPr>
              <a:buFontTx/>
              <a:buChar char="-"/>
            </a:pPr>
            <a:r>
              <a:rPr lang="en-US" i="1" dirty="0" smtClean="0"/>
              <a:t> micro- </a:t>
            </a:r>
            <a:r>
              <a:rPr lang="en-US" dirty="0" smtClean="0"/>
              <a:t>and </a:t>
            </a:r>
            <a:r>
              <a:rPr lang="en-US" i="1" dirty="0" smtClean="0"/>
              <a:t>macro-</a:t>
            </a:r>
            <a:r>
              <a:rPr lang="en-US" dirty="0" smtClean="0"/>
              <a:t> (as in at a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 level </a:t>
            </a:r>
            <a:r>
              <a:rPr lang="en-US" dirty="0" smtClean="0"/>
              <a:t>or on a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macro scale</a:t>
            </a:r>
            <a:r>
              <a:rPr lang="en-US" dirty="0" smtClean="0"/>
              <a:t>) and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retro-, </a:t>
            </a:r>
            <a:r>
              <a:rPr lang="en-US" dirty="0" smtClean="0"/>
              <a:t>as applied to music or fashion. 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290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3.4 Morphemes and their allomorphs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An</a:t>
            </a:r>
            <a:r>
              <a:rPr lang="en-US" b="1" dirty="0">
                <a:solidFill>
                  <a:srgbClr val="00B050"/>
                </a:solidFill>
              </a:rPr>
              <a:t> allomorph </a:t>
            </a:r>
            <a:r>
              <a:rPr lang="en-US" dirty="0">
                <a:solidFill>
                  <a:prstClr val="black"/>
                </a:solidFill>
              </a:rPr>
              <a:t>is a variety of a single morpheme. </a:t>
            </a:r>
            <a:endParaRPr lang="en-US" b="1" i="1" dirty="0">
              <a:solidFill>
                <a:srgbClr val="00206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English plural morpheme has 3 allomorphs: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/</a:t>
            </a:r>
            <a:r>
              <a:rPr lang="en-US" dirty="0" err="1" smtClean="0"/>
              <a:t>әz</a:t>
            </a:r>
            <a:r>
              <a:rPr lang="en-US" dirty="0"/>
              <a:t>/… as in busses </a:t>
            </a:r>
          </a:p>
          <a:p>
            <a:pPr>
              <a:buFontTx/>
              <a:buChar char="-"/>
            </a:pPr>
            <a:r>
              <a:rPr lang="en-US" dirty="0" smtClean="0"/>
              <a:t>/</a:t>
            </a:r>
            <a:r>
              <a:rPr lang="en-US" dirty="0"/>
              <a:t>z/… as in twigs </a:t>
            </a:r>
          </a:p>
          <a:p>
            <a:pPr>
              <a:buFontTx/>
              <a:buChar char="-"/>
            </a:pPr>
            <a:r>
              <a:rPr lang="en-US" dirty="0" smtClean="0"/>
              <a:t>/</a:t>
            </a:r>
            <a:r>
              <a:rPr lang="en-US" dirty="0"/>
              <a:t>s/… as in </a:t>
            </a:r>
            <a:r>
              <a:rPr lang="en-US" dirty="0" smtClean="0"/>
              <a:t>cats</a:t>
            </a:r>
          </a:p>
          <a:p>
            <a:pPr marL="0" indent="0">
              <a:buNone/>
            </a:pPr>
            <a:r>
              <a:rPr lang="en-US" dirty="0"/>
              <a:t>The allomorph is </a:t>
            </a:r>
            <a:r>
              <a:rPr lang="en-US" b="1" u="sng" dirty="0">
                <a:solidFill>
                  <a:srgbClr val="002060"/>
                </a:solidFill>
              </a:rPr>
              <a:t>conditioned by the phonetic or sound environment of the word</a:t>
            </a:r>
            <a:r>
              <a:rPr lang="en-US" dirty="0"/>
              <a:t>…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36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prstClr val="black"/>
                </a:solidFill>
              </a:rPr>
              <a:t>Allomorphs </a:t>
            </a:r>
            <a:r>
              <a:rPr lang="en-US" sz="4000" dirty="0">
                <a:solidFill>
                  <a:prstClr val="black"/>
                </a:solidFill>
              </a:rPr>
              <a:t>of English Plural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783128"/>
              </p:ext>
            </p:extLst>
          </p:nvPr>
        </p:nvGraphicFramePr>
        <p:xfrm>
          <a:off x="457200" y="1295400"/>
          <a:ext cx="8229600" cy="2072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әz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/s/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/z/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Bushes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Cats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Pens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Judges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Tips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Dogs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Buses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Books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Cars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3657600"/>
            <a:ext cx="8534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</a:rPr>
              <a:t>1. [</a:t>
            </a:r>
            <a:r>
              <a:rPr lang="en-US" sz="3200" dirty="0" err="1">
                <a:solidFill>
                  <a:prstClr val="black"/>
                </a:solidFill>
              </a:rPr>
              <a:t>əz</a:t>
            </a:r>
            <a:r>
              <a:rPr lang="en-US" sz="3200" dirty="0">
                <a:solidFill>
                  <a:prstClr val="black"/>
                </a:solidFill>
              </a:rPr>
              <a:t>] occurs on nouns ending in s, z, š, z, č, j.  </a:t>
            </a:r>
          </a:p>
          <a:p>
            <a:pPr marL="342900" indent="-342900">
              <a:buFontTx/>
              <a:buAutoNum type="arabicPeriod" startAt="2"/>
            </a:pPr>
            <a:r>
              <a:rPr lang="en-US" sz="3200" dirty="0">
                <a:solidFill>
                  <a:prstClr val="black"/>
                </a:solidFill>
              </a:rPr>
              <a:t>[s] occurs following all other voiceless sounds </a:t>
            </a:r>
          </a:p>
          <a:p>
            <a:pPr marL="342900" indent="-342900">
              <a:buFontTx/>
              <a:buAutoNum type="arabicPeriod" startAt="2"/>
            </a:pPr>
            <a:r>
              <a:rPr lang="en-US" sz="3200" dirty="0">
                <a:solidFill>
                  <a:prstClr val="black"/>
                </a:solidFill>
              </a:rPr>
              <a:t>[z] occurs following all other voiced sounds</a:t>
            </a:r>
          </a:p>
          <a:p>
            <a:pPr marL="342900" indent="-342900">
              <a:buFontTx/>
              <a:buAutoNum type="arabicPeriod" startAt="2"/>
            </a:pPr>
            <a:endParaRPr lang="en-US" sz="3200" dirty="0">
              <a:solidFill>
                <a:prstClr val="black"/>
              </a:solidFill>
            </a:endParaRPr>
          </a:p>
          <a:p>
            <a:r>
              <a:rPr lang="en-US" sz="3200" dirty="0">
                <a:solidFill>
                  <a:prstClr val="black"/>
                </a:solidFill>
              </a:rPr>
              <a:t> The allomorphs of English plural are:  [</a:t>
            </a:r>
            <a:r>
              <a:rPr lang="en-US" sz="3200" dirty="0" err="1">
                <a:solidFill>
                  <a:prstClr val="black"/>
                </a:solidFill>
              </a:rPr>
              <a:t>әz</a:t>
            </a:r>
            <a:r>
              <a:rPr lang="en-US" sz="3200" dirty="0">
                <a:solidFill>
                  <a:prstClr val="black"/>
                </a:solidFill>
              </a:rPr>
              <a:t>]   [s]   [z] </a:t>
            </a:r>
          </a:p>
        </p:txBody>
      </p:sp>
    </p:spTree>
    <p:extLst>
      <p:ext uri="{BB962C8B-B14F-4D97-AF65-F5344CB8AC3E}">
        <p14:creationId xmlns:p14="http://schemas.microsoft.com/office/powerpoint/2010/main" val="1396263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when </a:t>
            </a:r>
            <a:r>
              <a:rPr lang="en-US" dirty="0"/>
              <a:t>the preceding sound is a sibilant (the kind of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‘hissing’ </a:t>
            </a:r>
            <a:r>
              <a:rPr lang="en-US" dirty="0"/>
              <a:t>or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hushing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</a:t>
            </a:r>
            <a:r>
              <a:rPr lang="en-US" dirty="0"/>
              <a:t>sound heard at the end of horse, rose, bush, church and judge), the </a:t>
            </a:r>
            <a:r>
              <a:rPr lang="en-US" dirty="0" smtClean="0"/>
              <a:t>[</a:t>
            </a:r>
            <a:r>
              <a:rPr lang="en-US" dirty="0" err="1">
                <a:solidFill>
                  <a:prstClr val="black"/>
                </a:solidFill>
              </a:rPr>
              <a:t>ә</a:t>
            </a:r>
            <a:r>
              <a:rPr lang="en-US" dirty="0" err="1" smtClean="0"/>
              <a:t>z</a:t>
            </a:r>
            <a:r>
              <a:rPr lang="en-US" dirty="0"/>
              <a:t>] allomorph </a:t>
            </a:r>
            <a:r>
              <a:rPr lang="en-US" dirty="0" smtClean="0"/>
              <a:t>occurs.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otherwise</a:t>
            </a:r>
            <a:r>
              <a:rPr lang="en-US" dirty="0"/>
              <a:t>, when the preceding sound is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voiceless, </a:t>
            </a:r>
            <a:r>
              <a:rPr lang="en-US" dirty="0"/>
              <a:t>i.e. produced with no vibration of the vocal folds in the larynx (as in cat, rock, cup or cliff ), the [s] allomorph </a:t>
            </a:r>
            <a:r>
              <a:rPr lang="en-US" dirty="0" smtClean="0"/>
              <a:t>occurs.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otherwise (i.e. after a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vowel</a:t>
            </a:r>
            <a:r>
              <a:rPr lang="en-US" dirty="0"/>
              <a:t> or a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voiced </a:t>
            </a:r>
            <a:r>
              <a:rPr lang="en-US" dirty="0"/>
              <a:t>consonant, as in dog or day), the [z] allomorph occurs.</a:t>
            </a:r>
          </a:p>
        </p:txBody>
      </p:sp>
    </p:spTree>
    <p:extLst>
      <p:ext uri="{BB962C8B-B14F-4D97-AF65-F5344CB8AC3E}">
        <p14:creationId xmlns:p14="http://schemas.microsoft.com/office/powerpoint/2010/main" val="27875312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prstClr val="black"/>
                </a:solidFill>
              </a:rPr>
              <a:t>Allomorphs </a:t>
            </a:r>
            <a:r>
              <a:rPr lang="en-US" sz="4000" dirty="0">
                <a:solidFill>
                  <a:prstClr val="black"/>
                </a:solidFill>
              </a:rPr>
              <a:t>of </a:t>
            </a:r>
            <a:r>
              <a:rPr lang="en-US" dirty="0">
                <a:solidFill>
                  <a:prstClr val="black"/>
                </a:solidFill>
              </a:rPr>
              <a:t>English Past Tense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786456"/>
              </p:ext>
            </p:extLst>
          </p:nvPr>
        </p:nvGraphicFramePr>
        <p:xfrm>
          <a:off x="457200" y="1295400"/>
          <a:ext cx="8229600" cy="2072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/t/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/d/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әd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Stopped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Grabbed</a:t>
                      </a:r>
                      <a:r>
                        <a:rPr lang="en-US" sz="2800" baseline="0" dirty="0" smtClean="0"/>
                        <a:t>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Wanted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Talked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Begged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Waited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Kissed</a:t>
                      </a:r>
                      <a:r>
                        <a:rPr lang="en-US" sz="2800" baseline="0" dirty="0" smtClean="0"/>
                        <a:t>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Buzzed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Demanded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52400" y="3657600"/>
            <a:ext cx="8686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</a:rPr>
              <a:t>1. [</a:t>
            </a:r>
            <a:r>
              <a:rPr lang="en-US" sz="3200" dirty="0" err="1">
                <a:solidFill>
                  <a:prstClr val="black"/>
                </a:solidFill>
              </a:rPr>
              <a:t>əd</a:t>
            </a:r>
            <a:r>
              <a:rPr lang="en-US" sz="3200" dirty="0">
                <a:solidFill>
                  <a:prstClr val="black"/>
                </a:solidFill>
              </a:rPr>
              <a:t>] occurs on nouns ending in t, and d.  </a:t>
            </a:r>
          </a:p>
          <a:p>
            <a:pPr marL="342900" indent="-342900">
              <a:buFontTx/>
              <a:buAutoNum type="arabicPeriod" startAt="2"/>
            </a:pPr>
            <a:r>
              <a:rPr lang="en-US" sz="3200" dirty="0">
                <a:solidFill>
                  <a:prstClr val="black"/>
                </a:solidFill>
              </a:rPr>
              <a:t>[t] occurs following all other voiceless sounds </a:t>
            </a:r>
          </a:p>
          <a:p>
            <a:pPr marL="342900" indent="-342900">
              <a:buFontTx/>
              <a:buAutoNum type="arabicPeriod" startAt="2"/>
            </a:pPr>
            <a:r>
              <a:rPr lang="en-US" sz="3200" dirty="0">
                <a:solidFill>
                  <a:prstClr val="black"/>
                </a:solidFill>
              </a:rPr>
              <a:t>[d] occurs following all other voiced sounds</a:t>
            </a:r>
          </a:p>
          <a:p>
            <a:pPr marL="342900" indent="-342900">
              <a:buFontTx/>
              <a:buAutoNum type="arabicPeriod" startAt="2"/>
            </a:pPr>
            <a:endParaRPr lang="en-US" sz="3200" dirty="0">
              <a:solidFill>
                <a:prstClr val="black"/>
              </a:solidFill>
            </a:endParaRPr>
          </a:p>
          <a:p>
            <a:r>
              <a:rPr lang="en-US" sz="3200" dirty="0">
                <a:solidFill>
                  <a:prstClr val="black"/>
                </a:solidFill>
              </a:rPr>
              <a:t> The allomorphs of English plural are:  [</a:t>
            </a:r>
            <a:r>
              <a:rPr lang="en-US" sz="3200" dirty="0" err="1">
                <a:solidFill>
                  <a:prstClr val="black"/>
                </a:solidFill>
              </a:rPr>
              <a:t>әd</a:t>
            </a:r>
            <a:r>
              <a:rPr lang="en-US" sz="3200" dirty="0">
                <a:solidFill>
                  <a:prstClr val="black"/>
                </a:solidFill>
              </a:rPr>
              <a:t>]   [t]   [d] </a:t>
            </a:r>
          </a:p>
        </p:txBody>
      </p:sp>
    </p:spTree>
    <p:extLst>
      <p:ext uri="{BB962C8B-B14F-4D97-AF65-F5344CB8AC3E}">
        <p14:creationId xmlns:p14="http://schemas.microsoft.com/office/powerpoint/2010/main" val="2225949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28600"/>
            <a:ext cx="6796409" cy="6324600"/>
          </a:xfrm>
        </p:spPr>
      </p:pic>
    </p:spTree>
    <p:extLst>
      <p:ext uri="{BB962C8B-B14F-4D97-AF65-F5344CB8AC3E}">
        <p14:creationId xmlns:p14="http://schemas.microsoft.com/office/powerpoint/2010/main" val="249955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Allomorphy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Allomorphy</a:t>
            </a:r>
            <a:r>
              <a:rPr lang="en-US" dirty="0" smtClean="0">
                <a:solidFill>
                  <a:srgbClr val="FF0000"/>
                </a:solidFill>
              </a:rPr>
              <a:t> is a </a:t>
            </a:r>
            <a:r>
              <a:rPr lang="en-US" dirty="0">
                <a:solidFill>
                  <a:srgbClr val="FF0000"/>
                </a:solidFill>
              </a:rPr>
              <a:t>morphological matter at all. But that is not quite correct.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E.g., Lie </a:t>
            </a:r>
          </a:p>
          <a:p>
            <a:pPr marL="0" indent="0">
              <a:buNone/>
            </a:pPr>
            <a:r>
              <a:rPr lang="en-US" dirty="0" smtClean="0"/>
              <a:t>Its </a:t>
            </a:r>
            <a:r>
              <a:rPr lang="en-US" dirty="0"/>
              <a:t>plural form is </a:t>
            </a: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lies</a:t>
            </a:r>
            <a:r>
              <a:rPr lang="en-US" dirty="0"/>
              <a:t>, with </a:t>
            </a: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[z] </a:t>
            </a:r>
            <a:r>
              <a:rPr lang="en-US" dirty="0" smtClean="0"/>
              <a:t>–ends </a:t>
            </a:r>
            <a:r>
              <a:rPr lang="en-US" dirty="0"/>
              <a:t>in a vowel sound.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</a:t>
            </a:r>
            <a:r>
              <a:rPr lang="en-US" dirty="0"/>
              <a:t>this is not because either [s] or [</a:t>
            </a:r>
            <a:r>
              <a:rPr lang="en-US" dirty="0" err="1"/>
              <a:t>əz</a:t>
            </a:r>
            <a:r>
              <a:rPr lang="en-US" dirty="0"/>
              <a:t>] would be unpronounceable here, or would break some rule of English phonology.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we experiment by replacing the [z] of lies with [s], we get an actual word (lice, the plural of louse), </a:t>
            </a:r>
          </a:p>
        </p:txBody>
      </p:sp>
    </p:spTree>
    <p:extLst>
      <p:ext uri="{BB962C8B-B14F-4D97-AF65-F5344CB8AC3E}">
        <p14:creationId xmlns:p14="http://schemas.microsoft.com/office/powerpoint/2010/main" val="249219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Allomorphy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honology</a:t>
            </a:r>
            <a:r>
              <a:rPr lang="en-US" dirty="0" smtClean="0"/>
              <a:t> may </a:t>
            </a:r>
            <a:r>
              <a:rPr lang="en-US" dirty="0"/>
              <a:t>inﬂuence the choice of allomorphs of a </a:t>
            </a:r>
            <a:r>
              <a:rPr lang="en-US" dirty="0" smtClean="0"/>
              <a:t>morpheme. (+V, -V, etc.)</a:t>
            </a:r>
          </a:p>
          <a:p>
            <a:pPr marL="0" indent="0">
              <a:buNone/>
            </a:pPr>
            <a:r>
              <a:rPr lang="en-US" dirty="0" smtClean="0"/>
              <a:t>E.g.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laugh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cliff</a:t>
            </a:r>
            <a:r>
              <a:rPr lang="en-US" dirty="0"/>
              <a:t>, 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ﬁfe</a:t>
            </a:r>
            <a:r>
              <a:rPr lang="en-US" dirty="0"/>
              <a:t> and 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oaf</a:t>
            </a:r>
            <a:r>
              <a:rPr lang="en-US" dirty="0"/>
              <a:t> [s]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both end in the same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voiceless consonant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</a:t>
            </a:r>
            <a:r>
              <a:rPr lang="en-US" dirty="0"/>
              <a:t>what about 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wife</a:t>
            </a:r>
            <a:r>
              <a:rPr lang="en-US" dirty="0"/>
              <a:t> and 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loaf </a:t>
            </a:r>
            <a:r>
              <a:rPr lang="en-US" dirty="0"/>
              <a:t>? </a:t>
            </a:r>
          </a:p>
          <a:p>
            <a:pPr marL="0" indent="0">
              <a:buNone/>
            </a:pPr>
            <a:r>
              <a:rPr lang="en-US" dirty="0" smtClean="0"/>
              <a:t>They end </a:t>
            </a:r>
            <a:r>
              <a:rPr lang="en-US" dirty="0"/>
              <a:t>in the same voiceless consonant as laugh and cliff;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yet </a:t>
            </a:r>
            <a:r>
              <a:rPr lang="en-US" dirty="0"/>
              <a:t>their plurals are not *</a:t>
            </a:r>
            <a:r>
              <a:rPr lang="en-US" dirty="0" err="1"/>
              <a:t>wifes</a:t>
            </a:r>
            <a:r>
              <a:rPr lang="en-US" dirty="0"/>
              <a:t> and *loafs but 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wives</a:t>
            </a:r>
            <a:r>
              <a:rPr lang="en-US" dirty="0"/>
              <a:t> and 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loaves.</a:t>
            </a:r>
          </a:p>
          <a:p>
            <a:pPr marL="0" indent="0">
              <a:buNone/>
            </a:pPr>
            <a:r>
              <a:rPr lang="en-US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knives, lives, hooves,</a:t>
            </a:r>
            <a:endParaRPr lang="en-US" b="1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use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 voiced allomorph </a:t>
            </a:r>
          </a:p>
        </p:txBody>
      </p:sp>
    </p:spTree>
    <p:extLst>
      <p:ext uri="{BB962C8B-B14F-4D97-AF65-F5344CB8AC3E}">
        <p14:creationId xmlns:p14="http://schemas.microsoft.com/office/powerpoint/2010/main" val="992164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3.1  Taking words apart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What is Morphology?</a:t>
            </a:r>
          </a:p>
          <a:p>
            <a:pPr marL="0" indent="0">
              <a:buNone/>
            </a:pPr>
            <a:r>
              <a:rPr lang="en-US" dirty="0" smtClean="0"/>
              <a:t>The area of grammar concerned with the </a:t>
            </a:r>
            <a:r>
              <a:rPr lang="en-US" b="1" i="1" dirty="0" smtClean="0"/>
              <a:t>structure</a:t>
            </a:r>
            <a:r>
              <a:rPr lang="en-US" dirty="0" smtClean="0"/>
              <a:t> of words and with </a:t>
            </a:r>
            <a:r>
              <a:rPr lang="en-US" b="1" i="1" dirty="0" smtClean="0"/>
              <a:t>relationships</a:t>
            </a:r>
            <a:r>
              <a:rPr lang="en-US" dirty="0" smtClean="0"/>
              <a:t> between words involving the morphemes that compose them.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from the Greek word </a:t>
            </a:r>
            <a:r>
              <a:rPr lang="en-US" dirty="0" err="1" smtClean="0"/>
              <a:t>morphe</a:t>
            </a:r>
            <a:r>
              <a:rPr lang="en-US" dirty="0" smtClean="0"/>
              <a:t> ‘form, shape’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Morphemes</a:t>
            </a:r>
            <a:r>
              <a:rPr lang="en-US" dirty="0" smtClean="0"/>
              <a:t> are the minimal units of morphology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52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Allomorphy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458200" cy="6172200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sz="2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Grammar </a:t>
            </a:r>
            <a:r>
              <a:rPr lang="en-US" sz="2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vocabulary </a:t>
            </a:r>
            <a:r>
              <a:rPr lang="en-US" sz="2900" dirty="0">
                <a:solidFill>
                  <a:prstClr val="black"/>
                </a:solidFill>
              </a:rPr>
              <a:t>may inﬂuence the choice of allomorphs of a morpheme, too</a:t>
            </a:r>
            <a:r>
              <a:rPr lang="en-US" sz="2900" dirty="0" smtClean="0">
                <a:solidFill>
                  <a:prstClr val="black"/>
                </a:solidFill>
              </a:rPr>
              <a:t>.</a:t>
            </a:r>
            <a:endParaRPr lang="en-US" sz="4000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40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wife’s job</a:t>
            </a:r>
          </a:p>
          <a:p>
            <a:pPr marL="0" indent="0" algn="ctr">
              <a:buNone/>
            </a:pPr>
            <a:r>
              <a:rPr lang="en-US" dirty="0" smtClean="0"/>
              <a:t>[s]</a:t>
            </a:r>
          </a:p>
          <a:p>
            <a:pPr marL="0" indent="0" algn="ctr">
              <a:buNone/>
            </a:pPr>
            <a:r>
              <a:rPr lang="en-US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wife, knife </a:t>
            </a:r>
            <a:r>
              <a:rPr lang="en-US" dirty="0"/>
              <a:t>and the rest </a:t>
            </a:r>
            <a:r>
              <a:rPr lang="en-US" b="1" dirty="0" smtClean="0">
                <a:solidFill>
                  <a:srgbClr val="FF0000"/>
                </a:solidFill>
              </a:rPr>
              <a:t>DO NOT USE THEIR VOICED ALLOMORPH </a:t>
            </a:r>
            <a:r>
              <a:rPr lang="en-US" dirty="0" smtClean="0"/>
              <a:t>(</a:t>
            </a:r>
            <a:r>
              <a:rPr lang="en-US" dirty="0" err="1"/>
              <a:t>wive</a:t>
            </a:r>
            <a:r>
              <a:rPr lang="en-US" dirty="0"/>
              <a:t>- etc</a:t>
            </a:r>
            <a:r>
              <a:rPr lang="en-US" dirty="0" smtClean="0"/>
              <a:t>.) before </a:t>
            </a:r>
            <a:r>
              <a:rPr lang="en-US" dirty="0"/>
              <a:t>the </a:t>
            </a: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‘apostrophe s’ morpheme </a:t>
            </a:r>
            <a:r>
              <a:rPr lang="en-US" dirty="0"/>
              <a:t>that indicates </a:t>
            </a:r>
            <a:r>
              <a:rPr lang="en-US" dirty="0" smtClean="0"/>
              <a:t>possession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except plural -s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sz="3500" b="1" i="1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wives</a:t>
            </a:r>
            <a:r>
              <a:rPr lang="en-US" sz="3500" dirty="0">
                <a:solidFill>
                  <a:prstClr val="black"/>
                </a:solidFill>
              </a:rPr>
              <a:t> and </a:t>
            </a:r>
            <a:r>
              <a:rPr lang="en-US" sz="3500" b="1" i="1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loaves.</a:t>
            </a:r>
          </a:p>
          <a:p>
            <a:pPr marL="0" lvl="0" indent="0">
              <a:buNone/>
            </a:pPr>
            <a:r>
              <a:rPr lang="en-US" sz="3500" b="1" i="1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knives, lives, hooves,</a:t>
            </a:r>
          </a:p>
          <a:p>
            <a:pPr marL="0" lvl="0" indent="0">
              <a:buNone/>
            </a:pPr>
            <a:endParaRPr lang="en-US" b="1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the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allomorphy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here is determined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both</a:t>
            </a:r>
          </a:p>
          <a:p>
            <a:pPr marL="514350" indent="-514350">
              <a:buAutoNum type="arabicParenBoth"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lexically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(it is restricted to certain nouns only)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rabicParenBoth"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grammatically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(it occurs before the plural sufﬁx -s but not before other morphemes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353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249362"/>
          </a:xfrm>
        </p:spPr>
        <p:txBody>
          <a:bodyPr>
            <a:normAutofit fontScale="90000"/>
          </a:bodyPr>
          <a:lstStyle/>
          <a:p>
            <a:r>
              <a:rPr lang="en-US" dirty="0"/>
              <a:t>3.5 Identifying morphemes independently of meaning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038600" cy="2590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preﬁx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re-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possible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allomorphs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514350" indent="-514350">
              <a:buAutoNum type="arabicParenBoth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Added to verbs (again)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rewrite, reread, repaint, revisit.</a:t>
            </a:r>
          </a:p>
          <a:p>
            <a:pPr marL="514350" indent="-514350">
              <a:buAutoNum type="arabicParenBoth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represented phonetically as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in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48200" y="1371600"/>
            <a:ext cx="3810000" cy="243839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same preﬁx </a:t>
            </a: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re-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occurs in</a:t>
            </a:r>
          </a:p>
          <a:p>
            <a:pPr marL="514350" indent="-514350">
              <a:buFont typeface="Arial" panose="020B0604020202020204" pitchFamily="34" charset="0"/>
              <a:buAutoNum type="arabicParenBoth"/>
            </a:pP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revive, return, restore, revise, reverse, </a:t>
            </a:r>
          </a:p>
          <a:p>
            <a:pPr marL="514350" indent="-514350">
              <a:buFont typeface="Arial" panose="020B0604020202020204" pitchFamily="34" charset="0"/>
              <a:buAutoNum type="arabicParenBoth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pronounced with a so-called ‘reduced vowel’, </a:t>
            </a: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b="1" i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</a:t>
            </a: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</a:t>
            </a: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b="1" i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rə</a:t>
            </a: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].</a:t>
            </a:r>
            <a:endParaRPr lang="en-US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84909" y="4191000"/>
            <a:ext cx="82296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 The ,meaning is ‘again’ or ‘backward movement’:</a:t>
            </a: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revive </a:t>
            </a:r>
            <a:r>
              <a:rPr lang="en-US" dirty="0" smtClean="0"/>
              <a:t>means ‘bring back to life’, </a:t>
            </a: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return</a:t>
            </a:r>
            <a:r>
              <a:rPr lang="en-US" dirty="0" smtClean="0"/>
              <a:t> means ‘come back’ or ‘give back’, </a:t>
            </a: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restore</a:t>
            </a:r>
            <a:r>
              <a:rPr lang="en-US" dirty="0" smtClean="0"/>
              <a:t> means ‘bring back to a former condition’,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It may therefore seem natural to treat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</a:t>
            </a:r>
            <a:r>
              <a:rPr lang="en-US" dirty="0" smtClean="0"/>
              <a:t>and </a:t>
            </a: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</a:rPr>
              <a:t>[</a:t>
            </a:r>
            <a:r>
              <a:rPr lang="en-US" b="1" i="1" dirty="0" err="1" smtClean="0">
                <a:solidFill>
                  <a:schemeClr val="accent5">
                    <a:lumMod val="75000"/>
                  </a:schemeClr>
                </a:solidFill>
              </a:rPr>
              <a:t>rə</a:t>
            </a: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</a:rPr>
              <a:t>] </a:t>
            </a:r>
            <a:r>
              <a:rPr lang="en-US" dirty="0" smtClean="0"/>
              <a:t>as allomorphs of the same morpheme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re-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19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249362"/>
          </a:xfrm>
        </p:spPr>
        <p:txBody>
          <a:bodyPr>
            <a:normAutofit fontScale="90000"/>
          </a:bodyPr>
          <a:lstStyle/>
          <a:p>
            <a:r>
              <a:rPr lang="en-US" dirty="0"/>
              <a:t>3.5 Identifying morphemes independently of meaning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turned the steaks on the barbecue a minute ago, 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I’ll </a:t>
            </a: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re-turn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them 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soon.</a:t>
            </a:r>
          </a:p>
          <a:p>
            <a:pPr marL="0" indent="0">
              <a:buNone/>
            </a:pPr>
            <a:endParaRPr lang="en-US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‘return’ and ‘re-turn’ the same? Discuss.</a:t>
            </a:r>
            <a:endParaRPr lang="en-US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184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249362"/>
          </a:xfrm>
        </p:spPr>
        <p:txBody>
          <a:bodyPr>
            <a:normAutofit fontScale="90000"/>
          </a:bodyPr>
          <a:lstStyle/>
          <a:p>
            <a:r>
              <a:rPr lang="en-US" dirty="0"/>
              <a:t>3.5 Identifying morphemes independently of meaning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There are some roots with which both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</a:t>
            </a:r>
            <a:r>
              <a:rPr lang="en-US" dirty="0" smtClean="0"/>
              <a:t> and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rə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</a:t>
            </a:r>
            <a:r>
              <a:rPr lang="en-US" dirty="0" smtClean="0"/>
              <a:t>can occur, yielding different meanings: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meanings</a:t>
            </a:r>
            <a:r>
              <a:rPr lang="en-US" dirty="0"/>
              <a:t> </a:t>
            </a:r>
            <a:r>
              <a:rPr lang="en-US" dirty="0" smtClean="0"/>
              <a:t>of </a:t>
            </a:r>
            <a:r>
              <a:rPr lang="en-US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restore</a:t>
            </a:r>
            <a:r>
              <a:rPr lang="en-US" dirty="0"/>
              <a:t> and </a:t>
            </a:r>
            <a:r>
              <a:rPr lang="en-US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return</a:t>
            </a:r>
            <a:r>
              <a:rPr lang="en-US" dirty="0"/>
              <a:t> are distinct from those for </a:t>
            </a:r>
            <a:r>
              <a:rPr lang="en-US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re-store</a:t>
            </a:r>
            <a:r>
              <a:rPr lang="en-US" dirty="0"/>
              <a:t> ‘store again’ and </a:t>
            </a:r>
            <a:r>
              <a:rPr lang="en-US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re-turn</a:t>
            </a:r>
            <a:r>
              <a:rPr lang="en-US" dirty="0"/>
              <a:t> ‘turn again</a:t>
            </a:r>
            <a:r>
              <a:rPr lang="en-US" dirty="0" smtClean="0"/>
              <a:t>’.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How?</a:t>
            </a: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rabicParenBoth"/>
            </a:pPr>
            <a:r>
              <a:rPr lang="en-US" dirty="0" smtClean="0"/>
              <a:t>The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</a:t>
            </a:r>
            <a:r>
              <a:rPr lang="en-US" dirty="0"/>
              <a:t>preﬁx can be added to almost any verb, with the consistent meaning ‘again’ </a:t>
            </a:r>
            <a:r>
              <a:rPr lang="en-US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re-store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and </a:t>
            </a:r>
            <a:r>
              <a:rPr lang="en-US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re-turn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en-US" dirty="0" smtClean="0"/>
          </a:p>
          <a:p>
            <a:pPr marL="514350" indent="-514350">
              <a:buAutoNum type="arabicParenBoth"/>
            </a:pPr>
            <a:r>
              <a:rPr lang="en-US" dirty="0"/>
              <a:t>the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rə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</a:t>
            </a:r>
            <a:r>
              <a:rPr lang="en-US" dirty="0"/>
              <a:t>preﬁx is lexically much more restricted as well as harder to pin </a:t>
            </a:r>
            <a:r>
              <a:rPr lang="en-US"/>
              <a:t>down </a:t>
            </a:r>
            <a:r>
              <a:rPr lang="en-US" smtClean="0"/>
              <a:t>semantically</a:t>
            </a:r>
            <a:r>
              <a:rPr lang="en-US"/>
              <a:t> </a:t>
            </a:r>
            <a:r>
              <a:rPr lang="en-US" b="1" i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restore</a:t>
            </a:r>
            <a:r>
              <a:rPr lang="en-US">
                <a:solidFill>
                  <a:prstClr val="black"/>
                </a:solidFill>
              </a:rPr>
              <a:t> and </a:t>
            </a:r>
            <a:r>
              <a:rPr lang="en-US" b="1" i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return</a:t>
            </a:r>
            <a:r>
              <a:rPr lang="en-US">
                <a:solidFill>
                  <a:prstClr val="black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24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249362"/>
          </a:xfrm>
        </p:spPr>
        <p:txBody>
          <a:bodyPr>
            <a:normAutofit fontScale="90000"/>
          </a:bodyPr>
          <a:lstStyle/>
          <a:p>
            <a:r>
              <a:rPr lang="en-US" dirty="0"/>
              <a:t>3.5 Identifying morphemes independently of meaning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latin typeface="JansonMT"/>
              </a:rPr>
              <a:t>The two </a:t>
            </a:r>
            <a:r>
              <a:rPr lang="en-US" dirty="0">
                <a:latin typeface="JansonMT"/>
              </a:rPr>
              <a:t>prefixes pronounced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nsonMT"/>
              </a:rPr>
              <a:t>[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nsonMT"/>
              </a:rPr>
              <a:t>ri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nsonMT"/>
              </a:rPr>
              <a:t>] </a:t>
            </a:r>
            <a:r>
              <a:rPr lang="en-US" dirty="0">
                <a:latin typeface="JansonMT"/>
              </a:rPr>
              <a:t>and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nsonMT"/>
              </a:rPr>
              <a:t>[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nsonMT"/>
              </a:rPr>
              <a:t>r</a:t>
            </a:r>
            <a:r>
              <a:rPr lang="en-US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-PhoneticIPA"/>
              </a:rPr>
              <a:t>ə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nsonMT"/>
              </a:rPr>
              <a:t>] </a:t>
            </a:r>
            <a:r>
              <a:rPr lang="en-US" dirty="0" smtClean="0">
                <a:latin typeface="JansonMT"/>
              </a:rPr>
              <a:t>belong to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nsonMT"/>
              </a:rPr>
              <a:t>distinct morphemes </a:t>
            </a:r>
            <a:r>
              <a:rPr lang="en-US" dirty="0">
                <a:latin typeface="JansonMT"/>
              </a:rPr>
              <a:t>in modern </a:t>
            </a:r>
            <a:r>
              <a:rPr lang="en-US" dirty="0" smtClean="0">
                <a:latin typeface="JansonMT"/>
              </a:rPr>
              <a:t>English. </a:t>
            </a:r>
          </a:p>
          <a:p>
            <a:pPr marL="0" indent="0">
              <a:buNone/>
            </a:pPr>
            <a:endParaRPr lang="en-US" dirty="0" smtClean="0">
              <a:latin typeface="JansonMT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nsonMT"/>
              </a:rPr>
              <a:t>Their </a:t>
            </a: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nsonMT"/>
              </a:rPr>
              <a:t>phonetic and 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nsonMT"/>
              </a:rPr>
              <a:t>semantic similarities are historical </a:t>
            </a:r>
          </a:p>
          <a:p>
            <a:pPr marL="0" indent="0">
              <a:buNone/>
            </a:pPr>
            <a:r>
              <a:rPr lang="en-US" dirty="0">
                <a:latin typeface="JansonMT"/>
              </a:rPr>
              <a:t>(</a:t>
            </a:r>
            <a:r>
              <a:rPr lang="en-US" dirty="0" smtClean="0">
                <a:latin typeface="JansonMT"/>
              </a:rPr>
              <a:t>being </a:t>
            </a:r>
            <a:r>
              <a:rPr lang="en-US" dirty="0">
                <a:latin typeface="JansonMT"/>
              </a:rPr>
              <a:t>due to their having the same historical source </a:t>
            </a:r>
            <a:r>
              <a:rPr lang="en-US" dirty="0" smtClean="0">
                <a:latin typeface="JansonMT"/>
              </a:rPr>
              <a:t>in that </a:t>
            </a:r>
            <a:r>
              <a:rPr lang="en-US" dirty="0">
                <a:latin typeface="JansonMT"/>
              </a:rPr>
              <a:t>part of English vocabulary that has been borrowed from Latin </a:t>
            </a:r>
            <a:r>
              <a:rPr lang="en-US" dirty="0" smtClean="0">
                <a:latin typeface="JansonMT"/>
              </a:rPr>
              <a:t>via French.)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18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249362"/>
          </a:xfrm>
        </p:spPr>
        <p:txBody>
          <a:bodyPr>
            <a:normAutofit fontScale="90000"/>
          </a:bodyPr>
          <a:lstStyle/>
          <a:p>
            <a:r>
              <a:rPr lang="en-US" dirty="0"/>
              <a:t>3.5 Identifying morphemes independently of meaning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Another Conclusion</a:t>
            </a:r>
          </a:p>
          <a:p>
            <a:pPr marL="0" indent="0" algn="ctr">
              <a:buNone/>
            </a:pPr>
            <a:r>
              <a:rPr lang="en-US" dirty="0" smtClean="0"/>
              <a:t>One </a:t>
            </a:r>
            <a:r>
              <a:rPr lang="en-US" dirty="0"/>
              <a:t>might consider rejecting </a:t>
            </a:r>
            <a:r>
              <a:rPr lang="en-US" dirty="0" smtClean="0"/>
              <a:t>the analysis </a:t>
            </a:r>
            <a:r>
              <a:rPr lang="en-US" dirty="0"/>
              <a:t>of 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revive, return, restore, revise </a:t>
            </a:r>
            <a:r>
              <a:rPr lang="en-US" dirty="0"/>
              <a:t>and 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reverse</a:t>
            </a:r>
            <a:r>
              <a:rPr lang="en-US" dirty="0"/>
              <a:t>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as </a:t>
            </a:r>
            <a:r>
              <a:rPr lang="en-US" dirty="0"/>
              <a:t>consisting of a </a:t>
            </a:r>
            <a:r>
              <a:rPr lang="en-US" dirty="0" smtClean="0"/>
              <a:t>prefix plus </a:t>
            </a:r>
            <a:r>
              <a:rPr lang="en-US" dirty="0"/>
              <a:t>a </a:t>
            </a:r>
            <a:r>
              <a:rPr lang="en-US" dirty="0" smtClean="0"/>
              <a:t>root.</a:t>
            </a:r>
          </a:p>
          <a:p>
            <a:pPr marL="0" indent="0"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instead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 them as </a:t>
            </a:r>
            <a:r>
              <a:rPr lang="en-US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monomorphemic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 algn="ctr">
              <a:buNone/>
            </a:pP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nsonMT"/>
              </a:rPr>
              <a:t>This has unwelcome consequences too</a:t>
            </a:r>
            <a:endParaRPr lang="en-US" dirty="0" smtClean="0">
              <a:latin typeface="JansonMT"/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nsonMT"/>
                <a:sym typeface="Wingdings" panose="05000000000000000000" pitchFamily="2" charset="2"/>
              </a:rPr>
              <a:t> 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302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249362"/>
          </a:xfrm>
        </p:spPr>
        <p:txBody>
          <a:bodyPr>
            <a:normAutofit fontScale="90000"/>
          </a:bodyPr>
          <a:lstStyle/>
          <a:p>
            <a:r>
              <a:rPr lang="en-US" dirty="0"/>
              <a:t>3.5 Identifying morphemes independently of meaning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If </a:t>
            </a: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vive</a:t>
            </a:r>
            <a:r>
              <a:rPr lang="en-US" dirty="0"/>
              <a:t> and </a:t>
            </a: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vise</a:t>
            </a:r>
            <a:r>
              <a:rPr lang="en-US" dirty="0"/>
              <a:t> are single morphemes,</a:t>
            </a:r>
          </a:p>
          <a:p>
            <a:pPr marL="0" indent="0">
              <a:buNone/>
            </a:pPr>
            <a:r>
              <a:rPr lang="en-US" dirty="0"/>
              <a:t>that </a:t>
            </a:r>
            <a:r>
              <a:rPr lang="en-US" dirty="0" smtClean="0"/>
              <a:t>leads us to say that </a:t>
            </a:r>
            <a:r>
              <a:rPr lang="en-US" dirty="0"/>
              <a:t>they have no parts in common 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except phonologically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dirty="0"/>
              <a:t>with </a:t>
            </a:r>
            <a:endParaRPr lang="en-US" dirty="0" smtClean="0"/>
          </a:p>
          <a:p>
            <a:pPr marL="0" indent="0">
              <a:buNone/>
            </a:pPr>
            <a:r>
              <a:rPr lang="en-US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vive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vise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is unwelcome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marL="0" indent="0">
              <a:buNone/>
            </a:pPr>
            <a:r>
              <a:rPr lang="en-US" dirty="0"/>
              <a:t>because </a:t>
            </a:r>
            <a:r>
              <a:rPr lang="en-US" dirty="0" smtClean="0"/>
              <a:t>it will stop us </a:t>
            </a:r>
            <a:r>
              <a:rPr lang="en-US" dirty="0"/>
              <a:t>from </a:t>
            </a:r>
            <a:r>
              <a:rPr lang="en-US" dirty="0" smtClean="0"/>
              <a:t>recognizing 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</a:t>
            </a:r>
            <a:r>
              <a:rPr lang="en-US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and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super-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as morphemes </a:t>
            </a:r>
            <a:r>
              <a:rPr lang="en-US" dirty="0" smtClean="0"/>
              <a:t>that recur </a:t>
            </a:r>
            <a:r>
              <a:rPr lang="en-US" dirty="0"/>
              <a:t>in </a:t>
            </a:r>
            <a:endParaRPr lang="en-US" dirty="0" smtClean="0"/>
          </a:p>
          <a:p>
            <a:pPr marL="0" indent="0">
              <a:buNone/>
            </a:pPr>
            <a:r>
              <a:rPr lang="en-US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</a:t>
            </a:r>
            <a:r>
              <a:rPr lang="en-US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</a:t>
            </a:r>
            <a:r>
              <a:rPr lang="en-US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impose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p.24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914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249362"/>
          </a:xfrm>
        </p:spPr>
        <p:txBody>
          <a:bodyPr>
            <a:normAutofit fontScale="90000"/>
          </a:bodyPr>
          <a:lstStyle/>
          <a:p>
            <a:r>
              <a:rPr lang="en-US" dirty="0"/>
              <a:t>3.5 Identifying morphemes independently of meaning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If we </a:t>
            </a:r>
            <a:r>
              <a:rPr lang="en-US" dirty="0" smtClean="0"/>
              <a:t>stick to </a:t>
            </a:r>
            <a:r>
              <a:rPr lang="en-US" b="1" dirty="0">
                <a:solidFill>
                  <a:srgbClr val="FF0000"/>
                </a:solidFill>
              </a:rPr>
              <a:t>the view </a:t>
            </a:r>
            <a:r>
              <a:rPr lang="en-US" dirty="0"/>
              <a:t>that individual morphemes must </a:t>
            </a:r>
            <a:r>
              <a:rPr lang="en-US" dirty="0" smtClean="0"/>
              <a:t>be meaningful</a:t>
            </a:r>
            <a:r>
              <a:rPr lang="en-US" dirty="0"/>
              <a:t>, then all these words must </a:t>
            </a:r>
            <a:r>
              <a:rPr lang="en-US" dirty="0" smtClean="0"/>
              <a:t>be </a:t>
            </a:r>
            <a:r>
              <a:rPr lang="en-US" dirty="0"/>
              <a:t>treated as </a:t>
            </a:r>
            <a:r>
              <a:rPr lang="en-US" dirty="0" err="1"/>
              <a:t>monomorphemic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because </a:t>
            </a:r>
            <a:r>
              <a:rPr lang="en-US" dirty="0"/>
              <a:t>no consistent meaning can be identified in </a:t>
            </a:r>
            <a:r>
              <a:rPr lang="en-US" dirty="0" smtClean="0"/>
              <a:t>modern English </a:t>
            </a:r>
            <a:r>
              <a:rPr lang="en-US" dirty="0"/>
              <a:t>for any of the purported morphemes that they </a:t>
            </a:r>
            <a:r>
              <a:rPr lang="en-US" dirty="0" smtClean="0"/>
              <a:t>contain.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61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249362"/>
          </a:xfrm>
        </p:spPr>
        <p:txBody>
          <a:bodyPr>
            <a:normAutofit fontScale="90000"/>
          </a:bodyPr>
          <a:lstStyle/>
          <a:p>
            <a:r>
              <a:rPr lang="en-US" dirty="0"/>
              <a:t>3.5 Identifying morphemes independently of meaning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Revolve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Revolution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Devolve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Devolution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Involve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Involvement</a:t>
            </a:r>
            <a:r>
              <a:rPr lang="en-US" dirty="0" smtClean="0">
                <a:sym typeface="Wingdings" panose="05000000000000000000" pitchFamily="2" charset="2"/>
              </a:rPr>
              <a:t> not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Involution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The </a:t>
            </a:r>
            <a:r>
              <a:rPr lang="en-US" dirty="0"/>
              <a:t>meaning of </a:t>
            </a:r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conduce</a:t>
            </a:r>
            <a:r>
              <a:rPr lang="en-US" dirty="0"/>
              <a:t> </a:t>
            </a:r>
            <a:r>
              <a:rPr lang="en-US" dirty="0" smtClean="0"/>
              <a:t>has </a:t>
            </a:r>
            <a:r>
              <a:rPr lang="en-US" dirty="0"/>
              <a:t>nothing to </a:t>
            </a:r>
            <a:r>
              <a:rPr lang="en-US" dirty="0" smtClean="0"/>
              <a:t>do with </a:t>
            </a:r>
            <a:r>
              <a:rPr lang="en-US" dirty="0"/>
              <a:t>that of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conduction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smtClean="0"/>
              <a:t>The </a:t>
            </a:r>
            <a:r>
              <a:rPr lang="en-US" dirty="0"/>
              <a:t>noun that seems most closely related </a:t>
            </a:r>
            <a:r>
              <a:rPr lang="en-US" dirty="0" smtClean="0"/>
              <a:t>to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involve</a:t>
            </a:r>
            <a:r>
              <a:rPr lang="en-US" dirty="0" smtClean="0"/>
              <a:t> </a:t>
            </a:r>
            <a:r>
              <a:rPr lang="en-US" dirty="0"/>
              <a:t>is not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involution</a:t>
            </a:r>
            <a:r>
              <a:rPr lang="en-US" dirty="0"/>
              <a:t> (another rarity) but involvement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Prefixes 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roots that they comprise 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such complex words are 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identifiable without 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 to 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meaning. </a:t>
            </a:r>
          </a:p>
        </p:txBody>
      </p:sp>
    </p:spTree>
    <p:extLst>
      <p:ext uri="{BB962C8B-B14F-4D97-AF65-F5344CB8AC3E}">
        <p14:creationId xmlns:p14="http://schemas.microsoft.com/office/powerpoint/2010/main" val="365170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3.1  Taking words apart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b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haracteristics of morphemes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002060"/>
                </a:solidFill>
              </a:rPr>
              <a:t>To allow the meanings of some complex words to be predictable, morphemes must</a:t>
            </a:r>
          </a:p>
          <a:p>
            <a:pPr marL="0" indent="0">
              <a:buNone/>
            </a:pPr>
            <a:endParaRPr lang="en-US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1. be identiﬁable from one word to another</a:t>
            </a:r>
          </a:p>
          <a:p>
            <a:pPr marL="0" indent="0">
              <a:buNone/>
            </a:pPr>
            <a:r>
              <a:rPr lang="en-US" b="1" dirty="0" smtClean="0"/>
              <a:t>and</a:t>
            </a:r>
          </a:p>
          <a:p>
            <a:pPr marL="0" indent="0">
              <a:buNone/>
            </a:pPr>
            <a:r>
              <a:rPr lang="en-US" b="1" dirty="0" smtClean="0"/>
              <a:t>2. contribute in some way to the meaning of the whole word.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18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3.1 Taking Words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 the words </a:t>
            </a:r>
          </a:p>
          <a:p>
            <a:pPr>
              <a:buFontTx/>
              <a:buChar char="-"/>
            </a:pPr>
            <a:r>
              <a:rPr lang="en-US" b="1" i="1" dirty="0" smtClean="0">
                <a:solidFill>
                  <a:srgbClr val="002060"/>
                </a:solidFill>
              </a:rPr>
              <a:t>Attack</a:t>
            </a:r>
          </a:p>
          <a:p>
            <a:pPr>
              <a:buFontTx/>
              <a:buChar char="-"/>
            </a:pPr>
            <a:r>
              <a:rPr lang="en-US" b="1" i="1" dirty="0" smtClean="0">
                <a:solidFill>
                  <a:srgbClr val="002060"/>
                </a:solidFill>
              </a:rPr>
              <a:t>Stack</a:t>
            </a:r>
          </a:p>
          <a:p>
            <a:pPr>
              <a:buFontTx/>
              <a:buChar char="-"/>
            </a:pPr>
            <a:r>
              <a:rPr lang="en-US" b="1" i="1" dirty="0" smtClean="0">
                <a:solidFill>
                  <a:srgbClr val="002060"/>
                </a:solidFill>
              </a:rPr>
              <a:t>Tackle</a:t>
            </a:r>
          </a:p>
          <a:p>
            <a:pPr>
              <a:buFontTx/>
              <a:buChar char="-"/>
            </a:pPr>
            <a:r>
              <a:rPr lang="en-US" b="1" i="1" dirty="0" smtClean="0">
                <a:solidFill>
                  <a:srgbClr val="002060"/>
                </a:solidFill>
              </a:rPr>
              <a:t>Taxi</a:t>
            </a:r>
          </a:p>
          <a:p>
            <a:pPr marL="0" indent="0">
              <a:buNone/>
            </a:pPr>
            <a:r>
              <a:rPr lang="en-US" dirty="0" smtClean="0"/>
              <a:t>These all contain a syllable pronounced like the word </a:t>
            </a:r>
            <a:r>
              <a:rPr lang="en-US" b="1" i="1" spc="-15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tack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it may seem natural to 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link characteristic 1. tightly to 2.,</a:t>
            </a:r>
            <a:r>
              <a:rPr lang="en-US" dirty="0" smtClean="0"/>
              <a:t> making the identiﬁcation of morphemes dependent on their meaning.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44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3.1 Taking Words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 1</a:t>
            </a:r>
            <a:r>
              <a:rPr lang="en-US" dirty="0" smtClean="0"/>
              <a:t>: Morphemes are not merely the smallest units of grammatical structure but also the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smallest meaningful units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This view is widespread precisely because it ﬁts many complex words like </a:t>
            </a: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helpfulness</a:t>
            </a:r>
            <a:r>
              <a:rPr lang="en-US" dirty="0" smtClean="0"/>
              <a:t>, which is divisible into the morphemes </a:t>
            </a:r>
          </a:p>
          <a:p>
            <a:r>
              <a:rPr lang="en-US" dirty="0" smtClean="0"/>
              <a:t>help,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(identiﬁable also in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cheerful</a:t>
            </a:r>
            <a:r>
              <a:rPr lang="en-US" dirty="0" smtClean="0"/>
              <a:t> and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doleful</a:t>
            </a:r>
            <a:r>
              <a:rPr lang="en-US" dirty="0" smtClean="0"/>
              <a:t>, for example) </a:t>
            </a:r>
          </a:p>
          <a:p>
            <a:r>
              <a:rPr lang="en-US" dirty="0" smtClean="0"/>
              <a:t>and -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ness </a:t>
            </a:r>
            <a:r>
              <a:rPr lang="en-US" dirty="0" smtClean="0"/>
              <a:t>(identiﬁable also in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happiness</a:t>
            </a:r>
            <a:r>
              <a:rPr lang="en-US" dirty="0" smtClean="0"/>
              <a:t> and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sadness</a:t>
            </a:r>
            <a:r>
              <a:rPr lang="en-US" dirty="0" smtClean="0"/>
              <a:t>).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282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3.1 Taking Words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It seems reasonable to say that the meaning of </a:t>
            </a:r>
            <a:r>
              <a:rPr lang="en-US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helpfulness</a:t>
            </a:r>
            <a:r>
              <a:rPr lang="en-US" dirty="0" smtClean="0"/>
              <a:t> is entirely determined by the meanings of the morphemes that they contain.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dirty="0" smtClean="0"/>
              <a:t>he meaning of a word such as</a:t>
            </a:r>
            <a:r>
              <a:rPr lang="en-US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readable </a:t>
            </a:r>
            <a:r>
              <a:rPr lang="en-US" dirty="0" smtClean="0"/>
              <a:t>is clearly related to the normal meanings or functions of read and -able. </a:t>
            </a:r>
          </a:p>
        </p:txBody>
      </p:sp>
    </p:spTree>
    <p:extLst>
      <p:ext uri="{BB962C8B-B14F-4D97-AF65-F5344CB8AC3E}">
        <p14:creationId xmlns:p14="http://schemas.microsoft.com/office/powerpoint/2010/main" val="149079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3.1 Taking Words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 2</a:t>
            </a:r>
            <a:r>
              <a:rPr lang="en-US" dirty="0" smtClean="0"/>
              <a:t>: although morphemes are the parts out of which words are composed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they do not have to be of any particular length.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Some relatively long words, such as </a:t>
            </a:r>
            <a:r>
              <a:rPr lang="en-US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catamaran</a:t>
            </a:r>
            <a:r>
              <a:rPr lang="en-US" dirty="0" smtClean="0"/>
              <a:t> and </a:t>
            </a:r>
            <a:r>
              <a:rPr lang="en-US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knickerbocker</a:t>
            </a:r>
            <a:r>
              <a:rPr lang="en-US" dirty="0" smtClean="0"/>
              <a:t>, may consist of just one morpheme.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On the other hand, a single-syllable word, such as 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tenths</a:t>
            </a:r>
            <a:r>
              <a:rPr lang="en-US" dirty="0" smtClean="0"/>
              <a:t>, may contain as many as three morphemes (ten, -</a:t>
            </a:r>
            <a:r>
              <a:rPr lang="en-US" dirty="0" err="1" smtClean="0"/>
              <a:t>th</a:t>
            </a:r>
            <a:r>
              <a:rPr lang="en-US" dirty="0" smtClean="0"/>
              <a:t>, -s).</a:t>
            </a:r>
          </a:p>
        </p:txBody>
      </p:sp>
    </p:spTree>
    <p:extLst>
      <p:ext uri="{BB962C8B-B14F-4D97-AF65-F5344CB8AC3E}">
        <p14:creationId xmlns:p14="http://schemas.microsoft.com/office/powerpoint/2010/main" val="307581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3.2 Kinds of morpheme: bound versus free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core of the word </a:t>
            </a:r>
            <a:r>
              <a:rPr lang="en-US" sz="40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helpfulness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</a:t>
            </a:r>
          </a:p>
          <a:p>
            <a:pPr marL="0" indent="0">
              <a:buNone/>
            </a:pPr>
            <a:r>
              <a:rPr lang="en-US" dirty="0" smtClean="0"/>
              <a:t>Then we add –</a:t>
            </a:r>
            <a:r>
              <a:rPr lang="en-US" dirty="0" err="1" smtClean="0"/>
              <a:t>ful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Then we add -ness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827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2356</Words>
  <Application>Microsoft Office PowerPoint</Application>
  <PresentationFormat>On-screen Show (4:3)</PresentationFormat>
  <Paragraphs>292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Calibri</vt:lpstr>
      <vt:lpstr>JansonMT</vt:lpstr>
      <vt:lpstr>Times-PhoneticIPA</vt:lpstr>
      <vt:lpstr>Wingdings</vt:lpstr>
      <vt:lpstr>Office Theme</vt:lpstr>
      <vt:lpstr>Ch3:  A word and its parts: roots, afﬁxes and their shape</vt:lpstr>
      <vt:lpstr>Ch3:  A word and its parts: roots, afﬁxes and their shape</vt:lpstr>
      <vt:lpstr>3.1  Taking words apart</vt:lpstr>
      <vt:lpstr>3.1  Taking words apart</vt:lpstr>
      <vt:lpstr>3.1 Taking Words Parts</vt:lpstr>
      <vt:lpstr>3.1 Taking Words Parts</vt:lpstr>
      <vt:lpstr>3.1 Taking Words Parts</vt:lpstr>
      <vt:lpstr>3.1 Taking Words Parts</vt:lpstr>
      <vt:lpstr>3.2 Kinds of morpheme: bound versus free</vt:lpstr>
      <vt:lpstr>3.2 Kinds of morpheme: bound versus free</vt:lpstr>
      <vt:lpstr>3.2 Kinds of morpheme: bound versus free</vt:lpstr>
      <vt:lpstr>3.2 Kinds of morpheme: bound versus free</vt:lpstr>
      <vt:lpstr>3.2 Kinds of morpheme: bound versus free</vt:lpstr>
      <vt:lpstr>3.2 Kinds of morpheme: bound versus free</vt:lpstr>
      <vt:lpstr>3.3 Kinds of morpheme: root, afﬁx, combining form</vt:lpstr>
      <vt:lpstr>3.3 Kinds of morpheme: root, afﬁx, combining form</vt:lpstr>
      <vt:lpstr>3.2 Kinds of morpheme: bound versus free</vt:lpstr>
      <vt:lpstr>3.3 Kinds of morpheme: root, afﬁx, combining form</vt:lpstr>
      <vt:lpstr>3.3 Kinds of morpheme: root, afﬁx, combining form</vt:lpstr>
      <vt:lpstr>3.3 Kinds of morpheme: root, afﬁx, combining form</vt:lpstr>
      <vt:lpstr>3.3 Kinds of morpheme: root, afﬁx, combining form</vt:lpstr>
      <vt:lpstr>3.3 Kinds of morpheme: root, afﬁx, combining form</vt:lpstr>
      <vt:lpstr>3.4 Morphemes and their allomorphs</vt:lpstr>
      <vt:lpstr>Allomorphs of English Plural </vt:lpstr>
      <vt:lpstr>PowerPoint Presentation</vt:lpstr>
      <vt:lpstr>Allomorphs of English Past Tense</vt:lpstr>
      <vt:lpstr>PowerPoint Presentation</vt:lpstr>
      <vt:lpstr>Allomorphy</vt:lpstr>
      <vt:lpstr>Allomorphy</vt:lpstr>
      <vt:lpstr>Allomorphy</vt:lpstr>
      <vt:lpstr>3.5 Identifying morphemes independently of meaning </vt:lpstr>
      <vt:lpstr>3.5 Identifying morphemes independently of meaning </vt:lpstr>
      <vt:lpstr>3.5 Identifying morphemes independently of meaning </vt:lpstr>
      <vt:lpstr>3.5 Identifying morphemes independently of meaning </vt:lpstr>
      <vt:lpstr>3.5 Identifying morphemes independently of meaning </vt:lpstr>
      <vt:lpstr>3.5 Identifying morphemes independently of meaning </vt:lpstr>
      <vt:lpstr>3.5 Identifying morphemes independently of meaning </vt:lpstr>
      <vt:lpstr>3.5 Identifying morphemes independently of meaning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Words</dc:title>
  <dc:creator>AlGhamdi</dc:creator>
  <cp:lastModifiedBy>ameerh</cp:lastModifiedBy>
  <cp:revision>38</cp:revision>
  <dcterms:created xsi:type="dcterms:W3CDTF">2016-02-01T15:51:37Z</dcterms:created>
  <dcterms:modified xsi:type="dcterms:W3CDTF">2019-09-15T07:34:58Z</dcterms:modified>
</cp:coreProperties>
</file>