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56" r:id="rId2"/>
    <p:sldId id="273" r:id="rId3"/>
    <p:sldId id="401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378" r:id="rId13"/>
    <p:sldId id="282" r:id="rId14"/>
    <p:sldId id="284" r:id="rId15"/>
    <p:sldId id="379" r:id="rId16"/>
    <p:sldId id="380" r:id="rId17"/>
    <p:sldId id="381" r:id="rId18"/>
    <p:sldId id="382" r:id="rId19"/>
    <p:sldId id="383" r:id="rId20"/>
    <p:sldId id="384" r:id="rId21"/>
    <p:sldId id="385" r:id="rId22"/>
    <p:sldId id="386" r:id="rId23"/>
    <p:sldId id="387" r:id="rId24"/>
    <p:sldId id="395" r:id="rId25"/>
    <p:sldId id="388" r:id="rId26"/>
    <p:sldId id="390" r:id="rId27"/>
    <p:sldId id="396" r:id="rId28"/>
    <p:sldId id="397" r:id="rId29"/>
    <p:sldId id="398" r:id="rId30"/>
    <p:sldId id="285" r:id="rId31"/>
    <p:sldId id="286" r:id="rId32"/>
    <p:sldId id="399" r:id="rId33"/>
    <p:sldId id="287" r:id="rId34"/>
    <p:sldId id="292" r:id="rId35"/>
    <p:sldId id="294" r:id="rId36"/>
    <p:sldId id="295" r:id="rId37"/>
    <p:sldId id="296" r:id="rId38"/>
    <p:sldId id="297" r:id="rId39"/>
    <p:sldId id="370" r:id="rId40"/>
    <p:sldId id="325" r:id="rId41"/>
    <p:sldId id="327" r:id="rId42"/>
    <p:sldId id="328" r:id="rId43"/>
    <p:sldId id="332" r:id="rId44"/>
    <p:sldId id="333" r:id="rId45"/>
    <p:sldId id="334" r:id="rId46"/>
    <p:sldId id="374" r:id="rId47"/>
    <p:sldId id="375" r:id="rId48"/>
    <p:sldId id="376" r:id="rId49"/>
    <p:sldId id="373" r:id="rId50"/>
    <p:sldId id="372" r:id="rId51"/>
    <p:sldId id="371" r:id="rId52"/>
    <p:sldId id="339" r:id="rId53"/>
    <p:sldId id="400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638" autoAdjust="0"/>
  </p:normalViewPr>
  <p:slideViewPr>
    <p:cSldViewPr>
      <p:cViewPr>
        <p:scale>
          <a:sx n="70" d="100"/>
          <a:sy n="70" d="100"/>
        </p:scale>
        <p:origin x="-1560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19057-4A65-41EA-B9F4-C28681A13301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9FC79B-AE42-4447-BC2C-1A76C4F1E1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49B89-3777-43FC-9FB8-0E6583398B14}" type="datetimeFigureOut">
              <a:rPr lang="en-US" smtClean="0"/>
              <a:pPr/>
              <a:t>1/25/2016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5E86E-813E-4D8D-95DC-829CEBDC4D1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73B15E-4943-4F71-9D98-441A042DB306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D3E1F60-87F9-48B3-A25C-717EE0B16F38}" type="slidenum">
              <a:rPr lang="ar-SA" smtClean="0">
                <a:latin typeface="Arial" pitchFamily="34" charset="0"/>
              </a:rPr>
              <a:pPr/>
              <a:t>46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B326789-EBDC-48C9-B3F0-9F8575632DC7}" type="slidenum">
              <a:rPr lang="ar-SA" smtClean="0">
                <a:latin typeface="Arial" pitchFamily="34" charset="0"/>
              </a:rPr>
              <a:pPr/>
              <a:t>47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792BBA8-2302-4F79-BC0D-25FE5389E5F7}" type="slidenum">
              <a:rPr lang="ar-SA" smtClean="0">
                <a:latin typeface="Arial" pitchFamily="34" charset="0"/>
              </a:rPr>
              <a:pPr/>
              <a:t>48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2EED-73DC-47D1-B035-33A46231A676}" type="datetime1">
              <a:rPr lang="en-US" smtClean="0"/>
              <a:pPr/>
              <a:t>1/25/2016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4C68-CEC9-41AB-B2D2-49666351151E}" type="datetime1">
              <a:rPr lang="en-US" smtClean="0"/>
              <a:pPr/>
              <a:t>1/25/2016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241C-8FFF-452E-BBE2-7852545AFBDC}" type="datetime1">
              <a:rPr lang="en-US" smtClean="0"/>
              <a:pPr/>
              <a:t>1/25/2016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Rounded MT Bold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453C-F32A-4C56-A94E-5E9C5924BDE1}" type="datetime1">
              <a:rPr lang="en-US" smtClean="0"/>
              <a:pPr/>
              <a:t>1/25/2016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CAFB6-8E73-44F4-8CB3-C771796F3620}" type="datetime1">
              <a:rPr lang="en-US" smtClean="0"/>
              <a:pPr/>
              <a:t>1/25/2016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69AC-CAB5-43F5-9AD6-510D6DEA771F}" type="datetime1">
              <a:rPr lang="en-US" smtClean="0"/>
              <a:pPr/>
              <a:t>1/25/2016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21FBD-4DE3-42F3-87F2-DC2FB7FDD8AA}" type="datetime1">
              <a:rPr lang="en-US" smtClean="0"/>
              <a:pPr/>
              <a:t>1/25/2016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A632B-5D9C-4FD1-9237-D4ED4BFEAD5B}" type="datetime1">
              <a:rPr lang="en-US" smtClean="0"/>
              <a:pPr/>
              <a:t>1/25/2016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44446-A47C-498C-AC5A-4BBF2D121E44}" type="datetime1">
              <a:rPr lang="en-US" smtClean="0"/>
              <a:pPr/>
              <a:t>1/25/2016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98C1F-2C8A-4541-8951-130C19F9C8E6}" type="datetime1">
              <a:rPr lang="en-US" smtClean="0"/>
              <a:pPr/>
              <a:t>1/25/2016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CBAB-F58D-4470-8003-C691A06F167C}" type="datetime1">
              <a:rPr lang="en-US" smtClean="0"/>
              <a:pPr/>
              <a:t>1/25/2016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9EE30-B4AA-4DB6-BF50-09550533B736}" type="datetime1">
              <a:rPr lang="en-US" smtClean="0"/>
              <a:pPr/>
              <a:t>1/25/2016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learnbones.com/wp-content/uploads/Pelvic_girdle.jpg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learnbones.com/wp-content/uploads/Pelvic_girdle.jpg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learnbones.com/wp-content/uploads/Pelvic_girdle.jpg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800" b="1" dirty="0" smtClean="0">
                <a:cs typeface="Aharoni" pitchFamily="2" charset="-79"/>
              </a:rPr>
              <a:t>Anatomy of </a:t>
            </a:r>
            <a:br>
              <a:rPr lang="en-US" sz="4800" b="1" dirty="0" smtClean="0">
                <a:cs typeface="Aharoni" pitchFamily="2" charset="-79"/>
              </a:rPr>
            </a:br>
            <a:r>
              <a:rPr lang="en-US" sz="4800" b="1" dirty="0" smtClean="0">
                <a:cs typeface="Aharoni" pitchFamily="2" charset="-79"/>
              </a:rPr>
              <a:t>Female Reproductive System </a:t>
            </a:r>
            <a:endParaRPr lang="en-GB" sz="4800" b="1" dirty="0"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334000"/>
            <a:ext cx="3886200" cy="762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GB" b="1" dirty="0" smtClean="0">
                <a:solidFill>
                  <a:schemeClr val="bg1"/>
                </a:solidFill>
              </a:rPr>
              <a:t>Lecture 1, NUR 324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924800" cy="990599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l" rtl="0" eaLnBrk="1" hangingPunct="1"/>
            <a:r>
              <a:rPr lang="en-US" sz="49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Clitoris</a:t>
            </a:r>
            <a:r>
              <a:rPr lang="en-US" sz="6000" b="1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7981950" cy="4162425"/>
          </a:xfrm>
        </p:spPr>
        <p:txBody>
          <a:bodyPr>
            <a:normAutofit fontScale="92500" lnSpcReduction="10000"/>
          </a:bodyPr>
          <a:lstStyle/>
          <a:p>
            <a:pPr algn="l" rtl="0" eaLnBrk="1" hangingPunct="1"/>
            <a:r>
              <a:rPr lang="en-US" sz="4000" dirty="0" smtClean="0">
                <a:latin typeface="Times"/>
                <a:cs typeface="Times New Roman" charset="0"/>
              </a:rPr>
              <a:t>The term clitoris comes from a Greek word meaning key.</a:t>
            </a:r>
          </a:p>
          <a:p>
            <a:pPr algn="l" rtl="0" eaLnBrk="1" hangingPunct="1"/>
            <a:r>
              <a:rPr lang="en-US" sz="4000" dirty="0" smtClean="0">
                <a:latin typeface="Times"/>
                <a:cs typeface="Times New Roman" charset="0"/>
              </a:rPr>
              <a:t>Erectile organ.</a:t>
            </a:r>
          </a:p>
          <a:p>
            <a:pPr algn="l" rtl="0" eaLnBrk="1" hangingPunct="1"/>
            <a:r>
              <a:rPr lang="en-US" sz="4000" dirty="0" smtClean="0">
                <a:latin typeface="Times"/>
                <a:cs typeface="Times New Roman" charset="0"/>
              </a:rPr>
              <a:t>It’s rich vascular, highly sensitive to temperature, touch, and pressure sensation</a:t>
            </a:r>
          </a:p>
          <a:p>
            <a:pPr algn="l" rtl="0" eaLnBrk="1" hangingPunct="1"/>
            <a:r>
              <a:rPr lang="en-US" sz="4000" b="1" dirty="0" smtClean="0">
                <a:latin typeface="Times"/>
                <a:cs typeface="Times New Roman" charset="0"/>
              </a:rPr>
              <a:t>Function</a:t>
            </a:r>
            <a:r>
              <a:rPr lang="en-US" sz="4000" dirty="0" smtClean="0">
                <a:latin typeface="Times"/>
                <a:cs typeface="Times New Roman" charset="0"/>
              </a:rPr>
              <a:t>: </a:t>
            </a:r>
            <a:r>
              <a:rPr lang="en-US" sz="4000" dirty="0" smtClean="0">
                <a:latin typeface="Times"/>
                <a:cs typeface="Times New Roman" charset="0"/>
              </a:rPr>
              <a:t>Sexual </a:t>
            </a:r>
            <a:r>
              <a:rPr lang="en-US" sz="4000" dirty="0" smtClean="0">
                <a:latin typeface="Times"/>
                <a:cs typeface="Times New Roman" charset="0"/>
              </a:rPr>
              <a:t>stimulation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534400" cy="12192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l" rtl="0" eaLnBrk="1" hangingPunct="1"/>
            <a:r>
              <a:rPr lang="en-US" sz="6000" dirty="0" smtClean="0">
                <a:solidFill>
                  <a:srgbClr val="FF0000"/>
                </a:solidFill>
                <a:latin typeface="+mj-lt"/>
                <a:cs typeface="Times New Roman" charset="0"/>
              </a:rPr>
              <a:t>5. Vestibule</a:t>
            </a:r>
            <a:r>
              <a:rPr lang="en-US" sz="6000" dirty="0" smtClean="0">
                <a:latin typeface="Times New Roman" charset="0"/>
                <a:cs typeface="Times New Roman" charset="0"/>
              </a:rPr>
              <a:t>.</a:t>
            </a:r>
            <a:endParaRPr lang="en-US" sz="6000" b="0" dirty="0" smtClean="0">
              <a:latin typeface="Times New Roman" charset="0"/>
              <a:cs typeface="Times New Roman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7981950" cy="4306888"/>
          </a:xfrm>
        </p:spPr>
        <p:txBody>
          <a:bodyPr>
            <a:normAutofit lnSpcReduction="10000"/>
          </a:bodyPr>
          <a:lstStyle/>
          <a:p>
            <a:pPr rtl="0" eaLnBrk="1" hangingPunct="1"/>
            <a:r>
              <a:rPr lang="en-US" sz="4000" dirty="0" smtClean="0">
                <a:latin typeface="+mn-lt"/>
                <a:cs typeface="Times New Roman" charset="0"/>
              </a:rPr>
              <a:t>It is oval-shaped area formed between the labia </a:t>
            </a:r>
            <a:r>
              <a:rPr lang="en-US" sz="4000" dirty="0" err="1" smtClean="0">
                <a:latin typeface="+mn-lt"/>
                <a:cs typeface="Times New Roman" charset="0"/>
              </a:rPr>
              <a:t>minora</a:t>
            </a:r>
            <a:r>
              <a:rPr lang="en-US" sz="4000" dirty="0" smtClean="0">
                <a:latin typeface="+mn-lt"/>
                <a:cs typeface="Times New Roman" charset="0"/>
              </a:rPr>
              <a:t>, clitoris, and </a:t>
            </a:r>
            <a:r>
              <a:rPr lang="en-US" sz="4000" dirty="0" err="1" smtClean="0">
                <a:latin typeface="+mn-lt"/>
                <a:cs typeface="Times New Roman" charset="0"/>
              </a:rPr>
              <a:t>fourchette</a:t>
            </a:r>
            <a:r>
              <a:rPr lang="en-US" sz="4000" dirty="0" smtClean="0">
                <a:latin typeface="+mn-lt"/>
                <a:cs typeface="Times New Roman" charset="0"/>
              </a:rPr>
              <a:t>.</a:t>
            </a:r>
          </a:p>
          <a:p>
            <a:pPr rtl="0" eaLnBrk="1" hangingPunct="1"/>
            <a:r>
              <a:rPr lang="en-US" sz="4000" dirty="0" smtClean="0">
                <a:latin typeface="+mn-lt"/>
                <a:cs typeface="Times New Roman" charset="0"/>
              </a:rPr>
              <a:t>Vestibule contains the external urethral </a:t>
            </a:r>
            <a:r>
              <a:rPr lang="en-US" sz="4000" dirty="0" err="1" smtClean="0">
                <a:latin typeface="+mn-lt"/>
                <a:cs typeface="Times New Roman" charset="0"/>
              </a:rPr>
              <a:t>meatus</a:t>
            </a:r>
            <a:r>
              <a:rPr lang="en-US" sz="4000" dirty="0" smtClean="0">
                <a:latin typeface="+mn-lt"/>
                <a:cs typeface="Times New Roman" charset="0"/>
              </a:rPr>
              <a:t>, vaginal </a:t>
            </a:r>
            <a:r>
              <a:rPr lang="en-US" sz="4000" dirty="0" err="1" smtClean="0">
                <a:latin typeface="+mn-lt"/>
                <a:cs typeface="Times New Roman" charset="0"/>
              </a:rPr>
              <a:t>introitus</a:t>
            </a:r>
            <a:r>
              <a:rPr lang="en-US" sz="4000" dirty="0" smtClean="0">
                <a:latin typeface="+mn-lt"/>
                <a:cs typeface="Times New Roman" charset="0"/>
              </a:rPr>
              <a:t>, and </a:t>
            </a:r>
            <a:r>
              <a:rPr lang="en-US" sz="4000" dirty="0" err="1" smtClean="0">
                <a:latin typeface="+mn-lt"/>
                <a:cs typeface="Times New Roman" charset="0"/>
              </a:rPr>
              <a:t>Bartholins</a:t>
            </a:r>
            <a:r>
              <a:rPr lang="en-US" sz="4000" dirty="0" smtClean="0">
                <a:latin typeface="+mn-lt"/>
                <a:cs typeface="Times New Roman" charset="0"/>
              </a:rPr>
              <a:t> glands and </a:t>
            </a:r>
            <a:r>
              <a:rPr lang="en-US" sz="4000" dirty="0" err="1" smtClean="0">
                <a:latin typeface="+mn-lt"/>
                <a:cs typeface="Times New Roman" charset="0"/>
              </a:rPr>
              <a:t>skene</a:t>
            </a:r>
            <a:r>
              <a:rPr lang="en-US" sz="4000" dirty="0" smtClean="0">
                <a:latin typeface="+mn-lt"/>
                <a:cs typeface="Times New Roman" charset="0"/>
              </a:rPr>
              <a:t> gland that secret mucus.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sz="4000" dirty="0" smtClean="0">
              <a:latin typeface="Times"/>
              <a:cs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The vaginal opening is surrounded by hymen, the hymen is a tough, elastic, perforated mucosa across the vaginal </a:t>
            </a:r>
            <a:r>
              <a:rPr lang="en-GB" sz="3600" dirty="0" err="1" smtClean="0"/>
              <a:t>introitus</a:t>
            </a:r>
            <a:r>
              <a:rPr lang="en-GB" sz="3600" dirty="0" smtClean="0"/>
              <a:t>. 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7924800" cy="1066800"/>
          </a:xfrm>
          <a:prstGeom prst="roundRect">
            <a:avLst>
              <a:gd name="adj" fmla="val 24208"/>
            </a:avLst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 rtl="0" eaLnBrk="1" hangingPunct="1"/>
            <a:r>
              <a:rPr lang="en-US" sz="6000" dirty="0" smtClean="0">
                <a:latin typeface="+mn-lt"/>
                <a:cs typeface="Times New Roman" charset="0"/>
              </a:rPr>
              <a:t>6. Perineum</a:t>
            </a:r>
            <a:endParaRPr lang="en-US" sz="6000" dirty="0" smtClean="0">
              <a:latin typeface="+mn-lt"/>
              <a:cs typeface="Times New Roman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126413" cy="4306888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3600" dirty="0" smtClean="0">
                <a:latin typeface="+mn-lt"/>
                <a:cs typeface="Times New Roman" charset="0"/>
              </a:rPr>
              <a:t>Is the most posterior part of the external female reproductive organs.</a:t>
            </a:r>
          </a:p>
          <a:p>
            <a:pPr algn="l" rtl="0" eaLnBrk="1" hangingPunct="1"/>
            <a:r>
              <a:rPr lang="en-US" sz="3600" dirty="0" smtClean="0">
                <a:latin typeface="+mn-lt"/>
                <a:cs typeface="Times New Roman" charset="0"/>
              </a:rPr>
              <a:t>It is located between vulva and anus.</a:t>
            </a:r>
          </a:p>
          <a:p>
            <a:pPr algn="l" rtl="0" eaLnBrk="1" hangingPunct="1"/>
            <a:r>
              <a:rPr lang="en-US" sz="3600" dirty="0" smtClean="0">
                <a:latin typeface="+mn-lt"/>
                <a:cs typeface="Times New Roman" charset="0"/>
              </a:rPr>
              <a:t>is </a:t>
            </a:r>
            <a:r>
              <a:rPr lang="en-US" sz="3600" dirty="0" smtClean="0">
                <a:latin typeface="+mn-lt"/>
                <a:cs typeface="Times New Roman" charset="0"/>
              </a:rPr>
              <a:t>composed of fibrous and muscular tissues that support pelvic structures.</a:t>
            </a:r>
          </a:p>
          <a:p>
            <a:pPr algn="l" rtl="0" eaLnBrk="1" hangingPunct="1"/>
            <a:r>
              <a:rPr lang="en-US" sz="3600" b="1" dirty="0" smtClean="0">
                <a:latin typeface="+mn-lt"/>
                <a:cs typeface="Times New Roman" charset="0"/>
              </a:rPr>
              <a:t>Episiotomy</a:t>
            </a:r>
            <a:r>
              <a:rPr lang="en-US" sz="3600" dirty="0" smtClean="0">
                <a:latin typeface="+mn-lt"/>
                <a:cs typeface="Times New Roman" charset="0"/>
              </a:rPr>
              <a:t>: incision of the perineum area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763000" cy="1143000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pPr marL="514350" indent="-514350"/>
            <a:r>
              <a:rPr lang="en-US" sz="3600" b="1" dirty="0" smtClean="0">
                <a:solidFill>
                  <a:srgbClr val="FF0000"/>
                </a:solidFill>
              </a:rPr>
              <a:t>Internal  Female Reproductive Organs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693025" cy="4235450"/>
          </a:xfrm>
        </p:spPr>
        <p:txBody>
          <a:bodyPr/>
          <a:lstStyle/>
          <a:p>
            <a:pPr marL="914400" indent="-914400" algn="l" rtl="0" eaLnBrk="1" hangingPunct="1">
              <a:buFont typeface="+mj-lt"/>
              <a:buAutoNum type="arabicPeriod"/>
            </a:pPr>
            <a:r>
              <a:rPr lang="en-US" sz="5400" b="1" dirty="0" smtClean="0">
                <a:latin typeface="+mn-lt"/>
                <a:cs typeface="Times New Roman" charset="0"/>
              </a:rPr>
              <a:t>Vagina</a:t>
            </a:r>
          </a:p>
          <a:p>
            <a:pPr marL="914400" indent="-914400" algn="l" rtl="0" eaLnBrk="1" hangingPunct="1">
              <a:buFont typeface="+mj-lt"/>
              <a:buAutoNum type="arabicPeriod"/>
            </a:pPr>
            <a:r>
              <a:rPr lang="en-US" sz="5400" b="1" dirty="0" smtClean="0">
                <a:latin typeface="+mn-lt"/>
                <a:cs typeface="Times New Roman" charset="0"/>
              </a:rPr>
              <a:t>Uterus</a:t>
            </a:r>
          </a:p>
          <a:p>
            <a:pPr marL="914400" indent="-914400" algn="l" rtl="0" eaLnBrk="1" hangingPunct="1">
              <a:buFont typeface="+mj-lt"/>
              <a:buAutoNum type="arabicPeriod"/>
            </a:pPr>
            <a:r>
              <a:rPr lang="en-US" sz="5400" b="1" dirty="0" smtClean="0">
                <a:latin typeface="+mn-lt"/>
                <a:cs typeface="Times New Roman" charset="0"/>
              </a:rPr>
              <a:t>Fallopian tubes</a:t>
            </a:r>
          </a:p>
          <a:p>
            <a:pPr marL="914400" indent="-914400" algn="l" rtl="0" eaLnBrk="1" hangingPunct="1">
              <a:buFont typeface="+mj-lt"/>
              <a:buAutoNum type="arabicPeriod"/>
            </a:pPr>
            <a:r>
              <a:rPr lang="en-US" sz="5400" b="1" dirty="0" smtClean="0">
                <a:latin typeface="+mn-lt"/>
                <a:cs typeface="Times New Roman" charset="0"/>
              </a:rPr>
              <a:t>Ovaries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solidFill>
            <a:srgbClr val="92D050"/>
          </a:solidFill>
        </p:spPr>
        <p:txBody>
          <a:bodyPr/>
          <a:lstStyle/>
          <a:p>
            <a:pPr algn="ctr" rtl="0" eaLnBrk="1" hangingPunct="1"/>
            <a:r>
              <a:rPr lang="en-US" sz="6600" b="1" dirty="0" smtClean="0">
                <a:solidFill>
                  <a:srgbClr val="800000"/>
                </a:solidFill>
                <a:latin typeface="+mj-lt"/>
                <a:cs typeface="Times New Roman" charset="0"/>
              </a:rPr>
              <a:t>1. Vagina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0"/>
            <a:ext cx="8839200" cy="4038600"/>
          </a:xfrm>
        </p:spPr>
        <p:txBody>
          <a:bodyPr>
            <a:noAutofit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2800" dirty="0" smtClean="0">
                <a:latin typeface="+mn-lt"/>
                <a:cs typeface="Times New Roman" charset="0"/>
              </a:rPr>
              <a:t>It is an elastic fibro-muscular tube and membranous tissue about 8 to 10 cm long.</a:t>
            </a:r>
          </a:p>
          <a:p>
            <a:pPr algn="l" rtl="0" eaLnBrk="1" hangingPunct="1">
              <a:lnSpc>
                <a:spcPct val="90000"/>
              </a:lnSpc>
              <a:buNone/>
            </a:pPr>
            <a:endParaRPr lang="en-US" sz="2800" dirty="0" smtClean="0">
              <a:latin typeface="+mn-lt"/>
              <a:cs typeface="Times New Roman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>
                <a:latin typeface="+mn-lt"/>
                <a:cs typeface="Times New Roman" charset="0"/>
              </a:rPr>
              <a:t>Lying between the bladder </a:t>
            </a:r>
            <a:r>
              <a:rPr lang="en-US" sz="2800" dirty="0" err="1" smtClean="0">
                <a:latin typeface="+mn-lt"/>
                <a:cs typeface="Times New Roman" charset="0"/>
              </a:rPr>
              <a:t>anteriorly</a:t>
            </a:r>
            <a:r>
              <a:rPr lang="en-US" sz="2800" dirty="0" smtClean="0">
                <a:latin typeface="+mn-lt"/>
                <a:cs typeface="Times New Roman" charset="0"/>
              </a:rPr>
              <a:t> and the rectum </a:t>
            </a:r>
            <a:r>
              <a:rPr lang="en-US" sz="2800" dirty="0" err="1" smtClean="0">
                <a:latin typeface="+mn-lt"/>
                <a:cs typeface="Times New Roman" charset="0"/>
              </a:rPr>
              <a:t>posteriorly</a:t>
            </a:r>
            <a:r>
              <a:rPr lang="en-US" sz="2800" dirty="0" smtClean="0">
                <a:latin typeface="+mn-lt"/>
                <a:cs typeface="Times New Roman" charset="0"/>
              </a:rPr>
              <a:t>.</a:t>
            </a:r>
          </a:p>
          <a:p>
            <a:r>
              <a:rPr lang="en-US" sz="2800" dirty="0" smtClean="0">
                <a:latin typeface="+mn-lt"/>
                <a:cs typeface="Times New Roman" charset="0"/>
              </a:rPr>
              <a:t>The vagina connects the uterus above with the external genitals.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>
                <a:cs typeface="Times New Roman" charset="0"/>
              </a:rPr>
              <a:t>The vaginal lining has multiple folds, or </a:t>
            </a:r>
            <a:r>
              <a:rPr lang="en-US" dirty="0" err="1" smtClean="0">
                <a:solidFill>
                  <a:srgbClr val="800000"/>
                </a:solidFill>
                <a:cs typeface="Times New Roman" charset="0"/>
              </a:rPr>
              <a:t>rugae</a:t>
            </a:r>
            <a:r>
              <a:rPr lang="en-US" dirty="0" smtClean="0">
                <a:cs typeface="Times New Roman" charset="0"/>
              </a:rPr>
              <a:t> and muscle layer. These folds allow the vagina to stretch considerably during childbirth. </a:t>
            </a:r>
          </a:p>
          <a:p>
            <a:pPr algn="just"/>
            <a:endParaRPr lang="en-US" dirty="0" smtClean="0">
              <a:cs typeface="Times New Roman" charset="0"/>
            </a:endParaRPr>
          </a:p>
          <a:p>
            <a:pPr algn="just"/>
            <a:r>
              <a:rPr lang="en-US" dirty="0" smtClean="0">
                <a:cs typeface="Times New Roman" charset="0"/>
              </a:rPr>
              <a:t>The reaction of the vagina is </a:t>
            </a:r>
            <a:r>
              <a:rPr lang="en-US" dirty="0" smtClean="0">
                <a:solidFill>
                  <a:srgbClr val="800000"/>
                </a:solidFill>
                <a:cs typeface="Times New Roman" charset="0"/>
              </a:rPr>
              <a:t>acidic</a:t>
            </a:r>
            <a:r>
              <a:rPr lang="en-US" dirty="0" smtClean="0">
                <a:cs typeface="Times New Roman" charset="0"/>
              </a:rPr>
              <a:t>, the </a:t>
            </a:r>
            <a:r>
              <a:rPr lang="en-US" dirty="0" smtClean="0">
                <a:solidFill>
                  <a:srgbClr val="800000"/>
                </a:solidFill>
                <a:cs typeface="Times New Roman" charset="0"/>
              </a:rPr>
              <a:t>pH is 4.5</a:t>
            </a:r>
            <a:r>
              <a:rPr lang="en-US" dirty="0" smtClean="0">
                <a:cs typeface="Times New Roman" charset="0"/>
              </a:rPr>
              <a:t> that protects the vagina against infection.</a:t>
            </a:r>
          </a:p>
          <a:p>
            <a:pPr algn="just" rtl="0" eaLnBrk="1" hangingPunct="1"/>
            <a:endParaRPr lang="en-US" sz="4000" dirty="0" smtClean="0">
              <a:latin typeface="Times New Roman" charset="0"/>
              <a:cs typeface="Times New Roman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solidFill>
            <a:srgbClr val="92D050"/>
          </a:solidFill>
        </p:spPr>
        <p:txBody>
          <a:bodyPr>
            <a:noAutofit/>
          </a:bodyPr>
          <a:lstStyle/>
          <a:p>
            <a:pPr algn="ctr" rtl="0" eaLnBrk="1" hangingPunct="1"/>
            <a:r>
              <a:rPr lang="en-US" sz="4800" b="1" dirty="0" smtClean="0">
                <a:solidFill>
                  <a:srgbClr val="800000"/>
                </a:solidFill>
                <a:latin typeface="+mj-lt"/>
                <a:cs typeface="Times New Roman" charset="0"/>
              </a:rPr>
              <a:t>Cont.. Vagina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2"/>
          <p:cNvSpPr>
            <a:spLocks noGrp="1" noChangeArrowheads="1"/>
          </p:cNvSpPr>
          <p:nvPr>
            <p:ph type="title"/>
          </p:nvPr>
        </p:nvSpPr>
        <p:spPr>
          <a:xfrm>
            <a:off x="539750" y="762000"/>
            <a:ext cx="8424863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en-US" sz="4400" dirty="0" smtClean="0">
                <a:latin typeface="Times New Roman" charset="0"/>
                <a:cs typeface="Times New Roman" charset="0"/>
              </a:rPr>
              <a:t>Anatomical relation of the vagina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8054975" cy="4162425"/>
          </a:xfrm>
        </p:spPr>
        <p:txBody>
          <a:bodyPr/>
          <a:lstStyle/>
          <a:p>
            <a:pPr algn="l" rtl="0" eaLnBrk="1" hangingPunct="1"/>
            <a:r>
              <a:rPr lang="en-US" sz="3200" b="1" dirty="0" smtClean="0"/>
              <a:t>Anterior</a:t>
            </a:r>
            <a:r>
              <a:rPr lang="en-US" sz="3200" b="1" dirty="0" smtClean="0">
                <a:solidFill>
                  <a:srgbClr val="800000"/>
                </a:solidFill>
              </a:rPr>
              <a:t>------------</a:t>
            </a:r>
            <a:r>
              <a:rPr lang="en-US" sz="3200" b="1" dirty="0" smtClean="0"/>
              <a:t>Urethra and bladder</a:t>
            </a:r>
          </a:p>
          <a:p>
            <a:pPr algn="l" rtl="0" eaLnBrk="1" hangingPunct="1"/>
            <a:r>
              <a:rPr lang="en-US" sz="3200" b="1" dirty="0" smtClean="0"/>
              <a:t>Posterior</a:t>
            </a:r>
            <a:r>
              <a:rPr lang="en-US" sz="3200" b="1" dirty="0" smtClean="0">
                <a:solidFill>
                  <a:srgbClr val="800000"/>
                </a:solidFill>
              </a:rPr>
              <a:t>-----------</a:t>
            </a:r>
            <a:r>
              <a:rPr lang="en-US" sz="3200" b="1" dirty="0" err="1" smtClean="0"/>
              <a:t>Perineal</a:t>
            </a:r>
            <a:r>
              <a:rPr lang="en-US" sz="3200" b="1" dirty="0" smtClean="0"/>
              <a:t> body &amp;rectum</a:t>
            </a:r>
          </a:p>
          <a:p>
            <a:pPr algn="l" rtl="0" eaLnBrk="1" hangingPunct="1"/>
            <a:r>
              <a:rPr lang="en-US" sz="3200" b="1" dirty="0" smtClean="0"/>
              <a:t>Lateral</a:t>
            </a:r>
            <a:r>
              <a:rPr lang="en-US" sz="3200" b="1" dirty="0" smtClean="0">
                <a:solidFill>
                  <a:srgbClr val="800000"/>
                </a:solidFill>
              </a:rPr>
              <a:t>-------------</a:t>
            </a:r>
            <a:r>
              <a:rPr lang="en-US" sz="3200" b="1" dirty="0" smtClean="0"/>
              <a:t> Pelvic floor muscles</a:t>
            </a:r>
          </a:p>
          <a:p>
            <a:pPr algn="l" rtl="0" eaLnBrk="1" hangingPunct="1"/>
            <a:r>
              <a:rPr lang="en-US" sz="3200" b="1" dirty="0" smtClean="0"/>
              <a:t>Superior</a:t>
            </a:r>
            <a:r>
              <a:rPr lang="en-US" sz="3200" b="1" dirty="0" smtClean="0">
                <a:solidFill>
                  <a:srgbClr val="800000"/>
                </a:solidFill>
              </a:rPr>
              <a:t>-----------</a:t>
            </a:r>
            <a:r>
              <a:rPr lang="en-US" sz="3200" b="1" dirty="0" smtClean="0"/>
              <a:t>The cervix.</a:t>
            </a:r>
          </a:p>
          <a:p>
            <a:pPr algn="l" rtl="0" eaLnBrk="1" hangingPunct="1"/>
            <a:r>
              <a:rPr lang="en-US" sz="3200" b="1" dirty="0" smtClean="0"/>
              <a:t>Inferior</a:t>
            </a:r>
            <a:r>
              <a:rPr lang="en-US" sz="3200" b="1" dirty="0" smtClean="0">
                <a:solidFill>
                  <a:srgbClr val="800000"/>
                </a:solidFill>
              </a:rPr>
              <a:t>-------------</a:t>
            </a:r>
            <a:r>
              <a:rPr lang="en-US" sz="3200" b="1" dirty="0" smtClean="0"/>
              <a:t> The vulva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en-US" sz="4800" b="1" dirty="0" smtClean="0">
                <a:latin typeface="+mj-lt"/>
                <a:cs typeface="Times New Roman" charset="0"/>
              </a:rPr>
              <a:t>Functions of the vagina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86000"/>
            <a:ext cx="8054975" cy="4235450"/>
          </a:xfrm>
        </p:spPr>
        <p:txBody>
          <a:bodyPr>
            <a:normAutofit/>
          </a:bodyPr>
          <a:lstStyle/>
          <a:p>
            <a:pPr marL="742950" indent="-742950" algn="l" rtl="0" eaLnBrk="1" hangingPunct="1">
              <a:buFont typeface="+mj-lt"/>
              <a:buAutoNum type="arabicPeriod"/>
            </a:pPr>
            <a:r>
              <a:rPr lang="en-US" sz="3600" dirty="0" smtClean="0">
                <a:cs typeface="Arial" pitchFamily="34" charset="0"/>
              </a:rPr>
              <a:t>To allow discharge of the menstrual flow.</a:t>
            </a:r>
          </a:p>
          <a:p>
            <a:pPr marL="742950" indent="-742950" algn="l" rtl="0" eaLnBrk="1" hangingPunct="1">
              <a:buFont typeface="+mj-lt"/>
              <a:buAutoNum type="arabicPeriod"/>
            </a:pPr>
            <a:r>
              <a:rPr lang="en-US" sz="3600" dirty="0" smtClean="0">
                <a:cs typeface="Arial" pitchFamily="34" charset="0"/>
              </a:rPr>
              <a:t>As the female organs of coitus.</a:t>
            </a:r>
          </a:p>
          <a:p>
            <a:pPr marL="742950" indent="-742950" algn="l" rtl="0" eaLnBrk="1" hangingPunct="1">
              <a:buFont typeface="+mj-lt"/>
              <a:buAutoNum type="arabicPeriod"/>
            </a:pPr>
            <a:r>
              <a:rPr lang="en-US" sz="3600" dirty="0" smtClean="0">
                <a:cs typeface="Arial" pitchFamily="34" charset="0"/>
              </a:rPr>
              <a:t>To allow passage of the fetus from the uterus.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AutoShap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82000" cy="9144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rtl="0" eaLnBrk="1" hangingPunct="1"/>
            <a:r>
              <a:rPr lang="en-US" sz="6000" b="1" dirty="0" smtClean="0">
                <a:solidFill>
                  <a:srgbClr val="800000"/>
                </a:solidFill>
                <a:latin typeface="+mn-lt"/>
                <a:ea typeface="Tahoma" pitchFamily="34" charset="0"/>
                <a:cs typeface="Tahoma" pitchFamily="34" charset="0"/>
              </a:rPr>
              <a:t>2</a:t>
            </a:r>
            <a:r>
              <a:rPr lang="en-US" sz="6600" b="1" dirty="0" smtClean="0">
                <a:solidFill>
                  <a:srgbClr val="800000"/>
                </a:solidFill>
                <a:latin typeface="+mn-lt"/>
                <a:ea typeface="Tahoma" pitchFamily="34" charset="0"/>
                <a:cs typeface="Tahoma" pitchFamily="34" charset="0"/>
              </a:rPr>
              <a:t>. </a:t>
            </a:r>
            <a:r>
              <a:rPr lang="en-US" sz="6000" b="1" dirty="0" smtClean="0">
                <a:solidFill>
                  <a:srgbClr val="800000"/>
                </a:solidFill>
                <a:latin typeface="+mn-lt"/>
                <a:ea typeface="Tahoma" pitchFamily="34" charset="0"/>
                <a:cs typeface="Tahoma" pitchFamily="34" charset="0"/>
              </a:rPr>
              <a:t>Uterus</a:t>
            </a:r>
            <a:endParaRPr lang="en-US" sz="6600" b="1" dirty="0" smtClean="0">
              <a:solidFill>
                <a:srgbClr val="800000"/>
              </a:solidFill>
              <a:latin typeface="+mn-lt"/>
              <a:ea typeface="Tahoma" pitchFamily="34" charset="0"/>
              <a:cs typeface="Tahoma" pitchFamily="34" charset="0"/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305800" cy="4235450"/>
          </a:xfrm>
        </p:spPr>
        <p:txBody>
          <a:bodyPr>
            <a:normAutofit lnSpcReduction="10000"/>
          </a:bodyPr>
          <a:lstStyle/>
          <a:p>
            <a:pPr algn="l" rtl="0" eaLnBrk="1" hangingPunct="1"/>
            <a:r>
              <a:rPr lang="en-US" dirty="0" smtClean="0">
                <a:latin typeface="+mn-lt"/>
                <a:cs typeface="Shruti" pitchFamily="34" charset="0"/>
              </a:rPr>
              <a:t>The uterus is a hollow, pear shaped muscular organ at the top of vagina.</a:t>
            </a:r>
          </a:p>
          <a:p>
            <a:pPr algn="l" rtl="0" eaLnBrk="1" hangingPunct="1"/>
            <a:r>
              <a:rPr lang="en-US" dirty="0" smtClean="0">
                <a:latin typeface="+mn-lt"/>
                <a:cs typeface="Shruti" pitchFamily="34" charset="0"/>
              </a:rPr>
              <a:t>The uterus measures about </a:t>
            </a:r>
            <a:r>
              <a:rPr lang="en-US" dirty="0" smtClean="0">
                <a:solidFill>
                  <a:srgbClr val="800000"/>
                </a:solidFill>
                <a:latin typeface="+mn-lt"/>
                <a:cs typeface="Shruti" pitchFamily="34" charset="0"/>
              </a:rPr>
              <a:t>7.5 long X 5 wide X 2.5 thick cm</a:t>
            </a:r>
            <a:r>
              <a:rPr lang="en-US" dirty="0" smtClean="0">
                <a:latin typeface="+mn-lt"/>
                <a:cs typeface="Shruti" pitchFamily="34" charset="0"/>
              </a:rPr>
              <a:t> and weight about </a:t>
            </a:r>
            <a:r>
              <a:rPr lang="en-US" dirty="0" smtClean="0">
                <a:solidFill>
                  <a:srgbClr val="800000"/>
                </a:solidFill>
                <a:latin typeface="+mn-lt"/>
                <a:cs typeface="Shruti" pitchFamily="34" charset="0"/>
              </a:rPr>
              <a:t>50 – 60 gm.</a:t>
            </a:r>
          </a:p>
          <a:p>
            <a:pPr algn="l" rtl="0" eaLnBrk="1" hangingPunct="1"/>
            <a:r>
              <a:rPr lang="en-US" dirty="0" smtClean="0">
                <a:latin typeface="+mn-lt"/>
                <a:cs typeface="Shruti" pitchFamily="34" charset="0"/>
              </a:rPr>
              <a:t>It lies behind the bladder and in front of the rectum and is anchored in position by eight ligaments and is not attached by skeleton</a:t>
            </a:r>
            <a:r>
              <a:rPr lang="en-US" dirty="0" smtClean="0">
                <a:solidFill>
                  <a:srgbClr val="800000"/>
                </a:solidFill>
                <a:latin typeface="+mn-lt"/>
                <a:cs typeface="Shruti" pitchFamily="34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+mn-lt"/>
                <a:cs typeface="Shruti" pitchFamily="34" charset="0"/>
              </a:rPr>
              <a:t>The uterus divided into </a:t>
            </a:r>
            <a:r>
              <a:rPr lang="en-US" dirty="0" smtClean="0">
                <a:solidFill>
                  <a:srgbClr val="800000"/>
                </a:solidFill>
                <a:latin typeface="+mn-lt"/>
                <a:cs typeface="Shruti" pitchFamily="34" charset="0"/>
              </a:rPr>
              <a:t>three</a:t>
            </a:r>
            <a:r>
              <a:rPr lang="en-US" dirty="0" smtClean="0">
                <a:latin typeface="+mn-lt"/>
                <a:cs typeface="Shruti" pitchFamily="34" charset="0"/>
              </a:rPr>
              <a:t> parts</a:t>
            </a:r>
          </a:p>
          <a:p>
            <a:pPr algn="l" rtl="0" eaLnBrk="1" hangingPunct="1"/>
            <a:endParaRPr lang="en-US" b="1" dirty="0" smtClean="0">
              <a:solidFill>
                <a:srgbClr val="80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 animBg="1"/>
      <p:bldP spid="8397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445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en-US" sz="5400" b="1" dirty="0" smtClean="0">
                <a:latin typeface="Times New Roman" charset="0"/>
                <a:cs typeface="Times New Roman" charset="0"/>
              </a:rPr>
              <a:t>Learning Objectives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305800" cy="4306888"/>
          </a:xfrm>
        </p:spPr>
        <p:txBody>
          <a:bodyPr/>
          <a:lstStyle/>
          <a:p>
            <a:pPr marL="742950" indent="-742950" algn="l" rtl="0" eaLnBrk="1" hangingPunct="1">
              <a:buFont typeface="+mj-lt"/>
              <a:buAutoNum type="arabicPeriod"/>
            </a:pP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charset="0"/>
              </a:rPr>
              <a:t>Define the terms listed.</a:t>
            </a:r>
          </a:p>
          <a:p>
            <a:pPr marL="742950" indent="-742950" algn="l" rtl="0" eaLnBrk="1" hangingPunct="1">
              <a:buFont typeface="+mj-lt"/>
              <a:buAutoNum type="arabicPeriod"/>
            </a:pP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Times New Roman" charset="0"/>
              </a:rPr>
              <a:t>Identify the female external and internal reproductive organs.</a:t>
            </a:r>
          </a:p>
          <a:p>
            <a:pPr marL="742950" indent="-742950" algn="l" rtl="0" eaLnBrk="1" hangingPunct="1">
              <a:buFont typeface="+mj-lt"/>
              <a:buAutoNum type="arabicPeriod"/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charset="0"/>
              </a:rPr>
              <a:t>Explain the structure of the bony pelvis.</a:t>
            </a:r>
          </a:p>
          <a:p>
            <a:pPr marL="742950" indent="-742950" algn="l" rtl="0" eaLnBrk="1" hangingPunct="1">
              <a:buFont typeface="+mj-lt"/>
              <a:buAutoNum type="arabicPeriod"/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charset="0"/>
              </a:rPr>
              <a:t>Explain the functions and structures of pelvic floor.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AutoShap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8392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800" dirty="0" smtClean="0">
                <a:latin typeface="Shruti" pitchFamily="34" charset="0"/>
                <a:cs typeface="Shruti" pitchFamily="34" charset="0"/>
              </a:rPr>
              <a:t>The uterus divided into </a:t>
            </a:r>
            <a:r>
              <a:rPr lang="en-US" sz="4800" dirty="0" smtClean="0">
                <a:solidFill>
                  <a:srgbClr val="800000"/>
                </a:solidFill>
                <a:latin typeface="Shruti" pitchFamily="34" charset="0"/>
                <a:cs typeface="Shruti" pitchFamily="34" charset="0"/>
              </a:rPr>
              <a:t>three</a:t>
            </a:r>
            <a:r>
              <a:rPr lang="en-US" sz="4800" dirty="0" smtClean="0">
                <a:latin typeface="Shruti" pitchFamily="34" charset="0"/>
                <a:cs typeface="Shruti" pitchFamily="34" charset="0"/>
              </a:rPr>
              <a:t> parts:</a:t>
            </a:r>
            <a:endParaRPr lang="en-US" sz="4800" b="1" dirty="0" smtClean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305800" cy="4235450"/>
          </a:xfrm>
        </p:spPr>
        <p:txBody>
          <a:bodyPr>
            <a:normAutofit lnSpcReduction="1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1. Body of the uterus</a:t>
            </a:r>
          </a:p>
          <a:p>
            <a:pPr algn="l" rtl="0" eaLnBrk="1" hangingPunct="1"/>
            <a:r>
              <a:rPr lang="en-US" sz="3600" b="1" dirty="0" smtClean="0">
                <a:cs typeface="Times New Roman" charset="0"/>
              </a:rPr>
              <a:t>The upper part is the corpus, or body of the uterus</a:t>
            </a:r>
          </a:p>
          <a:p>
            <a:pPr algn="l" rtl="0" eaLnBrk="1" hangingPunct="1"/>
            <a:r>
              <a:rPr lang="en-US" sz="3600" b="1" dirty="0" smtClean="0">
                <a:cs typeface="Times New Roman" charset="0"/>
              </a:rPr>
              <a:t>The </a:t>
            </a:r>
            <a:r>
              <a:rPr lang="en-US" sz="3600" b="1" dirty="0" err="1" smtClean="0">
                <a:cs typeface="Times New Roman" charset="0"/>
              </a:rPr>
              <a:t>fundus</a:t>
            </a:r>
            <a:r>
              <a:rPr lang="en-US" sz="3600" b="1" dirty="0" smtClean="0">
                <a:cs typeface="Times New Roman" charset="0"/>
              </a:rPr>
              <a:t> is the part of the body above the area where the fallopian tubes enter the uterus. </a:t>
            </a:r>
          </a:p>
          <a:p>
            <a:pPr algn="l" rtl="0" eaLnBrk="1" hangingPunct="1"/>
            <a:r>
              <a:rPr lang="en-US" sz="3600" b="1" dirty="0" smtClean="0">
                <a:cs typeface="Times New Roman" charset="0"/>
              </a:rPr>
              <a:t>Length about 5 cm.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 animBg="1"/>
      <p:bldP spid="8499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126413" cy="43068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2. Isthmus</a:t>
            </a:r>
          </a:p>
          <a:p>
            <a:pPr algn="l" rtl="0" eaLnBrk="1" hangingPunct="1"/>
            <a:r>
              <a:rPr lang="en-US" b="1" dirty="0" smtClean="0">
                <a:cs typeface="Times New Roman" charset="0"/>
              </a:rPr>
              <a:t>A narrower transition zone.</a:t>
            </a:r>
          </a:p>
          <a:p>
            <a:pPr algn="l" rtl="0" eaLnBrk="1" hangingPunct="1"/>
            <a:r>
              <a:rPr lang="en-US" b="1" dirty="0" smtClean="0">
                <a:cs typeface="Times New Roman" charset="0"/>
              </a:rPr>
              <a:t>Is between the corpus of the uterus and cervix.</a:t>
            </a:r>
          </a:p>
          <a:p>
            <a:pPr algn="l" rtl="0" eaLnBrk="1" hangingPunct="1"/>
            <a:r>
              <a:rPr lang="en-US" b="1" dirty="0" smtClean="0">
                <a:cs typeface="Times New Roman" charset="0"/>
              </a:rPr>
              <a:t>During late pregnancy, the isthmus elongates and is known as the lower uterine segment.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AutoShap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8392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800" dirty="0" smtClean="0">
                <a:latin typeface="Shruti" pitchFamily="34" charset="0"/>
                <a:cs typeface="Shruti" pitchFamily="34" charset="0"/>
              </a:rPr>
              <a:t>The uterus divided into </a:t>
            </a:r>
            <a:r>
              <a:rPr lang="en-US" sz="4800" dirty="0" smtClean="0">
                <a:solidFill>
                  <a:srgbClr val="800000"/>
                </a:solidFill>
                <a:latin typeface="Shruti" pitchFamily="34" charset="0"/>
                <a:cs typeface="Shruti" pitchFamily="34" charset="0"/>
              </a:rPr>
              <a:t>three</a:t>
            </a:r>
            <a:r>
              <a:rPr lang="en-US" sz="4800" dirty="0" smtClean="0">
                <a:latin typeface="Shruti" pitchFamily="34" charset="0"/>
                <a:cs typeface="Shruti" pitchFamily="34" charset="0"/>
              </a:rPr>
              <a:t> parts:</a:t>
            </a:r>
            <a:endParaRPr lang="en-US" sz="4800" b="1" dirty="0" smtClean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05000"/>
            <a:ext cx="8054975" cy="367347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3. Cervix</a:t>
            </a:r>
          </a:p>
          <a:p>
            <a:pPr algn="l" rtl="0" eaLnBrk="1" hangingPunct="1"/>
            <a:r>
              <a:rPr lang="en-US" sz="3600" dirty="0" smtClean="0">
                <a:cs typeface="Times New Roman" charset="0"/>
              </a:rPr>
              <a:t>The lowermost position of the uterus “neck”.</a:t>
            </a:r>
          </a:p>
          <a:p>
            <a:pPr algn="l" rtl="0" eaLnBrk="1" hangingPunct="1"/>
            <a:r>
              <a:rPr lang="en-US" sz="3600" dirty="0" smtClean="0">
                <a:cs typeface="Times New Roman" charset="0"/>
              </a:rPr>
              <a:t>The length of the cervix is about 2.5 t0 3 cm</a:t>
            </a:r>
            <a:r>
              <a:rPr lang="en-US" sz="4000" dirty="0" smtClean="0">
                <a:cs typeface="Times New Roman" charset="0"/>
              </a:rPr>
              <a:t>.</a:t>
            </a:r>
          </a:p>
          <a:p>
            <a:r>
              <a:rPr lang="en-US" sz="4000" dirty="0" smtClean="0">
                <a:cs typeface="Times New Roman" charset="0"/>
              </a:rPr>
              <a:t>The </a:t>
            </a:r>
            <a:r>
              <a:rPr lang="en-US" sz="4000" dirty="0" err="1" smtClean="0">
                <a:cs typeface="Times New Roman" charset="0"/>
              </a:rPr>
              <a:t>os</a:t>
            </a:r>
            <a:r>
              <a:rPr lang="en-US" sz="4000" dirty="0" smtClean="0">
                <a:cs typeface="Times New Roman" charset="0"/>
              </a:rPr>
              <a:t>, is the opening in the cervix that runs between the uterus and vagina.</a:t>
            </a:r>
          </a:p>
          <a:p>
            <a:r>
              <a:rPr lang="en-US" sz="4000" dirty="0" smtClean="0">
                <a:cs typeface="Times New Roman" charset="0"/>
              </a:rPr>
              <a:t>The upper part of the cervix is marked by internal </a:t>
            </a:r>
            <a:r>
              <a:rPr lang="en-US" sz="4000" dirty="0" err="1" smtClean="0">
                <a:cs typeface="Times New Roman" charset="0"/>
              </a:rPr>
              <a:t>os</a:t>
            </a:r>
            <a:r>
              <a:rPr lang="en-US" sz="4000" dirty="0" smtClean="0">
                <a:cs typeface="Times New Roman" charset="0"/>
              </a:rPr>
              <a:t> and the lower cervix is marked by the external </a:t>
            </a:r>
            <a:r>
              <a:rPr lang="en-US" sz="4000" dirty="0" err="1" smtClean="0">
                <a:cs typeface="Times New Roman" charset="0"/>
              </a:rPr>
              <a:t>os</a:t>
            </a:r>
            <a:r>
              <a:rPr lang="en-US" sz="4000" dirty="0" smtClean="0">
                <a:cs typeface="Times New Roman" charset="0"/>
              </a:rPr>
              <a:t>.  </a:t>
            </a:r>
          </a:p>
          <a:p>
            <a:pPr algn="l" rtl="0" eaLnBrk="1" hangingPunct="1"/>
            <a:endParaRPr lang="en-US" sz="4000" b="1" dirty="0" smtClean="0">
              <a:latin typeface="Times New Roman" charset="0"/>
              <a:cs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800" dirty="0" smtClean="0">
                <a:latin typeface="Shruti" pitchFamily="34" charset="0"/>
                <a:cs typeface="Shruti" pitchFamily="34" charset="0"/>
              </a:rPr>
              <a:t>The uterus divided into </a:t>
            </a:r>
            <a:r>
              <a:rPr lang="en-US" sz="4800" dirty="0" smtClean="0">
                <a:solidFill>
                  <a:srgbClr val="800000"/>
                </a:solidFill>
                <a:latin typeface="Shruti" pitchFamily="34" charset="0"/>
                <a:cs typeface="Shruti" pitchFamily="34" charset="0"/>
              </a:rPr>
              <a:t>three</a:t>
            </a:r>
            <a:r>
              <a:rPr lang="en-US" sz="4800" dirty="0" smtClean="0">
                <a:latin typeface="Shruti" pitchFamily="34" charset="0"/>
                <a:cs typeface="Shruti" pitchFamily="34" charset="0"/>
              </a:rPr>
              <a:t> parts:</a:t>
            </a:r>
            <a:endParaRPr lang="en-US" sz="4800" b="1" dirty="0" smtClean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FFC000"/>
          </a:solidFill>
        </p:spPr>
        <p:txBody>
          <a:bodyPr/>
          <a:lstStyle/>
          <a:p>
            <a:pPr algn="ctr" rtl="0" eaLnBrk="1" hangingPunct="1"/>
            <a:r>
              <a:rPr lang="en-US" sz="5400" b="1" dirty="0" smtClean="0">
                <a:latin typeface="+mj-lt"/>
                <a:cs typeface="Times New Roman" charset="0"/>
              </a:rPr>
              <a:t>Layers of the uterus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14400" indent="-914400">
              <a:buFont typeface="+mj-lt"/>
              <a:buAutoNum type="arabicPeriod"/>
            </a:pPr>
            <a:r>
              <a:rPr lang="en-US" sz="4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4800" dirty="0" err="1" smtClean="0">
                <a:latin typeface="Arial" pitchFamily="34" charset="0"/>
                <a:ea typeface="Tahoma" pitchFamily="34" charset="0"/>
                <a:cs typeface="Arial" pitchFamily="34" charset="0"/>
              </a:rPr>
              <a:t>Endometrium</a:t>
            </a:r>
            <a:r>
              <a:rPr lang="en-US" sz="480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.</a:t>
            </a:r>
          </a:p>
          <a:p>
            <a:pPr marL="914400" indent="-914400" algn="l" rtl="0" eaLnBrk="1" hangingPunct="1">
              <a:buFont typeface="+mj-lt"/>
              <a:buAutoNum type="arabicPeriod"/>
            </a:pPr>
            <a:r>
              <a:rPr lang="en-US" sz="480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en-US" sz="4800" dirty="0" err="1" smtClean="0">
                <a:latin typeface="Arial" pitchFamily="34" charset="0"/>
                <a:ea typeface="Tahoma" pitchFamily="34" charset="0"/>
                <a:cs typeface="Arial" pitchFamily="34" charset="0"/>
              </a:rPr>
              <a:t>Myometrium</a:t>
            </a:r>
            <a:r>
              <a:rPr lang="en-US" sz="480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.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80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en-US" sz="4800" dirty="0" err="1" smtClean="0">
                <a:latin typeface="Arial" pitchFamily="34" charset="0"/>
                <a:ea typeface="Tahoma" pitchFamily="34" charset="0"/>
                <a:cs typeface="Arial" pitchFamily="34" charset="0"/>
              </a:rPr>
              <a:t>Perimetrium</a:t>
            </a:r>
            <a:endParaRPr lang="en-US" sz="4800" b="1" dirty="0" smtClean="0">
              <a:latin typeface="Times New Roman" charset="0"/>
              <a:cs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 animBg="1"/>
      <p:bldP spid="9011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AutoShap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924800" cy="9906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pPr algn="ctr" rtl="0" eaLnBrk="1" hangingPunct="1"/>
            <a:r>
              <a:rPr lang="en-US" sz="6600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1. </a:t>
            </a:r>
            <a:r>
              <a:rPr lang="en-US" sz="6600" dirty="0" err="1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Endometrium</a:t>
            </a:r>
            <a:endParaRPr lang="en-US" sz="6600" dirty="0" smtClean="0">
              <a:solidFill>
                <a:srgbClr val="80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8006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800" dirty="0" smtClean="0">
                <a:latin typeface="+mn-lt"/>
                <a:cs typeface="Times New Roman" charset="0"/>
              </a:rPr>
              <a:t>Is  mucosal inner layer of the uterus. It varies thickness 0.5 to 5mm </a:t>
            </a:r>
          </a:p>
          <a:p>
            <a:pPr algn="l" rtl="0" eaLnBrk="1" hangingPunct="1"/>
            <a:r>
              <a:rPr lang="en-US" sz="2800" dirty="0" smtClean="0">
                <a:latin typeface="+mn-lt"/>
                <a:cs typeface="Times New Roman" charset="0"/>
              </a:rPr>
              <a:t>It is responsive to the cyclic variations of estrogen and progesterone during the female reproductive cycle every month.</a:t>
            </a:r>
          </a:p>
          <a:p>
            <a:r>
              <a:rPr lang="en-US" sz="2800" dirty="0" smtClean="0">
                <a:latin typeface="+mn-lt"/>
                <a:cs typeface="Times New Roman" charset="0"/>
              </a:rPr>
              <a:t>The three layers of the endometrial are:</a:t>
            </a:r>
          </a:p>
          <a:p>
            <a:pPr>
              <a:buNone/>
            </a:pPr>
            <a:r>
              <a:rPr lang="en-US" sz="2800" dirty="0" smtClean="0">
                <a:latin typeface="+mn-lt"/>
                <a:cs typeface="Times New Roman" charset="0"/>
              </a:rPr>
              <a:t>               </a:t>
            </a:r>
            <a:r>
              <a:rPr lang="en-US" sz="2800" dirty="0" smtClean="0">
                <a:solidFill>
                  <a:srgbClr val="800000"/>
                </a:solidFill>
                <a:latin typeface="+mn-lt"/>
                <a:cs typeface="Times New Roman" charset="0"/>
              </a:rPr>
              <a:t>*Compact layer</a:t>
            </a:r>
            <a:endParaRPr lang="en-US" sz="2800" dirty="0" smtClean="0">
              <a:latin typeface="+mn-lt"/>
              <a:cs typeface="Times New Roman" charset="0"/>
            </a:endParaRPr>
          </a:p>
          <a:p>
            <a:pPr>
              <a:buNone/>
            </a:pPr>
            <a:r>
              <a:rPr lang="en-US" sz="2800" dirty="0" smtClean="0">
                <a:latin typeface="+mn-lt"/>
                <a:cs typeface="Times New Roman" charset="0"/>
              </a:rPr>
              <a:t>               </a:t>
            </a:r>
            <a:r>
              <a:rPr lang="en-US" sz="2800" dirty="0" smtClean="0">
                <a:solidFill>
                  <a:srgbClr val="800000"/>
                </a:solidFill>
                <a:latin typeface="+mn-lt"/>
                <a:cs typeface="Times New Roman" charset="0"/>
              </a:rPr>
              <a:t>*The basal layer</a:t>
            </a:r>
          </a:p>
          <a:p>
            <a:pPr>
              <a:buNone/>
            </a:pPr>
            <a:r>
              <a:rPr lang="en-US" sz="2800" dirty="0" smtClean="0">
                <a:solidFill>
                  <a:srgbClr val="800000"/>
                </a:solidFill>
                <a:latin typeface="+mn-lt"/>
                <a:cs typeface="Times New Roman" charset="0"/>
              </a:rPr>
              <a:t>               *The functional or Sponge</a:t>
            </a:r>
            <a:r>
              <a:rPr lang="en-US" sz="2800" dirty="0" smtClean="0">
                <a:latin typeface="+mn-lt"/>
                <a:cs typeface="Times New Roman" charset="0"/>
              </a:rPr>
              <a:t> layer this layer is shed during each menstrual period and after child birth.</a:t>
            </a:r>
          </a:p>
          <a:p>
            <a:pPr algn="l" rtl="0" eaLnBrk="1" hangingPunct="1"/>
            <a:endParaRPr lang="en-US" sz="2800" dirty="0" smtClean="0">
              <a:latin typeface="Times"/>
              <a:cs typeface="Times New Roman" charset="0"/>
            </a:endParaRPr>
          </a:p>
          <a:p>
            <a:pPr algn="l" rtl="0" eaLnBrk="1" hangingPunct="1">
              <a:buFont typeface="Wingdings" pitchFamily="2" charset="2"/>
              <a:buNone/>
            </a:pPr>
            <a:endParaRPr lang="en-US" sz="4000" b="1" dirty="0" smtClean="0">
              <a:latin typeface="Times New Roman" charset="0"/>
              <a:cs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 animBg="1"/>
      <p:bldP spid="9318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/>
          <p:cNvPicPr>
            <a:picLocks noChangeAspect="1" noChangeArrowheads="1"/>
          </p:cNvPicPr>
          <p:nvPr/>
        </p:nvPicPr>
        <p:blipFill>
          <a:blip r:embed="rId2" cstate="print"/>
          <a:srcRect l="1721" t="12526" r="2773" b="8331"/>
          <a:stretch>
            <a:fillRect/>
          </a:stretch>
        </p:blipFill>
        <p:spPr bwMode="auto">
          <a:xfrm>
            <a:off x="0" y="0"/>
            <a:ext cx="89916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1"/>
            <a:ext cx="4191000" cy="990599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 rtl="0" eaLnBrk="1" hangingPunct="1"/>
            <a:r>
              <a:rPr lang="en-US" sz="4800" b="1" i="1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2. </a:t>
            </a:r>
            <a:r>
              <a:rPr lang="en-US" sz="4800" b="1" i="1" dirty="0" err="1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Myometrium</a:t>
            </a:r>
            <a:r>
              <a:rPr lang="en-US" b="1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 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981950" cy="4306888"/>
          </a:xfrm>
        </p:spPr>
        <p:txBody>
          <a:bodyPr>
            <a:normAutofit fontScale="92500" lnSpcReduction="10000"/>
          </a:bodyPr>
          <a:lstStyle/>
          <a:p>
            <a:pPr algn="just" rtl="0" eaLnBrk="1" hangingPunct="1"/>
            <a:r>
              <a:rPr lang="en-US" dirty="0" smtClean="0">
                <a:latin typeface="Times New Roman" charset="0"/>
                <a:cs typeface="Times New Roman" charset="0"/>
              </a:rPr>
              <a:t>Is </a:t>
            </a:r>
            <a:r>
              <a:rPr lang="en-US" dirty="0" smtClean="0">
                <a:latin typeface="Times New Roman" charset="0"/>
                <a:cs typeface="Times New Roman" charset="0"/>
              </a:rPr>
              <a:t>the middle layer of thick muscle.</a:t>
            </a:r>
          </a:p>
          <a:p>
            <a:pPr algn="just"/>
            <a:r>
              <a:rPr lang="en-US" dirty="0" smtClean="0">
                <a:latin typeface="Times New Roman" charset="0"/>
                <a:cs typeface="Times New Roman" charset="0"/>
              </a:rPr>
              <a:t>The </a:t>
            </a:r>
            <a:r>
              <a:rPr lang="en-US" dirty="0" err="1" smtClean="0">
                <a:latin typeface="Times New Roman" charset="0"/>
                <a:cs typeface="Times New Roman" charset="0"/>
              </a:rPr>
              <a:t>myometrium</a:t>
            </a:r>
            <a:r>
              <a:rPr lang="en-US" dirty="0" smtClean="0">
                <a:latin typeface="Times New Roman" charset="0"/>
                <a:cs typeface="Times New Roman" charset="0"/>
              </a:rPr>
              <a:t> contains </a:t>
            </a:r>
            <a:r>
              <a:rPr lang="en-US" sz="3600" dirty="0" smtClean="0">
                <a:latin typeface="Times New Roman" charset="0"/>
                <a:cs typeface="Times New Roman" charset="0"/>
              </a:rPr>
              <a:t>three</a:t>
            </a:r>
            <a:r>
              <a:rPr lang="en-US" dirty="0" smtClean="0">
                <a:latin typeface="Times New Roman" charset="0"/>
                <a:cs typeface="Times New Roman" charset="0"/>
              </a:rPr>
              <a:t> types of smooth  muscle fiber</a:t>
            </a:r>
          </a:p>
          <a:p>
            <a:pPr algn="just">
              <a:buNone/>
            </a:pPr>
            <a:r>
              <a:rPr lang="en-US" sz="4400" b="1" i="1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3. </a:t>
            </a:r>
            <a:r>
              <a:rPr lang="en-US" sz="4400" b="1" i="1" dirty="0" err="1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Perimetrium</a:t>
            </a:r>
            <a:endParaRPr lang="en-US" sz="4400" b="1" dirty="0" smtClean="0">
              <a:latin typeface="Times New Roman" charset="0"/>
              <a:cs typeface="Times New Roman" charset="0"/>
            </a:endParaRPr>
          </a:p>
          <a:p>
            <a:pPr algn="just"/>
            <a:r>
              <a:rPr lang="en-US" dirty="0" smtClean="0">
                <a:latin typeface="Times New Roman" charset="0"/>
                <a:cs typeface="Times New Roman" charset="0"/>
              </a:rPr>
              <a:t>Is the outer peritoneal layer of serous membrane that covers most of the uterus.</a:t>
            </a:r>
          </a:p>
          <a:p>
            <a:pPr algn="just"/>
            <a:r>
              <a:rPr lang="en-US" dirty="0" smtClean="0">
                <a:latin typeface="Times New Roman" charset="0"/>
                <a:cs typeface="Times New Roman" charset="0"/>
              </a:rPr>
              <a:t>Laterally, the </a:t>
            </a:r>
            <a:r>
              <a:rPr lang="en-US" dirty="0" err="1" smtClean="0">
                <a:latin typeface="Times New Roman" charset="0"/>
                <a:cs typeface="Times New Roman" charset="0"/>
              </a:rPr>
              <a:t>perimetrium</a:t>
            </a:r>
            <a:r>
              <a:rPr lang="en-US" dirty="0" smtClean="0">
                <a:latin typeface="Times New Roman" charset="0"/>
                <a:cs typeface="Times New Roman" charset="0"/>
              </a:rPr>
              <a:t> is continuous with the broad ligaments on either side of the uterus.</a:t>
            </a:r>
          </a:p>
          <a:p>
            <a:pPr algn="just"/>
            <a:endParaRPr lang="en-US" dirty="0" smtClean="0">
              <a:latin typeface="Times New Roman" charset="0"/>
              <a:cs typeface="Times New Roman" charset="0"/>
            </a:endParaRPr>
          </a:p>
          <a:p>
            <a:pPr algn="just" rtl="0" eaLnBrk="1" hangingPunct="1"/>
            <a:endParaRPr lang="en-US" dirty="0" smtClean="0">
              <a:latin typeface="Times New Roman" charset="0"/>
              <a:cs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 animBg="1"/>
      <p:bldP spid="9216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Grp="1" noChangeArrowheads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algn="ctr" eaLnBrk="1" hangingPunct="1"/>
            <a:r>
              <a:rPr lang="en-US" sz="4400" dirty="0" smtClean="0">
                <a:latin typeface="Times New Roman" charset="0"/>
                <a:cs typeface="Times New Roman" charset="0"/>
              </a:rPr>
              <a:t>Anatomical relation of the uterus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305800" cy="4572000"/>
          </a:xfrm>
        </p:spPr>
        <p:txBody>
          <a:bodyPr/>
          <a:lstStyle/>
          <a:p>
            <a:pPr algn="l" rtl="0" eaLnBrk="1" hangingPunct="1"/>
            <a:r>
              <a:rPr lang="en-US" sz="3200" b="1" dirty="0" smtClean="0"/>
              <a:t>Anterior</a:t>
            </a:r>
            <a:r>
              <a:rPr lang="en-US" sz="3200" b="1" dirty="0" smtClean="0">
                <a:solidFill>
                  <a:srgbClr val="800000"/>
                </a:solidFill>
              </a:rPr>
              <a:t>------------</a:t>
            </a:r>
            <a:r>
              <a:rPr lang="en-US" sz="3200" b="1" dirty="0" smtClean="0">
                <a:solidFill>
                  <a:srgbClr val="FF0000"/>
                </a:solidFill>
              </a:rPr>
              <a:t>Bladder</a:t>
            </a:r>
          </a:p>
          <a:p>
            <a:pPr algn="l" rtl="0" eaLnBrk="1" hangingPunct="1"/>
            <a:r>
              <a:rPr lang="en-US" sz="3200" b="1" dirty="0" smtClean="0"/>
              <a:t>Posterior</a:t>
            </a:r>
            <a:r>
              <a:rPr lang="en-US" sz="3200" b="1" dirty="0" smtClean="0">
                <a:solidFill>
                  <a:srgbClr val="800000"/>
                </a:solidFill>
              </a:rPr>
              <a:t>-----------</a:t>
            </a:r>
            <a:r>
              <a:rPr lang="en-US" sz="3200" b="1" dirty="0" smtClean="0">
                <a:solidFill>
                  <a:srgbClr val="FF0000"/>
                </a:solidFill>
              </a:rPr>
              <a:t>The rectum</a:t>
            </a:r>
            <a:endParaRPr lang="en-US" sz="3200" b="1" dirty="0" smtClean="0"/>
          </a:p>
          <a:p>
            <a:pPr algn="l" rtl="0" eaLnBrk="1" hangingPunct="1"/>
            <a:r>
              <a:rPr lang="en-US" sz="3200" b="1" dirty="0" smtClean="0"/>
              <a:t>Lateral</a:t>
            </a:r>
            <a:r>
              <a:rPr lang="en-US" sz="3200" b="1" dirty="0" smtClean="0">
                <a:solidFill>
                  <a:srgbClr val="800000"/>
                </a:solidFill>
              </a:rPr>
              <a:t>-------------</a:t>
            </a:r>
            <a:r>
              <a:rPr lang="en-US" sz="3200" b="1" dirty="0" smtClean="0">
                <a:solidFill>
                  <a:srgbClr val="FF0000"/>
                </a:solidFill>
              </a:rPr>
              <a:t>F. T&amp; ovaries</a:t>
            </a:r>
          </a:p>
          <a:p>
            <a:pPr algn="l" rtl="0" eaLnBrk="1" hangingPunct="1"/>
            <a:r>
              <a:rPr lang="en-US" sz="3200" b="1" dirty="0" smtClean="0"/>
              <a:t>Superior</a:t>
            </a:r>
            <a:r>
              <a:rPr lang="en-US" sz="3200" b="1" dirty="0" smtClean="0">
                <a:solidFill>
                  <a:srgbClr val="800000"/>
                </a:solidFill>
              </a:rPr>
              <a:t>-----------</a:t>
            </a:r>
            <a:r>
              <a:rPr lang="en-US" sz="3200" b="1" dirty="0" smtClean="0">
                <a:solidFill>
                  <a:srgbClr val="FF0000"/>
                </a:solidFill>
              </a:rPr>
              <a:t>The intestines.</a:t>
            </a:r>
          </a:p>
          <a:p>
            <a:pPr algn="l" rtl="0" eaLnBrk="1" hangingPunct="1"/>
            <a:r>
              <a:rPr lang="en-US" sz="3200" b="1" dirty="0" smtClean="0"/>
              <a:t>Inferior</a:t>
            </a:r>
            <a:r>
              <a:rPr lang="en-US" sz="3200" b="1" dirty="0" smtClean="0">
                <a:solidFill>
                  <a:srgbClr val="800000"/>
                </a:solidFill>
              </a:rPr>
              <a:t>------------- </a:t>
            </a:r>
            <a:r>
              <a:rPr lang="en-US" sz="3200" b="1" dirty="0" smtClean="0">
                <a:solidFill>
                  <a:srgbClr val="FF0000"/>
                </a:solidFill>
              </a:rPr>
              <a:t>The Vagina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07522" name="Picture 2" descr="Female Reproductive Syst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763000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en-US" sz="4800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The Functions of the uterus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610600" cy="4032250"/>
          </a:xfrm>
        </p:spPr>
        <p:txBody>
          <a:bodyPr>
            <a:normAutofit fontScale="92500" lnSpcReduction="10000"/>
          </a:bodyPr>
          <a:lstStyle/>
          <a:p>
            <a:pPr marL="742950" indent="-742950" algn="l" rtl="0" eaLnBrk="1" hangingPunct="1">
              <a:buFont typeface="+mj-lt"/>
              <a:buAutoNum type="arabicPeriod"/>
            </a:pPr>
            <a:r>
              <a:rPr lang="en-US" sz="4000" b="1" dirty="0" smtClean="0">
                <a:cs typeface="Times New Roman" charset="0"/>
              </a:rPr>
              <a:t>Menstruation</a:t>
            </a:r>
            <a:r>
              <a:rPr lang="en-US" sz="4000" dirty="0" smtClean="0">
                <a:cs typeface="Times New Roman" charset="0"/>
              </a:rPr>
              <a:t> ----the uterus sloughs off the </a:t>
            </a:r>
            <a:r>
              <a:rPr lang="en-US" sz="4000" dirty="0" err="1" smtClean="0">
                <a:cs typeface="Times New Roman" charset="0"/>
              </a:rPr>
              <a:t>endometrium</a:t>
            </a:r>
            <a:r>
              <a:rPr lang="en-US" sz="4000" dirty="0" smtClean="0">
                <a:cs typeface="Times New Roman" charset="0"/>
              </a:rPr>
              <a:t>.</a:t>
            </a:r>
          </a:p>
          <a:p>
            <a:pPr marL="742950" indent="-742950" algn="l" rtl="0" eaLnBrk="1" hangingPunct="1">
              <a:buFont typeface="+mj-lt"/>
              <a:buAutoNum type="arabicPeriod"/>
            </a:pPr>
            <a:r>
              <a:rPr lang="en-US" sz="4000" b="1" dirty="0" smtClean="0">
                <a:cs typeface="Times New Roman" charset="0"/>
              </a:rPr>
              <a:t>Pregnancy</a:t>
            </a:r>
            <a:r>
              <a:rPr lang="en-US" sz="4000" dirty="0" smtClean="0">
                <a:cs typeface="Times New Roman" charset="0"/>
              </a:rPr>
              <a:t> ---the uterus support fetus and allows the fetus to grow.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b="1" dirty="0" smtClean="0">
                <a:cs typeface="Times New Roman" charset="0"/>
              </a:rPr>
              <a:t>Labor and birth-</a:t>
            </a:r>
            <a:r>
              <a:rPr lang="en-US" sz="4000" dirty="0" smtClean="0">
                <a:cs typeface="Times New Roman" charset="0"/>
              </a:rPr>
              <a:t>--the uterine muscles contract and the cervix dilates during labor to expel the fetus</a:t>
            </a:r>
          </a:p>
          <a:p>
            <a:pPr algn="l" rtl="0" eaLnBrk="1" hangingPunct="1"/>
            <a:endParaRPr lang="en-US" sz="4000" b="1" dirty="0" smtClean="0">
              <a:latin typeface="Times New Roman" charset="0"/>
              <a:cs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49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4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4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4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0" grpId="0" animBg="1"/>
      <p:bldP spid="12493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0207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function </a:t>
            </a:r>
            <a:r>
              <a:rPr lang="en-US" dirty="0" smtClean="0"/>
              <a:t>of the female reproductive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main function of the female reproductive system is to produce eggs (ova) to be </a:t>
            </a:r>
            <a:r>
              <a:rPr lang="en-US" dirty="0" err="1" smtClean="0"/>
              <a:t>fertilised</a:t>
            </a:r>
            <a:r>
              <a:rPr lang="en-US" dirty="0" smtClean="0"/>
              <a:t>, and to provide the space and conditions to allow a baby to develop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2" cstate="print"/>
          <a:srcRect l="6972" t="5992" r="2777" b="45494"/>
          <a:stretch>
            <a:fillRect/>
          </a:stretch>
        </p:blipFill>
        <p:spPr bwMode="auto">
          <a:xfrm>
            <a:off x="228600" y="381000"/>
            <a:ext cx="85344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924800" cy="1143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 rtl="0" eaLnBrk="1" hangingPunct="1"/>
            <a:r>
              <a:rPr lang="en-US" sz="4800" b="1" dirty="0" smtClean="0">
                <a:solidFill>
                  <a:srgbClr val="800000"/>
                </a:solidFill>
                <a:latin typeface="Shruti" pitchFamily="34" charset="0"/>
                <a:cs typeface="Shruti" pitchFamily="34" charset="0"/>
              </a:rPr>
              <a:t>3. Fallopian tubes</a:t>
            </a:r>
            <a:endParaRPr lang="en-US" b="1" dirty="0" smtClean="0">
              <a:solidFill>
                <a:srgbClr val="800000"/>
              </a:solidFill>
              <a:latin typeface="Shruti" pitchFamily="34" charset="0"/>
              <a:cs typeface="Shruti" pitchFamily="34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057400"/>
            <a:ext cx="7981950" cy="4495800"/>
          </a:xfrm>
        </p:spPr>
        <p:txBody>
          <a:bodyPr>
            <a:noAutofit/>
          </a:bodyPr>
          <a:lstStyle/>
          <a:p>
            <a:pPr algn="l" rtl="0" eaLnBrk="1" hangingPunct="1"/>
            <a:r>
              <a:rPr lang="en-US" sz="2800" dirty="0" smtClean="0">
                <a:latin typeface="+mn-lt"/>
                <a:cs typeface="Times New Roman" charset="0"/>
              </a:rPr>
              <a:t>The two tubes extended from the uterus to the ovary.</a:t>
            </a:r>
          </a:p>
          <a:p>
            <a:pPr algn="l" rtl="0" eaLnBrk="1" hangingPunct="1"/>
            <a:r>
              <a:rPr lang="en-US" sz="2800" dirty="0" smtClean="0">
                <a:latin typeface="+mn-lt"/>
                <a:cs typeface="Times New Roman" charset="0"/>
              </a:rPr>
              <a:t>It runs in the upper free border of the broad ligament.</a:t>
            </a:r>
          </a:p>
          <a:p>
            <a:pPr algn="l" rtl="0" eaLnBrk="1" hangingPunct="1"/>
            <a:r>
              <a:rPr lang="en-US" sz="2800" dirty="0" smtClean="0">
                <a:latin typeface="+mn-lt"/>
                <a:cs typeface="Times New Roman" charset="0"/>
              </a:rPr>
              <a:t>Length average  is 10 cm</a:t>
            </a:r>
          </a:p>
          <a:p>
            <a:r>
              <a:rPr lang="en-US" sz="2800" dirty="0" smtClean="0">
                <a:latin typeface="+mn-lt"/>
                <a:cs typeface="Times New Roman" charset="0"/>
              </a:rPr>
              <a:t>Its divided into 4 parts.</a:t>
            </a:r>
            <a:r>
              <a:rPr lang="en-GB" sz="2800" dirty="0" smtClean="0">
                <a:latin typeface="+mn-lt"/>
              </a:rPr>
              <a:t> </a:t>
            </a:r>
          </a:p>
          <a:p>
            <a:r>
              <a:rPr lang="en-GB" sz="2800" dirty="0" smtClean="0">
                <a:latin typeface="+mn-lt"/>
              </a:rPr>
              <a:t>The ends of the fallopian tubes lying next to the ovaries feather into ends called </a:t>
            </a:r>
            <a:r>
              <a:rPr lang="en-GB" sz="2800" dirty="0" err="1" smtClean="0">
                <a:latin typeface="+mn-lt"/>
              </a:rPr>
              <a:t>fimbria</a:t>
            </a:r>
            <a:r>
              <a:rPr lang="en-GB" sz="2800" dirty="0" smtClean="0">
                <a:latin typeface="+mn-lt"/>
              </a:rPr>
              <a:t> (Latin for "fringes" or "fingers"). Millions of tiny hair-like cilia line the </a:t>
            </a:r>
            <a:r>
              <a:rPr lang="en-GB" sz="2800" dirty="0" err="1" smtClean="0">
                <a:latin typeface="+mn-lt"/>
              </a:rPr>
              <a:t>fimbria</a:t>
            </a:r>
            <a:r>
              <a:rPr lang="en-GB" sz="2800" dirty="0" smtClean="0">
                <a:latin typeface="+mn-lt"/>
              </a:rPr>
              <a:t> and interior of the fallopian tubes</a:t>
            </a:r>
            <a:endParaRPr lang="en-US" sz="2800" dirty="0" smtClean="0">
              <a:latin typeface="+mn-lt"/>
              <a:cs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animBg="1"/>
      <p:bldP spid="7168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b="1" dirty="0" smtClean="0"/>
              <a:t>Segments of the fallopian tube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Fimbria</a:t>
            </a:r>
            <a:r>
              <a:rPr lang="en-GB" dirty="0" smtClean="0"/>
              <a:t> segment - faces the ovary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Infundibulum</a:t>
            </a:r>
            <a:r>
              <a:rPr lang="en-GB" dirty="0" smtClean="0"/>
              <a:t> segment - funnel shaped segment behind the </a:t>
            </a:r>
            <a:r>
              <a:rPr lang="en-GB" dirty="0" err="1" smtClean="0"/>
              <a:t>fimbria</a:t>
            </a:r>
            <a:r>
              <a:rPr lang="en-GB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Ampulla</a:t>
            </a:r>
            <a:r>
              <a:rPr lang="en-GB" dirty="0" smtClean="0"/>
              <a:t> segment - wide middle segment </a:t>
            </a:r>
            <a:r>
              <a:rPr lang="en-US" dirty="0" smtClean="0">
                <a:latin typeface="Times New Roman" charset="0"/>
                <a:cs typeface="Times New Roman" charset="0"/>
              </a:rPr>
              <a:t>Fertilization occurs in the </a:t>
            </a:r>
            <a:r>
              <a:rPr lang="en-US" dirty="0" err="1" smtClean="0">
                <a:latin typeface="Times New Roman" charset="0"/>
                <a:cs typeface="Times New Roman" charset="0"/>
              </a:rPr>
              <a:t>ampulla</a:t>
            </a:r>
            <a:r>
              <a:rPr lang="en-US" dirty="0" smtClean="0">
                <a:latin typeface="Times New Roman" charset="0"/>
                <a:cs typeface="Times New Roman" charset="0"/>
              </a:rPr>
              <a:t>.</a:t>
            </a:r>
            <a:r>
              <a:rPr lang="en-GB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Isthmus segment - narrow muscular segment near the uterus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2" cstate="print"/>
          <a:srcRect l="19467" t="8138" r="15274" b="54221"/>
          <a:stretch>
            <a:fillRect/>
          </a:stretch>
        </p:blipFill>
        <p:spPr bwMode="auto">
          <a:xfrm>
            <a:off x="1116013" y="765175"/>
            <a:ext cx="7343775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AutoShape 2"/>
          <p:cNvSpPr>
            <a:spLocks noGrp="1" noChangeArrowheads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rtl="0" eaLnBrk="1" hangingPunct="1"/>
            <a:r>
              <a:rPr lang="en-US" sz="4800" b="1" dirty="0" smtClean="0">
                <a:latin typeface="Times New Roman" charset="0"/>
                <a:cs typeface="Times New Roman" charset="0"/>
              </a:rPr>
              <a:t>Functions  of fallopian tube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305800" cy="4387850"/>
          </a:xfrm>
        </p:spPr>
        <p:txBody>
          <a:bodyPr>
            <a:normAutofit/>
          </a:bodyPr>
          <a:lstStyle/>
          <a:p>
            <a:pPr marL="742950" indent="-742950">
              <a:buNone/>
            </a:pPr>
            <a:endParaRPr lang="en-US" sz="3600" dirty="0" smtClean="0">
              <a:latin typeface="+mn-lt"/>
              <a:cs typeface="Arial" pitchFamily="34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latin typeface="+mn-lt"/>
                <a:cs typeface="Arial" pitchFamily="34" charset="0"/>
              </a:rPr>
              <a:t>Transport of fertilized  and unfertilized ovum to the uterus.</a:t>
            </a:r>
          </a:p>
          <a:p>
            <a:pPr>
              <a:lnSpc>
                <a:spcPct val="90000"/>
              </a:lnSpc>
              <a:buNone/>
            </a:pPr>
            <a:r>
              <a:rPr lang="en-US" sz="4000" dirty="0" smtClean="0">
                <a:latin typeface="+mn-lt"/>
                <a:cs typeface="Arial" pitchFamily="34" charset="0"/>
              </a:rPr>
              <a:t>2. </a:t>
            </a:r>
            <a:r>
              <a:rPr lang="en-US" sz="4000" dirty="0" smtClean="0">
                <a:latin typeface="+mn-lt"/>
                <a:cs typeface="Arial" pitchFamily="34" charset="0"/>
              </a:rPr>
              <a:t>  Fluid </a:t>
            </a:r>
            <a:r>
              <a:rPr lang="en-US" sz="4000" dirty="0" smtClean="0">
                <a:latin typeface="+mn-lt"/>
                <a:cs typeface="Arial" pitchFamily="34" charset="0"/>
              </a:rPr>
              <a:t>environment for early embryonic development</a:t>
            </a:r>
            <a:endParaRPr lang="en-US" sz="4000" dirty="0" smtClean="0">
              <a:latin typeface="+mn-lt"/>
              <a:cs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 animBg="1"/>
      <p:bldP spid="77827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924800" cy="9144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ctr" rtl="0" eaLnBrk="1" hangingPunct="1"/>
            <a:r>
              <a:rPr lang="en-US" sz="7200" b="1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4. Ovaries</a:t>
            </a:r>
            <a:endParaRPr lang="en-US" sz="6600" b="1" dirty="0" smtClean="0">
              <a:solidFill>
                <a:srgbClr val="80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305800" cy="4235450"/>
          </a:xfrm>
        </p:spPr>
        <p:txBody>
          <a:bodyPr/>
          <a:lstStyle/>
          <a:p>
            <a:pPr algn="l" rtl="0" eaLnBrk="1" hangingPunct="1"/>
            <a:r>
              <a:rPr lang="en-US" sz="3600" dirty="0" smtClean="0">
                <a:cs typeface="Times New Roman" charset="0"/>
              </a:rPr>
              <a:t>Oval solid structure, 1cm in thickness, 2 cm in width and 4 cm in length. Each weights about 4–5 gm.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sz="3600" dirty="0" smtClean="0">
              <a:cs typeface="Times New Roman" charset="0"/>
            </a:endParaRPr>
          </a:p>
          <a:p>
            <a:pPr algn="l" rtl="0" eaLnBrk="1" hangingPunct="1"/>
            <a:r>
              <a:rPr lang="en-US" sz="3600" dirty="0" smtClean="0">
                <a:cs typeface="Times New Roman" charset="0"/>
              </a:rPr>
              <a:t>Ovary is located on each side of the uterus, below and behind the uterine tubes</a:t>
            </a:r>
            <a:endParaRPr lang="en-US" sz="3600" dirty="0" smtClean="0">
              <a:cs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animBg="1"/>
      <p:bldP spid="80899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800" i="1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Structure of the ovaries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sz="6000" b="1" i="1" dirty="0" smtClean="0">
                <a:latin typeface="Times New Roman" charset="0"/>
                <a:cs typeface="Times New Roman" charset="0"/>
              </a:rPr>
              <a:t>Cortex</a:t>
            </a:r>
          </a:p>
          <a:p>
            <a:pPr algn="l" rtl="0" eaLnBrk="1" hangingPunct="1"/>
            <a:r>
              <a:rPr lang="en-US" sz="6000" b="1" i="1" dirty="0" smtClean="0">
                <a:latin typeface="Times New Roman" charset="0"/>
                <a:cs typeface="Times New Roman" charset="0"/>
              </a:rPr>
              <a:t>Medulla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207375" cy="1700213"/>
          </a:xfrm>
        </p:spPr>
        <p:txBody>
          <a:bodyPr/>
          <a:lstStyle/>
          <a:p>
            <a:pPr algn="ctr" rtl="0" eaLnBrk="1" hangingPunct="1"/>
            <a:r>
              <a:rPr lang="en-US" sz="4000" smtClean="0">
                <a:latin typeface="Times New Roman" charset="0"/>
                <a:cs typeface="Times New Roman" charset="0"/>
              </a:rPr>
              <a:t>      Ovaries and Relationship </a:t>
            </a:r>
            <a:br>
              <a:rPr lang="en-US" sz="4000" smtClean="0">
                <a:latin typeface="Times New Roman" charset="0"/>
                <a:cs typeface="Times New Roman" charset="0"/>
              </a:rPr>
            </a:br>
            <a:r>
              <a:rPr lang="en-US" sz="4000" smtClean="0">
                <a:latin typeface="Times New Roman" charset="0"/>
                <a:cs typeface="Times New Roman" charset="0"/>
              </a:rPr>
              <a:t>        to Uterine Tube and Uterus   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7772400" y="6443663"/>
            <a:ext cx="10255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>
              <a:spcBef>
                <a:spcPct val="20000"/>
              </a:spcBef>
              <a:buClr>
                <a:schemeClr val="tx1"/>
              </a:buClr>
            </a:pPr>
            <a:r>
              <a:rPr lang="en-US" sz="1200">
                <a:solidFill>
                  <a:srgbClr val="FFFFFF"/>
                </a:solidFill>
                <a:latin typeface="Trebuchet MS" pitchFamily="34" charset="0"/>
                <a:cs typeface="Arial" charset="0"/>
              </a:rPr>
              <a:t>Figure 28–14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 cstate="print"/>
          <a:srcRect l="6972" t="5992" r="2777" b="7086"/>
          <a:stretch>
            <a:fillRect/>
          </a:stretch>
        </p:blipFill>
        <p:spPr bwMode="auto">
          <a:xfrm>
            <a:off x="0" y="304800"/>
            <a:ext cx="9144000" cy="633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0" eaLnBrk="1" hangingPunct="1"/>
            <a:r>
              <a:rPr lang="en-US" sz="5400" i="1" smtClean="0">
                <a:latin typeface="Times New Roman" charset="0"/>
                <a:cs typeface="Times New Roman" charset="0"/>
              </a:rPr>
              <a:t>Function of the ovary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09800"/>
            <a:ext cx="8839200" cy="3378200"/>
          </a:xfrm>
        </p:spPr>
        <p:txBody>
          <a:bodyPr/>
          <a:lstStyle/>
          <a:p>
            <a:pPr marL="742950" indent="-742950" algn="l" rtl="0" eaLnBrk="1" hangingPunct="1">
              <a:buFont typeface="+mj-lt"/>
              <a:buAutoNum type="arabicPeriod"/>
            </a:pPr>
            <a:r>
              <a:rPr lang="en-US" sz="4400" b="1" i="1" dirty="0" smtClean="0">
                <a:latin typeface="Times New Roman" charset="0"/>
                <a:cs typeface="Times New Roman" charset="0"/>
              </a:rPr>
              <a:t>Secrete estrogen &amp; progesterone</a:t>
            </a:r>
            <a:r>
              <a:rPr lang="en-US" sz="4400" dirty="0" smtClean="0">
                <a:latin typeface="Times New Roman" charset="0"/>
                <a:cs typeface="Times New Roman" charset="0"/>
              </a:rPr>
              <a:t>.</a:t>
            </a:r>
          </a:p>
          <a:p>
            <a:pPr marL="742950" indent="-742950" algn="l" rtl="0" eaLnBrk="1" hangingPunct="1">
              <a:buFont typeface="+mj-lt"/>
              <a:buAutoNum type="arabicPeriod"/>
            </a:pPr>
            <a:endParaRPr lang="en-US" sz="4400" dirty="0" smtClean="0">
              <a:latin typeface="Times New Roman" charset="0"/>
              <a:cs typeface="Times New Roman" charset="0"/>
            </a:endParaRPr>
          </a:p>
          <a:p>
            <a:pPr marL="742950" indent="-742950" algn="l" rtl="0" eaLnBrk="1" hangingPunct="1">
              <a:buFont typeface="+mj-lt"/>
              <a:buAutoNum type="arabicPeriod"/>
            </a:pPr>
            <a:r>
              <a:rPr lang="en-US" sz="4400" b="1" i="1" dirty="0" smtClean="0">
                <a:latin typeface="Times New Roman" charset="0"/>
                <a:cs typeface="Times New Roman" charset="0"/>
              </a:rPr>
              <a:t>Production of ova</a:t>
            </a:r>
            <a:r>
              <a:rPr lang="en-US" sz="4400" dirty="0" smtClean="0">
                <a:latin typeface="Times New Roman" charset="0"/>
                <a:cs typeface="Times New Roman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  <p:bldP spid="82947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0"/>
            <a:ext cx="8229600" cy="1143000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Bony pelvis</a:t>
            </a:r>
            <a:endParaRPr lang="en-GB" sz="6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eaLnBrk="1" hangingPunct="1"/>
            <a:r>
              <a:rPr lang="en-US" dirty="0" smtClean="0"/>
              <a:t>Component Parts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en-US" sz="3600" b="1" dirty="0" smtClean="0">
                <a:solidFill>
                  <a:srgbClr val="0070C0"/>
                </a:solidFill>
              </a:rPr>
              <a:t>Internal  female reproductive organs</a:t>
            </a:r>
          </a:p>
          <a:p>
            <a:pPr marL="514350" indent="-514350" eaLnBrk="1" hangingPunct="1">
              <a:buFont typeface="+mj-lt"/>
              <a:buAutoNum type="arabicPeriod"/>
            </a:pPr>
            <a:endParaRPr lang="en-US" sz="36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External female reproductive organs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9248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en-US" sz="4800" dirty="0" smtClean="0">
                <a:latin typeface="Times New Roman" charset="0"/>
                <a:cs typeface="Times New Roman" charset="0"/>
              </a:rPr>
              <a:t>Support structures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4600" dirty="0" smtClean="0">
                <a:cs typeface="Times New Roman" charset="0"/>
              </a:rPr>
              <a:t>The </a:t>
            </a:r>
            <a:r>
              <a:rPr lang="en-US" sz="4600" dirty="0" smtClean="0">
                <a:solidFill>
                  <a:srgbClr val="800000"/>
                </a:solidFill>
                <a:cs typeface="Times New Roman" charset="0"/>
              </a:rPr>
              <a:t>bony pelvis</a:t>
            </a:r>
            <a:r>
              <a:rPr lang="en-US" sz="4600" dirty="0" smtClean="0">
                <a:cs typeface="Times New Roman" charset="0"/>
              </a:rPr>
              <a:t> support and protects the lower abdominal and internal reproductive organs.</a:t>
            </a:r>
            <a:r>
              <a:rPr lang="en-US" sz="4600" dirty="0" smtClean="0">
                <a:solidFill>
                  <a:srgbClr val="800000"/>
                </a:solidFill>
                <a:cs typeface="Times New Roman" charset="0"/>
              </a:rPr>
              <a:t> </a:t>
            </a:r>
          </a:p>
          <a:p>
            <a:r>
              <a:rPr lang="en-US" sz="4600" dirty="0" smtClean="0">
                <a:solidFill>
                  <a:srgbClr val="800000"/>
                </a:solidFill>
                <a:cs typeface="Times New Roman" charset="0"/>
              </a:rPr>
              <a:t>Muscle, Joints</a:t>
            </a:r>
            <a:r>
              <a:rPr lang="en-US" sz="4600" dirty="0" smtClean="0">
                <a:cs typeface="Times New Roman" charset="0"/>
              </a:rPr>
              <a:t> and </a:t>
            </a:r>
            <a:r>
              <a:rPr lang="en-US" sz="4600" dirty="0" smtClean="0">
                <a:solidFill>
                  <a:srgbClr val="800000"/>
                </a:solidFill>
                <a:cs typeface="Times New Roman" charset="0"/>
              </a:rPr>
              <a:t>ligaments</a:t>
            </a:r>
            <a:r>
              <a:rPr lang="en-US" sz="4600" dirty="0" smtClean="0">
                <a:cs typeface="Times New Roman" charset="0"/>
              </a:rPr>
              <a:t> provide added support for internal organs of the pelvis against the downward force of gravity and the increases in intra-abdominal pressure</a:t>
            </a:r>
          </a:p>
          <a:p>
            <a:pPr algn="l" rtl="0" eaLnBrk="1" hangingPunct="1"/>
            <a:endParaRPr lang="en-US" sz="4800" dirty="0" smtClean="0">
              <a:latin typeface="Times New Roman" charset="0"/>
              <a:cs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 animBg="1"/>
      <p:bldP spid="105475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0" eaLnBrk="1" hangingPunct="1"/>
            <a:r>
              <a:rPr lang="en-US" sz="6600" i="1" dirty="0" smtClean="0">
                <a:latin typeface="Times New Roman" charset="0"/>
                <a:cs typeface="Times New Roman" charset="0"/>
              </a:rPr>
              <a:t>Bony Pelvis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054975" cy="4306888"/>
          </a:xfrm>
        </p:spPr>
        <p:txBody>
          <a:bodyPr/>
          <a:lstStyle/>
          <a:p>
            <a:pPr algn="l" rtl="0" eaLnBrk="1" hangingPunct="1"/>
            <a:r>
              <a:rPr lang="en-US" sz="4400" b="1" dirty="0" smtClean="0">
                <a:latin typeface="Times New Roman" charset="0"/>
                <a:cs typeface="Times New Roman" charset="0"/>
              </a:rPr>
              <a:t>Bony Pelvis Is Composed of 4 bones: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4400" b="1" dirty="0" smtClean="0">
                <a:latin typeface="Times New Roman" charset="0"/>
                <a:cs typeface="Times New Roman" charset="0"/>
              </a:rPr>
              <a:t>      </a:t>
            </a:r>
            <a:r>
              <a:rPr lang="en-US" sz="4800" b="1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1. Two hip bones.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4800" b="1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      2. Sacrum.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4800" b="1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      3. Coccyx.</a:t>
            </a:r>
            <a:endParaRPr lang="en-US" sz="4800" b="1" dirty="0" smtClean="0">
              <a:latin typeface="Times New Roman" charset="0"/>
              <a:cs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5" name="Picture 2" descr="Hip Bon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752" y="3810000"/>
            <a:ext cx="3305248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7924800" cy="2090738"/>
          </a:xfrm>
        </p:spPr>
        <p:txBody>
          <a:bodyPr/>
          <a:lstStyle/>
          <a:p>
            <a:pPr algn="ctr" rtl="0" eaLnBrk="1" hangingPunct="1"/>
            <a:r>
              <a:rPr lang="en-US" sz="6000" i="1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1. Two hip bones.</a:t>
            </a:r>
            <a:br>
              <a:rPr lang="en-US" sz="6000" i="1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</a:br>
            <a:endParaRPr lang="en-US" sz="6000" i="1" smtClean="0">
              <a:solidFill>
                <a:srgbClr val="80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0"/>
            <a:ext cx="8054975" cy="4235450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sz="4400" b="1" dirty="0" smtClean="0">
                <a:latin typeface="Times New Roman" charset="0"/>
                <a:cs typeface="Times New Roman" charset="0"/>
              </a:rPr>
              <a:t>Each or hip bone is composed of three bones: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400" b="1" dirty="0" smtClean="0">
                <a:latin typeface="Times New Roman" charset="0"/>
                <a:cs typeface="Times New Roman" charset="0"/>
              </a:rPr>
              <a:t>            </a:t>
            </a:r>
            <a:r>
              <a:rPr lang="en-US" sz="6000" b="1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*Ilium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6000" b="1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         *</a:t>
            </a:r>
            <a:r>
              <a:rPr lang="en-US" sz="6000" b="1" dirty="0" err="1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Ischium</a:t>
            </a:r>
            <a:endParaRPr lang="en-US" sz="6000" b="1" dirty="0" smtClean="0">
              <a:solidFill>
                <a:srgbClr val="800000"/>
              </a:solidFill>
              <a:latin typeface="Times New Roman" charset="0"/>
              <a:cs typeface="Times New Roman" charset="0"/>
            </a:endParaRP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6000" b="1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         *Pubis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41986" name="Picture 2" descr="Hip Bon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819400"/>
            <a:ext cx="4038600" cy="37242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4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0" grpId="0"/>
      <p:bldP spid="114691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7924800" cy="2090738"/>
          </a:xfrm>
        </p:spPr>
        <p:txBody>
          <a:bodyPr/>
          <a:lstStyle/>
          <a:p>
            <a:pPr algn="ctr" rtl="0" eaLnBrk="1" hangingPunct="1"/>
            <a:r>
              <a:rPr lang="en-US" sz="6600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2. Sacrum</a:t>
            </a:r>
            <a:r>
              <a:rPr lang="en-US" sz="6000" b="0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/>
            </a:r>
            <a:br>
              <a:rPr lang="en-US" sz="6000" b="0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</a:br>
            <a:endParaRPr lang="en-US" sz="6000" b="0" dirty="0" smtClean="0">
              <a:solidFill>
                <a:srgbClr val="80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981950" cy="4162425"/>
          </a:xfrm>
        </p:spPr>
        <p:txBody>
          <a:bodyPr/>
          <a:lstStyle/>
          <a:p>
            <a:pPr algn="l" rtl="0" eaLnBrk="1" hangingPunct="1"/>
            <a:r>
              <a:rPr lang="en-US" sz="3600" b="1" smtClean="0">
                <a:latin typeface="Times New Roman" charset="0"/>
                <a:cs typeface="Times New Roman" charset="0"/>
              </a:rPr>
              <a:t>Is a wedge shaped bone consisting of five vertebrae.</a:t>
            </a:r>
          </a:p>
          <a:p>
            <a:pPr algn="l" rtl="0" eaLnBrk="1" hangingPunct="1"/>
            <a:r>
              <a:rPr lang="en-US" sz="3600" b="1" smtClean="0">
                <a:latin typeface="Times New Roman" charset="0"/>
                <a:cs typeface="Times New Roman" charset="0"/>
              </a:rPr>
              <a:t>The anterior surface of the sacrum is concave</a:t>
            </a:r>
          </a:p>
          <a:p>
            <a:pPr algn="l" rtl="0" eaLnBrk="1" hangingPunct="1"/>
            <a:r>
              <a:rPr lang="en-US" sz="3600" b="1" smtClean="0">
                <a:latin typeface="Times New Roman" charset="0"/>
                <a:cs typeface="Times New Roman" charset="0"/>
              </a:rPr>
              <a:t>The upper border of the first sacral vertebra known as the </a:t>
            </a:r>
            <a:r>
              <a:rPr lang="en-US" sz="3600" b="1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sacral promontory</a:t>
            </a:r>
            <a:endParaRPr lang="en-US" sz="3600" b="1" smtClean="0">
              <a:latin typeface="Times New Roman" charset="0"/>
              <a:cs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5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/>
      <p:bldP spid="115715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7924800" cy="1946275"/>
          </a:xfrm>
        </p:spPr>
        <p:txBody>
          <a:bodyPr/>
          <a:lstStyle/>
          <a:p>
            <a:pPr algn="ctr" eaLnBrk="1" hangingPunct="1"/>
            <a:r>
              <a:rPr lang="en-US" sz="600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3. Coccyx.</a:t>
            </a:r>
            <a:r>
              <a:rPr lang="en-US" sz="5400" b="0" smtClean="0">
                <a:latin typeface="Times New Roman" charset="0"/>
                <a:cs typeface="Times New Roman" charset="0"/>
              </a:rPr>
              <a:t/>
            </a:r>
            <a:br>
              <a:rPr lang="en-US" sz="5400" b="0" smtClean="0">
                <a:latin typeface="Times New Roman" charset="0"/>
                <a:cs typeface="Times New Roman" charset="0"/>
              </a:rPr>
            </a:br>
            <a:endParaRPr lang="en-US" sz="5400" b="0" smtClean="0">
              <a:latin typeface="Times New Roman" charset="0"/>
              <a:cs typeface="Times New Roman" charset="0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981950" cy="3816350"/>
          </a:xfrm>
        </p:spPr>
        <p:txBody>
          <a:bodyPr/>
          <a:lstStyle/>
          <a:p>
            <a:pPr rtl="0" eaLnBrk="1" hangingPunct="1">
              <a:buNone/>
            </a:pPr>
            <a:r>
              <a:rPr lang="en-US" sz="480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4000" b="1" dirty="0" smtClean="0">
                <a:latin typeface="Times New Roman" charset="0"/>
                <a:cs typeface="Times New Roman" charset="0"/>
              </a:rPr>
              <a:t>Consists of four vertebrae forming a small triangular bone.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87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/>
      <p:bldP spid="118787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 eaLnBrk="1" hangingPunct="1"/>
            <a:r>
              <a:rPr lang="en-US" sz="7200" i="1" smtClean="0">
                <a:latin typeface="Times New Roman" charset="0"/>
                <a:cs typeface="Times New Roman" charset="0"/>
              </a:rPr>
              <a:t>Pelvic Joints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126413" cy="4306888"/>
          </a:xfrm>
        </p:spPr>
        <p:txBody>
          <a:bodyPr/>
          <a:lstStyle/>
          <a:p>
            <a:pPr algn="l" rtl="0" eaLnBrk="1" hangingPunct="1"/>
            <a:r>
              <a:rPr lang="en-US" sz="4400" b="1" dirty="0" smtClean="0">
                <a:latin typeface="Times New Roman" charset="0"/>
                <a:cs typeface="Times New Roman" charset="0"/>
              </a:rPr>
              <a:t>There are four pelvic joints: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4400" b="1" dirty="0" smtClean="0">
                <a:latin typeface="Times New Roman" charset="0"/>
                <a:cs typeface="Times New Roman" charset="0"/>
              </a:rPr>
              <a:t>    </a:t>
            </a:r>
            <a:r>
              <a:rPr lang="en-US" sz="3600" b="1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* One </a:t>
            </a:r>
            <a:r>
              <a:rPr lang="en-US" sz="3600" b="1" dirty="0" err="1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Symphysis</a:t>
            </a:r>
            <a:r>
              <a:rPr lang="en-US" sz="3600" b="1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 pubis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3600" b="1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    * Two </a:t>
            </a:r>
            <a:r>
              <a:rPr lang="en-US" sz="3600" b="1" dirty="0" err="1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sacro</a:t>
            </a:r>
            <a:r>
              <a:rPr lang="en-US" sz="3600" b="1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-iliac joints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3600" b="1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    * One </a:t>
            </a:r>
            <a:r>
              <a:rPr lang="en-US" sz="3600" b="1" dirty="0" err="1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sacro-coccygeal</a:t>
            </a:r>
            <a:r>
              <a:rPr lang="en-US" sz="3600" b="1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 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3600" b="1" dirty="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          joint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5" name="Picture 2" descr="Hip Bon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743200"/>
            <a:ext cx="3581400" cy="316212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0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4" grpId="0"/>
      <p:bldP spid="120835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  <a:solidFill>
            <a:srgbClr val="92D050"/>
          </a:solidFill>
        </p:spPr>
        <p:txBody>
          <a:bodyPr/>
          <a:lstStyle/>
          <a:p>
            <a:pPr eaLnBrk="1" hangingPunct="1"/>
            <a:r>
              <a:rPr lang="en-US" dirty="0" smtClean="0"/>
              <a:t>PELVIC SHAPE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686800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 smtClean="0">
                <a:solidFill>
                  <a:srgbClr val="C00000"/>
                </a:solidFill>
              </a:rPr>
              <a:t>1-GYNECOID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Typical female pelvis found in 50% of women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Rounded—slightly oval inlet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Straight pelvic sidewalls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Good sacral curve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Pubic arch is wide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  <a:solidFill>
            <a:srgbClr val="92D050"/>
          </a:solidFill>
        </p:spPr>
        <p:txBody>
          <a:bodyPr/>
          <a:lstStyle/>
          <a:p>
            <a:pPr eaLnBrk="1" hangingPunct="1"/>
            <a:r>
              <a:rPr lang="en-US" dirty="0" smtClean="0"/>
              <a:t>PELVIC SHAPE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76400"/>
            <a:ext cx="8362950" cy="49212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 smtClean="0">
                <a:solidFill>
                  <a:srgbClr val="C00000"/>
                </a:solidFill>
              </a:rPr>
              <a:t>2-ANDROID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Typical male pelvis found in 1/3 white women 1/6 non-white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Pelvic brim is heart shaped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Pelvis funnels from above downwards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Narrow pubic arch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  <a:solidFill>
            <a:srgbClr val="92D050"/>
          </a:solidFill>
        </p:spPr>
        <p:txBody>
          <a:bodyPr/>
          <a:lstStyle/>
          <a:p>
            <a:pPr eaLnBrk="1" hangingPunct="1"/>
            <a:r>
              <a:rPr lang="en-US" dirty="0" smtClean="0"/>
              <a:t>PELVIC SHAPE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C00000"/>
                </a:solidFill>
              </a:rPr>
              <a:t>3-ANTHROPOID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25% white women &amp; 50% nonwhite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Pelvic brim  APD &gt; TD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Long &amp; narrow pelvic canal with long sacrum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Straight pelvic sidewalls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sz="12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C00000"/>
                </a:solidFill>
              </a:rPr>
              <a:t>4-PLATYPELLOID</a:t>
            </a:r>
          </a:p>
          <a:p>
            <a:pPr marL="320040" indent="-320040">
              <a:buFont typeface="Wingdings" pitchFamily="2" charset="2"/>
              <a:buChar char="§"/>
              <a:defRPr/>
            </a:pPr>
            <a:r>
              <a:rPr lang="en-US" dirty="0" smtClean="0"/>
              <a:t>3% of women</a:t>
            </a:r>
          </a:p>
          <a:p>
            <a:pPr marL="320040" indent="-320040">
              <a:buFont typeface="Wingdings" pitchFamily="2" charset="2"/>
              <a:buChar char="§"/>
              <a:defRPr/>
            </a:pPr>
            <a:r>
              <a:rPr lang="en-US" dirty="0" smtClean="0"/>
              <a:t>Pelvic brim TD &gt;&gt;&gt;APD   </a:t>
            </a:r>
            <a:r>
              <a:rPr lang="en-US" dirty="0" smtClean="0">
                <a:sym typeface="Wingdings 3" pitchFamily="18" charset="2"/>
              </a:rPr>
              <a:t> kidney shape</a:t>
            </a:r>
          </a:p>
          <a:p>
            <a:pPr marL="320040" indent="-320040">
              <a:buFont typeface="Wingdings" pitchFamily="2" charset="2"/>
              <a:buChar char="§"/>
              <a:defRPr/>
            </a:pPr>
            <a:r>
              <a:rPr lang="en-US" dirty="0" smtClean="0">
                <a:sym typeface="Wingdings 3" pitchFamily="18" charset="2"/>
              </a:rPr>
              <a:t>Sacral promontory pushed forwards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 eaLnBrk="1" hangingPunct="1"/>
            <a:r>
              <a:rPr lang="en-US" smtClean="0"/>
              <a:t>Pelvic Shape</a:t>
            </a:r>
          </a:p>
        </p:txBody>
      </p:sp>
      <p:pic>
        <p:nvPicPr>
          <p:cNvPr id="34819" name="Picture 6" descr="pglmoloyfull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8458200" cy="524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609601"/>
            <a:ext cx="8382000" cy="10668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514350" indent="-514350"/>
            <a:r>
              <a:rPr lang="en-US" sz="3600" b="1" dirty="0" smtClean="0"/>
              <a:t>External female reproductive organs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8458200" cy="3960813"/>
          </a:xfrm>
        </p:spPr>
        <p:txBody>
          <a:bodyPr>
            <a:normAutofit/>
          </a:bodyPr>
          <a:lstStyle/>
          <a:p>
            <a:pPr rtl="0" eaLnBrk="1" hangingPunct="1"/>
            <a:r>
              <a:rPr lang="en-US" sz="3600" dirty="0" smtClean="0">
                <a:latin typeface="Arial Rounded MT Bold" pitchFamily="34" charset="0"/>
                <a:cs typeface="Times New Roman" charset="0"/>
              </a:rPr>
              <a:t>Collectively, the external female reproductive organs are called the </a:t>
            </a:r>
            <a:r>
              <a:rPr lang="en-US" sz="3600" dirty="0" smtClean="0">
                <a:solidFill>
                  <a:srgbClr val="800000"/>
                </a:solidFill>
                <a:latin typeface="Arial Rounded MT Bold" pitchFamily="34" charset="0"/>
                <a:cs typeface="Times New Roman" charset="0"/>
              </a:rPr>
              <a:t>Vulva.</a:t>
            </a:r>
          </a:p>
          <a:p>
            <a:pPr rtl="0" eaLnBrk="1" hangingPunct="1"/>
            <a:r>
              <a:rPr lang="en-US" sz="3600" dirty="0" smtClean="0">
                <a:solidFill>
                  <a:srgbClr val="800000"/>
                </a:solidFill>
                <a:latin typeface="Arial Rounded MT Bold" pitchFamily="34" charset="0"/>
                <a:cs typeface="Times New Roman" charset="0"/>
              </a:rPr>
              <a:t>Which means covering </a:t>
            </a:r>
          </a:p>
          <a:p>
            <a:pPr rtl="0" eaLnBrk="1" hangingPunct="1"/>
            <a:r>
              <a:rPr lang="en-US" sz="3600" dirty="0" smtClean="0">
                <a:solidFill>
                  <a:srgbClr val="002060"/>
                </a:solidFill>
                <a:latin typeface="Arial Rounded MT Bold" pitchFamily="34" charset="0"/>
                <a:cs typeface="Times New Roman" charset="0"/>
              </a:rPr>
              <a:t>Function: protect the urethral and vaginal openings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Arial Rounded MT Bold" pitchFamily="34" charset="0"/>
              </a:rPr>
              <a:pPr/>
              <a:t>5</a:t>
            </a:fld>
            <a:endParaRPr lang="en-US" dirty="0"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 descr="ffi medenc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990600"/>
            <a:ext cx="3429000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6" descr="ffi medence su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114800"/>
            <a:ext cx="3429000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7" descr="női medence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90600"/>
            <a:ext cx="342900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8" descr="női medence su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4343400"/>
            <a:ext cx="34290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9" descr="medencei formá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2133600"/>
            <a:ext cx="29718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9" name="TextBox 7"/>
          <p:cNvSpPr txBox="1">
            <a:spLocks noChangeArrowheads="1"/>
          </p:cNvSpPr>
          <p:nvPr/>
        </p:nvSpPr>
        <p:spPr bwMode="auto">
          <a:xfrm>
            <a:off x="838200" y="304800"/>
            <a:ext cx="7772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Differentiation between female and male pelvic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Frolich</a:t>
            </a:r>
            <a:r>
              <a:rPr lang="en-US">
                <a:solidFill>
                  <a:schemeClr val="tx1"/>
                </a:solidFill>
              </a:rPr>
              <a:t>, Human Anatomy, Pelvis I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152400"/>
            <a:ext cx="76962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Female</a:t>
            </a:r>
            <a:r>
              <a:rPr lang="en-US" sz="4000" dirty="0"/>
              <a:t>			 Male</a:t>
            </a:r>
          </a:p>
        </p:txBody>
      </p:sp>
      <p:pic>
        <p:nvPicPr>
          <p:cNvPr id="29699" name="Picture 3" descr="08T02b_Male-FemalePelves_1.JPG                                 0002AA10HA-ArtPresLibrary              B3FD695F:"/>
          <p:cNvPicPr>
            <a:picLocks noChangeAspect="1" noChangeArrowheads="1"/>
          </p:cNvPicPr>
          <p:nvPr/>
        </p:nvPicPr>
        <p:blipFill>
          <a:blip r:embed="rId2" cstate="print"/>
          <a:srcRect l="27695" t="42958" b="7645"/>
          <a:stretch>
            <a:fillRect/>
          </a:stretch>
        </p:blipFill>
        <p:spPr bwMode="auto">
          <a:xfrm>
            <a:off x="533400" y="685800"/>
            <a:ext cx="7848600" cy="3260725"/>
          </a:xfrm>
          <a:prstGeom prst="rect">
            <a:avLst/>
          </a:prstGeom>
          <a:noFill/>
        </p:spPr>
      </p:pic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457200" y="4038600"/>
            <a:ext cx="4191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en-US" sz="2000" dirty="0">
                <a:latin typeface="Arial" pitchFamily="34" charset="0"/>
              </a:rPr>
              <a:t>Cavity is broad, shallow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en-US" sz="2000" dirty="0">
                <a:latin typeface="Arial" pitchFamily="34" charset="0"/>
              </a:rPr>
              <a:t>Pelvic inlet oval + outlet round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en-US" sz="2000" dirty="0">
                <a:latin typeface="Arial" pitchFamily="34" charset="0"/>
              </a:rPr>
              <a:t>Bones are lighter, thinner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en-US" sz="2000" dirty="0">
                <a:latin typeface="Arial" pitchFamily="34" charset="0"/>
              </a:rPr>
              <a:t>Pubic angle larger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en-US" sz="2000" dirty="0">
                <a:latin typeface="Arial" pitchFamily="34" charset="0"/>
              </a:rPr>
              <a:t>Coccyx more flexible, straighter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en-US" sz="2000" dirty="0" err="1">
                <a:latin typeface="Arial" pitchFamily="34" charset="0"/>
              </a:rPr>
              <a:t>Ischial</a:t>
            </a:r>
            <a:r>
              <a:rPr lang="en-US" sz="2000" dirty="0">
                <a:latin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</a:rPr>
              <a:t>tuberosities</a:t>
            </a:r>
            <a:r>
              <a:rPr lang="en-US" sz="2000" dirty="0">
                <a:latin typeface="Arial" pitchFamily="34" charset="0"/>
              </a:rPr>
              <a:t> shorter, more </a:t>
            </a:r>
            <a:r>
              <a:rPr lang="en-US" sz="2000" dirty="0" err="1">
                <a:latin typeface="Arial" pitchFamily="34" charset="0"/>
              </a:rPr>
              <a:t>everted</a:t>
            </a:r>
            <a:endParaRPr lang="en-US" sz="2000" dirty="0">
              <a:latin typeface="Arial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4876800" y="4038600"/>
            <a:ext cx="4419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en-US" sz="2000" dirty="0">
                <a:latin typeface="Arial" pitchFamily="34" charset="0"/>
              </a:rPr>
              <a:t>Cavity is narrow, deep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en-US" sz="2000" dirty="0">
                <a:latin typeface="Arial" pitchFamily="34" charset="0"/>
              </a:rPr>
              <a:t>Smaller inlet + outlet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en-US" sz="2000" dirty="0">
                <a:latin typeface="Arial" pitchFamily="34" charset="0"/>
              </a:rPr>
              <a:t>Bones heavier, thicker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en-US" sz="2000" dirty="0">
                <a:latin typeface="Arial" pitchFamily="34" charset="0"/>
              </a:rPr>
              <a:t>Pubic angle more acute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en-US" sz="2000" dirty="0">
                <a:latin typeface="Arial" pitchFamily="34" charset="0"/>
              </a:rPr>
              <a:t>Coccyx less flexible, more curved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en-US" sz="2000" dirty="0" err="1">
                <a:latin typeface="Arial" pitchFamily="34" charset="0"/>
              </a:rPr>
              <a:t>Ischial</a:t>
            </a:r>
            <a:r>
              <a:rPr lang="en-US" sz="2000" dirty="0">
                <a:latin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</a:rPr>
              <a:t>tuberosities</a:t>
            </a:r>
            <a:r>
              <a:rPr lang="en-US" sz="2000" dirty="0">
                <a:latin typeface="Arial" pitchFamily="34" charset="0"/>
              </a:rPr>
              <a:t> longer, face more medially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6600" smtClean="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Blood Supply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126413" cy="4306888"/>
          </a:xfrm>
        </p:spPr>
        <p:txBody>
          <a:bodyPr>
            <a:normAutofit/>
          </a:bodyPr>
          <a:lstStyle/>
          <a:p>
            <a:pPr rtl="0" eaLnBrk="1" hangingPunct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uterine blood supply is carried by the uterine arteries, which are branches of the internal iliac artery. </a:t>
            </a:r>
          </a:p>
          <a:p>
            <a:pPr rtl="0" eaLnBrk="1" hangingPunct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These vessels enter the uterus at the lower border of the broad ligament, near the isthmus of the uterus.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8" grpId="0"/>
      <p:bldP spid="132099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Student Practice 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b="1" dirty="0" smtClean="0"/>
              <a:t>Eating </a:t>
            </a:r>
            <a:r>
              <a:rPr lang="en-US" b="1" dirty="0" smtClean="0"/>
              <a:t>Seafood During Pregnancy </a:t>
            </a:r>
            <a:r>
              <a:rPr lang="en-US" b="1" dirty="0" smtClean="0"/>
              <a:t> is it safe or not?</a:t>
            </a:r>
          </a:p>
          <a:p>
            <a:pPr marL="514350" indent="-514350">
              <a:buAutoNum type="arabicPeriod"/>
            </a:pPr>
            <a:endParaRPr lang="en-US" b="1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What is recommended diet during </a:t>
            </a:r>
            <a:r>
              <a:rPr lang="en-US" b="1" dirty="0" smtClean="0"/>
              <a:t>Pregnancy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cs typeface="Times New Roman" charset="0"/>
              </a:rPr>
              <a:t>External Female Structures</a:t>
            </a:r>
            <a:r>
              <a:rPr lang="en-US" dirty="0" smtClean="0">
                <a:solidFill>
                  <a:srgbClr val="800000"/>
                </a:solidFill>
                <a:cs typeface="Times New Roman" charset="0"/>
              </a:rPr>
              <a:t> (Vulva)</a:t>
            </a:r>
            <a:endParaRPr lang="en-US" dirty="0" smtClean="0">
              <a:solidFill>
                <a:srgbClr val="FF0000"/>
              </a:solidFill>
              <a:cs typeface="Times New Roman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054975" cy="423545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914400" indent="-914400" algn="l" rtl="0" eaLnBrk="1" hangingPunct="1">
              <a:buFont typeface="+mj-lt"/>
              <a:buAutoNum type="arabicPeriod"/>
            </a:pPr>
            <a:r>
              <a:rPr lang="en-US" sz="3600" dirty="0" smtClean="0">
                <a:latin typeface="Arial Rounded MT Bold" pitchFamily="34" charset="0"/>
                <a:cs typeface="Times New Roman" charset="0"/>
              </a:rPr>
              <a:t>Mons Pubis.</a:t>
            </a:r>
          </a:p>
          <a:p>
            <a:pPr marL="914400" indent="-914400" algn="l" rtl="0" eaLnBrk="1" hangingPunct="1">
              <a:buFont typeface="+mj-lt"/>
              <a:buAutoNum type="arabicPeriod"/>
            </a:pPr>
            <a:r>
              <a:rPr lang="en-US" sz="3600" dirty="0" smtClean="0">
                <a:latin typeface="Arial Rounded MT Bold" pitchFamily="34" charset="0"/>
                <a:cs typeface="Times New Roman" charset="0"/>
              </a:rPr>
              <a:t>Labia </a:t>
            </a:r>
            <a:r>
              <a:rPr lang="en-US" sz="3600" dirty="0" err="1" smtClean="0">
                <a:latin typeface="Arial Rounded MT Bold" pitchFamily="34" charset="0"/>
                <a:cs typeface="Times New Roman" charset="0"/>
              </a:rPr>
              <a:t>Majora</a:t>
            </a:r>
            <a:r>
              <a:rPr lang="en-US" sz="3600" dirty="0" smtClean="0">
                <a:latin typeface="Arial Rounded MT Bold" pitchFamily="34" charset="0"/>
                <a:cs typeface="Times New Roman" charset="0"/>
              </a:rPr>
              <a:t> </a:t>
            </a:r>
            <a:endParaRPr lang="en-US" sz="3600" dirty="0" smtClean="0">
              <a:latin typeface="Arial Rounded MT Bold" pitchFamily="34" charset="0"/>
              <a:cs typeface="Times New Roman" charset="0"/>
            </a:endParaRPr>
          </a:p>
          <a:p>
            <a:pPr marL="914400" indent="-914400">
              <a:buFont typeface="+mj-lt"/>
              <a:buAutoNum type="arabicPeriod"/>
            </a:pPr>
            <a:r>
              <a:rPr lang="en-US" sz="3600" dirty="0" smtClean="0">
                <a:latin typeface="Arial Rounded MT Bold" pitchFamily="34" charset="0"/>
                <a:cs typeface="Times New Roman" charset="0"/>
              </a:rPr>
              <a:t>Labia </a:t>
            </a:r>
            <a:r>
              <a:rPr lang="en-US" sz="3600" dirty="0" err="1" smtClean="0">
                <a:latin typeface="Arial Rounded MT Bold" pitchFamily="34" charset="0"/>
                <a:cs typeface="Times New Roman" charset="0"/>
              </a:rPr>
              <a:t>Minora</a:t>
            </a:r>
            <a:r>
              <a:rPr lang="en-US" sz="3600" dirty="0" smtClean="0">
                <a:latin typeface="Arial Rounded MT Bold" pitchFamily="34" charset="0"/>
                <a:cs typeface="Times New Roman" charset="0"/>
              </a:rPr>
              <a:t>.</a:t>
            </a:r>
          </a:p>
          <a:p>
            <a:pPr marL="914400" indent="-914400" algn="l" rtl="0" eaLnBrk="1" hangingPunct="1">
              <a:buFont typeface="+mj-lt"/>
              <a:buAutoNum type="arabicPeriod"/>
            </a:pPr>
            <a:r>
              <a:rPr lang="en-US" sz="3600" dirty="0" smtClean="0">
                <a:latin typeface="Arial Rounded MT Bold" pitchFamily="34" charset="0"/>
                <a:cs typeface="Times New Roman" charset="0"/>
              </a:rPr>
              <a:t>Clitoris.</a:t>
            </a:r>
          </a:p>
          <a:p>
            <a:pPr marL="914400" indent="-914400" algn="l" rtl="0" eaLnBrk="1" hangingPunct="1">
              <a:buFont typeface="+mj-lt"/>
              <a:buAutoNum type="arabicPeriod"/>
            </a:pPr>
            <a:r>
              <a:rPr lang="en-US" sz="3600" dirty="0" smtClean="0">
                <a:latin typeface="Arial Rounded MT Bold" pitchFamily="34" charset="0"/>
                <a:cs typeface="Times New Roman" charset="0"/>
              </a:rPr>
              <a:t>Vestibule.</a:t>
            </a:r>
          </a:p>
          <a:p>
            <a:pPr marL="914400" indent="-914400" algn="l" rtl="0" eaLnBrk="1" hangingPunct="1">
              <a:buFont typeface="+mj-lt"/>
              <a:buAutoNum type="arabicPeriod"/>
            </a:pPr>
            <a:r>
              <a:rPr lang="en-US" sz="3600" dirty="0" smtClean="0">
                <a:latin typeface="Arial Rounded MT Bold" pitchFamily="34" charset="0"/>
                <a:cs typeface="Times New Roman" charset="0"/>
              </a:rPr>
              <a:t>Perineum</a:t>
            </a:r>
            <a:endParaRPr lang="ar-SA" sz="3600" dirty="0" smtClean="0">
              <a:latin typeface="Arial Rounded MT Bold" pitchFamily="34" charset="0"/>
              <a:cs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l" rtl="0" eaLnBrk="1" hangingPunct="1"/>
            <a:r>
              <a:rPr lang="en-US" sz="4800" dirty="0" smtClean="0">
                <a:solidFill>
                  <a:srgbClr val="002060"/>
                </a:solidFill>
                <a:cs typeface="Times New Roman" charset="0"/>
              </a:rPr>
              <a:t>1.Mons Pubis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57400"/>
            <a:ext cx="8686800" cy="4162425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Times New Roman" charset="0"/>
              </a:rPr>
              <a:t>Is rounded, soft fullness of subcutaneous</a:t>
            </a:r>
          </a:p>
          <a:p>
            <a:pPr>
              <a:buNone/>
            </a:pPr>
            <a:r>
              <a:rPr lang="en-US" dirty="0" smtClean="0">
                <a:cs typeface="Times New Roman" charset="0"/>
              </a:rPr>
              <a:t>fatty tissue, prominence over </a:t>
            </a:r>
            <a:r>
              <a:rPr lang="en-US" dirty="0" smtClean="0">
                <a:cs typeface="Times New Roman" charset="0"/>
              </a:rPr>
              <a:t>the </a:t>
            </a:r>
            <a:r>
              <a:rPr lang="en-US" dirty="0" err="1" smtClean="0">
                <a:cs typeface="Times New Roman" charset="0"/>
              </a:rPr>
              <a:t>symphysis</a:t>
            </a:r>
            <a:r>
              <a:rPr lang="en-US" dirty="0" smtClean="0">
                <a:cs typeface="Times New Roman" charset="0"/>
              </a:rPr>
              <a:t> </a:t>
            </a:r>
            <a:r>
              <a:rPr lang="en-US" dirty="0" smtClean="0">
                <a:cs typeface="Times New Roman" charset="0"/>
              </a:rPr>
              <a:t>pubis.</a:t>
            </a:r>
          </a:p>
          <a:p>
            <a:r>
              <a:rPr lang="en-US" dirty="0" smtClean="0">
                <a:cs typeface="Times New Roman" charset="0"/>
              </a:rPr>
              <a:t>It </a:t>
            </a:r>
            <a:r>
              <a:rPr lang="en-US" dirty="0" smtClean="0">
                <a:cs typeface="Times New Roman" charset="0"/>
              </a:rPr>
              <a:t>is covered with varying amounts of pubic hair after puberty.</a:t>
            </a:r>
          </a:p>
          <a:p>
            <a:pPr>
              <a:buNone/>
            </a:pPr>
            <a:endParaRPr lang="en-US" b="1" dirty="0" smtClean="0">
              <a:cs typeface="Times New Roman" charset="0"/>
            </a:endParaRPr>
          </a:p>
          <a:p>
            <a:pPr>
              <a:buNone/>
            </a:pPr>
            <a:r>
              <a:rPr lang="en-US" b="1" dirty="0" err="1" smtClean="0">
                <a:cs typeface="Times New Roman" charset="0"/>
              </a:rPr>
              <a:t>Funtion</a:t>
            </a:r>
            <a:r>
              <a:rPr lang="en-US" b="1" dirty="0" smtClean="0">
                <a:cs typeface="Times New Roman" charset="0"/>
              </a:rPr>
              <a:t>: </a:t>
            </a:r>
            <a:r>
              <a:rPr lang="en-US" dirty="0" smtClean="0">
                <a:cs typeface="Times New Roman" charset="0"/>
              </a:rPr>
              <a:t>it protects  </a:t>
            </a:r>
            <a:r>
              <a:rPr lang="en-US" dirty="0" err="1" smtClean="0">
                <a:cs typeface="Times New Roman" charset="0"/>
              </a:rPr>
              <a:t>sympyhsis</a:t>
            </a:r>
            <a:r>
              <a:rPr lang="en-US" dirty="0" smtClean="0">
                <a:cs typeface="Times New Roman" charset="0"/>
              </a:rPr>
              <a:t>  pubis during sexual intercourse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l" eaLnBrk="1" hangingPunct="1"/>
            <a:r>
              <a:rPr lang="en-US" sz="5400" b="1" dirty="0" smtClean="0">
                <a:latin typeface="+mj-lt"/>
                <a:cs typeface="Shruti" pitchFamily="34" charset="0"/>
              </a:rPr>
              <a:t>2. Labia </a:t>
            </a:r>
            <a:r>
              <a:rPr lang="en-US" sz="5400" b="1" dirty="0" err="1" smtClean="0">
                <a:latin typeface="+mj-lt"/>
                <a:cs typeface="Shruti" pitchFamily="34" charset="0"/>
              </a:rPr>
              <a:t>Majora</a:t>
            </a:r>
            <a:endParaRPr lang="en-US" sz="5400" b="1" dirty="0" smtClean="0">
              <a:latin typeface="+mj-lt"/>
              <a:cs typeface="Shruti" pitchFamily="34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305800" cy="40386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3000" dirty="0" smtClean="0">
                <a:latin typeface="Arial" pitchFamily="34" charset="0"/>
                <a:cs typeface="Arial" pitchFamily="34" charset="0"/>
              </a:rPr>
              <a:t>The labia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Majora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are two rounded, fleshy folds of tissue that  contained sweat and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sbecuos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glands , they are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coverd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with hair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pPr algn="l" rtl="0" eaLnBrk="1" hangingPunct="1"/>
            <a:r>
              <a:rPr lang="en-US" sz="3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Function: It is protect the labia </a:t>
            </a:r>
            <a:r>
              <a:rPr lang="en-US" sz="3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minora</a:t>
            </a:r>
            <a:r>
              <a:rPr lang="en-US" sz="3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urinary </a:t>
            </a:r>
            <a:r>
              <a:rPr lang="en-US" sz="3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meatus</a:t>
            </a:r>
            <a:r>
              <a:rPr lang="en-US" sz="3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and vaginal </a:t>
            </a:r>
            <a:r>
              <a:rPr lang="en-US" sz="3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introitus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l" rtl="0" eaLnBrk="1" hangingPunct="1"/>
            <a:endParaRPr lang="en-US" sz="36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l" rtl="0" eaLnBrk="1" hangingPunct="1"/>
            <a:r>
              <a:rPr lang="en-US" sz="5400" dirty="0" smtClean="0">
                <a:latin typeface="+mj-lt"/>
                <a:cs typeface="Times New Roman" charset="0"/>
              </a:rPr>
              <a:t>3. Labia </a:t>
            </a:r>
            <a:r>
              <a:rPr lang="en-US" sz="5400" dirty="0" err="1" smtClean="0">
                <a:latin typeface="+mj-lt"/>
                <a:cs typeface="Times New Roman" charset="0"/>
              </a:rPr>
              <a:t>Minora</a:t>
            </a:r>
            <a:endParaRPr lang="en-US" sz="5400" dirty="0" smtClean="0">
              <a:latin typeface="+mj-lt"/>
              <a:cs typeface="Times New Roman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305800" cy="44958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3500" dirty="0" smtClean="0">
                <a:latin typeface="Arial" pitchFamily="34" charset="0"/>
                <a:cs typeface="Arial" pitchFamily="34" charset="0"/>
              </a:rPr>
              <a:t>It is located between the labia </a:t>
            </a:r>
            <a:r>
              <a:rPr lang="en-US" sz="3500" dirty="0" err="1" smtClean="0">
                <a:latin typeface="Arial" pitchFamily="34" charset="0"/>
                <a:cs typeface="Arial" pitchFamily="34" charset="0"/>
              </a:rPr>
              <a:t>majora</a:t>
            </a:r>
            <a:r>
              <a:rPr lang="en-US" sz="3500" dirty="0" smtClean="0">
                <a:latin typeface="Arial" pitchFamily="34" charset="0"/>
                <a:cs typeface="Arial" pitchFamily="34" charset="0"/>
              </a:rPr>
              <a:t>, are delicate hairless inner folds </a:t>
            </a:r>
          </a:p>
          <a:p>
            <a:pPr algn="l" rtl="0" eaLnBrk="1" hangingPunct="1"/>
            <a:r>
              <a:rPr lang="en-US" sz="3500" dirty="0" smtClean="0">
                <a:latin typeface="Arial" pitchFamily="34" charset="0"/>
                <a:cs typeface="Arial" pitchFamily="34" charset="0"/>
              </a:rPr>
              <a:t>The lateral and anterior aspects are usually pigmented.</a:t>
            </a:r>
          </a:p>
          <a:p>
            <a:pPr algn="l" rtl="0" eaLnBrk="1" hangingPunct="1"/>
            <a:r>
              <a:rPr lang="en-US" sz="3500" dirty="0" smtClean="0">
                <a:latin typeface="Arial" pitchFamily="34" charset="0"/>
                <a:cs typeface="Arial" pitchFamily="34" charset="0"/>
              </a:rPr>
              <a:t>The inner surfaces are similar to vaginal mucosa.</a:t>
            </a:r>
          </a:p>
          <a:p>
            <a:pPr algn="l" rtl="0" eaLnBrk="1" hangingPunct="1"/>
            <a:r>
              <a:rPr lang="en-US" sz="3500" dirty="0" smtClean="0">
                <a:latin typeface="Arial" pitchFamily="34" charset="0"/>
                <a:cs typeface="Arial" pitchFamily="34" charset="0"/>
              </a:rPr>
              <a:t>They are highly </a:t>
            </a:r>
            <a:r>
              <a:rPr lang="en-US" sz="3500" dirty="0" err="1" smtClean="0">
                <a:latin typeface="Arial" pitchFamily="34" charset="0"/>
                <a:cs typeface="Arial" pitchFamily="34" charset="0"/>
              </a:rPr>
              <a:t>vasculer</a:t>
            </a:r>
            <a:r>
              <a:rPr lang="en-US" sz="35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3500" dirty="0" err="1" smtClean="0">
                <a:latin typeface="Arial" pitchFamily="34" charset="0"/>
                <a:cs typeface="Arial" pitchFamily="34" charset="0"/>
              </a:rPr>
              <a:t>sensitve</a:t>
            </a:r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algn="l" rtl="0" eaLnBrk="1" hangingPunct="1"/>
            <a:endParaRPr lang="en-US" sz="3600" dirty="0" smtClean="0">
              <a:latin typeface="Times"/>
              <a:cs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507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1241</TotalTime>
  <Words>1656</Words>
  <Application>Microsoft Office PowerPoint</Application>
  <PresentationFormat>On-screen Show (4:3)</PresentationFormat>
  <Paragraphs>277</Paragraphs>
  <Slides>53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Anatomy of  Female Reproductive System </vt:lpstr>
      <vt:lpstr>Learning Objectives</vt:lpstr>
      <vt:lpstr>function of the female reproductive system</vt:lpstr>
      <vt:lpstr>Component Parts</vt:lpstr>
      <vt:lpstr>External female reproductive organs</vt:lpstr>
      <vt:lpstr>External Female Structures (Vulva)</vt:lpstr>
      <vt:lpstr>1.Mons Pubis</vt:lpstr>
      <vt:lpstr>2. Labia Majora</vt:lpstr>
      <vt:lpstr>3. Labia Minora</vt:lpstr>
      <vt:lpstr>4. Clitoris.</vt:lpstr>
      <vt:lpstr>5. Vestibule.</vt:lpstr>
      <vt:lpstr>Slide 12</vt:lpstr>
      <vt:lpstr>6. Perineum</vt:lpstr>
      <vt:lpstr>Internal  Female Reproductive Organs</vt:lpstr>
      <vt:lpstr>1. Vagina</vt:lpstr>
      <vt:lpstr>Cont.. Vagina</vt:lpstr>
      <vt:lpstr>Anatomical relation of the vagina</vt:lpstr>
      <vt:lpstr>Functions of the vagina</vt:lpstr>
      <vt:lpstr>2. Uterus</vt:lpstr>
      <vt:lpstr>The uterus divided into three parts:</vt:lpstr>
      <vt:lpstr>The uterus divided into three parts:</vt:lpstr>
      <vt:lpstr>The uterus divided into three parts:</vt:lpstr>
      <vt:lpstr>Layers of the uterus</vt:lpstr>
      <vt:lpstr>1. Endometrium</vt:lpstr>
      <vt:lpstr>Slide 25</vt:lpstr>
      <vt:lpstr>2. Myometrium </vt:lpstr>
      <vt:lpstr>Anatomical relation of the uterus</vt:lpstr>
      <vt:lpstr>Slide 28</vt:lpstr>
      <vt:lpstr>The Functions of the uterus</vt:lpstr>
      <vt:lpstr>Slide 30</vt:lpstr>
      <vt:lpstr>3. Fallopian tubes</vt:lpstr>
      <vt:lpstr>Segments of the fallopian tube</vt:lpstr>
      <vt:lpstr>Slide 33</vt:lpstr>
      <vt:lpstr>Functions  of fallopian tube</vt:lpstr>
      <vt:lpstr>4. Ovaries</vt:lpstr>
      <vt:lpstr>Structure of the ovaries</vt:lpstr>
      <vt:lpstr>      Ovaries and Relationship          to Uterine Tube and Uterus   </vt:lpstr>
      <vt:lpstr>Function of the ovary</vt:lpstr>
      <vt:lpstr>Bony pelvis</vt:lpstr>
      <vt:lpstr>Support structures</vt:lpstr>
      <vt:lpstr>Bony Pelvis</vt:lpstr>
      <vt:lpstr>1. Two hip bones. </vt:lpstr>
      <vt:lpstr>2. Sacrum </vt:lpstr>
      <vt:lpstr>3. Coccyx. </vt:lpstr>
      <vt:lpstr>Pelvic Joints</vt:lpstr>
      <vt:lpstr>PELVIC SHAPE </vt:lpstr>
      <vt:lpstr>PELVIC SHAPE</vt:lpstr>
      <vt:lpstr>PELVIC SHAPE</vt:lpstr>
      <vt:lpstr>Pelvic Shape</vt:lpstr>
      <vt:lpstr>Slide 50</vt:lpstr>
      <vt:lpstr>Female    Male</vt:lpstr>
      <vt:lpstr>Blood Supply</vt:lpstr>
      <vt:lpstr>Student Practice 1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Anatomy of  Female Reproductive System</dc:title>
  <dc:creator>AHMAD RAWHI</dc:creator>
  <cp:lastModifiedBy>user</cp:lastModifiedBy>
  <cp:revision>76</cp:revision>
  <dcterms:created xsi:type="dcterms:W3CDTF">2006-08-16T00:00:00Z</dcterms:created>
  <dcterms:modified xsi:type="dcterms:W3CDTF">2016-01-25T11:07:42Z</dcterms:modified>
</cp:coreProperties>
</file>