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80" r:id="rId3"/>
    <p:sldId id="256" r:id="rId4"/>
    <p:sldId id="258" r:id="rId5"/>
    <p:sldId id="260" r:id="rId6"/>
    <p:sldId id="261" r:id="rId7"/>
    <p:sldId id="265" r:id="rId8"/>
    <p:sldId id="267" r:id="rId9"/>
    <p:sldId id="270" r:id="rId10"/>
    <p:sldId id="273" r:id="rId11"/>
    <p:sldId id="276" r:id="rId12"/>
    <p:sldId id="281" r:id="rId13"/>
    <p:sldId id="278" r:id="rId14"/>
    <p:sldId id="279" r:id="rId15"/>
    <p:sldId id="283" r:id="rId16"/>
    <p:sldId id="282" r:id="rId17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FF00"/>
    <a:srgbClr val="FFFF99"/>
    <a:srgbClr val="FF00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26327D-6836-4164-816A-BD886B473D4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309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/>
          <p:cNvSpPr txBox="1">
            <a:spLocks noGrp="1" noChangeArrowheads="1"/>
          </p:cNvSpPr>
          <p:nvPr/>
        </p:nvSpPr>
        <p:spPr bwMode="auto">
          <a:xfrm>
            <a:off x="3876675" y="8694738"/>
            <a:ext cx="298132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A5F871D-AE5D-4250-AF55-A231B0DE3032}" type="slidenum">
              <a:rPr lang="ar-SA" altLang="en-US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46575"/>
            <a:ext cx="5070475" cy="412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BE895-5547-403E-BE02-1E8101D59E6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74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E0CE9-1C5F-403E-B524-ACCF774FB6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299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4216-0D2F-4286-A8AC-ECC3DB23C91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2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0190D-8ED6-4464-BE5D-2A54B633E42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2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F85F3-2DDB-4222-A95B-46B89BECBDF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66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CDE28-D2E2-4649-8BB7-3EFF9B45A35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5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6202E-4B8F-4394-B7E3-8534DF0FB64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3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FE747-DFD1-4E69-959B-61DB4974C0A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4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DB2DC-A940-4A0F-9813-53DB367841A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1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124FE-5200-4535-BEF8-000343B5BCA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5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668A6-0418-44C2-99B7-DCF56A88E02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9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4CD1FC-75B2-4118-8BC1-517A63D59B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9.xml"/><Relationship Id="rId7" Type="http://schemas.openxmlformats.org/officeDocument/2006/relationships/image" Target="../media/image1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0.xml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tags" Target="../tags/tag23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0.png"/><Relationship Id="rId5" Type="http://schemas.openxmlformats.org/officeDocument/2006/relationships/tags" Target="../tags/tag25.xml"/><Relationship Id="rId10" Type="http://schemas.openxmlformats.org/officeDocument/2006/relationships/image" Target="../media/image19.png"/><Relationship Id="rId4" Type="http://schemas.openxmlformats.org/officeDocument/2006/relationships/tags" Target="../tags/tag24.xml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68575" y="2078038"/>
            <a:ext cx="21463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57200" y="1686580"/>
            <a:ext cx="811530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Connection Between Genes and Proteins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905000" y="1081087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GENE TO PROTEIN</a:t>
            </a:r>
          </a:p>
        </p:txBody>
      </p:sp>
      <p:pic>
        <p:nvPicPr>
          <p:cNvPr id="2055" name="Picture 12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1"/>
          <a:stretch>
            <a:fillRect/>
          </a:stretch>
        </p:blipFill>
        <p:spPr bwMode="auto">
          <a:xfrm>
            <a:off x="457200" y="2432050"/>
            <a:ext cx="8115300" cy="3587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0" y="6110287"/>
            <a:ext cx="904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http://highered.mcgraw-hill.com/sites/9834092339/student_view0/chapter15/mrna_synthesis__transcription_.html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1295400" y="6415087"/>
            <a:ext cx="563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http://www.sinauer.com/cooper5e/animation0702.html</a:t>
            </a:r>
          </a:p>
        </p:txBody>
      </p:sp>
      <p:grpSp>
        <p:nvGrpSpPr>
          <p:cNvPr id="11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3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60350"/>
            <a:ext cx="8610600" cy="6007799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RNA polymerase moves along the DNA, it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untwists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double helix, 10 to 20 bases at time.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enzyme adds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nucleotides to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3’ end of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growing strand.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Behind the point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RNA synthesis,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double helix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re-forms and the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molecule</a:t>
            </a:r>
            <a: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moves away.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proceeds                                                                           until after the RNA                                                                             polymerase transcribes                                                                               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sequence                                                                                    in the DNA.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3505200" y="914400"/>
            <a:ext cx="5445125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98588"/>
            <a:ext cx="8686800" cy="3717941"/>
          </a:xfrm>
        </p:spPr>
        <p:txBody>
          <a:bodyPr>
            <a:spAutoFit/>
          </a:bodyPr>
          <a:lstStyle/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in the eukaryotic nucleus modify pre-mRNA before the genetic messages are dispatched to the cytoplasm.</a:t>
            </a:r>
          </a:p>
          <a:p>
            <a:pPr marL="347663" indent="-322263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5’ end of the pre-mRNA molecule, a modified form of guanine is added, 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 cap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function as:</a:t>
            </a:r>
          </a:p>
          <a:p>
            <a:pPr marL="990600" lvl="1" indent="-3048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 mRNA from hydrolytic </a:t>
            </a:r>
            <a:r>
              <a:rPr lang="ar-EG" altLang="en-US" sz="1800" dirty="0" smtClean="0">
                <a:solidFill>
                  <a:srgbClr val="FF0000"/>
                </a:solidFill>
              </a:rPr>
              <a:t>مُحلل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enzymes.</a:t>
            </a:r>
          </a:p>
          <a:p>
            <a:pPr marL="990600" lvl="1" indent="-3048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translation start point for ribosomes.</a:t>
            </a: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3’ end, an enzyme adds 50 to 250 adenine nucleotides, the </a:t>
            </a:r>
            <a:r>
              <a:rPr lang="en-US" alt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poly(A) tail.</a:t>
            </a:r>
          </a:p>
          <a:p>
            <a:pPr marL="347663" indent="-322263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poly(A) tail facilitate the export of mRNA from the nucleus.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5867400" cy="8096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Eukaryotic cells modify RNA after transcription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66"/>
          <a:stretch>
            <a:fillRect/>
          </a:stretch>
        </p:blipFill>
        <p:spPr bwMode="auto">
          <a:xfrm>
            <a:off x="0" y="5129213"/>
            <a:ext cx="90678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81000"/>
            <a:ext cx="7010400" cy="639763"/>
          </a:xfrm>
        </p:spPr>
        <p:txBody>
          <a:bodyPr anchor="t">
            <a:noAutofit/>
          </a:bodyPr>
          <a:lstStyle/>
          <a:p>
            <a:pPr>
              <a:defRPr/>
            </a:pP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RNA Transcription Mechanism</a:t>
            </a: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52400" y="1143000"/>
            <a:ext cx="8839200" cy="55626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1) Transcription begins when the enzyme RNA polymerase binds to DNA at a promoter region.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2) The enzyme separates the DNA strands by breaking the hydrogen bonds, and then uses one strand of DNA as a template from which nucleotides are assembled into a strand of RNA. 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 RNA polymerase pairs up free floating RNA nucleotides with DNA template and joins the nucleotides together to form the backbone of the new mRNA strand.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4) When mRNA hits a termination sequence, it separates from the DNA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5) mRNA editing occurs in the nucleus: before the mRNA leaves the nucleus, it is called pre-mRNA and it gets “edited.”  Parts of the pre-mRNA that are not involved in coding for proteins are called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introns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are cut out.  The remaining mRNA pieces are called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exons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(because they are expressed) and are spliced (combine) back together to form the mRNA.</a:t>
            </a:r>
          </a:p>
          <a:p>
            <a:pPr>
              <a:spcBef>
                <a:spcPct val="0"/>
              </a:spcBef>
              <a:spcAft>
                <a:spcPct val="20000"/>
              </a:spcAft>
              <a:buFontTx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6) Then the final mRNA leaves the nucleus through the nuclear pores and enters the cytoplasm headed to the </a:t>
            </a:r>
            <a:r>
              <a:rPr 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5500" y="2209800"/>
            <a:ext cx="6864350" cy="2209800"/>
            <a:chOff x="520" y="1200"/>
            <a:chExt cx="4324" cy="1392"/>
          </a:xfrm>
        </p:grpSpPr>
        <p:grpSp>
          <p:nvGrpSpPr>
            <p:cNvPr id="14484" name="Group 3"/>
            <p:cNvGrpSpPr>
              <a:grpSpLocks/>
            </p:cNvGrpSpPr>
            <p:nvPr/>
          </p:nvGrpSpPr>
          <p:grpSpPr bwMode="auto">
            <a:xfrm>
              <a:off x="547" y="2192"/>
              <a:ext cx="4241" cy="400"/>
              <a:chOff x="547" y="2192"/>
              <a:chExt cx="4241" cy="400"/>
            </a:xfrm>
          </p:grpSpPr>
          <p:sp>
            <p:nvSpPr>
              <p:cNvPr id="14510" name="Rectangle 4"/>
              <p:cNvSpPr>
                <a:spLocks noChangeArrowheads="1"/>
              </p:cNvSpPr>
              <p:nvPr/>
            </p:nvSpPr>
            <p:spPr bwMode="auto">
              <a:xfrm rot="1867811">
                <a:off x="547" y="2326"/>
                <a:ext cx="517" cy="140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14511" name="Group 5"/>
              <p:cNvGrpSpPr>
                <a:grpSpLocks/>
              </p:cNvGrpSpPr>
              <p:nvPr/>
            </p:nvGrpSpPr>
            <p:grpSpPr bwMode="auto">
              <a:xfrm>
                <a:off x="1976" y="2208"/>
                <a:ext cx="240" cy="336"/>
                <a:chOff x="1976" y="2208"/>
                <a:chExt cx="240" cy="336"/>
              </a:xfrm>
            </p:grpSpPr>
            <p:sp>
              <p:nvSpPr>
                <p:cNvPr id="14532" name="AutoShape 6"/>
                <p:cNvSpPr>
                  <a:spLocks noChangeArrowheads="1"/>
                </p:cNvSpPr>
                <p:nvPr/>
              </p:nvSpPr>
              <p:spPr bwMode="auto">
                <a:xfrm rot="-5400000">
                  <a:off x="1920" y="2280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3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976" y="221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grpSp>
            <p:nvGrpSpPr>
              <p:cNvPr id="14512" name="Group 8"/>
              <p:cNvGrpSpPr>
                <a:grpSpLocks/>
              </p:cNvGrpSpPr>
              <p:nvPr/>
            </p:nvGrpSpPr>
            <p:grpSpPr bwMode="auto">
              <a:xfrm>
                <a:off x="2976" y="2208"/>
                <a:ext cx="240" cy="336"/>
                <a:chOff x="2976" y="2208"/>
                <a:chExt cx="240" cy="336"/>
              </a:xfrm>
            </p:grpSpPr>
            <p:sp>
              <p:nvSpPr>
                <p:cNvPr id="14530" name="AutoShape 9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928" y="2280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3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76" y="225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grpSp>
            <p:nvGrpSpPr>
              <p:cNvPr id="14513" name="Group 11"/>
              <p:cNvGrpSpPr>
                <a:grpSpLocks/>
              </p:cNvGrpSpPr>
              <p:nvPr/>
            </p:nvGrpSpPr>
            <p:grpSpPr bwMode="auto">
              <a:xfrm>
                <a:off x="3456" y="2200"/>
                <a:ext cx="240" cy="336"/>
                <a:chOff x="3456" y="2200"/>
                <a:chExt cx="240" cy="336"/>
              </a:xfrm>
            </p:grpSpPr>
            <p:sp>
              <p:nvSpPr>
                <p:cNvPr id="14528" name="AutoShape 12"/>
                <p:cNvSpPr>
                  <a:spLocks noChangeArrowheads="1"/>
                </p:cNvSpPr>
                <p:nvPr/>
              </p:nvSpPr>
              <p:spPr bwMode="auto">
                <a:xfrm rot="5400000">
                  <a:off x="3400" y="2272"/>
                  <a:ext cx="336" cy="192"/>
                </a:xfrm>
                <a:prstGeom prst="chevron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456" y="2256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514" name="Group 14"/>
              <p:cNvGrpSpPr>
                <a:grpSpLocks/>
              </p:cNvGrpSpPr>
              <p:nvPr/>
            </p:nvGrpSpPr>
            <p:grpSpPr bwMode="auto">
              <a:xfrm>
                <a:off x="1024" y="2192"/>
                <a:ext cx="240" cy="336"/>
                <a:chOff x="1024" y="2192"/>
                <a:chExt cx="240" cy="336"/>
              </a:xfrm>
            </p:grpSpPr>
            <p:sp>
              <p:nvSpPr>
                <p:cNvPr id="14526" name="AutoShape 15"/>
                <p:cNvSpPr>
                  <a:spLocks noChangeArrowheads="1"/>
                </p:cNvSpPr>
                <p:nvPr/>
              </p:nvSpPr>
              <p:spPr bwMode="auto">
                <a:xfrm rot="-5400000">
                  <a:off x="960" y="2264"/>
                  <a:ext cx="336" cy="192"/>
                </a:xfrm>
                <a:prstGeom prst="homePlate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024" y="220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515" name="Group 17"/>
              <p:cNvGrpSpPr>
                <a:grpSpLocks/>
              </p:cNvGrpSpPr>
              <p:nvPr/>
            </p:nvGrpSpPr>
            <p:grpSpPr bwMode="auto">
              <a:xfrm>
                <a:off x="2488" y="2192"/>
                <a:ext cx="240" cy="336"/>
                <a:chOff x="2488" y="2192"/>
                <a:chExt cx="240" cy="336"/>
              </a:xfrm>
            </p:grpSpPr>
            <p:sp>
              <p:nvSpPr>
                <p:cNvPr id="14524" name="AutoShape 18"/>
                <p:cNvSpPr>
                  <a:spLocks noChangeArrowheads="1"/>
                </p:cNvSpPr>
                <p:nvPr/>
              </p:nvSpPr>
              <p:spPr bwMode="auto">
                <a:xfrm rot="16200000" flipV="1">
                  <a:off x="2424" y="2264"/>
                  <a:ext cx="336" cy="192"/>
                </a:xfrm>
                <a:prstGeom prst="chevron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488" y="2232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516" name="Group 20"/>
              <p:cNvGrpSpPr>
                <a:grpSpLocks/>
              </p:cNvGrpSpPr>
              <p:nvPr/>
            </p:nvGrpSpPr>
            <p:grpSpPr bwMode="auto">
              <a:xfrm>
                <a:off x="1488" y="2208"/>
                <a:ext cx="240" cy="360"/>
                <a:chOff x="1488" y="2208"/>
                <a:chExt cx="240" cy="360"/>
              </a:xfrm>
            </p:grpSpPr>
            <p:sp>
              <p:nvSpPr>
                <p:cNvPr id="14522" name="AutoShape 2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404" y="2292"/>
                  <a:ext cx="360" cy="192"/>
                </a:xfrm>
                <a:prstGeom prst="chevron">
                  <a:avLst>
                    <a:gd name="adj" fmla="val 46875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488" y="226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517" name="Group 23"/>
              <p:cNvGrpSpPr>
                <a:grpSpLocks/>
              </p:cNvGrpSpPr>
              <p:nvPr/>
            </p:nvGrpSpPr>
            <p:grpSpPr bwMode="auto">
              <a:xfrm>
                <a:off x="3984" y="2208"/>
                <a:ext cx="240" cy="336"/>
                <a:chOff x="3984" y="2208"/>
                <a:chExt cx="240" cy="336"/>
              </a:xfrm>
            </p:grpSpPr>
            <p:sp>
              <p:nvSpPr>
                <p:cNvPr id="14520" name="AutoShape 24"/>
                <p:cNvSpPr>
                  <a:spLocks noChangeArrowheads="1"/>
                </p:cNvSpPr>
                <p:nvPr/>
              </p:nvSpPr>
              <p:spPr bwMode="auto">
                <a:xfrm rot="-5400000">
                  <a:off x="3928" y="2280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2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984" y="220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sp>
            <p:nvSpPr>
              <p:cNvPr id="14518" name="Rectangle 26"/>
              <p:cNvSpPr>
                <a:spLocks noChangeArrowheads="1"/>
              </p:cNvSpPr>
              <p:nvPr/>
            </p:nvSpPr>
            <p:spPr bwMode="auto">
              <a:xfrm rot="-2057878">
                <a:off x="4289" y="2329"/>
                <a:ext cx="499" cy="138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519" name="Rectangle 27"/>
              <p:cNvSpPr>
                <a:spLocks noChangeArrowheads="1"/>
              </p:cNvSpPr>
              <p:nvPr/>
            </p:nvSpPr>
            <p:spPr bwMode="auto">
              <a:xfrm>
                <a:off x="960" y="2448"/>
                <a:ext cx="3408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grpSp>
          <p:nvGrpSpPr>
            <p:cNvPr id="14485" name="Group 28"/>
            <p:cNvGrpSpPr>
              <a:grpSpLocks/>
            </p:cNvGrpSpPr>
            <p:nvPr/>
          </p:nvGrpSpPr>
          <p:grpSpPr bwMode="auto">
            <a:xfrm>
              <a:off x="520" y="1200"/>
              <a:ext cx="4324" cy="440"/>
              <a:chOff x="520" y="1200"/>
              <a:chExt cx="4324" cy="440"/>
            </a:xfrm>
          </p:grpSpPr>
          <p:sp>
            <p:nvSpPr>
              <p:cNvPr id="14486" name="Rectangle 29"/>
              <p:cNvSpPr>
                <a:spLocks noChangeArrowheads="1"/>
              </p:cNvSpPr>
              <p:nvPr/>
            </p:nvSpPr>
            <p:spPr bwMode="auto">
              <a:xfrm rot="-2278920">
                <a:off x="520" y="1344"/>
                <a:ext cx="576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14487" name="Group 30"/>
              <p:cNvGrpSpPr>
                <a:grpSpLocks/>
              </p:cNvGrpSpPr>
              <p:nvPr/>
            </p:nvGrpSpPr>
            <p:grpSpPr bwMode="auto">
              <a:xfrm>
                <a:off x="2960" y="1296"/>
                <a:ext cx="240" cy="336"/>
                <a:chOff x="2960" y="1296"/>
                <a:chExt cx="240" cy="336"/>
              </a:xfrm>
            </p:grpSpPr>
            <p:sp>
              <p:nvSpPr>
                <p:cNvPr id="14508" name="AutoShape 3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2920" y="1368"/>
                  <a:ext cx="336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9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960" y="1360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G</a:t>
                  </a:r>
                </a:p>
              </p:txBody>
            </p:sp>
          </p:grpSp>
          <p:grpSp>
            <p:nvGrpSpPr>
              <p:cNvPr id="14488" name="Group 33"/>
              <p:cNvGrpSpPr>
                <a:grpSpLocks/>
              </p:cNvGrpSpPr>
              <p:nvPr/>
            </p:nvGrpSpPr>
            <p:grpSpPr bwMode="auto">
              <a:xfrm>
                <a:off x="1008" y="1240"/>
                <a:ext cx="240" cy="384"/>
                <a:chOff x="1008" y="1240"/>
                <a:chExt cx="240" cy="384"/>
              </a:xfrm>
            </p:grpSpPr>
            <p:sp>
              <p:nvSpPr>
                <p:cNvPr id="14506" name="AutoShape 34"/>
                <p:cNvSpPr>
                  <a:spLocks noChangeArrowheads="1"/>
                </p:cNvSpPr>
                <p:nvPr/>
              </p:nvSpPr>
              <p:spPr bwMode="auto">
                <a:xfrm rot="-5400000">
                  <a:off x="936" y="1336"/>
                  <a:ext cx="384" cy="192"/>
                </a:xfrm>
                <a:prstGeom prst="chevron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7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008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489" name="Group 36"/>
              <p:cNvGrpSpPr>
                <a:grpSpLocks/>
              </p:cNvGrpSpPr>
              <p:nvPr/>
            </p:nvGrpSpPr>
            <p:grpSpPr bwMode="auto">
              <a:xfrm>
                <a:off x="3456" y="1304"/>
                <a:ext cx="240" cy="336"/>
                <a:chOff x="3456" y="1304"/>
                <a:chExt cx="240" cy="336"/>
              </a:xfrm>
            </p:grpSpPr>
            <p:sp>
              <p:nvSpPr>
                <p:cNvPr id="14504" name="AutoShape 37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3400" y="1376"/>
                  <a:ext cx="336" cy="192"/>
                </a:xfrm>
                <a:prstGeom prst="homePlate">
                  <a:avLst>
                    <a:gd name="adj" fmla="val 437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5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456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490" name="Group 39"/>
              <p:cNvGrpSpPr>
                <a:grpSpLocks/>
              </p:cNvGrpSpPr>
              <p:nvPr/>
            </p:nvGrpSpPr>
            <p:grpSpPr bwMode="auto">
              <a:xfrm>
                <a:off x="2488" y="1272"/>
                <a:ext cx="240" cy="360"/>
                <a:chOff x="2488" y="1272"/>
                <a:chExt cx="240" cy="360"/>
              </a:xfrm>
            </p:grpSpPr>
            <p:sp>
              <p:nvSpPr>
                <p:cNvPr id="14502" name="AutoShape 40"/>
                <p:cNvSpPr>
                  <a:spLocks noChangeArrowheads="1"/>
                </p:cNvSpPr>
                <p:nvPr/>
              </p:nvSpPr>
              <p:spPr bwMode="auto">
                <a:xfrm rot="-5400000">
                  <a:off x="2412" y="1356"/>
                  <a:ext cx="360" cy="192"/>
                </a:xfrm>
                <a:prstGeom prst="chevron">
                  <a:avLst>
                    <a:gd name="adj" fmla="val 46875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488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T</a:t>
                  </a:r>
                </a:p>
              </p:txBody>
            </p:sp>
          </p:grpSp>
          <p:grpSp>
            <p:nvGrpSpPr>
              <p:cNvPr id="14491" name="Group 42"/>
              <p:cNvGrpSpPr>
                <a:grpSpLocks/>
              </p:cNvGrpSpPr>
              <p:nvPr/>
            </p:nvGrpSpPr>
            <p:grpSpPr bwMode="auto">
              <a:xfrm>
                <a:off x="1480" y="1336"/>
                <a:ext cx="240" cy="296"/>
                <a:chOff x="1480" y="1336"/>
                <a:chExt cx="240" cy="296"/>
              </a:xfrm>
            </p:grpSpPr>
            <p:sp>
              <p:nvSpPr>
                <p:cNvPr id="14500" name="AutoShape 43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436" y="1388"/>
                  <a:ext cx="296" cy="192"/>
                </a:xfrm>
                <a:prstGeom prst="homePlate">
                  <a:avLst>
                    <a:gd name="adj" fmla="val 38542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501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480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A</a:t>
                  </a:r>
                </a:p>
              </p:txBody>
            </p:sp>
          </p:grpSp>
          <p:grpSp>
            <p:nvGrpSpPr>
              <p:cNvPr id="14492" name="Group 45"/>
              <p:cNvGrpSpPr>
                <a:grpSpLocks/>
              </p:cNvGrpSpPr>
              <p:nvPr/>
            </p:nvGrpSpPr>
            <p:grpSpPr bwMode="auto">
              <a:xfrm>
                <a:off x="3984" y="1296"/>
                <a:ext cx="240" cy="336"/>
                <a:chOff x="3984" y="1296"/>
                <a:chExt cx="240" cy="336"/>
              </a:xfrm>
            </p:grpSpPr>
            <p:sp>
              <p:nvSpPr>
                <p:cNvPr id="14498" name="AutoShape 46"/>
                <p:cNvSpPr>
                  <a:spLocks noChangeArrowheads="1"/>
                </p:cNvSpPr>
                <p:nvPr/>
              </p:nvSpPr>
              <p:spPr bwMode="auto">
                <a:xfrm rot="5400000">
                  <a:off x="3928" y="1368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49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984" y="1344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grpSp>
            <p:nvGrpSpPr>
              <p:cNvPr id="14493" name="Group 48"/>
              <p:cNvGrpSpPr>
                <a:grpSpLocks/>
              </p:cNvGrpSpPr>
              <p:nvPr/>
            </p:nvGrpSpPr>
            <p:grpSpPr bwMode="auto">
              <a:xfrm>
                <a:off x="1976" y="1296"/>
                <a:ext cx="240" cy="336"/>
                <a:chOff x="1976" y="1296"/>
                <a:chExt cx="240" cy="336"/>
              </a:xfrm>
            </p:grpSpPr>
            <p:sp>
              <p:nvSpPr>
                <p:cNvPr id="1449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920" y="1368"/>
                  <a:ext cx="336" cy="192"/>
                </a:xfrm>
                <a:prstGeom prst="flowChartOnlineStorag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vert="eaVert"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449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976" y="1368"/>
                  <a:ext cx="24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 b="1"/>
                    <a:t>C</a:t>
                  </a:r>
                </a:p>
              </p:txBody>
            </p:sp>
          </p:grpSp>
          <p:sp>
            <p:nvSpPr>
              <p:cNvPr id="14494" name="Rectangle 51"/>
              <p:cNvSpPr>
                <a:spLocks noChangeArrowheads="1"/>
              </p:cNvSpPr>
              <p:nvPr/>
            </p:nvSpPr>
            <p:spPr bwMode="auto">
              <a:xfrm rot="1935757">
                <a:off x="4244" y="1332"/>
                <a:ext cx="600" cy="157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95" name="Rectangle 52"/>
              <p:cNvSpPr>
                <a:spLocks noChangeArrowheads="1"/>
              </p:cNvSpPr>
              <p:nvPr/>
            </p:nvSpPr>
            <p:spPr bwMode="auto">
              <a:xfrm>
                <a:off x="960" y="1200"/>
                <a:ext cx="3408" cy="144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</p:grpSp>
      <p:grpSp>
        <p:nvGrpSpPr>
          <p:cNvPr id="14339" name="Group 53"/>
          <p:cNvGrpSpPr>
            <a:grpSpLocks/>
          </p:cNvGrpSpPr>
          <p:nvPr/>
        </p:nvGrpSpPr>
        <p:grpSpPr bwMode="auto">
          <a:xfrm>
            <a:off x="7467600" y="2667000"/>
            <a:ext cx="1676400" cy="1371600"/>
            <a:chOff x="4704" y="1488"/>
            <a:chExt cx="1056" cy="864"/>
          </a:xfrm>
        </p:grpSpPr>
        <p:grpSp>
          <p:nvGrpSpPr>
            <p:cNvPr id="14464" name="Group 54"/>
            <p:cNvGrpSpPr>
              <a:grpSpLocks/>
            </p:cNvGrpSpPr>
            <p:nvPr/>
          </p:nvGrpSpPr>
          <p:grpSpPr bwMode="auto">
            <a:xfrm>
              <a:off x="5184" y="1920"/>
              <a:ext cx="240" cy="368"/>
              <a:chOff x="1976" y="2208"/>
              <a:chExt cx="240" cy="336"/>
            </a:xfrm>
          </p:grpSpPr>
          <p:sp>
            <p:nvSpPr>
              <p:cNvPr id="14482" name="AutoShape 55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83" name="Text Box 56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65" name="Group 57"/>
            <p:cNvGrpSpPr>
              <a:grpSpLocks/>
            </p:cNvGrpSpPr>
            <p:nvPr/>
          </p:nvGrpSpPr>
          <p:grpSpPr bwMode="auto">
            <a:xfrm>
              <a:off x="5184" y="1600"/>
              <a:ext cx="240" cy="336"/>
              <a:chOff x="1976" y="1296"/>
              <a:chExt cx="240" cy="336"/>
            </a:xfrm>
          </p:grpSpPr>
          <p:sp>
            <p:nvSpPr>
              <p:cNvPr id="14480" name="AutoShape 58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81" name="Text Box 59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66" name="Group 60"/>
            <p:cNvGrpSpPr>
              <a:grpSpLocks/>
            </p:cNvGrpSpPr>
            <p:nvPr/>
          </p:nvGrpSpPr>
          <p:grpSpPr bwMode="auto">
            <a:xfrm>
              <a:off x="5520" y="1920"/>
              <a:ext cx="240" cy="384"/>
              <a:chOff x="2488" y="2192"/>
              <a:chExt cx="240" cy="336"/>
            </a:xfrm>
          </p:grpSpPr>
          <p:sp>
            <p:nvSpPr>
              <p:cNvPr id="14478" name="AutoShape 61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9" name="Text Box 62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67" name="Group 63"/>
            <p:cNvGrpSpPr>
              <a:grpSpLocks/>
            </p:cNvGrpSpPr>
            <p:nvPr/>
          </p:nvGrpSpPr>
          <p:grpSpPr bwMode="auto">
            <a:xfrm>
              <a:off x="5520" y="1536"/>
              <a:ext cx="240" cy="432"/>
              <a:chOff x="2488" y="1272"/>
              <a:chExt cx="240" cy="360"/>
            </a:xfrm>
          </p:grpSpPr>
          <p:sp>
            <p:nvSpPr>
              <p:cNvPr id="14476" name="AutoShape 64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7" name="Text Box 65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468" name="Group 66"/>
            <p:cNvGrpSpPr>
              <a:grpSpLocks/>
            </p:cNvGrpSpPr>
            <p:nvPr/>
          </p:nvGrpSpPr>
          <p:grpSpPr bwMode="auto">
            <a:xfrm>
              <a:off x="4904" y="1928"/>
              <a:ext cx="240" cy="360"/>
              <a:chOff x="1488" y="2208"/>
              <a:chExt cx="240" cy="360"/>
            </a:xfrm>
          </p:grpSpPr>
          <p:sp>
            <p:nvSpPr>
              <p:cNvPr id="14474" name="AutoShape 67"/>
              <p:cNvSpPr>
                <a:spLocks noChangeArrowheads="1"/>
              </p:cNvSpPr>
              <p:nvPr/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5" name="Text Box 68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469" name="Group 69"/>
            <p:cNvGrpSpPr>
              <a:grpSpLocks/>
            </p:cNvGrpSpPr>
            <p:nvPr/>
          </p:nvGrpSpPr>
          <p:grpSpPr bwMode="auto">
            <a:xfrm>
              <a:off x="4896" y="1632"/>
              <a:ext cx="240" cy="336"/>
              <a:chOff x="1480" y="1336"/>
              <a:chExt cx="240" cy="296"/>
            </a:xfrm>
          </p:grpSpPr>
          <p:sp>
            <p:nvSpPr>
              <p:cNvPr id="14472" name="AutoShape 70"/>
              <p:cNvSpPr>
                <a:spLocks noChangeArrowheads="1"/>
              </p:cNvSpPr>
              <p:nvPr/>
            </p:nvSpPr>
            <p:spPr bwMode="auto">
              <a:xfrm rot="5400000" flipV="1">
                <a:off x="1436" y="1388"/>
                <a:ext cx="296" cy="192"/>
              </a:xfrm>
              <a:prstGeom prst="homePlate">
                <a:avLst>
                  <a:gd name="adj" fmla="val 38542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73" name="Text Box 71"/>
              <p:cNvSpPr txBox="1">
                <a:spLocks noChangeArrowheads="1"/>
              </p:cNvSpPr>
              <p:nvPr/>
            </p:nvSpPr>
            <p:spPr bwMode="auto">
              <a:xfrm>
                <a:off x="1480" y="134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sp>
          <p:nvSpPr>
            <p:cNvPr id="14470" name="Rectangle 72"/>
            <p:cNvSpPr>
              <a:spLocks noChangeArrowheads="1"/>
            </p:cNvSpPr>
            <p:nvPr/>
          </p:nvSpPr>
          <p:spPr bwMode="auto">
            <a:xfrm>
              <a:off x="4752" y="1488"/>
              <a:ext cx="100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471" name="Rectangle 73"/>
            <p:cNvSpPr>
              <a:spLocks noChangeArrowheads="1"/>
            </p:cNvSpPr>
            <p:nvPr/>
          </p:nvSpPr>
          <p:spPr bwMode="auto">
            <a:xfrm>
              <a:off x="4704" y="2208"/>
              <a:ext cx="1056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4340" name="Group 74"/>
          <p:cNvGrpSpPr>
            <a:grpSpLocks/>
          </p:cNvGrpSpPr>
          <p:nvPr/>
        </p:nvGrpSpPr>
        <p:grpSpPr bwMode="auto">
          <a:xfrm>
            <a:off x="0" y="2667000"/>
            <a:ext cx="1066800" cy="1384300"/>
            <a:chOff x="0" y="1488"/>
            <a:chExt cx="672" cy="872"/>
          </a:xfrm>
        </p:grpSpPr>
        <p:grpSp>
          <p:nvGrpSpPr>
            <p:cNvPr id="14450" name="Group 75"/>
            <p:cNvGrpSpPr>
              <a:grpSpLocks/>
            </p:cNvGrpSpPr>
            <p:nvPr/>
          </p:nvGrpSpPr>
          <p:grpSpPr bwMode="auto">
            <a:xfrm>
              <a:off x="0" y="1928"/>
              <a:ext cx="240" cy="336"/>
              <a:chOff x="1976" y="2208"/>
              <a:chExt cx="240" cy="336"/>
            </a:xfrm>
          </p:grpSpPr>
          <p:sp>
            <p:nvSpPr>
              <p:cNvPr id="14462" name="AutoShape 76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63" name="Text Box 77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51" name="Group 78"/>
            <p:cNvGrpSpPr>
              <a:grpSpLocks/>
            </p:cNvGrpSpPr>
            <p:nvPr/>
          </p:nvGrpSpPr>
          <p:grpSpPr bwMode="auto">
            <a:xfrm>
              <a:off x="0" y="1592"/>
              <a:ext cx="240" cy="336"/>
              <a:chOff x="1976" y="1296"/>
              <a:chExt cx="240" cy="336"/>
            </a:xfrm>
          </p:grpSpPr>
          <p:sp>
            <p:nvSpPr>
              <p:cNvPr id="14460" name="AutoShape 79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61" name="Text Box 80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52" name="Group 81"/>
            <p:cNvGrpSpPr>
              <a:grpSpLocks/>
            </p:cNvGrpSpPr>
            <p:nvPr/>
          </p:nvGrpSpPr>
          <p:grpSpPr bwMode="auto">
            <a:xfrm>
              <a:off x="336" y="1896"/>
              <a:ext cx="240" cy="408"/>
              <a:chOff x="2488" y="2192"/>
              <a:chExt cx="240" cy="336"/>
            </a:xfrm>
          </p:grpSpPr>
          <p:sp>
            <p:nvSpPr>
              <p:cNvPr id="14458" name="AutoShape 82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59" name="Text Box 83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53" name="Group 84"/>
            <p:cNvGrpSpPr>
              <a:grpSpLocks/>
            </p:cNvGrpSpPr>
            <p:nvPr/>
          </p:nvGrpSpPr>
          <p:grpSpPr bwMode="auto">
            <a:xfrm>
              <a:off x="336" y="1528"/>
              <a:ext cx="240" cy="416"/>
              <a:chOff x="2488" y="1272"/>
              <a:chExt cx="240" cy="360"/>
            </a:xfrm>
          </p:grpSpPr>
          <p:sp>
            <p:nvSpPr>
              <p:cNvPr id="14456" name="AutoShape 85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57" name="Text Box 86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sp>
          <p:nvSpPr>
            <p:cNvPr id="14454" name="Rectangle 87"/>
            <p:cNvSpPr>
              <a:spLocks noChangeArrowheads="1"/>
            </p:cNvSpPr>
            <p:nvPr/>
          </p:nvSpPr>
          <p:spPr bwMode="auto">
            <a:xfrm>
              <a:off x="0" y="1488"/>
              <a:ext cx="672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455" name="Rectangle 88"/>
            <p:cNvSpPr>
              <a:spLocks noChangeArrowheads="1"/>
            </p:cNvSpPr>
            <p:nvPr/>
          </p:nvSpPr>
          <p:spPr bwMode="auto">
            <a:xfrm>
              <a:off x="0" y="2216"/>
              <a:ext cx="672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31" name="Group 89"/>
          <p:cNvGrpSpPr>
            <a:grpSpLocks/>
          </p:cNvGrpSpPr>
          <p:nvPr/>
        </p:nvGrpSpPr>
        <p:grpSpPr bwMode="auto">
          <a:xfrm>
            <a:off x="1524000" y="1306512"/>
            <a:ext cx="5334000" cy="979488"/>
            <a:chOff x="960" y="487"/>
            <a:chExt cx="3360" cy="617"/>
          </a:xfrm>
        </p:grpSpPr>
        <p:sp>
          <p:nvSpPr>
            <p:cNvPr id="26714" name="Text Box 90"/>
            <p:cNvSpPr txBox="1">
              <a:spLocks noChangeArrowheads="1"/>
            </p:cNvSpPr>
            <p:nvPr/>
          </p:nvSpPr>
          <p:spPr bwMode="auto">
            <a:xfrm>
              <a:off x="2208" y="487"/>
              <a:ext cx="10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Bubble</a:t>
              </a:r>
            </a:p>
          </p:txBody>
        </p:sp>
        <p:sp>
          <p:nvSpPr>
            <p:cNvPr id="14449" name="AutoShape 91"/>
            <p:cNvSpPr>
              <a:spLocks/>
            </p:cNvSpPr>
            <p:nvPr/>
          </p:nvSpPr>
          <p:spPr bwMode="auto">
            <a:xfrm rot="5400000">
              <a:off x="2448" y="-768"/>
              <a:ext cx="384" cy="3360"/>
            </a:xfrm>
            <a:prstGeom prst="leftBrace">
              <a:avLst>
                <a:gd name="adj1" fmla="val 7291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26688" name="Group 92"/>
          <p:cNvGrpSpPr>
            <a:grpSpLocks/>
          </p:cNvGrpSpPr>
          <p:nvPr/>
        </p:nvGrpSpPr>
        <p:grpSpPr bwMode="auto">
          <a:xfrm>
            <a:off x="1371600" y="2819400"/>
            <a:ext cx="5410200" cy="685800"/>
            <a:chOff x="864" y="1584"/>
            <a:chExt cx="3408" cy="432"/>
          </a:xfrm>
        </p:grpSpPr>
        <p:grpSp>
          <p:nvGrpSpPr>
            <p:cNvPr id="14426" name="Group 93"/>
            <p:cNvGrpSpPr>
              <a:grpSpLocks/>
            </p:cNvGrpSpPr>
            <p:nvPr/>
          </p:nvGrpSpPr>
          <p:grpSpPr bwMode="auto">
            <a:xfrm>
              <a:off x="1976" y="1608"/>
              <a:ext cx="240" cy="384"/>
              <a:chOff x="1976" y="2208"/>
              <a:chExt cx="240" cy="336"/>
            </a:xfrm>
          </p:grpSpPr>
          <p:sp>
            <p:nvSpPr>
              <p:cNvPr id="14446" name="AutoShape 94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7" name="Text Box 95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427" name="Group 96"/>
            <p:cNvGrpSpPr>
              <a:grpSpLocks/>
            </p:cNvGrpSpPr>
            <p:nvPr/>
          </p:nvGrpSpPr>
          <p:grpSpPr bwMode="auto">
            <a:xfrm>
              <a:off x="2968" y="1592"/>
              <a:ext cx="240" cy="384"/>
              <a:chOff x="2976" y="2208"/>
              <a:chExt cx="240" cy="336"/>
            </a:xfrm>
          </p:grpSpPr>
          <p:sp>
            <p:nvSpPr>
              <p:cNvPr id="14444" name="AutoShape 97"/>
              <p:cNvSpPr>
                <a:spLocks noChangeArrowheads="1"/>
              </p:cNvSpPr>
              <p:nvPr/>
            </p:nvSpPr>
            <p:spPr bwMode="auto">
              <a:xfrm rot="16200000" flipV="1">
                <a:off x="2928" y="2280"/>
                <a:ext cx="336" cy="192"/>
              </a:xfrm>
              <a:prstGeom prst="flowChartOnlineStorag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5" name="Text Box 98"/>
              <p:cNvSpPr txBox="1">
                <a:spLocks noChangeArrowheads="1"/>
              </p:cNvSpPr>
              <p:nvPr/>
            </p:nvSpPr>
            <p:spPr bwMode="auto">
              <a:xfrm>
                <a:off x="2976" y="225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428" name="Group 99"/>
            <p:cNvGrpSpPr>
              <a:grpSpLocks/>
            </p:cNvGrpSpPr>
            <p:nvPr/>
          </p:nvGrpSpPr>
          <p:grpSpPr bwMode="auto">
            <a:xfrm>
              <a:off x="3456" y="1592"/>
              <a:ext cx="240" cy="424"/>
              <a:chOff x="3456" y="2200"/>
              <a:chExt cx="240" cy="336"/>
            </a:xfrm>
          </p:grpSpPr>
          <p:sp>
            <p:nvSpPr>
              <p:cNvPr id="14442" name="AutoShape 100"/>
              <p:cNvSpPr>
                <a:spLocks noChangeArrowheads="1"/>
              </p:cNvSpPr>
              <p:nvPr/>
            </p:nvSpPr>
            <p:spPr bwMode="auto">
              <a:xfrm rot="5400000">
                <a:off x="3400" y="2272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3" name="Text Box 101"/>
              <p:cNvSpPr txBox="1">
                <a:spLocks noChangeArrowheads="1"/>
              </p:cNvSpPr>
              <p:nvPr/>
            </p:nvSpPr>
            <p:spPr bwMode="auto">
              <a:xfrm>
                <a:off x="3456" y="2256"/>
                <a:ext cx="240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U</a:t>
                </a:r>
              </a:p>
            </p:txBody>
          </p:sp>
        </p:grpSp>
        <p:grpSp>
          <p:nvGrpSpPr>
            <p:cNvPr id="14429" name="Group 102"/>
            <p:cNvGrpSpPr>
              <a:grpSpLocks/>
            </p:cNvGrpSpPr>
            <p:nvPr/>
          </p:nvGrpSpPr>
          <p:grpSpPr bwMode="auto">
            <a:xfrm>
              <a:off x="1024" y="1584"/>
              <a:ext cx="240" cy="368"/>
              <a:chOff x="1024" y="2192"/>
              <a:chExt cx="240" cy="336"/>
            </a:xfrm>
          </p:grpSpPr>
          <p:sp>
            <p:nvSpPr>
              <p:cNvPr id="14440" name="AutoShape 103"/>
              <p:cNvSpPr>
                <a:spLocks noChangeArrowheads="1"/>
              </p:cNvSpPr>
              <p:nvPr/>
            </p:nvSpPr>
            <p:spPr bwMode="auto">
              <a:xfrm rot="-5400000">
                <a:off x="960" y="2264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41" name="Text Box 104"/>
              <p:cNvSpPr txBox="1">
                <a:spLocks noChangeArrowheads="1"/>
              </p:cNvSpPr>
              <p:nvPr/>
            </p:nvSpPr>
            <p:spPr bwMode="auto">
              <a:xfrm>
                <a:off x="1024" y="2208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30" name="Group 105"/>
            <p:cNvGrpSpPr>
              <a:grpSpLocks/>
            </p:cNvGrpSpPr>
            <p:nvPr/>
          </p:nvGrpSpPr>
          <p:grpSpPr bwMode="auto">
            <a:xfrm>
              <a:off x="2488" y="1584"/>
              <a:ext cx="240" cy="368"/>
              <a:chOff x="2488" y="2192"/>
              <a:chExt cx="240" cy="336"/>
            </a:xfrm>
          </p:grpSpPr>
          <p:sp>
            <p:nvSpPr>
              <p:cNvPr id="14438" name="AutoShape 106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9" name="Text Box 107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431" name="Group 108"/>
            <p:cNvGrpSpPr>
              <a:grpSpLocks/>
            </p:cNvGrpSpPr>
            <p:nvPr/>
          </p:nvGrpSpPr>
          <p:grpSpPr bwMode="auto">
            <a:xfrm>
              <a:off x="1488" y="1584"/>
              <a:ext cx="240" cy="408"/>
              <a:chOff x="1488" y="2208"/>
              <a:chExt cx="240" cy="360"/>
            </a:xfrm>
          </p:grpSpPr>
          <p:sp>
            <p:nvSpPr>
              <p:cNvPr id="14436" name="AutoShape 109"/>
              <p:cNvSpPr>
                <a:spLocks noChangeArrowheads="1"/>
              </p:cNvSpPr>
              <p:nvPr/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7" name="Text Box 110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U</a:t>
                </a:r>
              </a:p>
            </p:txBody>
          </p:sp>
        </p:grpSp>
        <p:grpSp>
          <p:nvGrpSpPr>
            <p:cNvPr id="14432" name="Group 111"/>
            <p:cNvGrpSpPr>
              <a:grpSpLocks/>
            </p:cNvGrpSpPr>
            <p:nvPr/>
          </p:nvGrpSpPr>
          <p:grpSpPr bwMode="auto">
            <a:xfrm>
              <a:off x="3984" y="1608"/>
              <a:ext cx="240" cy="336"/>
              <a:chOff x="3984" y="2208"/>
              <a:chExt cx="240" cy="336"/>
            </a:xfrm>
          </p:grpSpPr>
          <p:sp>
            <p:nvSpPr>
              <p:cNvPr id="14434" name="AutoShape 112"/>
              <p:cNvSpPr>
                <a:spLocks noChangeArrowheads="1"/>
              </p:cNvSpPr>
              <p:nvPr/>
            </p:nvSpPr>
            <p:spPr bwMode="auto">
              <a:xfrm rot="-5400000">
                <a:off x="3928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35" name="Text Box 113"/>
              <p:cNvSpPr txBox="1">
                <a:spLocks noChangeArrowheads="1"/>
              </p:cNvSpPr>
              <p:nvPr/>
            </p:nvSpPr>
            <p:spPr bwMode="auto">
              <a:xfrm>
                <a:off x="3984" y="220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sp>
          <p:nvSpPr>
            <p:cNvPr id="14433" name="Rectangle 114"/>
            <p:cNvSpPr>
              <a:spLocks noChangeArrowheads="1"/>
            </p:cNvSpPr>
            <p:nvPr/>
          </p:nvSpPr>
          <p:spPr bwMode="auto">
            <a:xfrm>
              <a:off x="864" y="1872"/>
              <a:ext cx="340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739" name="Text Box 115"/>
          <p:cNvSpPr txBox="1">
            <a:spLocks noChangeArrowheads="1"/>
          </p:cNvSpPr>
          <p:nvPr/>
        </p:nvSpPr>
        <p:spPr bwMode="auto">
          <a:xfrm>
            <a:off x="0" y="22098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6740" name="Text Box 116"/>
          <p:cNvSpPr txBox="1">
            <a:spLocks noChangeArrowheads="1"/>
          </p:cNvSpPr>
          <p:nvPr/>
        </p:nvSpPr>
        <p:spPr bwMode="auto">
          <a:xfrm>
            <a:off x="8610600" y="20574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4345" name="Rectangle 117"/>
          <p:cNvSpPr>
            <a:spLocks noChangeArrowheads="1"/>
          </p:cNvSpPr>
          <p:nvPr/>
        </p:nvSpPr>
        <p:spPr bwMode="auto">
          <a:xfrm>
            <a:off x="1257300" y="3276600"/>
            <a:ext cx="2667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6696" name="Group 118"/>
          <p:cNvGrpSpPr>
            <a:grpSpLocks/>
          </p:cNvGrpSpPr>
          <p:nvPr/>
        </p:nvGrpSpPr>
        <p:grpSpPr bwMode="auto">
          <a:xfrm>
            <a:off x="1066800" y="2667000"/>
            <a:ext cx="6553200" cy="1371600"/>
            <a:chOff x="672" y="1488"/>
            <a:chExt cx="4128" cy="864"/>
          </a:xfrm>
        </p:grpSpPr>
        <p:grpSp>
          <p:nvGrpSpPr>
            <p:cNvPr id="14370" name="Group 119"/>
            <p:cNvGrpSpPr>
              <a:grpSpLocks/>
            </p:cNvGrpSpPr>
            <p:nvPr/>
          </p:nvGrpSpPr>
          <p:grpSpPr bwMode="auto">
            <a:xfrm>
              <a:off x="720" y="1920"/>
              <a:ext cx="240" cy="376"/>
              <a:chOff x="1976" y="2208"/>
              <a:chExt cx="240" cy="336"/>
            </a:xfrm>
          </p:grpSpPr>
          <p:sp>
            <p:nvSpPr>
              <p:cNvPr id="14424" name="AutoShape 120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5" name="Text Box 121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71" name="Group 122"/>
            <p:cNvGrpSpPr>
              <a:grpSpLocks/>
            </p:cNvGrpSpPr>
            <p:nvPr/>
          </p:nvGrpSpPr>
          <p:grpSpPr bwMode="auto">
            <a:xfrm>
              <a:off x="1152" y="1920"/>
              <a:ext cx="240" cy="360"/>
              <a:chOff x="2488" y="2192"/>
              <a:chExt cx="240" cy="336"/>
            </a:xfrm>
          </p:grpSpPr>
          <p:sp>
            <p:nvSpPr>
              <p:cNvPr id="14422" name="AutoShape 123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3" name="Text Box 124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2" name="Group 125"/>
            <p:cNvGrpSpPr>
              <a:grpSpLocks/>
            </p:cNvGrpSpPr>
            <p:nvPr/>
          </p:nvGrpSpPr>
          <p:grpSpPr bwMode="auto">
            <a:xfrm>
              <a:off x="1152" y="1552"/>
              <a:ext cx="240" cy="416"/>
              <a:chOff x="2488" y="1272"/>
              <a:chExt cx="240" cy="360"/>
            </a:xfrm>
          </p:grpSpPr>
          <p:sp>
            <p:nvSpPr>
              <p:cNvPr id="14420" name="AutoShape 126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21" name="Text Box 127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73" name="Group 128"/>
            <p:cNvGrpSpPr>
              <a:grpSpLocks/>
            </p:cNvGrpSpPr>
            <p:nvPr/>
          </p:nvGrpSpPr>
          <p:grpSpPr bwMode="auto">
            <a:xfrm>
              <a:off x="720" y="1560"/>
              <a:ext cx="240" cy="392"/>
              <a:chOff x="1976" y="1296"/>
              <a:chExt cx="240" cy="336"/>
            </a:xfrm>
          </p:grpSpPr>
          <p:sp>
            <p:nvSpPr>
              <p:cNvPr id="14418" name="AutoShape 129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9" name="Text Box 130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74" name="Group 131"/>
            <p:cNvGrpSpPr>
              <a:grpSpLocks/>
            </p:cNvGrpSpPr>
            <p:nvPr/>
          </p:nvGrpSpPr>
          <p:grpSpPr bwMode="auto">
            <a:xfrm>
              <a:off x="2504" y="1920"/>
              <a:ext cx="240" cy="384"/>
              <a:chOff x="1976" y="2208"/>
              <a:chExt cx="240" cy="336"/>
            </a:xfrm>
          </p:grpSpPr>
          <p:sp>
            <p:nvSpPr>
              <p:cNvPr id="14416" name="AutoShape 132"/>
              <p:cNvSpPr>
                <a:spLocks noChangeArrowheads="1"/>
              </p:cNvSpPr>
              <p:nvPr/>
            </p:nvSpPr>
            <p:spPr bwMode="auto">
              <a:xfrm rot="-5400000">
                <a:off x="1920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7" name="Text Box 133"/>
              <p:cNvSpPr txBox="1">
                <a:spLocks noChangeArrowheads="1"/>
              </p:cNvSpPr>
              <p:nvPr/>
            </p:nvSpPr>
            <p:spPr bwMode="auto">
              <a:xfrm>
                <a:off x="1976" y="221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75" name="Group 134"/>
            <p:cNvGrpSpPr>
              <a:grpSpLocks/>
            </p:cNvGrpSpPr>
            <p:nvPr/>
          </p:nvGrpSpPr>
          <p:grpSpPr bwMode="auto">
            <a:xfrm>
              <a:off x="3504" y="1920"/>
              <a:ext cx="240" cy="384"/>
              <a:chOff x="2976" y="2208"/>
              <a:chExt cx="240" cy="336"/>
            </a:xfrm>
          </p:grpSpPr>
          <p:sp>
            <p:nvSpPr>
              <p:cNvPr id="14414" name="AutoShape 135"/>
              <p:cNvSpPr>
                <a:spLocks noChangeArrowheads="1"/>
              </p:cNvSpPr>
              <p:nvPr/>
            </p:nvSpPr>
            <p:spPr bwMode="auto">
              <a:xfrm rot="16200000" flipV="1">
                <a:off x="2928" y="2280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5" name="Text Box 136"/>
              <p:cNvSpPr txBox="1">
                <a:spLocks noChangeArrowheads="1"/>
              </p:cNvSpPr>
              <p:nvPr/>
            </p:nvSpPr>
            <p:spPr bwMode="auto">
              <a:xfrm>
                <a:off x="2976" y="2256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76" name="Group 137"/>
            <p:cNvGrpSpPr>
              <a:grpSpLocks/>
            </p:cNvGrpSpPr>
            <p:nvPr/>
          </p:nvGrpSpPr>
          <p:grpSpPr bwMode="auto">
            <a:xfrm>
              <a:off x="3984" y="1872"/>
              <a:ext cx="240" cy="424"/>
              <a:chOff x="3456" y="2200"/>
              <a:chExt cx="240" cy="336"/>
            </a:xfrm>
          </p:grpSpPr>
          <p:sp>
            <p:nvSpPr>
              <p:cNvPr id="14412" name="AutoShape 138"/>
              <p:cNvSpPr>
                <a:spLocks noChangeArrowheads="1"/>
              </p:cNvSpPr>
              <p:nvPr/>
            </p:nvSpPr>
            <p:spPr bwMode="auto">
              <a:xfrm rot="5400000">
                <a:off x="3400" y="2272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3" name="Text Box 139"/>
              <p:cNvSpPr txBox="1">
                <a:spLocks noChangeArrowheads="1"/>
              </p:cNvSpPr>
              <p:nvPr/>
            </p:nvSpPr>
            <p:spPr bwMode="auto">
              <a:xfrm>
                <a:off x="3456" y="2256"/>
                <a:ext cx="240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77" name="Group 140"/>
            <p:cNvGrpSpPr>
              <a:grpSpLocks/>
            </p:cNvGrpSpPr>
            <p:nvPr/>
          </p:nvGrpSpPr>
          <p:grpSpPr bwMode="auto">
            <a:xfrm>
              <a:off x="1552" y="1920"/>
              <a:ext cx="240" cy="368"/>
              <a:chOff x="1024" y="2192"/>
              <a:chExt cx="240" cy="336"/>
            </a:xfrm>
          </p:grpSpPr>
          <p:sp>
            <p:nvSpPr>
              <p:cNvPr id="14410" name="AutoShape 141"/>
              <p:cNvSpPr>
                <a:spLocks noChangeArrowheads="1"/>
              </p:cNvSpPr>
              <p:nvPr/>
            </p:nvSpPr>
            <p:spPr bwMode="auto">
              <a:xfrm rot="-5400000">
                <a:off x="960" y="2264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11" name="Text Box 142"/>
              <p:cNvSpPr txBox="1">
                <a:spLocks noChangeArrowheads="1"/>
              </p:cNvSpPr>
              <p:nvPr/>
            </p:nvSpPr>
            <p:spPr bwMode="auto">
              <a:xfrm>
                <a:off x="1024" y="2208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8" name="Group 143"/>
            <p:cNvGrpSpPr>
              <a:grpSpLocks/>
            </p:cNvGrpSpPr>
            <p:nvPr/>
          </p:nvGrpSpPr>
          <p:grpSpPr bwMode="auto">
            <a:xfrm>
              <a:off x="3016" y="1920"/>
              <a:ext cx="240" cy="368"/>
              <a:chOff x="2488" y="2192"/>
              <a:chExt cx="240" cy="336"/>
            </a:xfrm>
          </p:grpSpPr>
          <p:sp>
            <p:nvSpPr>
              <p:cNvPr id="14408" name="AutoShape 144"/>
              <p:cNvSpPr>
                <a:spLocks noChangeArrowheads="1"/>
              </p:cNvSpPr>
              <p:nvPr/>
            </p:nvSpPr>
            <p:spPr bwMode="auto">
              <a:xfrm rot="16200000" flipV="1">
                <a:off x="2424" y="2264"/>
                <a:ext cx="336" cy="192"/>
              </a:xfrm>
              <a:prstGeom prst="chevron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9" name="Text Box 145"/>
              <p:cNvSpPr txBox="1">
                <a:spLocks noChangeArrowheads="1"/>
              </p:cNvSpPr>
              <p:nvPr/>
            </p:nvSpPr>
            <p:spPr bwMode="auto">
              <a:xfrm>
                <a:off x="2488" y="2232"/>
                <a:ext cx="240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79" name="Group 146"/>
            <p:cNvGrpSpPr>
              <a:grpSpLocks/>
            </p:cNvGrpSpPr>
            <p:nvPr/>
          </p:nvGrpSpPr>
          <p:grpSpPr bwMode="auto">
            <a:xfrm>
              <a:off x="2016" y="1920"/>
              <a:ext cx="240" cy="408"/>
              <a:chOff x="1488" y="2208"/>
              <a:chExt cx="240" cy="360"/>
            </a:xfrm>
          </p:grpSpPr>
          <p:sp>
            <p:nvSpPr>
              <p:cNvPr id="14406" name="AutoShape 147"/>
              <p:cNvSpPr>
                <a:spLocks noChangeArrowheads="1"/>
              </p:cNvSpPr>
              <p:nvPr/>
            </p:nvSpPr>
            <p:spPr bwMode="auto">
              <a:xfrm rot="5400000" flipV="1">
                <a:off x="1404" y="2292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7" name="Text Box 148"/>
              <p:cNvSpPr txBox="1">
                <a:spLocks noChangeArrowheads="1"/>
              </p:cNvSpPr>
              <p:nvPr/>
            </p:nvSpPr>
            <p:spPr bwMode="auto">
              <a:xfrm>
                <a:off x="1488" y="2264"/>
                <a:ext cx="240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0" name="Group 149"/>
            <p:cNvGrpSpPr>
              <a:grpSpLocks/>
            </p:cNvGrpSpPr>
            <p:nvPr/>
          </p:nvGrpSpPr>
          <p:grpSpPr bwMode="auto">
            <a:xfrm>
              <a:off x="4512" y="1968"/>
              <a:ext cx="240" cy="336"/>
              <a:chOff x="3984" y="2208"/>
              <a:chExt cx="240" cy="336"/>
            </a:xfrm>
          </p:grpSpPr>
          <p:sp>
            <p:nvSpPr>
              <p:cNvPr id="14404" name="AutoShape 150"/>
              <p:cNvSpPr>
                <a:spLocks noChangeArrowheads="1"/>
              </p:cNvSpPr>
              <p:nvPr/>
            </p:nvSpPr>
            <p:spPr bwMode="auto">
              <a:xfrm rot="-5400000">
                <a:off x="3928" y="2280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5" name="Text Box 151"/>
              <p:cNvSpPr txBox="1">
                <a:spLocks noChangeArrowheads="1"/>
              </p:cNvSpPr>
              <p:nvPr/>
            </p:nvSpPr>
            <p:spPr bwMode="auto">
              <a:xfrm>
                <a:off x="3984" y="220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81" name="Group 152"/>
            <p:cNvGrpSpPr>
              <a:grpSpLocks/>
            </p:cNvGrpSpPr>
            <p:nvPr/>
          </p:nvGrpSpPr>
          <p:grpSpPr bwMode="auto">
            <a:xfrm>
              <a:off x="3496" y="1560"/>
              <a:ext cx="240" cy="384"/>
              <a:chOff x="2960" y="1296"/>
              <a:chExt cx="240" cy="336"/>
            </a:xfrm>
          </p:grpSpPr>
          <p:sp>
            <p:nvSpPr>
              <p:cNvPr id="14402" name="AutoShape 153"/>
              <p:cNvSpPr>
                <a:spLocks noChangeArrowheads="1"/>
              </p:cNvSpPr>
              <p:nvPr/>
            </p:nvSpPr>
            <p:spPr bwMode="auto">
              <a:xfrm rot="5400000" flipV="1">
                <a:off x="2920" y="1368"/>
                <a:ext cx="336" cy="19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3" name="Text Box 154"/>
              <p:cNvSpPr txBox="1">
                <a:spLocks noChangeArrowheads="1"/>
              </p:cNvSpPr>
              <p:nvPr/>
            </p:nvSpPr>
            <p:spPr bwMode="auto">
              <a:xfrm>
                <a:off x="2960" y="1360"/>
                <a:ext cx="24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G</a:t>
                </a:r>
              </a:p>
            </p:txBody>
          </p:sp>
        </p:grpSp>
        <p:grpSp>
          <p:nvGrpSpPr>
            <p:cNvPr id="14382" name="Group 155"/>
            <p:cNvGrpSpPr>
              <a:grpSpLocks/>
            </p:cNvGrpSpPr>
            <p:nvPr/>
          </p:nvGrpSpPr>
          <p:grpSpPr bwMode="auto">
            <a:xfrm>
              <a:off x="1536" y="1528"/>
              <a:ext cx="240" cy="440"/>
              <a:chOff x="1008" y="1240"/>
              <a:chExt cx="240" cy="384"/>
            </a:xfrm>
          </p:grpSpPr>
          <p:sp>
            <p:nvSpPr>
              <p:cNvPr id="14400" name="AutoShape 156"/>
              <p:cNvSpPr>
                <a:spLocks noChangeArrowheads="1"/>
              </p:cNvSpPr>
              <p:nvPr/>
            </p:nvSpPr>
            <p:spPr bwMode="auto">
              <a:xfrm rot="-5400000">
                <a:off x="936" y="1336"/>
                <a:ext cx="384" cy="192"/>
              </a:xfrm>
              <a:prstGeom prst="chevron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401" name="Text Box 157"/>
              <p:cNvSpPr txBox="1">
                <a:spLocks noChangeArrowheads="1"/>
              </p:cNvSpPr>
              <p:nvPr/>
            </p:nvSpPr>
            <p:spPr bwMode="auto">
              <a:xfrm>
                <a:off x="1008" y="1344"/>
                <a:ext cx="240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3" name="Group 158"/>
            <p:cNvGrpSpPr>
              <a:grpSpLocks/>
            </p:cNvGrpSpPr>
            <p:nvPr/>
          </p:nvGrpSpPr>
          <p:grpSpPr bwMode="auto">
            <a:xfrm>
              <a:off x="3984" y="1592"/>
              <a:ext cx="240" cy="336"/>
              <a:chOff x="3456" y="1304"/>
              <a:chExt cx="240" cy="336"/>
            </a:xfrm>
          </p:grpSpPr>
          <p:sp>
            <p:nvSpPr>
              <p:cNvPr id="14398" name="AutoShape 159"/>
              <p:cNvSpPr>
                <a:spLocks noChangeArrowheads="1"/>
              </p:cNvSpPr>
              <p:nvPr/>
            </p:nvSpPr>
            <p:spPr bwMode="auto">
              <a:xfrm rot="5400000" flipV="1">
                <a:off x="3400" y="1376"/>
                <a:ext cx="336" cy="192"/>
              </a:xfrm>
              <a:prstGeom prst="homePlate">
                <a:avLst>
                  <a:gd name="adj" fmla="val 437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9" name="Text Box 160"/>
              <p:cNvSpPr txBox="1">
                <a:spLocks noChangeArrowheads="1"/>
              </p:cNvSpPr>
              <p:nvPr/>
            </p:nvSpPr>
            <p:spPr bwMode="auto">
              <a:xfrm>
                <a:off x="3456" y="134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84" name="Group 161"/>
            <p:cNvGrpSpPr>
              <a:grpSpLocks/>
            </p:cNvGrpSpPr>
            <p:nvPr/>
          </p:nvGrpSpPr>
          <p:grpSpPr bwMode="auto">
            <a:xfrm>
              <a:off x="3016" y="1560"/>
              <a:ext cx="240" cy="408"/>
              <a:chOff x="2488" y="1272"/>
              <a:chExt cx="240" cy="360"/>
            </a:xfrm>
          </p:grpSpPr>
          <p:sp>
            <p:nvSpPr>
              <p:cNvPr id="14396" name="AutoShape 162"/>
              <p:cNvSpPr>
                <a:spLocks noChangeArrowheads="1"/>
              </p:cNvSpPr>
              <p:nvPr/>
            </p:nvSpPr>
            <p:spPr bwMode="auto">
              <a:xfrm rot="-5400000">
                <a:off x="2412" y="1356"/>
                <a:ext cx="360" cy="192"/>
              </a:xfrm>
              <a:prstGeom prst="chevron">
                <a:avLst>
                  <a:gd name="adj" fmla="val 46875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7" name="Text Box 163"/>
              <p:cNvSpPr txBox="1">
                <a:spLocks noChangeArrowheads="1"/>
              </p:cNvSpPr>
              <p:nvPr/>
            </p:nvSpPr>
            <p:spPr bwMode="auto">
              <a:xfrm>
                <a:off x="2488" y="1344"/>
                <a:ext cx="240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T</a:t>
                </a:r>
              </a:p>
            </p:txBody>
          </p:sp>
        </p:grpSp>
        <p:grpSp>
          <p:nvGrpSpPr>
            <p:cNvPr id="14385" name="Group 164"/>
            <p:cNvGrpSpPr>
              <a:grpSpLocks/>
            </p:cNvGrpSpPr>
            <p:nvPr/>
          </p:nvGrpSpPr>
          <p:grpSpPr bwMode="auto">
            <a:xfrm>
              <a:off x="2008" y="1624"/>
              <a:ext cx="240" cy="344"/>
              <a:chOff x="1480" y="1336"/>
              <a:chExt cx="240" cy="296"/>
            </a:xfrm>
          </p:grpSpPr>
          <p:sp>
            <p:nvSpPr>
              <p:cNvPr id="14394" name="AutoShape 165"/>
              <p:cNvSpPr>
                <a:spLocks noChangeArrowheads="1"/>
              </p:cNvSpPr>
              <p:nvPr/>
            </p:nvSpPr>
            <p:spPr bwMode="auto">
              <a:xfrm rot="5400000" flipV="1">
                <a:off x="1436" y="1388"/>
                <a:ext cx="296" cy="192"/>
              </a:xfrm>
              <a:prstGeom prst="homePlate">
                <a:avLst>
                  <a:gd name="adj" fmla="val 38542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5" name="Text Box 166"/>
              <p:cNvSpPr txBox="1">
                <a:spLocks noChangeArrowheads="1"/>
              </p:cNvSpPr>
              <p:nvPr/>
            </p:nvSpPr>
            <p:spPr bwMode="auto">
              <a:xfrm>
                <a:off x="1480" y="1344"/>
                <a:ext cx="240" cy="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A</a:t>
                </a:r>
              </a:p>
            </p:txBody>
          </p:sp>
        </p:grpSp>
        <p:grpSp>
          <p:nvGrpSpPr>
            <p:cNvPr id="14386" name="Group 167"/>
            <p:cNvGrpSpPr>
              <a:grpSpLocks/>
            </p:cNvGrpSpPr>
            <p:nvPr/>
          </p:nvGrpSpPr>
          <p:grpSpPr bwMode="auto">
            <a:xfrm>
              <a:off x="4512" y="1584"/>
              <a:ext cx="240" cy="336"/>
              <a:chOff x="3984" y="1296"/>
              <a:chExt cx="240" cy="336"/>
            </a:xfrm>
          </p:grpSpPr>
          <p:sp>
            <p:nvSpPr>
              <p:cNvPr id="14392" name="AutoShape 168"/>
              <p:cNvSpPr>
                <a:spLocks noChangeArrowheads="1"/>
              </p:cNvSpPr>
              <p:nvPr/>
            </p:nvSpPr>
            <p:spPr bwMode="auto">
              <a:xfrm rot="5400000">
                <a:off x="3928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3" name="Text Box 169"/>
              <p:cNvSpPr txBox="1">
                <a:spLocks noChangeArrowheads="1"/>
              </p:cNvSpPr>
              <p:nvPr/>
            </p:nvSpPr>
            <p:spPr bwMode="auto">
              <a:xfrm>
                <a:off x="3984" y="1344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grpSp>
          <p:nvGrpSpPr>
            <p:cNvPr id="14387" name="Group 170"/>
            <p:cNvGrpSpPr>
              <a:grpSpLocks/>
            </p:cNvGrpSpPr>
            <p:nvPr/>
          </p:nvGrpSpPr>
          <p:grpSpPr bwMode="auto">
            <a:xfrm>
              <a:off x="2504" y="1608"/>
              <a:ext cx="240" cy="336"/>
              <a:chOff x="1976" y="1296"/>
              <a:chExt cx="240" cy="336"/>
            </a:xfrm>
          </p:grpSpPr>
          <p:sp>
            <p:nvSpPr>
              <p:cNvPr id="14390" name="AutoShape 171"/>
              <p:cNvSpPr>
                <a:spLocks noChangeArrowheads="1"/>
              </p:cNvSpPr>
              <p:nvPr/>
            </p:nvSpPr>
            <p:spPr bwMode="auto">
              <a:xfrm rot="5400000">
                <a:off x="1920" y="1368"/>
                <a:ext cx="336" cy="192"/>
              </a:xfrm>
              <a:prstGeom prst="flowChartOnlineStorag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4391" name="Text Box 172"/>
              <p:cNvSpPr txBox="1">
                <a:spLocks noChangeArrowheads="1"/>
              </p:cNvSpPr>
              <p:nvPr/>
            </p:nvSpPr>
            <p:spPr bwMode="auto">
              <a:xfrm>
                <a:off x="1976" y="1368"/>
                <a:ext cx="24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 b="1"/>
                  <a:t>C</a:t>
                </a:r>
              </a:p>
            </p:txBody>
          </p:sp>
        </p:grpSp>
        <p:sp>
          <p:nvSpPr>
            <p:cNvPr id="14388" name="Rectangle 173"/>
            <p:cNvSpPr>
              <a:spLocks noChangeArrowheads="1"/>
            </p:cNvSpPr>
            <p:nvPr/>
          </p:nvSpPr>
          <p:spPr bwMode="auto">
            <a:xfrm>
              <a:off x="672" y="2208"/>
              <a:ext cx="412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89" name="Rectangle 174"/>
            <p:cNvSpPr>
              <a:spLocks noChangeArrowheads="1"/>
            </p:cNvSpPr>
            <p:nvPr/>
          </p:nvSpPr>
          <p:spPr bwMode="auto">
            <a:xfrm>
              <a:off x="672" y="1488"/>
              <a:ext cx="4128" cy="144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799" name="Rectangle 175"/>
          <p:cNvSpPr>
            <a:spLocks noChangeArrowheads="1"/>
          </p:cNvSpPr>
          <p:nvPr/>
        </p:nvSpPr>
        <p:spPr bwMode="auto">
          <a:xfrm>
            <a:off x="304800" y="5318125"/>
            <a:ext cx="7391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6716" name="Group 176"/>
          <p:cNvGrpSpPr>
            <a:grpSpLocks/>
          </p:cNvGrpSpPr>
          <p:nvPr/>
        </p:nvGrpSpPr>
        <p:grpSpPr bwMode="auto">
          <a:xfrm>
            <a:off x="2514600" y="5470525"/>
            <a:ext cx="5181600" cy="990600"/>
            <a:chOff x="1488" y="3312"/>
            <a:chExt cx="3264" cy="624"/>
          </a:xfrm>
        </p:grpSpPr>
        <p:sp>
          <p:nvSpPr>
            <p:cNvPr id="14357" name="Oval 177"/>
            <p:cNvSpPr>
              <a:spLocks noChangeArrowheads="1"/>
            </p:cNvSpPr>
            <p:nvPr/>
          </p:nvSpPr>
          <p:spPr bwMode="auto">
            <a:xfrm>
              <a:off x="3744" y="374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8" name="Oval 178"/>
            <p:cNvSpPr>
              <a:spLocks noChangeArrowheads="1"/>
            </p:cNvSpPr>
            <p:nvPr/>
          </p:nvSpPr>
          <p:spPr bwMode="auto">
            <a:xfrm>
              <a:off x="3456" y="374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9" name="Oval 179"/>
            <p:cNvSpPr>
              <a:spLocks noChangeArrowheads="1"/>
            </p:cNvSpPr>
            <p:nvPr/>
          </p:nvSpPr>
          <p:spPr bwMode="auto">
            <a:xfrm rot="1321383">
              <a:off x="316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0" name="Oval 180"/>
            <p:cNvSpPr>
              <a:spLocks noChangeArrowheads="1"/>
            </p:cNvSpPr>
            <p:nvPr/>
          </p:nvSpPr>
          <p:spPr bwMode="auto">
            <a:xfrm rot="1162449">
              <a:off x="292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1" name="Oval 181"/>
            <p:cNvSpPr>
              <a:spLocks noChangeArrowheads="1"/>
            </p:cNvSpPr>
            <p:nvPr/>
          </p:nvSpPr>
          <p:spPr bwMode="auto">
            <a:xfrm rot="-1128713">
              <a:off x="268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2" name="Oval 182"/>
            <p:cNvSpPr>
              <a:spLocks noChangeArrowheads="1"/>
            </p:cNvSpPr>
            <p:nvPr/>
          </p:nvSpPr>
          <p:spPr bwMode="auto">
            <a:xfrm>
              <a:off x="244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3" name="Oval 183"/>
            <p:cNvSpPr>
              <a:spLocks noChangeArrowheads="1"/>
            </p:cNvSpPr>
            <p:nvPr/>
          </p:nvSpPr>
          <p:spPr bwMode="auto">
            <a:xfrm>
              <a:off x="2208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4" name="Oval 184"/>
            <p:cNvSpPr>
              <a:spLocks noChangeArrowheads="1"/>
            </p:cNvSpPr>
            <p:nvPr/>
          </p:nvSpPr>
          <p:spPr bwMode="auto">
            <a:xfrm>
              <a:off x="4464" y="3504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5" name="Oval 185"/>
            <p:cNvSpPr>
              <a:spLocks noChangeArrowheads="1"/>
            </p:cNvSpPr>
            <p:nvPr/>
          </p:nvSpPr>
          <p:spPr bwMode="auto">
            <a:xfrm rot="2420505">
              <a:off x="1488" y="3312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6" name="Oval 186"/>
            <p:cNvSpPr>
              <a:spLocks noChangeArrowheads="1"/>
            </p:cNvSpPr>
            <p:nvPr/>
          </p:nvSpPr>
          <p:spPr bwMode="auto">
            <a:xfrm rot="2347356">
              <a:off x="1728" y="345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7" name="Oval 187"/>
            <p:cNvSpPr>
              <a:spLocks noChangeArrowheads="1"/>
            </p:cNvSpPr>
            <p:nvPr/>
          </p:nvSpPr>
          <p:spPr bwMode="auto">
            <a:xfrm rot="1561775">
              <a:off x="1968" y="3600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8" name="Oval 188"/>
            <p:cNvSpPr>
              <a:spLocks noChangeArrowheads="1"/>
            </p:cNvSpPr>
            <p:nvPr/>
          </p:nvSpPr>
          <p:spPr bwMode="auto">
            <a:xfrm rot="-1705272">
              <a:off x="3984" y="3696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69" name="Oval 189"/>
            <p:cNvSpPr>
              <a:spLocks noChangeArrowheads="1"/>
            </p:cNvSpPr>
            <p:nvPr/>
          </p:nvSpPr>
          <p:spPr bwMode="auto">
            <a:xfrm rot="-1705272">
              <a:off x="4224" y="3552"/>
              <a:ext cx="288" cy="19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066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00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6814" name="AutoShape 190"/>
          <p:cNvSpPr>
            <a:spLocks noChangeArrowheads="1"/>
          </p:cNvSpPr>
          <p:nvPr/>
        </p:nvSpPr>
        <p:spPr bwMode="auto">
          <a:xfrm>
            <a:off x="6629400" y="4784725"/>
            <a:ext cx="2133600" cy="1981200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2862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Ribosome</a:t>
            </a:r>
          </a:p>
        </p:txBody>
      </p:sp>
      <p:sp>
        <p:nvSpPr>
          <p:cNvPr id="26815" name="Text Box 191"/>
          <p:cNvSpPr txBox="1">
            <a:spLocks noChangeArrowheads="1"/>
          </p:cNvSpPr>
          <p:nvPr/>
        </p:nvSpPr>
        <p:spPr bwMode="auto">
          <a:xfrm>
            <a:off x="7086600" y="6354763"/>
            <a:ext cx="1600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</a:p>
        </p:txBody>
      </p:sp>
      <p:sp>
        <p:nvSpPr>
          <p:cNvPr id="26816" name="Rectangle 192"/>
          <p:cNvSpPr>
            <a:spLocks noChangeArrowheads="1"/>
          </p:cNvSpPr>
          <p:nvPr/>
        </p:nvSpPr>
        <p:spPr bwMode="auto">
          <a:xfrm>
            <a:off x="2133600" y="152400"/>
            <a:ext cx="5505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RNA </a:t>
            </a:r>
            <a:r>
              <a:rPr lang="en-GB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</a:t>
            </a:r>
            <a:r>
              <a:rPr lang="en-GB" sz="2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GB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</a:t>
            </a:r>
          </a:p>
        </p:txBody>
      </p:sp>
      <p:sp>
        <p:nvSpPr>
          <p:cNvPr id="26817" name="AutoShape 193"/>
          <p:cNvSpPr>
            <a:spLocks noChangeArrowheads="1"/>
          </p:cNvSpPr>
          <p:nvPr/>
        </p:nvSpPr>
        <p:spPr bwMode="auto">
          <a:xfrm rot="5400000">
            <a:off x="1219200" y="3124200"/>
            <a:ext cx="304800" cy="457200"/>
          </a:xfrm>
          <a:prstGeom prst="can">
            <a:avLst>
              <a:gd name="adj" fmla="val 37500"/>
            </a:avLst>
          </a:pr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0" scaled="1"/>
          </a:gradFill>
          <a:ln w="9525">
            <a:solidFill>
              <a:srgbClr val="0000FF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818" name="Oval 194"/>
          <p:cNvSpPr>
            <a:spLocks noChangeArrowheads="1"/>
          </p:cNvSpPr>
          <p:nvPr/>
        </p:nvSpPr>
        <p:spPr bwMode="auto">
          <a:xfrm>
            <a:off x="1524000" y="2768600"/>
            <a:ext cx="1371600" cy="9652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RNA </a:t>
            </a:r>
          </a:p>
          <a:p>
            <a:pPr algn="ctr">
              <a:defRPr/>
            </a:pPr>
            <a:r>
              <a:rPr lang="en-US" sz="1600" b="1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polumerase</a:t>
            </a:r>
            <a:endParaRPr lang="en-GB" sz="1600" b="1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19" name="Text Box 195"/>
          <p:cNvSpPr txBox="1">
            <a:spLocks noChangeArrowheads="1"/>
          </p:cNvSpPr>
          <p:nvPr/>
        </p:nvSpPr>
        <p:spPr bwMode="auto">
          <a:xfrm>
            <a:off x="838200" y="3976688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Promoter</a:t>
            </a:r>
            <a:endParaRPr lang="en-GB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9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0" name="Picture 1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1" name="Picture 20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6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26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0"/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625 0.0111 " pathEditMode="relative" ptsTypes="AA">
                                      <p:cBhvr>
                                        <p:cTn id="42" dur="14000" fill="hold"/>
                                        <p:tgtEl>
                                          <p:spTgt spid="26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6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6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2" presetID="0" presetClass="pat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2.82669E-6 L 0.00417 0.39481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9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04356E-7 L -0.71667 7.04356E-7 " pathEditMode="relative" ptsTypes="AA">
                                      <p:cBhvr>
                                        <p:cTn id="57" dur="10000" fill="hold"/>
                                        <p:tgtEl>
                                          <p:spTgt spid="26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9" dur="10000" fill="hold"/>
                                        <p:tgtEl>
                                          <p:spTgt spid="268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0"/>
                                        <p:tgtEl>
                                          <p:spTgt spid="2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7000"/>
                                        <p:tgtEl>
                                          <p:spTgt spid="2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35" presetClass="emph" presetSubtype="0" repeatCount="indefinite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2000" fill="hold"/>
                                        <p:tgtEl>
                                          <p:spTgt spid="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2000" fill="hold"/>
                                        <p:tgtEl>
                                          <p:spTgt spid="2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99" grpId="0" animBg="1"/>
      <p:bldP spid="26814" grpId="0" animBg="1"/>
      <p:bldP spid="26814" grpId="1" animBg="1"/>
      <p:bldP spid="26815" grpId="0"/>
      <p:bldP spid="26815" grpId="1"/>
      <p:bldP spid="26817" grpId="0" animBg="1"/>
      <p:bldP spid="26817" grpId="1" animBg="1"/>
      <p:bldP spid="26818" grpId="0" animBg="1"/>
      <p:bldP spid="26818" grpId="1" animBg="1"/>
      <p:bldP spid="26818" grpId="2" animBg="1"/>
      <p:bldP spid="26819" grpId="0"/>
      <p:bldP spid="268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2743200" y="381000"/>
            <a:ext cx="3048000" cy="5635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Definitions</a:t>
            </a:r>
            <a:endParaRPr lang="en-GB" sz="40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15400" cy="51054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الـشفرة الـﭽينية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or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 code</a:t>
            </a:r>
            <a:r>
              <a:rPr lang="en-US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block of three consecutive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متتالى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nucleotide bases that specify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تحدد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particular amino acid.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codon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codon that specifies the start of RNA translation.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codon: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codon that specifies the end of RNA translation.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polymerases: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RNA transcription enzyme that first separates the DNA strands at the suitable point then start to add nucleotides to the 3’ end of the growing RNA polymer</a:t>
            </a:r>
            <a:r>
              <a:rPr lang="en-GB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until completed.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unit (</a:t>
            </a:r>
            <a:r>
              <a:rPr lang="en-GB" sz="2000" dirty="0" smtClean="0"/>
              <a:t>the gene</a:t>
            </a: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):</a:t>
            </a: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 s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pecific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sequences of nucleotides along the DNA that marks where RNA transcription begins and ends.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Promotor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المُحَفـز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short sequence on DNA at which RNA polymerase attaches and initiates transcription at the beginning of the transcription unit.</a:t>
            </a:r>
          </a:p>
          <a:p>
            <a:pPr eaLnBrk="1" hangingPunct="1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v"/>
              <a:defRPr/>
            </a:pP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منطقة النهاية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short sequence on DNA at which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RNA transcription ends (the end of the gene).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FE747-DFD1-4E69-959B-61DB4974C0AE}" type="slidenum">
              <a:rPr lang="ar-SA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04075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33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124200" y="228600"/>
            <a:ext cx="3911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36600" y="1219200"/>
            <a:ext cx="7772400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81000" y="1752600"/>
            <a:ext cx="8458200" cy="4800600"/>
          </a:xfrm>
          <a:prstGeom prst="rect">
            <a:avLst/>
          </a:prstGeom>
          <a:solidFill>
            <a:srgbClr val="00FFCC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mRNA: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is the carrier of the genetic “message” from the DNA to the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cytosol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36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rRNA</a:t>
            </a: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is the major component of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ribosomes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36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tRNA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the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carrier of specific amino acids from the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cytosol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to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ribosimes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thus help to form polypeptides.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228600"/>
            <a:ext cx="4445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RNAs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19200" y="253425"/>
            <a:ext cx="670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transcription </a:t>
            </a:r>
            <a:r>
              <a:rPr lang="ar-EG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إنسلاخ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translation </a:t>
            </a:r>
            <a:r>
              <a:rPr lang="ar-EG" alt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ترجمة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two main processing that link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52400" y="1295400"/>
            <a:ext cx="88392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information content of DNA is in the form of specific sequences of nucleotides along the DNA strands.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DNA inherited by an organism leads to specific traits by dictating the synthesis of proteins.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links between </a:t>
            </a: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genotype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phenotype</a:t>
            </a:r>
            <a:r>
              <a:rPr lang="en-US" altLang="en-US" sz="2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Mendel’s dwarf pea plants lack a functioning copy of the gene that specifies the synthesis of gibberellins (which stimulate the normal elongation of stems).</a:t>
            </a:r>
            <a:endParaRPr lang="en-US" altLang="en-US" sz="12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Genes provide the instructions for making specific proteins.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bridge between DNA and protein synthesis is RNA.</a:t>
            </a:r>
            <a:endParaRPr lang="en-US" alt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specific sequence of hundreds or thousands of nucleotides in each gene carries the information for the primary structure of a protein, the linear order of the 20 possible amino acids.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41643"/>
            <a:ext cx="8839200" cy="518295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RNA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</a:t>
            </a:r>
            <a:r>
              <a:rPr lang="ar-EG" altLang="en-US" sz="2000" dirty="0" smtClean="0"/>
              <a:t>الإنسلاخ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DNA strand provides a template for the synthesis of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complementary 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strand.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of a gene produces a messenger RNA (mRNA) molecule.</a:t>
            </a: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RNA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 </a:t>
            </a:r>
            <a:r>
              <a:rPr lang="ar-EG" altLang="en-US" sz="2000" dirty="0" smtClean="0"/>
              <a:t>الترجمة</a:t>
            </a:r>
            <a:r>
              <a:rPr lang="en-US" altLang="en-US" sz="2000" dirty="0" smtClean="0"/>
              <a:t> (</a:t>
            </a:r>
            <a:r>
              <a:rPr lang="en-US" altLang="en-US" sz="2000" dirty="0" smtClean="0">
                <a:solidFill>
                  <a:srgbClr val="000000"/>
                </a:solidFill>
              </a:rPr>
              <a:t>at ribosomes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information contained in the order of nucleotides in mRNA is used to determine </a:t>
            </a:r>
            <a:r>
              <a:rPr lang="ar-EG" altLang="en-US" sz="2000" dirty="0" smtClean="0">
                <a:solidFill>
                  <a:srgbClr val="000000"/>
                </a:solidFill>
              </a:rPr>
              <a:t>تـُحدد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amino acid sequence </a:t>
            </a:r>
            <a:r>
              <a:rPr lang="ar-EG" altLang="en-US" sz="2000" dirty="0" smtClean="0">
                <a:solidFill>
                  <a:srgbClr val="000000"/>
                </a:solidFill>
              </a:rPr>
              <a:t>ترتيب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polypeptide.</a:t>
            </a:r>
            <a:endParaRPr lang="en-US" altLang="en-US" sz="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basic mechanics of transcription and translation are similar in eukaryotes and prokaryotes. 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 bacteria lack nuclei,                                                          transcription and translation                                                                             are coupled </a:t>
            </a:r>
            <a:r>
              <a:rPr lang="ar-EG" altLang="en-US" sz="2000" dirty="0" smtClean="0">
                <a:solidFill>
                  <a:srgbClr val="000000"/>
                </a:solidFill>
              </a:rPr>
              <a:t>مـُتلازمان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 attach to the leading                                                                     end of a mRNA molecule while                                                        transcription is still in progress.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387"/>
          <a:stretch>
            <a:fillRect/>
          </a:stretch>
        </p:blipFill>
        <p:spPr bwMode="auto">
          <a:xfrm>
            <a:off x="4800600" y="3733800"/>
            <a:ext cx="4267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590800" y="304799"/>
            <a:ext cx="42819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5181600" cy="292387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 eukaryotic cell, all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occurs in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occurs mainly at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cytoplasm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addition, before the primary transcript can leave the nucleus it is modified in various ways during RNA processing </a:t>
            </a:r>
            <a:r>
              <a:rPr lang="ar-EG" altLang="en-US" sz="2000" dirty="0" smtClean="0">
                <a:solidFill>
                  <a:srgbClr val="000000"/>
                </a:solidFill>
              </a:rPr>
              <a:t>تجهيز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before the finished mRNA  go to the cytoplasm.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t="35547" r="9489" b="3355"/>
          <a:stretch>
            <a:fillRect/>
          </a:stretch>
        </p:blipFill>
        <p:spPr bwMode="auto">
          <a:xfrm>
            <a:off x="5486400" y="1295400"/>
            <a:ext cx="3581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6200" y="4343400"/>
            <a:ext cx="5257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summarize, genes program protein synthesis </a:t>
            </a:r>
            <a:r>
              <a:rPr lang="en-US" altLang="en-US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genetic messenger 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581400" y="6126162"/>
            <a:ext cx="190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endParaRPr lang="en-GB" sz="3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09600" y="5973762"/>
            <a:ext cx="2971800" cy="731838"/>
            <a:chOff x="384" y="3408"/>
            <a:chExt cx="1872" cy="461"/>
          </a:xfrm>
        </p:grpSpPr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384" y="3504"/>
              <a:ext cx="12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DNA</a:t>
              </a:r>
              <a:endParaRPr lang="en-GB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960" y="3408"/>
              <a:ext cx="1296" cy="384"/>
              <a:chOff x="960" y="3408"/>
              <a:chExt cx="1296" cy="384"/>
            </a:xfrm>
          </p:grpSpPr>
          <p:sp>
            <p:nvSpPr>
              <p:cNvPr id="6158" name="AutoShape 10"/>
              <p:cNvSpPr>
                <a:spLocks noChangeArrowheads="1"/>
              </p:cNvSpPr>
              <p:nvPr/>
            </p:nvSpPr>
            <p:spPr bwMode="auto">
              <a:xfrm>
                <a:off x="1056" y="3600"/>
                <a:ext cx="1200" cy="192"/>
              </a:xfrm>
              <a:prstGeom prst="rightArrow">
                <a:avLst>
                  <a:gd name="adj1" fmla="val 50000"/>
                  <a:gd name="adj2" fmla="val 1562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156" name="Text Box 12"/>
              <p:cNvSpPr txBox="1">
                <a:spLocks noChangeArrowheads="1"/>
              </p:cNvSpPr>
              <p:nvPr/>
            </p:nvSpPr>
            <p:spPr bwMode="auto">
              <a:xfrm>
                <a:off x="960" y="3408"/>
                <a:ext cx="11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Transcription</a:t>
                </a:r>
                <a:endParaRPr lang="en-GB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16500" y="5999162"/>
            <a:ext cx="3594100" cy="706438"/>
            <a:chOff x="3160" y="3424"/>
            <a:chExt cx="2264" cy="445"/>
          </a:xfrm>
        </p:grpSpPr>
        <p:sp>
          <p:nvSpPr>
            <p:cNvPr id="6153" name="Text Box 9"/>
            <p:cNvSpPr txBox="1">
              <a:spLocks noChangeArrowheads="1"/>
            </p:cNvSpPr>
            <p:nvPr/>
          </p:nvSpPr>
          <p:spPr bwMode="auto">
            <a:xfrm>
              <a:off x="4416" y="3504"/>
              <a:ext cx="100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Protein</a:t>
              </a:r>
              <a:endParaRPr lang="en-GB" sz="3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160" y="3424"/>
              <a:ext cx="1208" cy="368"/>
              <a:chOff x="3160" y="3424"/>
              <a:chExt cx="1208" cy="368"/>
            </a:xfrm>
          </p:grpSpPr>
          <p:sp>
            <p:nvSpPr>
              <p:cNvPr id="6154" name="AutoShape 11"/>
              <p:cNvSpPr>
                <a:spLocks noChangeArrowheads="1"/>
              </p:cNvSpPr>
              <p:nvPr/>
            </p:nvSpPr>
            <p:spPr bwMode="auto">
              <a:xfrm>
                <a:off x="3168" y="3600"/>
                <a:ext cx="1200" cy="192"/>
              </a:xfrm>
              <a:prstGeom prst="rightArrow">
                <a:avLst>
                  <a:gd name="adj1" fmla="val 50000"/>
                  <a:gd name="adj2" fmla="val 15625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6157" name="Text Box 13"/>
              <p:cNvSpPr txBox="1">
                <a:spLocks noChangeArrowheads="1"/>
              </p:cNvSpPr>
              <p:nvPr/>
            </p:nvSpPr>
            <p:spPr bwMode="auto">
              <a:xfrm>
                <a:off x="3160" y="3424"/>
                <a:ext cx="9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Translation</a:t>
                </a:r>
                <a:endParaRPr lang="en-GB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2362200" y="304799"/>
            <a:ext cx="42819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</a:t>
            </a: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150" grpId="0" build="p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87462"/>
            <a:ext cx="8991600" cy="1531938"/>
          </a:xfr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Triplets </a:t>
            </a:r>
            <a:r>
              <a:rPr lang="ar-EG" altLang="en-US" sz="1800" dirty="0" smtClean="0">
                <a:solidFill>
                  <a:srgbClr val="000000"/>
                </a:solidFill>
              </a:rPr>
              <a:t>مجموعات ثلاثية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nucleotide bases are the smallest units that can code for all the amino acid.</a:t>
            </a:r>
          </a:p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triplet code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consecutive </a:t>
            </a:r>
            <a:r>
              <a:rPr lang="ar-EG" altLang="en-US" sz="1800" dirty="0" smtClean="0">
                <a:solidFill>
                  <a:srgbClr val="000000"/>
                </a:solidFill>
              </a:rPr>
              <a:t>متتال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bases specify </a:t>
            </a:r>
            <a:r>
              <a:rPr lang="ar-EG" altLang="en-US" sz="1800" dirty="0" smtClean="0">
                <a:solidFill>
                  <a:srgbClr val="000000"/>
                </a:solidFill>
              </a:rPr>
              <a:t>تحدد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amino acid.</a:t>
            </a:r>
          </a:p>
          <a:p>
            <a:pPr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genetic instructions for a polypeptide                                                                 chain are written in DNA as a series of                                                                          three-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nucleotidewords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(triplets).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010400" cy="76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genetic code </a:t>
            </a:r>
            <a:r>
              <a:rPr lang="ar-EG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الشفرة الـﭽينية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nucleotide triplets </a:t>
            </a:r>
            <a:r>
              <a:rPr lang="ar-EG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ثلاث</a:t>
            </a:r>
            <a:r>
              <a:rPr lang="ar-SA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specify amino acids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5257800" y="2590800"/>
            <a:ext cx="37623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6200" y="2895600"/>
            <a:ext cx="48768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transcription, one DNA strand (the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template strand)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provides an RNA template.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complementary RNA molecule                                                                    is synthesized according to                                                                                  base-pairing rules, except that                                                                        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uracil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complementary base </a:t>
            </a:r>
            <a:b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adenine.</a:t>
            </a:r>
          </a:p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blocks </a:t>
            </a:r>
            <a:b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three nucleotide bases (</a:t>
            </a:r>
            <a:r>
              <a:rPr lang="en-US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 </a:t>
            </a:r>
            <a:r>
              <a:rPr lang="ar-EG" altLang="en-US"/>
              <a:t>شفرة</a:t>
            </a:r>
            <a:r>
              <a:rPr lang="en-US" altLang="en-US"/>
              <a:t>)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                                                                  (</a:t>
            </a:r>
            <a:r>
              <a:rPr lang="ar-EG" altLang="en-US"/>
              <a:t>الشفرة عبارة عن مجموعة ثلاثية من القواعد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are decoded </a:t>
            </a:r>
            <a:r>
              <a:rPr lang="ar-EG" altLang="en-US">
                <a:solidFill>
                  <a:srgbClr val="000000"/>
                </a:solidFill>
              </a:rPr>
              <a:t>فك الشفرة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a sequence </a:t>
            </a:r>
            <a:r>
              <a:rPr lang="ar-EG" altLang="en-US">
                <a:solidFill>
                  <a:srgbClr val="000000"/>
                </a:solidFill>
              </a:rPr>
              <a:t>تتابع</a:t>
            </a:r>
            <a:r>
              <a:rPr lang="en-US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of amino acids. 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672385"/>
            <a:ext cx="4419600" cy="5957015"/>
          </a:xfrm>
        </p:spPr>
        <p:txBody>
          <a:bodyPr>
            <a:spAutoFit/>
          </a:bodyPr>
          <a:lstStyle/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the codons are read in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5’-&gt;3’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direction along the mRNA.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7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codon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UUU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coded for the amino acid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phenylalanine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codon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AUG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not only codes for the amino acid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methionine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but also indicates the start of translation.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specific codon indicates a specific corresponding amino acid, but the amino acid may be the translation of several possible codons.</a:t>
            </a: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reading frame and subsequent codons are read in groups of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nucleotide bases </a:t>
            </a:r>
            <a:r>
              <a:rPr lang="en-US" altLang="en-US" sz="1800" dirty="0" smtClean="0"/>
              <a:t>(</a:t>
            </a:r>
            <a:r>
              <a:rPr lang="en-GB" altLang="en-US" sz="1800" dirty="0" smtClean="0"/>
              <a:t>codon</a:t>
            </a:r>
            <a:r>
              <a:rPr lang="en-US" altLang="en-US" sz="1800" dirty="0" smtClean="0"/>
              <a:t>)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34950" indent="-2270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summary,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genetic information is encoded as a sequence of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 triplets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which is translated into a specific amino acid during protein synthesis.</a:t>
            </a:r>
            <a:endParaRPr lang="en-US" altLang="en-US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457700" y="533400"/>
            <a:ext cx="46863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4995332" y="4724400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6819899" y="1731434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6832599" y="2074334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7721599" y="1447800"/>
            <a:ext cx="457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09651" y="304800"/>
            <a:ext cx="7066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 and Processing of mRNA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1289050"/>
            <a:ext cx="8915400" cy="5416550"/>
          </a:xfrm>
        </p:spPr>
        <p:txBody>
          <a:bodyPr>
            <a:spAutoFit/>
          </a:bodyPr>
          <a:lstStyle/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mRNA is transcribed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ينسخ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from the template strand of a gene.</a:t>
            </a:r>
          </a:p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separates the DNA strands at the suitable point and bonds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يربط</a:t>
            </a: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RNA nucleotides as they base-pair along the DNA template.</a:t>
            </a:r>
          </a:p>
          <a:p>
            <a:pPr eaLnBrk="1" hangingPunct="1">
              <a:tabLst>
                <a:tab pos="2743200" algn="l"/>
              </a:tabLst>
              <a:defRPr/>
            </a:pPr>
            <a:r>
              <a:rPr lang="en-US" alt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Like DNA polymerases, RNA polymerases can add nucleotides only to the 3’ end of the growing polymer.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Specific sequences of nucleotides along the DNA mark where gene transcription begins and ends.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 attaches and initiates transcription at 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promotor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المُحَفـز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at the beginning of 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transcription</a:t>
            </a:r>
            <a:r>
              <a:rPr lang="en-US" altLang="en-US" sz="20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unit</a:t>
            </a:r>
            <a:r>
              <a:rPr lang="en-US" alt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(gene) 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 the DNA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terminator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منطقة النهاية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ends the transcription.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Bacteria have a single type of RNA polymerase that synthesizes all RNA molecules.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contrast, eukaryotes have 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three RNA polymerases (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I, II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and 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their nuclei.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 polymerase 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for mRNA synthesis.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FA9537F-9F53-4B88-A660-54DBD59E389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92179"/>
            <a:ext cx="2971800" cy="6032421"/>
          </a:xfrm>
        </p:spPr>
        <p:txBody>
          <a:bodyPr>
            <a:spAutoFit/>
          </a:bodyPr>
          <a:lstStyle/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Transcription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2000" b="1" dirty="0" smtClean="0">
                <a:solidFill>
                  <a:srgbClr val="000000"/>
                </a:solidFill>
              </a:rPr>
              <a:t>can be separated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2000" b="1" dirty="0" smtClean="0">
                <a:solidFill>
                  <a:srgbClr val="000000"/>
                </a:solidFill>
              </a:rPr>
              <a:t>into three stages:</a:t>
            </a:r>
            <a:r>
              <a:rPr lang="en-US" altLang="en-US" sz="2000" b="1" dirty="0" smtClean="0">
                <a:solidFill>
                  <a:srgbClr val="FF00FF"/>
                </a:solidFill>
              </a:rPr>
              <a:t/>
            </a:r>
            <a:br>
              <a:rPr lang="en-US" altLang="en-US" sz="20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1-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initiation </a:t>
            </a:r>
            <a:r>
              <a:rPr lang="ar-EG" altLang="en-US" sz="1800" b="1" dirty="0" smtClean="0"/>
              <a:t>البدء</a:t>
            </a:r>
            <a:r>
              <a:rPr lang="ar-EG" altLang="en-US" sz="1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2-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elongation </a:t>
            </a:r>
            <a:r>
              <a:rPr lang="ar-EG" altLang="en-US" sz="1800" b="1" dirty="0" smtClean="0"/>
              <a:t>الإستطالة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, 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3-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termination </a:t>
            </a:r>
            <a:r>
              <a:rPr lang="ar-EG" altLang="en-US" sz="1800" b="1" dirty="0" smtClean="0"/>
              <a:t>الإنتهاء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. 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contains the starting point for the transcription of a gene.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also includes a binding site for RNA polymerase.</a:t>
            </a:r>
          </a:p>
          <a:p>
            <a:pPr marL="231775" indent="-223838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Thus, RNA- polymerase can recognize and bind directly to the </a:t>
            </a:r>
            <a:r>
              <a:rPr lang="en-US" altLang="en-US" sz="2000" b="1" dirty="0" err="1" smtClean="0">
                <a:solidFill>
                  <a:srgbClr val="000000"/>
                </a:solidFill>
              </a:rPr>
              <a:t>promotor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region.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352800" y="152400"/>
            <a:ext cx="572452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6"/>
  <p:tag name="ARTICULATE_PROJECT_OPEN" val="1"/>
  <p:tag name="ARTICULATE_USED_PAGE_ORIENTATION" val="1"/>
  <p:tag name="ARTICULATE_USED_PAGE_SIZE" val="1"/>
  <p:tag name="TAG_BACKING_FORM_KEY" val="1574270-c:\ashraf\d\ashraf 2\lectures\saudia\145-zoo\gamal-lectures\new-articulate\lectures\lecture-20 rna\lecture 20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3 Lecture-RNA\Quiz1.quiz"/>
  <p:tag name="QUIZMAKER_QUIZ_SLIDE_ID" val="283"/>
  <p:tag name="OVERRIDE" val="QUIZMAKER_QUIZ_SLIDE"/>
  <p:tag name="QUIZMAKER_QUIZ_TITLE" val="Quiz1"/>
  <p:tag name="ARTICULATE_DESCRIPTION" val="Quiz - 4 questions"/>
  <p:tag name="AQP_PASS_SCORE" val="60"/>
  <p:tag name="QUIZMAKER_LAST_MODIFY_DATE" val="41653.6201273148"/>
  <p:tag name="EMBEDDEDCONTENT_LASTWRITETIMEUTC" val="2014-01-14 11:52:59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82cb1cc5-6987-453b-9c65-82c77d193cb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82cb1cc5-6987-453b-9c65-82c77d193cbd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82cb1cc5-6987-453b-9c65-82c77d193cbd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1323</Words>
  <Application>Microsoft Office PowerPoint</Application>
  <PresentationFormat>On-screen Show (4:3)</PresentationFormat>
  <Paragraphs>162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the genetic code الشفرة الـﭽينية, nucleotide triplets ثلاثي specify amino acids</vt:lpstr>
      <vt:lpstr>PowerPoint Presentation</vt:lpstr>
      <vt:lpstr>PowerPoint Presentation</vt:lpstr>
      <vt:lpstr>PowerPoint Presentation</vt:lpstr>
      <vt:lpstr>PowerPoint Presentation</vt:lpstr>
      <vt:lpstr>Eukaryotic cells modify RNA after transcription</vt:lpstr>
      <vt:lpstr>Summary of RNA Transcription Mechanism </vt:lpstr>
      <vt:lpstr>PowerPoint Presentation</vt:lpstr>
      <vt:lpstr>Definitions</vt:lpstr>
      <vt:lpstr>Quiz1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111</cp:revision>
  <dcterms:created xsi:type="dcterms:W3CDTF">2006-04-15T16:42:40Z</dcterms:created>
  <dcterms:modified xsi:type="dcterms:W3CDTF">2014-01-16T09:25:26Z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DF1E7ADC-ED45-4FB5-8645-741C441AD272</vt:lpwstr>
  </property>
  <property fmtid="{D5CDD505-2E9C-101B-9397-08002B2CF9AE}" pid="3" name="ArticulatePath">
    <vt:lpwstr>Lecture 20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2\Lectures\Saudia\145-Zoo\Gamal-Lectures\New-Articulate\Lectures\Lecture-20 RNA\Lecture 20.ppta</vt:lpwstr>
  </property>
</Properties>
</file>