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D4223-056F-43B7-B9B6-F006268BC64B}" type="datetimeFigureOut">
              <a:rPr lang="en-US" smtClean="0"/>
              <a:pPr/>
              <a:t>12/21/2009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3A014-5877-4EF5-9AF4-0840DDD261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D3A014-5877-4EF5-9AF4-0840DDD261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D3A014-5877-4EF5-9AF4-0840DDD261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D1E44-4BC7-4376-9641-25E6AFF048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B520C2-B5A4-4BF1-A46A-79D33B632EAE}"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1D1E44-4BC7-4376-9641-25E6AFF048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B520C2-B5A4-4BF1-A46A-79D33B632EAE}" type="datetimeFigureOut">
              <a:rPr lang="en-US" smtClean="0"/>
              <a:pPr/>
              <a:t>12/21/2009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1D1E44-4BC7-4376-9641-25E6AFF048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le:Cholesterol.sv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Glycocholic_acid.p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en.wikipedia.org/wiki/File:Taurocholic_acid.png" TargetMode="Externa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File:Phospholipids_aqueous_solution_structures.sv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File:Phospholipids_aqueous_solution_structures.sv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File:Cell_membrane_detailed_diagram.sv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تابع الدهون</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a:t>
            </a:r>
            <a:r>
              <a:rPr lang="ar-SA" dirty="0" err="1" smtClean="0"/>
              <a:t>البروتيوليبدات</a:t>
            </a:r>
            <a:endParaRPr lang="en-US" dirty="0"/>
          </a:p>
        </p:txBody>
      </p:sp>
      <p:sp>
        <p:nvSpPr>
          <p:cNvPr id="3" name="Content Placeholder 2"/>
          <p:cNvSpPr>
            <a:spLocks noGrp="1"/>
          </p:cNvSpPr>
          <p:nvPr>
            <p:ph idx="1"/>
          </p:nvPr>
        </p:nvSpPr>
        <p:spPr/>
        <p:txBody>
          <a:bodyPr>
            <a:normAutofit/>
          </a:bodyPr>
          <a:lstStyle/>
          <a:p>
            <a:pPr algn="r" rtl="1"/>
            <a:r>
              <a:rPr lang="ar-SA" sz="2800" b="1" dirty="0" smtClean="0">
                <a:cs typeface="+mj-cs"/>
              </a:rPr>
              <a:t>مثال:</a:t>
            </a:r>
          </a:p>
          <a:p>
            <a:pPr lvl="1" algn="r" rtl="1"/>
            <a:r>
              <a:rPr lang="ar-SA" sz="2800" dirty="0" err="1" smtClean="0">
                <a:cs typeface="+mj-cs"/>
              </a:rPr>
              <a:t>ليبوبروتين</a:t>
            </a:r>
            <a:r>
              <a:rPr lang="ar-SA" sz="2800" dirty="0" smtClean="0">
                <a:cs typeface="+mj-cs"/>
              </a:rPr>
              <a:t> قليل الكثافة </a:t>
            </a:r>
            <a:r>
              <a:rPr lang="en-US" sz="2800" dirty="0" smtClean="0">
                <a:cs typeface="+mj-cs"/>
              </a:rPr>
              <a:t>low density lipoprotein</a:t>
            </a:r>
            <a:endParaRPr lang="ar-SA" sz="2800" dirty="0" smtClean="0">
              <a:cs typeface="+mj-cs"/>
            </a:endParaRPr>
          </a:p>
          <a:p>
            <a:pPr lvl="1" algn="r" rtl="1"/>
            <a:r>
              <a:rPr lang="ar-SA" sz="2800" dirty="0" smtClean="0">
                <a:cs typeface="+mj-cs"/>
              </a:rPr>
              <a:t>ينقل </a:t>
            </a:r>
            <a:r>
              <a:rPr lang="ar-SA" sz="2800" dirty="0" err="1" smtClean="0">
                <a:cs typeface="+mj-cs"/>
              </a:rPr>
              <a:t>الكولستيرول</a:t>
            </a:r>
            <a:r>
              <a:rPr lang="ar-SA" sz="2800" dirty="0" smtClean="0">
                <a:cs typeface="+mj-cs"/>
              </a:rPr>
              <a:t> و ثلاثي أسيل </a:t>
            </a:r>
            <a:r>
              <a:rPr lang="ar-SA" sz="2800" dirty="0" err="1" smtClean="0">
                <a:cs typeface="+mj-cs"/>
              </a:rPr>
              <a:t>الجليسرول</a:t>
            </a:r>
            <a:r>
              <a:rPr lang="ar-SA" sz="2800" dirty="0" smtClean="0">
                <a:cs typeface="+mj-cs"/>
              </a:rPr>
              <a:t> من الكبد إلى الأنسجة</a:t>
            </a:r>
          </a:p>
          <a:p>
            <a:pPr algn="r" rtl="1"/>
            <a:endParaRPr lang="en-US" sz="2800" dirty="0">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3- الدهون المشتقة</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من مشتقات </a:t>
            </a:r>
            <a:r>
              <a:rPr lang="ar-SA" sz="2800" dirty="0" err="1" smtClean="0">
                <a:cs typeface="+mj-cs"/>
              </a:rPr>
              <a:t>سايكلوبنتانوبيرهيدروفينانثرين</a:t>
            </a:r>
            <a:r>
              <a:rPr lang="ar-SA" sz="2800" dirty="0" smtClean="0">
                <a:cs typeface="+mj-cs"/>
              </a:rPr>
              <a:t>.</a:t>
            </a:r>
          </a:p>
          <a:p>
            <a:pPr algn="r" rtl="1"/>
            <a:r>
              <a:rPr lang="ar-SA" sz="2800" dirty="0" smtClean="0">
                <a:cs typeface="+mj-cs"/>
              </a:rPr>
              <a:t>تنتج من التحلل المائي للدهون البسيطة والدهون المركبة.</a:t>
            </a:r>
          </a:p>
          <a:p>
            <a:pPr algn="r" rtl="1"/>
            <a:r>
              <a:rPr lang="ar-SA" sz="2800" dirty="0" smtClean="0">
                <a:cs typeface="+mj-cs"/>
              </a:rPr>
              <a:t>مثال: </a:t>
            </a:r>
            <a:r>
              <a:rPr lang="ar-SA" sz="2800" dirty="0" err="1" smtClean="0">
                <a:cs typeface="+mj-cs"/>
              </a:rPr>
              <a:t>الستيرويدات</a:t>
            </a:r>
            <a:r>
              <a:rPr lang="ar-SA" sz="2800" dirty="0" smtClean="0">
                <a:cs typeface="+mj-cs"/>
              </a:rPr>
              <a:t> ، فيتامين</a:t>
            </a:r>
            <a:r>
              <a:rPr lang="en-US" sz="2800" dirty="0" smtClean="0">
                <a:cs typeface="+mj-cs"/>
              </a:rPr>
              <a:t>E </a:t>
            </a:r>
            <a:r>
              <a:rPr lang="ar-SA" sz="2800" dirty="0" smtClean="0">
                <a:cs typeface="+mj-cs"/>
              </a:rPr>
              <a:t> و </a:t>
            </a:r>
            <a:r>
              <a:rPr lang="en-US" sz="2800" dirty="0" smtClean="0">
                <a:cs typeface="+mj-cs"/>
              </a:rPr>
              <a:t> K</a:t>
            </a:r>
            <a:r>
              <a:rPr lang="ar-SA" sz="2800" dirty="0" smtClean="0">
                <a:cs typeface="+mj-cs"/>
              </a:rPr>
              <a:t>وغيرها.</a:t>
            </a:r>
          </a:p>
          <a:p>
            <a:pPr algn="r" rtl="1"/>
            <a:r>
              <a:rPr lang="ar-SA" sz="2800" dirty="0" smtClean="0">
                <a:cs typeface="+mj-cs"/>
              </a:rPr>
              <a:t>في جزيئات هذه المركبات جميعها أربع حلقات مندمجة مع بعضها (ثلاثة منها سداسية وواحدة خماسية).</a:t>
            </a:r>
            <a:endParaRPr lang="en-US" sz="2800" dirty="0" smtClean="0">
              <a:cs typeface="+mj-cs"/>
            </a:endParaRPr>
          </a:p>
          <a:p>
            <a:pPr algn="r" rtl="1"/>
            <a:endParaRPr lang="ar-SA" sz="2800" dirty="0" smtClean="0">
              <a:cs typeface="+mj-cs"/>
            </a:endParaRPr>
          </a:p>
        </p:txBody>
      </p:sp>
      <p:pic>
        <p:nvPicPr>
          <p:cNvPr id="4" name="Picture 3" descr="intro_2.gif"/>
          <p:cNvPicPr>
            <a:picLocks noChangeAspect="1"/>
          </p:cNvPicPr>
          <p:nvPr/>
        </p:nvPicPr>
        <p:blipFill>
          <a:blip r:embed="rId3" cstate="print">
            <a:duotone>
              <a:prstClr val="black"/>
              <a:schemeClr val="tx2">
                <a:tint val="45000"/>
                <a:satMod val="400000"/>
              </a:schemeClr>
            </a:duotone>
          </a:blip>
          <a:stretch>
            <a:fillRect/>
          </a:stretch>
        </p:blipFill>
        <p:spPr>
          <a:xfrm>
            <a:off x="3048000" y="4343400"/>
            <a:ext cx="3038475" cy="15811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err="1" smtClean="0"/>
              <a:t>الستيرويدات</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تقوم بوظيفة التنظيم الحيوي.</a:t>
            </a:r>
          </a:p>
          <a:p>
            <a:pPr algn="r" rtl="1"/>
            <a:r>
              <a:rPr lang="ar-SA" sz="2800" dirty="0" smtClean="0">
                <a:cs typeface="+mj-cs"/>
              </a:rPr>
              <a:t>تقسم إلى:</a:t>
            </a:r>
          </a:p>
          <a:p>
            <a:pPr lvl="1" algn="r" rtl="1"/>
            <a:r>
              <a:rPr lang="ar-SA" sz="2800" dirty="0" err="1" smtClean="0">
                <a:cs typeface="+mj-cs"/>
              </a:rPr>
              <a:t>الكوليستيرول</a:t>
            </a:r>
            <a:r>
              <a:rPr lang="ar-SA" sz="2800" dirty="0" smtClean="0">
                <a:cs typeface="+mj-cs"/>
              </a:rPr>
              <a:t> </a:t>
            </a:r>
            <a:r>
              <a:rPr lang="ar-SA" sz="2800" dirty="0" err="1" smtClean="0">
                <a:cs typeface="+mj-cs"/>
              </a:rPr>
              <a:t>والستيرولات</a:t>
            </a:r>
            <a:endParaRPr lang="ar-SA" sz="2800" dirty="0" smtClean="0">
              <a:cs typeface="+mj-cs"/>
            </a:endParaRPr>
          </a:p>
          <a:p>
            <a:pPr lvl="1" algn="r" rtl="1"/>
            <a:r>
              <a:rPr lang="ar-SA" sz="2800" dirty="0" err="1" smtClean="0">
                <a:cs typeface="+mj-cs"/>
              </a:rPr>
              <a:t>هرمونات</a:t>
            </a:r>
            <a:r>
              <a:rPr lang="ar-SA" sz="2800" dirty="0" smtClean="0">
                <a:cs typeface="+mj-cs"/>
              </a:rPr>
              <a:t> قشرة الغدة </a:t>
            </a:r>
            <a:r>
              <a:rPr lang="ar-SA" sz="2800" dirty="0" err="1" smtClean="0">
                <a:cs typeface="+mj-cs"/>
              </a:rPr>
              <a:t>الكظرية</a:t>
            </a:r>
            <a:r>
              <a:rPr lang="ar-SA" sz="2800" dirty="0" smtClean="0">
                <a:cs typeface="+mj-cs"/>
              </a:rPr>
              <a:t> ، </a:t>
            </a:r>
            <a:r>
              <a:rPr lang="ar-SA" sz="2800" dirty="0" err="1" smtClean="0">
                <a:cs typeface="+mj-cs"/>
              </a:rPr>
              <a:t>الهرمونات</a:t>
            </a:r>
            <a:r>
              <a:rPr lang="ar-SA" sz="2800" dirty="0" smtClean="0">
                <a:cs typeface="+mj-cs"/>
              </a:rPr>
              <a:t> الجنسية </a:t>
            </a:r>
            <a:r>
              <a:rPr lang="ar-SA" sz="2800" dirty="0" err="1" smtClean="0">
                <a:cs typeface="+mj-cs"/>
              </a:rPr>
              <a:t>والأدرلانين</a:t>
            </a:r>
            <a:endParaRPr lang="ar-SA" sz="2800" dirty="0" smtClean="0">
              <a:cs typeface="+mj-cs"/>
            </a:endParaRPr>
          </a:p>
          <a:p>
            <a:pPr lvl="1" algn="r" rtl="1"/>
            <a:r>
              <a:rPr lang="ar-SA" sz="2800" dirty="0" smtClean="0">
                <a:cs typeface="+mj-cs"/>
              </a:rPr>
              <a:t>أحماض الصفراء</a:t>
            </a:r>
          </a:p>
          <a:p>
            <a:pPr lvl="1" algn="r" rtl="1"/>
            <a:r>
              <a:rPr lang="ar-SA" sz="2800" dirty="0" smtClean="0">
                <a:cs typeface="+mj-cs"/>
              </a:rPr>
              <a:t>بعض أنواع السموم</a:t>
            </a:r>
          </a:p>
          <a:p>
            <a:pPr lvl="1" algn="r" rtl="1"/>
            <a:r>
              <a:rPr lang="ar-SA" sz="2800" dirty="0" smtClean="0">
                <a:cs typeface="+mj-cs"/>
              </a:rPr>
              <a:t>فيتامين </a:t>
            </a:r>
            <a:r>
              <a:rPr lang="ar-SA" sz="2800" dirty="0" err="1" smtClean="0">
                <a:cs typeface="+mj-cs"/>
              </a:rPr>
              <a:t>د</a:t>
            </a:r>
            <a:endParaRPr lang="ar-SA" sz="2800" dirty="0" smtClean="0">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err="1" smtClean="0"/>
              <a:t>الستيرولات</a:t>
            </a:r>
            <a:endParaRPr lang="en-US" dirty="0"/>
          </a:p>
        </p:txBody>
      </p:sp>
      <p:sp>
        <p:nvSpPr>
          <p:cNvPr id="3" name="Content Placeholder 2"/>
          <p:cNvSpPr>
            <a:spLocks noGrp="1"/>
          </p:cNvSpPr>
          <p:nvPr>
            <p:ph idx="1"/>
          </p:nvPr>
        </p:nvSpPr>
        <p:spPr/>
        <p:txBody>
          <a:bodyPr>
            <a:normAutofit/>
          </a:bodyPr>
          <a:lstStyle/>
          <a:p>
            <a:pPr algn="r" rtl="1"/>
            <a:r>
              <a:rPr lang="ar-SA" b="1" dirty="0" smtClean="0">
                <a:cs typeface="+mj-cs"/>
              </a:rPr>
              <a:t>هي </a:t>
            </a:r>
            <a:r>
              <a:rPr lang="ar-SA" b="1" dirty="0" err="1" smtClean="0">
                <a:cs typeface="+mj-cs"/>
              </a:rPr>
              <a:t>كحولات</a:t>
            </a:r>
            <a:r>
              <a:rPr lang="ar-SA" b="1" dirty="0" smtClean="0">
                <a:cs typeface="+mj-cs"/>
              </a:rPr>
              <a:t> حلقية.</a:t>
            </a:r>
          </a:p>
          <a:p>
            <a:pPr algn="r" rtl="1"/>
            <a:r>
              <a:rPr lang="ar-SA" b="1" dirty="0" smtClean="0">
                <a:cs typeface="+mj-cs"/>
              </a:rPr>
              <a:t>عالية الوزن الجزيئي.</a:t>
            </a:r>
          </a:p>
          <a:p>
            <a:pPr algn="r" rtl="1"/>
            <a:r>
              <a:rPr lang="ar-SA" b="1" dirty="0" smtClean="0">
                <a:cs typeface="+mj-cs"/>
              </a:rPr>
              <a:t>مثال: </a:t>
            </a:r>
            <a:r>
              <a:rPr lang="ar-SA" b="1" dirty="0" err="1" smtClean="0">
                <a:cs typeface="+mj-cs"/>
              </a:rPr>
              <a:t>الكوليسترول</a:t>
            </a:r>
            <a:endParaRPr lang="ar-SA" b="1" dirty="0" smtClean="0">
              <a:cs typeface="+mj-cs"/>
            </a:endParaRPr>
          </a:p>
          <a:p>
            <a:pPr lvl="1" algn="r" rtl="1"/>
            <a:r>
              <a:rPr lang="ar-SA" sz="2600" dirty="0" err="1" smtClean="0">
                <a:cs typeface="+mj-cs"/>
              </a:rPr>
              <a:t>الستيرول</a:t>
            </a:r>
            <a:r>
              <a:rPr lang="ar-SA" sz="2600" dirty="0" smtClean="0">
                <a:cs typeface="+mj-cs"/>
              </a:rPr>
              <a:t> الرئيسي الموجود في الأنسجة الحيوانية.</a:t>
            </a:r>
          </a:p>
          <a:p>
            <a:pPr lvl="1" algn="r" rtl="1"/>
            <a:r>
              <a:rPr lang="ar-SA" sz="2600" dirty="0" smtClean="0">
                <a:cs typeface="+mj-cs"/>
              </a:rPr>
              <a:t>الرمز </a:t>
            </a:r>
            <a:r>
              <a:rPr lang="en-US" sz="2600" dirty="0" smtClean="0">
                <a:cs typeface="+mj-cs"/>
              </a:rPr>
              <a:t>C</a:t>
            </a:r>
            <a:r>
              <a:rPr lang="en-US" sz="2600" baseline="-25000" dirty="0" smtClean="0">
                <a:cs typeface="+mj-cs"/>
              </a:rPr>
              <a:t>27</a:t>
            </a:r>
            <a:r>
              <a:rPr lang="en-US" sz="2600" dirty="0" smtClean="0">
                <a:cs typeface="+mj-cs"/>
              </a:rPr>
              <a:t>H</a:t>
            </a:r>
            <a:r>
              <a:rPr lang="en-US" sz="2600" baseline="-25000" dirty="0" smtClean="0">
                <a:cs typeface="+mj-cs"/>
              </a:rPr>
              <a:t>45</a:t>
            </a:r>
            <a:r>
              <a:rPr lang="en-US" sz="2600" dirty="0" smtClean="0">
                <a:cs typeface="+mj-cs"/>
              </a:rPr>
              <a:t>OH</a:t>
            </a:r>
          </a:p>
          <a:p>
            <a:pPr lvl="1" algn="r" rtl="1"/>
            <a:r>
              <a:rPr lang="ar-SA" sz="2600" dirty="0" smtClean="0">
                <a:cs typeface="+mj-cs"/>
              </a:rPr>
              <a:t>يحتوي على رابطة مزدوجة واحدة ومجموعة كحولية (هيدروكسيل) واحدة.</a:t>
            </a:r>
          </a:p>
          <a:p>
            <a:pPr algn="r" rtl="1"/>
            <a:endParaRPr lang="en-US" dirty="0">
              <a:cs typeface="+mj-cs"/>
            </a:endParaRPr>
          </a:p>
        </p:txBody>
      </p:sp>
      <p:pic>
        <p:nvPicPr>
          <p:cNvPr id="2050" name="Picture 2" descr="http://upload.wikimedia.org/wikipedia/commons/thumb/9/9a/Cholesterol.svg/200px-Cholesterol.svg.png">
            <a:hlinkClick r:id="rId3" tooltip="Cholesterol.svg"/>
          </p:cNvPr>
          <p:cNvPicPr>
            <a:picLocks noChangeAspect="1" noChangeArrowheads="1"/>
          </p:cNvPicPr>
          <p:nvPr/>
        </p:nvPicPr>
        <p:blipFill>
          <a:blip r:embed="rId4" cstate="print"/>
          <a:srcRect/>
          <a:stretch>
            <a:fillRect/>
          </a:stretch>
        </p:blipFill>
        <p:spPr bwMode="auto">
          <a:xfrm>
            <a:off x="2743200" y="4572000"/>
            <a:ext cx="3352800" cy="2133600"/>
          </a:xfrm>
          <a:prstGeom prst="rect">
            <a:avLst/>
          </a:prstGeom>
          <a:noFill/>
        </p:spPr>
      </p:pic>
      <p:sp>
        <p:nvSpPr>
          <p:cNvPr id="5" name="TextBox 4"/>
          <p:cNvSpPr txBox="1"/>
          <p:nvPr/>
        </p:nvSpPr>
        <p:spPr>
          <a:xfrm>
            <a:off x="5029200" y="6183868"/>
            <a:ext cx="1143000" cy="369332"/>
          </a:xfrm>
          <a:prstGeom prst="rect">
            <a:avLst/>
          </a:prstGeom>
          <a:noFill/>
        </p:spPr>
        <p:txBody>
          <a:bodyPr wrap="square" rtlCol="0">
            <a:spAutoFit/>
          </a:bodyPr>
          <a:lstStyle/>
          <a:p>
            <a:r>
              <a:rPr lang="ar-SA" dirty="0" err="1" smtClean="0"/>
              <a:t>الكوليسترول</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أحماض الصفراء</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تحتوي على مجموعة </a:t>
            </a:r>
            <a:r>
              <a:rPr lang="ar-SA" sz="2800" dirty="0" err="1" smtClean="0">
                <a:cs typeface="+mj-cs"/>
              </a:rPr>
              <a:t>كربوكسيل</a:t>
            </a:r>
            <a:r>
              <a:rPr lang="ar-SA" sz="2800" dirty="0" smtClean="0">
                <a:cs typeface="+mj-cs"/>
              </a:rPr>
              <a:t> على السلسلة الطرفية وعدداً من مجموعات </a:t>
            </a:r>
            <a:r>
              <a:rPr lang="ar-SA" sz="2800" dirty="0" err="1" smtClean="0">
                <a:cs typeface="+mj-cs"/>
              </a:rPr>
              <a:t>الهيدروكسيل</a:t>
            </a:r>
            <a:r>
              <a:rPr lang="ar-SA" sz="2800" dirty="0" smtClean="0">
                <a:cs typeface="+mj-cs"/>
              </a:rPr>
              <a:t>.</a:t>
            </a:r>
          </a:p>
          <a:p>
            <a:pPr algn="r" rtl="1"/>
            <a:r>
              <a:rPr lang="ar-SA" sz="2800" dirty="0" smtClean="0">
                <a:cs typeface="+mj-cs"/>
              </a:rPr>
              <a:t>ترتبط هذه الأحماض بالحامض </a:t>
            </a:r>
            <a:r>
              <a:rPr lang="ar-SA" sz="2800" dirty="0" err="1" smtClean="0">
                <a:cs typeface="+mj-cs"/>
              </a:rPr>
              <a:t>الأميني</a:t>
            </a:r>
            <a:r>
              <a:rPr lang="ar-SA" sz="2800" dirty="0" smtClean="0">
                <a:cs typeface="+mj-cs"/>
              </a:rPr>
              <a:t> </a:t>
            </a:r>
            <a:r>
              <a:rPr lang="ar-SA" sz="2800" dirty="0" err="1" smtClean="0">
                <a:cs typeface="+mj-cs"/>
              </a:rPr>
              <a:t>الجلايسين</a:t>
            </a:r>
            <a:r>
              <a:rPr lang="ar-SA" sz="2800" dirty="0" smtClean="0">
                <a:cs typeface="+mj-cs"/>
              </a:rPr>
              <a:t> عن طريق مجموعة </a:t>
            </a:r>
            <a:r>
              <a:rPr lang="ar-SA" sz="2800" dirty="0" err="1" smtClean="0">
                <a:cs typeface="+mj-cs"/>
              </a:rPr>
              <a:t>الكربوكسيل</a:t>
            </a:r>
            <a:r>
              <a:rPr lang="ar-SA" sz="2800" dirty="0" smtClean="0">
                <a:cs typeface="+mj-cs"/>
              </a:rPr>
              <a:t> لتعطي حامض </a:t>
            </a:r>
            <a:r>
              <a:rPr lang="ar-SA" sz="2800" dirty="0" err="1" smtClean="0">
                <a:cs typeface="+mj-cs"/>
              </a:rPr>
              <a:t>الجلايكوكوليك</a:t>
            </a:r>
            <a:r>
              <a:rPr lang="ar-SA" sz="2800" dirty="0" smtClean="0">
                <a:cs typeface="+mj-cs"/>
              </a:rPr>
              <a:t> أو مع </a:t>
            </a:r>
            <a:r>
              <a:rPr lang="ar-SA" sz="2800" dirty="0" err="1" smtClean="0">
                <a:cs typeface="+mj-cs"/>
              </a:rPr>
              <a:t>السيستيين</a:t>
            </a:r>
            <a:r>
              <a:rPr lang="ar-SA" sz="2800" dirty="0" smtClean="0">
                <a:cs typeface="+mj-cs"/>
              </a:rPr>
              <a:t> أو </a:t>
            </a:r>
            <a:r>
              <a:rPr lang="ar-SA" sz="2800" dirty="0" err="1" smtClean="0">
                <a:cs typeface="+mj-cs"/>
              </a:rPr>
              <a:t>التاويرين</a:t>
            </a:r>
            <a:r>
              <a:rPr lang="ar-SA" sz="2800" dirty="0" smtClean="0">
                <a:cs typeface="+mj-cs"/>
              </a:rPr>
              <a:t> لتكون أحماض </a:t>
            </a:r>
            <a:r>
              <a:rPr lang="ar-SA" sz="2800" dirty="0" err="1" smtClean="0">
                <a:cs typeface="+mj-cs"/>
              </a:rPr>
              <a:t>التاوروكوليك</a:t>
            </a:r>
            <a:r>
              <a:rPr lang="ar-SA" sz="2800" dirty="0" smtClean="0">
                <a:cs typeface="+mj-cs"/>
              </a:rPr>
              <a:t>.</a:t>
            </a:r>
            <a:endParaRPr lang="en-US" sz="2800" dirty="0">
              <a:cs typeface="+mj-cs"/>
            </a:endParaRPr>
          </a:p>
        </p:txBody>
      </p:sp>
      <p:pic>
        <p:nvPicPr>
          <p:cNvPr id="40964" name="Picture 4" descr="Glycocholic acid">
            <a:hlinkClick r:id="rId3" tooltip="Glycocholic acid"/>
          </p:cNvPr>
          <p:cNvPicPr>
            <a:picLocks noChangeAspect="1" noChangeArrowheads="1"/>
          </p:cNvPicPr>
          <p:nvPr/>
        </p:nvPicPr>
        <p:blipFill>
          <a:blip r:embed="rId4" cstate="print"/>
          <a:srcRect/>
          <a:stretch>
            <a:fillRect/>
          </a:stretch>
        </p:blipFill>
        <p:spPr bwMode="auto">
          <a:xfrm>
            <a:off x="4800600" y="4191000"/>
            <a:ext cx="3143250" cy="1828801"/>
          </a:xfrm>
          <a:prstGeom prst="rect">
            <a:avLst/>
          </a:prstGeom>
          <a:noFill/>
        </p:spPr>
      </p:pic>
      <p:pic>
        <p:nvPicPr>
          <p:cNvPr id="40966" name="Picture 6" descr="Taurocholic acid">
            <a:hlinkClick r:id="rId5" tooltip="Taurocholic acid"/>
          </p:cNvPr>
          <p:cNvPicPr>
            <a:picLocks noChangeAspect="1" noChangeArrowheads="1"/>
          </p:cNvPicPr>
          <p:nvPr/>
        </p:nvPicPr>
        <p:blipFill>
          <a:blip r:embed="rId6" cstate="print"/>
          <a:srcRect/>
          <a:stretch>
            <a:fillRect/>
          </a:stretch>
        </p:blipFill>
        <p:spPr bwMode="auto">
          <a:xfrm>
            <a:off x="762000" y="4191000"/>
            <a:ext cx="3200400" cy="1828800"/>
          </a:xfrm>
          <a:prstGeom prst="rect">
            <a:avLst/>
          </a:prstGeom>
          <a:noFill/>
        </p:spPr>
      </p:pic>
      <p:sp>
        <p:nvSpPr>
          <p:cNvPr id="7" name="TextBox 6"/>
          <p:cNvSpPr txBox="1"/>
          <p:nvPr/>
        </p:nvSpPr>
        <p:spPr>
          <a:xfrm>
            <a:off x="5638800" y="6019800"/>
            <a:ext cx="1676400" cy="369332"/>
          </a:xfrm>
          <a:prstGeom prst="rect">
            <a:avLst/>
          </a:prstGeom>
          <a:noFill/>
        </p:spPr>
        <p:txBody>
          <a:bodyPr wrap="square" rtlCol="0">
            <a:spAutoFit/>
          </a:bodyPr>
          <a:lstStyle/>
          <a:p>
            <a:r>
              <a:rPr lang="ar-SA" dirty="0" err="1" smtClean="0"/>
              <a:t>الجلايكوكوليك</a:t>
            </a:r>
            <a:r>
              <a:rPr lang="ar-SA" dirty="0" smtClean="0"/>
              <a:t> </a:t>
            </a:r>
            <a:r>
              <a:rPr lang="ar-SA" dirty="0" err="1" smtClean="0"/>
              <a:t>اسيد</a:t>
            </a:r>
            <a:endParaRPr lang="en-US" dirty="0"/>
          </a:p>
        </p:txBody>
      </p:sp>
      <p:sp>
        <p:nvSpPr>
          <p:cNvPr id="8" name="TextBox 7"/>
          <p:cNvSpPr txBox="1"/>
          <p:nvPr/>
        </p:nvSpPr>
        <p:spPr>
          <a:xfrm>
            <a:off x="1524000" y="6019800"/>
            <a:ext cx="1676400" cy="369332"/>
          </a:xfrm>
          <a:prstGeom prst="rect">
            <a:avLst/>
          </a:prstGeom>
          <a:noFill/>
        </p:spPr>
        <p:txBody>
          <a:bodyPr wrap="square" rtlCol="0">
            <a:spAutoFit/>
          </a:bodyPr>
          <a:lstStyle/>
          <a:p>
            <a:r>
              <a:rPr lang="ar-SA" dirty="0" err="1" smtClean="0"/>
              <a:t>التاوروكوليك</a:t>
            </a:r>
            <a:r>
              <a:rPr lang="ar-SA" dirty="0" smtClean="0"/>
              <a:t> </a:t>
            </a:r>
            <a:r>
              <a:rPr lang="ar-SA" dirty="0" err="1" smtClean="0"/>
              <a:t>اسيد</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الأحماض الصفراء</a:t>
            </a:r>
            <a:endParaRPr lang="en-US" dirty="0"/>
          </a:p>
        </p:txBody>
      </p:sp>
      <p:sp>
        <p:nvSpPr>
          <p:cNvPr id="3" name="Content Placeholder 2"/>
          <p:cNvSpPr>
            <a:spLocks noGrp="1"/>
          </p:cNvSpPr>
          <p:nvPr>
            <p:ph idx="1"/>
          </p:nvPr>
        </p:nvSpPr>
        <p:spPr/>
        <p:txBody>
          <a:bodyPr/>
          <a:lstStyle/>
          <a:p>
            <a:pPr algn="r" rtl="1"/>
            <a:r>
              <a:rPr lang="ar-SA" dirty="0" smtClean="0">
                <a:cs typeface="+mj-cs"/>
              </a:rPr>
              <a:t>تساعد في عملية استحلاب والامتصاص للمواد </a:t>
            </a:r>
            <a:r>
              <a:rPr lang="ar-SA" dirty="0" err="1" smtClean="0">
                <a:cs typeface="+mj-cs"/>
              </a:rPr>
              <a:t>الدهنية</a:t>
            </a:r>
            <a:r>
              <a:rPr lang="ar-SA" dirty="0" smtClean="0">
                <a:cs typeface="+mj-cs"/>
              </a:rPr>
              <a:t> في الأمعاء الدقيقة.</a:t>
            </a:r>
          </a:p>
          <a:p>
            <a:pPr algn="r" rtl="1"/>
            <a:r>
              <a:rPr lang="ar-SA" dirty="0" smtClean="0">
                <a:cs typeface="+mj-cs"/>
              </a:rPr>
              <a:t>تساعد على تكوين واستقرار مذيبات الدهون.</a:t>
            </a:r>
          </a:p>
          <a:p>
            <a:pPr algn="r" rtl="1"/>
            <a:r>
              <a:rPr lang="ar-SA" dirty="0" smtClean="0">
                <a:cs typeface="+mj-cs"/>
              </a:rPr>
              <a:t>أملاح الصفراء تعتبر مشتقات قطبية من </a:t>
            </a:r>
            <a:r>
              <a:rPr lang="ar-SA" dirty="0" err="1" smtClean="0">
                <a:cs typeface="+mj-cs"/>
              </a:rPr>
              <a:t>الكوليسترول</a:t>
            </a:r>
            <a:r>
              <a:rPr lang="ar-SA" dirty="0" smtClean="0">
                <a:cs typeface="+mj-cs"/>
              </a:rPr>
              <a:t>.</a:t>
            </a:r>
            <a:endParaRPr lang="en-US" dirty="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err="1" smtClean="0"/>
              <a:t>الميسيلات</a:t>
            </a:r>
            <a:r>
              <a:rPr lang="ar-SA" dirty="0" smtClean="0"/>
              <a:t> أو المذيلات</a:t>
            </a:r>
            <a:endParaRPr lang="en-US" dirty="0"/>
          </a:p>
        </p:txBody>
      </p:sp>
      <p:sp>
        <p:nvSpPr>
          <p:cNvPr id="3" name="Content Placeholder 2"/>
          <p:cNvSpPr>
            <a:spLocks noGrp="1"/>
          </p:cNvSpPr>
          <p:nvPr>
            <p:ph idx="1"/>
          </p:nvPr>
        </p:nvSpPr>
        <p:spPr/>
        <p:txBody>
          <a:bodyPr>
            <a:normAutofit lnSpcReduction="10000"/>
          </a:bodyPr>
          <a:lstStyle/>
          <a:p>
            <a:pPr algn="r" rtl="1"/>
            <a:r>
              <a:rPr lang="ar-SA" sz="2800" dirty="0" smtClean="0">
                <a:cs typeface="+mj-cs"/>
              </a:rPr>
              <a:t>هي دهون قطبية.</a:t>
            </a:r>
          </a:p>
          <a:p>
            <a:pPr algn="r" rtl="1"/>
            <a:r>
              <a:rPr lang="ar-SA" sz="2800" dirty="0" smtClean="0">
                <a:cs typeface="+mj-cs"/>
              </a:rPr>
              <a:t>من خواص </a:t>
            </a:r>
            <a:r>
              <a:rPr lang="ar-SA" sz="2800" dirty="0" err="1" smtClean="0">
                <a:cs typeface="+mj-cs"/>
              </a:rPr>
              <a:t>الليبيدات</a:t>
            </a:r>
            <a:r>
              <a:rPr lang="ar-SA" sz="2800" dirty="0" smtClean="0">
                <a:cs typeface="+mj-cs"/>
              </a:rPr>
              <a:t> قدرتها على انجذاب السلاسل </a:t>
            </a:r>
            <a:r>
              <a:rPr lang="ar-SA" sz="2800" dirty="0" err="1" smtClean="0">
                <a:cs typeface="+mj-cs"/>
              </a:rPr>
              <a:t>الهيدروكربونية</a:t>
            </a:r>
            <a:r>
              <a:rPr lang="ar-SA" sz="2800" dirty="0" smtClean="0">
                <a:cs typeface="+mj-cs"/>
              </a:rPr>
              <a:t> غير القطبية منها إلى بعضها البعض بعيداً عن الماء.</a:t>
            </a:r>
          </a:p>
          <a:p>
            <a:pPr algn="r" rtl="1"/>
            <a:r>
              <a:rPr lang="ar-SA" sz="2800" b="1" dirty="0" err="1" smtClean="0">
                <a:cs typeface="+mj-cs"/>
              </a:rPr>
              <a:t>الميسيلات</a:t>
            </a:r>
            <a:r>
              <a:rPr lang="ar-SA" sz="2800" b="1" dirty="0" smtClean="0">
                <a:cs typeface="+mj-cs"/>
              </a:rPr>
              <a:t>:</a:t>
            </a:r>
          </a:p>
          <a:p>
            <a:pPr lvl="1" algn="r" rtl="1"/>
            <a:r>
              <a:rPr lang="ar-SA" sz="2600" dirty="0" smtClean="0">
                <a:cs typeface="+mj-cs"/>
              </a:rPr>
              <a:t>هي حبيبات كروية </a:t>
            </a:r>
            <a:r>
              <a:rPr lang="ar-SA" sz="2600" dirty="0" err="1" smtClean="0">
                <a:cs typeface="+mj-cs"/>
              </a:rPr>
              <a:t>مجهرية</a:t>
            </a:r>
            <a:r>
              <a:rPr lang="ar-SA" sz="2600" dirty="0" smtClean="0">
                <a:cs typeface="+mj-cs"/>
              </a:rPr>
              <a:t> متناهية في الصغر اصطفت فيها الجزيئات بحيث تتجاذب أجزائها غير القطبية إلى بعضها البعض في وسط البناء العام بينما الأطراف المشحونة المحبة للماء تتجه إلى الخارج لتكون الروابط الأيونية والهيدروجينية مع الماء.</a:t>
            </a:r>
          </a:p>
          <a:p>
            <a:pPr lvl="1" algn="r" rtl="1"/>
            <a:r>
              <a:rPr lang="ar-SA" sz="2600" dirty="0" smtClean="0">
                <a:cs typeface="+mj-cs"/>
              </a:rPr>
              <a:t>تكون إما:</a:t>
            </a:r>
          </a:p>
          <a:p>
            <a:pPr lvl="2" algn="r" rtl="1"/>
            <a:r>
              <a:rPr lang="ar-SA" sz="2300" dirty="0" smtClean="0">
                <a:cs typeface="+mj-cs"/>
              </a:rPr>
              <a:t>أحادية الطبقة.</a:t>
            </a:r>
          </a:p>
          <a:p>
            <a:pPr lvl="2" algn="r" rtl="1"/>
            <a:r>
              <a:rPr lang="ar-SA" sz="2300" dirty="0" smtClean="0">
                <a:cs typeface="+mj-cs"/>
              </a:rPr>
              <a:t>ثنائية الطبقة.</a:t>
            </a:r>
          </a:p>
          <a:p>
            <a:pPr lvl="1" algn="r" rtl="1"/>
            <a:endParaRPr lang="ar-SA" dirty="0" smtClean="0">
              <a:cs typeface="+mj-cs"/>
            </a:endParaRPr>
          </a:p>
          <a:p>
            <a:pPr algn="r" rtl="1"/>
            <a:endParaRPr lang="en-US" dirty="0">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أحادية الطبقة</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تمتد فوق سطح المحاليل المائية لتكون طبقة بسمك </a:t>
            </a:r>
            <a:r>
              <a:rPr lang="ar-SA" sz="2800" dirty="0" err="1" smtClean="0">
                <a:cs typeface="+mj-cs"/>
              </a:rPr>
              <a:t>جزيئة</a:t>
            </a:r>
            <a:r>
              <a:rPr lang="ar-SA" sz="2800" dirty="0" smtClean="0">
                <a:cs typeface="+mj-cs"/>
              </a:rPr>
              <a:t> واحدة.</a:t>
            </a:r>
          </a:p>
          <a:p>
            <a:pPr algn="r" rtl="1"/>
            <a:r>
              <a:rPr lang="ar-SA" sz="2800" dirty="0" smtClean="0">
                <a:cs typeface="+mj-cs"/>
              </a:rPr>
              <a:t>جزء </a:t>
            </a:r>
            <a:r>
              <a:rPr lang="ar-SA" sz="2800" dirty="0" err="1" smtClean="0">
                <a:cs typeface="+mj-cs"/>
              </a:rPr>
              <a:t>الهيدروكربوني</a:t>
            </a:r>
            <a:r>
              <a:rPr lang="ar-SA" sz="2800" dirty="0" smtClean="0">
                <a:cs typeface="+mj-cs"/>
              </a:rPr>
              <a:t> الغير محب للماء فيمتد إلى وسط البناء.</a:t>
            </a:r>
          </a:p>
          <a:p>
            <a:pPr algn="r" rtl="1"/>
            <a:r>
              <a:rPr lang="ar-SA" sz="2800" dirty="0" smtClean="0">
                <a:cs typeface="+mj-cs"/>
              </a:rPr>
              <a:t>أما الرؤوس المحبة للماء فتمتد إلى داخل الطور المائي.</a:t>
            </a:r>
            <a:endParaRPr lang="en-US" sz="2800" dirty="0">
              <a:cs typeface="+mj-cs"/>
            </a:endParaRPr>
          </a:p>
        </p:txBody>
      </p:sp>
      <p:pic>
        <p:nvPicPr>
          <p:cNvPr id="41986" name="Picture 2" descr="http://upload.wikimedia.org/wikipedia/commons/thumb/c/c6/Phospholipids_aqueous_solution_structures.svg/250px-Phospholipids_aqueous_solution_structures.svg.png">
            <a:hlinkClick r:id="rId3" tooltip="Cross section view of the structures that can be formed by phospholipids in aqueous solutions"/>
          </p:cNvPr>
          <p:cNvPicPr>
            <a:picLocks noChangeAspect="1" noChangeArrowheads="1"/>
          </p:cNvPicPr>
          <p:nvPr/>
        </p:nvPicPr>
        <p:blipFill>
          <a:blip r:embed="rId4" cstate="print"/>
          <a:srcRect l="59330" t="15217" b="30435"/>
          <a:stretch>
            <a:fillRect/>
          </a:stretch>
        </p:blipFill>
        <p:spPr bwMode="auto">
          <a:xfrm>
            <a:off x="2209800" y="3505200"/>
            <a:ext cx="2533650" cy="2362200"/>
          </a:xfrm>
          <a:prstGeom prst="rect">
            <a:avLst/>
          </a:prstGeom>
          <a:solidFill>
            <a:schemeClr val="accent5">
              <a:lumMod val="20000"/>
              <a:lumOff val="80000"/>
            </a:schemeClr>
          </a:solidFill>
        </p:spPr>
      </p:pic>
      <p:sp>
        <p:nvSpPr>
          <p:cNvPr id="5" name="TextBox 4"/>
          <p:cNvSpPr txBox="1"/>
          <p:nvPr/>
        </p:nvSpPr>
        <p:spPr>
          <a:xfrm>
            <a:off x="2590800" y="5943600"/>
            <a:ext cx="1905000" cy="369332"/>
          </a:xfrm>
          <a:prstGeom prst="rect">
            <a:avLst/>
          </a:prstGeom>
          <a:noFill/>
        </p:spPr>
        <p:txBody>
          <a:bodyPr wrap="square" rtlCol="0">
            <a:spAutoFit/>
          </a:bodyPr>
          <a:lstStyle/>
          <a:p>
            <a:r>
              <a:rPr lang="ar-SA" dirty="0" smtClean="0"/>
              <a:t>المسيلات أحادية الطبقة</a:t>
            </a:r>
            <a:endParaRPr lang="en-US" dirty="0"/>
          </a:p>
        </p:txBody>
      </p:sp>
      <p:cxnSp>
        <p:nvCxnSpPr>
          <p:cNvPr id="7" name="Straight Arrow Connector 6"/>
          <p:cNvCxnSpPr/>
          <p:nvPr/>
        </p:nvCxnSpPr>
        <p:spPr>
          <a:xfrm>
            <a:off x="1981200" y="4114800"/>
            <a:ext cx="6858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066800" y="3849469"/>
            <a:ext cx="1066800" cy="646331"/>
          </a:xfrm>
          <a:prstGeom prst="rect">
            <a:avLst/>
          </a:prstGeom>
          <a:noFill/>
        </p:spPr>
        <p:txBody>
          <a:bodyPr wrap="square" rtlCol="0">
            <a:spAutoFit/>
          </a:bodyPr>
          <a:lstStyle/>
          <a:p>
            <a:pPr algn="ctr"/>
            <a:r>
              <a:rPr lang="ar-SA" dirty="0" smtClean="0">
                <a:solidFill>
                  <a:schemeClr val="accent1">
                    <a:lumMod val="75000"/>
                  </a:schemeClr>
                </a:solidFill>
              </a:rPr>
              <a:t>الرؤوس المحبة للماء</a:t>
            </a:r>
            <a:endParaRPr lang="en-US" dirty="0">
              <a:solidFill>
                <a:schemeClr val="accent1">
                  <a:lumMod val="75000"/>
                </a:schemeClr>
              </a:solidFill>
            </a:endParaRPr>
          </a:p>
        </p:txBody>
      </p:sp>
      <p:cxnSp>
        <p:nvCxnSpPr>
          <p:cNvPr id="10" name="Straight Arrow Connector 9"/>
          <p:cNvCxnSpPr/>
          <p:nvPr/>
        </p:nvCxnSpPr>
        <p:spPr>
          <a:xfrm rot="10800000">
            <a:off x="4038600" y="4800600"/>
            <a:ext cx="10668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1" name="TextBox 10"/>
          <p:cNvSpPr txBox="1"/>
          <p:nvPr/>
        </p:nvSpPr>
        <p:spPr>
          <a:xfrm>
            <a:off x="4876800" y="4535269"/>
            <a:ext cx="1295400" cy="646331"/>
          </a:xfrm>
          <a:prstGeom prst="rect">
            <a:avLst/>
          </a:prstGeom>
          <a:noFill/>
        </p:spPr>
        <p:txBody>
          <a:bodyPr wrap="square" rtlCol="0">
            <a:spAutoFit/>
          </a:bodyPr>
          <a:lstStyle/>
          <a:p>
            <a:pPr algn="ctr"/>
            <a:r>
              <a:rPr lang="ar-SA" dirty="0" smtClean="0">
                <a:solidFill>
                  <a:schemeClr val="accent5">
                    <a:lumMod val="75000"/>
                  </a:schemeClr>
                </a:solidFill>
              </a:rPr>
              <a:t>الجزء </a:t>
            </a:r>
            <a:r>
              <a:rPr lang="ar-SA" dirty="0" err="1" smtClean="0">
                <a:solidFill>
                  <a:schemeClr val="accent5">
                    <a:lumMod val="75000"/>
                  </a:schemeClr>
                </a:solidFill>
              </a:rPr>
              <a:t>الهيدروكربوني</a:t>
            </a:r>
            <a:endParaRPr lang="en-US" dirty="0">
              <a:solidFill>
                <a:schemeClr val="accent5">
                  <a:lumMod val="75000"/>
                </a:schemeClr>
              </a:solidFill>
            </a:endParaRPr>
          </a:p>
        </p:txBody>
      </p:sp>
      <p:sp>
        <p:nvSpPr>
          <p:cNvPr id="12" name="TextBox 11"/>
          <p:cNvSpPr txBox="1"/>
          <p:nvPr/>
        </p:nvSpPr>
        <p:spPr>
          <a:xfrm>
            <a:off x="2971800" y="3657600"/>
            <a:ext cx="1371600" cy="400110"/>
          </a:xfrm>
          <a:prstGeom prst="rect">
            <a:avLst/>
          </a:prstGeom>
          <a:solidFill>
            <a:schemeClr val="bg1"/>
          </a:solid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الماء</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ثنائية الطبقة</a:t>
            </a:r>
            <a:endParaRPr lang="en-US" dirty="0"/>
          </a:p>
        </p:txBody>
      </p:sp>
      <p:sp>
        <p:nvSpPr>
          <p:cNvPr id="3" name="Content Placeholder 2"/>
          <p:cNvSpPr>
            <a:spLocks noGrp="1"/>
          </p:cNvSpPr>
          <p:nvPr>
            <p:ph idx="1"/>
          </p:nvPr>
        </p:nvSpPr>
        <p:spPr/>
        <p:txBody>
          <a:bodyPr/>
          <a:lstStyle/>
          <a:p>
            <a:pPr algn="r" rtl="1"/>
            <a:r>
              <a:rPr lang="ar-SA" dirty="0" smtClean="0">
                <a:cs typeface="+mj-cs"/>
              </a:rPr>
              <a:t>تمتد المؤخرات </a:t>
            </a:r>
            <a:r>
              <a:rPr lang="ar-SA" dirty="0" err="1" smtClean="0">
                <a:cs typeface="+mj-cs"/>
              </a:rPr>
              <a:t>الهيدروكربونية</a:t>
            </a:r>
            <a:r>
              <a:rPr lang="ar-SA" dirty="0" smtClean="0">
                <a:cs typeface="+mj-cs"/>
              </a:rPr>
              <a:t> القطبية </a:t>
            </a:r>
            <a:r>
              <a:rPr lang="ar-SA" dirty="0" err="1" smtClean="0">
                <a:cs typeface="+mj-cs"/>
              </a:rPr>
              <a:t>لجزيئة</a:t>
            </a:r>
            <a:r>
              <a:rPr lang="ar-SA" dirty="0" smtClean="0">
                <a:cs typeface="+mj-cs"/>
              </a:rPr>
              <a:t> الدهون إلى الداخل لتكون طور </a:t>
            </a:r>
            <a:r>
              <a:rPr lang="ar-SA" dirty="0" err="1" smtClean="0">
                <a:cs typeface="+mj-cs"/>
              </a:rPr>
              <a:t>هيدروكربوني</a:t>
            </a:r>
            <a:r>
              <a:rPr lang="ar-SA" dirty="0" smtClean="0">
                <a:cs typeface="+mj-cs"/>
              </a:rPr>
              <a:t> </a:t>
            </a:r>
            <a:r>
              <a:rPr lang="ar-SA" dirty="0" smtClean="0">
                <a:cs typeface="+mj-cs"/>
              </a:rPr>
              <a:t>مستمر.</a:t>
            </a:r>
          </a:p>
          <a:p>
            <a:pPr algn="r" rtl="1"/>
            <a:r>
              <a:rPr lang="ar-SA" dirty="0" smtClean="0">
                <a:cs typeface="+mj-cs"/>
              </a:rPr>
              <a:t>تمتد الرؤوس المحبة للماء إلى الخارج نحو الماء.</a:t>
            </a:r>
          </a:p>
          <a:p>
            <a:pPr algn="r" rtl="1"/>
            <a:r>
              <a:rPr lang="ar-SA" dirty="0" smtClean="0">
                <a:cs typeface="+mj-cs"/>
              </a:rPr>
              <a:t>إن الأغشية الطبيعية تتكون من دهون </a:t>
            </a:r>
            <a:r>
              <a:rPr lang="ar-SA" dirty="0" err="1" smtClean="0">
                <a:cs typeface="+mj-cs"/>
              </a:rPr>
              <a:t>مفسفرة</a:t>
            </a:r>
            <a:r>
              <a:rPr lang="ar-SA" dirty="0" smtClean="0">
                <a:cs typeface="+mj-cs"/>
              </a:rPr>
              <a:t> ثنائية الطبقة مع بروتين خاص وأنزيمات متصلة بسطحه تخترقه عبر طبقة </a:t>
            </a:r>
            <a:r>
              <a:rPr lang="ar-SA" dirty="0" err="1" smtClean="0">
                <a:cs typeface="+mj-cs"/>
              </a:rPr>
              <a:t>الهيدروكربونية</a:t>
            </a:r>
            <a:r>
              <a:rPr lang="ar-SA" dirty="0" smtClean="0">
                <a:cs typeface="+mj-cs"/>
              </a:rPr>
              <a:t>.</a:t>
            </a:r>
            <a:endParaRPr lang="en-US" dirty="0">
              <a:cs typeface="+mj-cs"/>
            </a:endParaRPr>
          </a:p>
        </p:txBody>
      </p:sp>
      <p:pic>
        <p:nvPicPr>
          <p:cNvPr id="47106" name="Picture 2" descr="http://upload.wikimedia.org/wikipedia/commons/thumb/c/c6/Phospholipids_aqueous_solution_structures.svg/250px-Phospholipids_aqueous_solution_structures.svg.png">
            <a:hlinkClick r:id="rId3" tooltip="Cross section view of the structures that can be formed by phospholipids in aqueous solutions"/>
          </p:cNvPr>
          <p:cNvPicPr>
            <a:picLocks noChangeAspect="1" noChangeArrowheads="1"/>
          </p:cNvPicPr>
          <p:nvPr/>
        </p:nvPicPr>
        <p:blipFill>
          <a:blip r:embed="rId4" cstate="print"/>
          <a:srcRect t="69767" b="3359"/>
          <a:stretch>
            <a:fillRect/>
          </a:stretch>
        </p:blipFill>
        <p:spPr bwMode="auto">
          <a:xfrm>
            <a:off x="2209800" y="4343400"/>
            <a:ext cx="5410200" cy="1219200"/>
          </a:xfrm>
          <a:prstGeom prst="rect">
            <a:avLst/>
          </a:prstGeom>
          <a:noFill/>
        </p:spPr>
      </p:pic>
      <p:sp>
        <p:nvSpPr>
          <p:cNvPr id="5" name="TextBox 4"/>
          <p:cNvSpPr txBox="1"/>
          <p:nvPr/>
        </p:nvSpPr>
        <p:spPr>
          <a:xfrm>
            <a:off x="3733800" y="5562600"/>
            <a:ext cx="1981200" cy="369332"/>
          </a:xfrm>
          <a:prstGeom prst="rect">
            <a:avLst/>
          </a:prstGeom>
          <a:noFill/>
        </p:spPr>
        <p:txBody>
          <a:bodyPr wrap="square" rtlCol="0">
            <a:spAutoFit/>
          </a:bodyPr>
          <a:lstStyle/>
          <a:p>
            <a:r>
              <a:rPr lang="ar-SA" dirty="0" err="1" smtClean="0"/>
              <a:t>الميسيلات</a:t>
            </a:r>
            <a:r>
              <a:rPr lang="ar-SA" dirty="0" smtClean="0"/>
              <a:t> ثنائية الطبق</a:t>
            </a:r>
            <a:endParaRPr lang="en-US" dirty="0"/>
          </a:p>
        </p:txBody>
      </p:sp>
      <p:sp>
        <p:nvSpPr>
          <p:cNvPr id="6" name="TextBox 5"/>
          <p:cNvSpPr txBox="1"/>
          <p:nvPr/>
        </p:nvSpPr>
        <p:spPr>
          <a:xfrm>
            <a:off x="7137042" y="4324290"/>
            <a:ext cx="609600"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الماء</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cxnSp>
        <p:nvCxnSpPr>
          <p:cNvPr id="7" name="Straight Arrow Connector 6"/>
          <p:cNvCxnSpPr/>
          <p:nvPr/>
        </p:nvCxnSpPr>
        <p:spPr>
          <a:xfrm rot="16200000" flipV="1">
            <a:off x="6704806" y="5106194"/>
            <a:ext cx="687388" cy="6858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8" name="TextBox 7"/>
          <p:cNvSpPr txBox="1"/>
          <p:nvPr/>
        </p:nvSpPr>
        <p:spPr>
          <a:xfrm>
            <a:off x="7162800" y="5525869"/>
            <a:ext cx="1295400" cy="646331"/>
          </a:xfrm>
          <a:prstGeom prst="rect">
            <a:avLst/>
          </a:prstGeom>
          <a:noFill/>
        </p:spPr>
        <p:txBody>
          <a:bodyPr wrap="square" rtlCol="0">
            <a:spAutoFit/>
          </a:bodyPr>
          <a:lstStyle/>
          <a:p>
            <a:pPr algn="ctr"/>
            <a:r>
              <a:rPr lang="ar-SA" dirty="0" smtClean="0">
                <a:solidFill>
                  <a:schemeClr val="accent5">
                    <a:lumMod val="75000"/>
                  </a:schemeClr>
                </a:solidFill>
              </a:rPr>
              <a:t>الجزء </a:t>
            </a:r>
            <a:r>
              <a:rPr lang="ar-SA" dirty="0" err="1" smtClean="0">
                <a:solidFill>
                  <a:schemeClr val="accent5">
                    <a:lumMod val="75000"/>
                  </a:schemeClr>
                </a:solidFill>
              </a:rPr>
              <a:t>الهيدروكربوني</a:t>
            </a:r>
            <a:endParaRPr lang="en-US" dirty="0">
              <a:solidFill>
                <a:schemeClr val="accent5">
                  <a:lumMod val="75000"/>
                </a:schemeClr>
              </a:solidFill>
            </a:endParaRPr>
          </a:p>
        </p:txBody>
      </p:sp>
      <p:cxnSp>
        <p:nvCxnSpPr>
          <p:cNvPr id="10" name="Straight Arrow Connector 9"/>
          <p:cNvCxnSpPr/>
          <p:nvPr/>
        </p:nvCxnSpPr>
        <p:spPr>
          <a:xfrm>
            <a:off x="3048000" y="4114800"/>
            <a:ext cx="6858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133600" y="3849469"/>
            <a:ext cx="1066800" cy="646331"/>
          </a:xfrm>
          <a:prstGeom prst="rect">
            <a:avLst/>
          </a:prstGeom>
          <a:noFill/>
        </p:spPr>
        <p:txBody>
          <a:bodyPr wrap="square" rtlCol="0">
            <a:spAutoFit/>
          </a:bodyPr>
          <a:lstStyle/>
          <a:p>
            <a:pPr algn="ctr"/>
            <a:r>
              <a:rPr lang="ar-SA" dirty="0" smtClean="0">
                <a:solidFill>
                  <a:schemeClr val="accent1">
                    <a:lumMod val="75000"/>
                  </a:schemeClr>
                </a:solidFill>
              </a:rPr>
              <a:t>الرؤوس المحبة للماء</a:t>
            </a:r>
            <a:endParaRPr lang="en-US" dirty="0">
              <a:solidFill>
                <a:schemeClr val="accent1">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شكل الأغشية الطبيعية</a:t>
            </a:r>
            <a:endParaRPr lang="en-US" dirty="0"/>
          </a:p>
        </p:txBody>
      </p:sp>
      <p:pic>
        <p:nvPicPr>
          <p:cNvPr id="48130" name="Picture 2" descr="http://upload.wikimedia.org/wikipedia/commons/thumb/b/b6/Cell_membrane_detailed_diagram.svg/400px-Cell_membrane_detailed_diagram.svg.png">
            <a:hlinkClick r:id="rId3" tooltip="Eukaryotic cell membrane"/>
          </p:cNvPr>
          <p:cNvPicPr>
            <a:picLocks noChangeAspect="1" noChangeArrowheads="1"/>
          </p:cNvPicPr>
          <p:nvPr/>
        </p:nvPicPr>
        <p:blipFill>
          <a:blip r:embed="rId4" cstate="print"/>
          <a:srcRect/>
          <a:stretch>
            <a:fillRect/>
          </a:stretch>
        </p:blipFill>
        <p:spPr bwMode="auto">
          <a:xfrm>
            <a:off x="457200" y="2057400"/>
            <a:ext cx="8458200" cy="4191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2- </a:t>
            </a:r>
            <a:r>
              <a:rPr lang="ar-SA" smtClean="0"/>
              <a:t>الدهون المركبة</a:t>
            </a:r>
            <a:endParaRPr lang="en-US"/>
          </a:p>
        </p:txBody>
      </p:sp>
      <p:sp>
        <p:nvSpPr>
          <p:cNvPr id="3" name="Content Placeholder 2"/>
          <p:cNvSpPr>
            <a:spLocks noGrp="1"/>
          </p:cNvSpPr>
          <p:nvPr>
            <p:ph idx="1"/>
          </p:nvPr>
        </p:nvSpPr>
        <p:spPr/>
        <p:txBody>
          <a:bodyPr>
            <a:normAutofit/>
          </a:bodyPr>
          <a:lstStyle/>
          <a:p>
            <a:pPr algn="r" rtl="1"/>
            <a:r>
              <a:rPr lang="ar-SA" sz="2800" dirty="0" smtClean="0">
                <a:cs typeface="+mj-cs"/>
              </a:rPr>
              <a:t>هي </a:t>
            </a:r>
            <a:r>
              <a:rPr lang="ar-SA" sz="2800" dirty="0" err="1" smtClean="0">
                <a:cs typeface="+mj-cs"/>
              </a:rPr>
              <a:t>استرات</a:t>
            </a:r>
            <a:r>
              <a:rPr lang="ar-SA" sz="2800" dirty="0" smtClean="0">
                <a:cs typeface="+mj-cs"/>
              </a:rPr>
              <a:t> للأحماض </a:t>
            </a:r>
            <a:r>
              <a:rPr lang="ar-SA" sz="2800" dirty="0" err="1" smtClean="0">
                <a:cs typeface="+mj-cs"/>
              </a:rPr>
              <a:t>الدهنية</a:t>
            </a:r>
            <a:r>
              <a:rPr lang="ar-SA" sz="2800" dirty="0" smtClean="0">
                <a:cs typeface="+mj-cs"/>
              </a:rPr>
              <a:t> تحوي مجموعات وظيفية أخرى ، متبعاً لهذه المجاميع يتم تقسيمها إلى:</a:t>
            </a:r>
          </a:p>
          <a:p>
            <a:pPr lvl="1" algn="r" rtl="1"/>
            <a:r>
              <a:rPr lang="ar-SA" sz="2800" dirty="0" smtClean="0">
                <a:cs typeface="+mj-cs"/>
              </a:rPr>
              <a:t>أ- دهون </a:t>
            </a:r>
            <a:r>
              <a:rPr lang="ar-SA" sz="2800" dirty="0" err="1" smtClean="0">
                <a:cs typeface="+mj-cs"/>
              </a:rPr>
              <a:t>مفسفرة</a:t>
            </a:r>
            <a:endParaRPr lang="ar-SA" sz="2800" dirty="0" smtClean="0">
              <a:cs typeface="+mj-cs"/>
            </a:endParaRPr>
          </a:p>
          <a:p>
            <a:pPr lvl="1" algn="r" rtl="1"/>
            <a:r>
              <a:rPr lang="ar-SA" sz="2800" dirty="0" smtClean="0">
                <a:cs typeface="+mj-cs"/>
              </a:rPr>
              <a:t>ب- </a:t>
            </a:r>
            <a:r>
              <a:rPr lang="ar-SA" sz="2800" dirty="0" err="1" smtClean="0">
                <a:cs typeface="+mj-cs"/>
              </a:rPr>
              <a:t>الجليكوليبيدات</a:t>
            </a:r>
            <a:endParaRPr lang="ar-SA" sz="2800" dirty="0" smtClean="0">
              <a:cs typeface="+mj-cs"/>
            </a:endParaRPr>
          </a:p>
          <a:p>
            <a:pPr lvl="1" algn="r" rtl="1"/>
            <a:r>
              <a:rPr lang="ar-SA" sz="2800" dirty="0" smtClean="0">
                <a:cs typeface="+mj-cs"/>
              </a:rPr>
              <a:t>ج- </a:t>
            </a:r>
            <a:r>
              <a:rPr lang="ar-SA" sz="2800" dirty="0" err="1" smtClean="0">
                <a:cs typeface="+mj-cs"/>
              </a:rPr>
              <a:t>بروتيوليبيد</a:t>
            </a:r>
            <a:endParaRPr lang="ar-SA" sz="2800" dirty="0" smtClean="0">
              <a:cs typeface="+mj-cs"/>
            </a:endParaRPr>
          </a:p>
          <a:p>
            <a:pPr algn="r" rtl="1"/>
            <a:endParaRPr lang="en-US" sz="2800" dirty="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أ- الدهون </a:t>
            </a:r>
            <a:r>
              <a:rPr lang="ar-SA" dirty="0" err="1" smtClean="0"/>
              <a:t>المفسفرة</a:t>
            </a:r>
            <a:endParaRPr lang="en-US" dirty="0"/>
          </a:p>
        </p:txBody>
      </p:sp>
      <p:sp>
        <p:nvSpPr>
          <p:cNvPr id="3" name="Content Placeholder 2"/>
          <p:cNvSpPr>
            <a:spLocks noGrp="1"/>
          </p:cNvSpPr>
          <p:nvPr>
            <p:ph idx="1"/>
          </p:nvPr>
        </p:nvSpPr>
        <p:spPr/>
        <p:txBody>
          <a:bodyPr>
            <a:normAutofit lnSpcReduction="10000"/>
          </a:bodyPr>
          <a:lstStyle/>
          <a:p>
            <a:pPr algn="r" rtl="1"/>
            <a:r>
              <a:rPr lang="ar-SA" b="1" dirty="0" smtClean="0">
                <a:cs typeface="+mj-cs"/>
              </a:rPr>
              <a:t>تعتبر من </a:t>
            </a:r>
            <a:r>
              <a:rPr lang="ar-SA" b="1" dirty="0" err="1" smtClean="0">
                <a:cs typeface="+mj-cs"/>
              </a:rPr>
              <a:t>الجلسريدات</a:t>
            </a:r>
            <a:r>
              <a:rPr lang="ar-SA" b="1" dirty="0" smtClean="0">
                <a:cs typeface="+mj-cs"/>
              </a:rPr>
              <a:t> الثنائية.</a:t>
            </a:r>
          </a:p>
          <a:p>
            <a:pPr algn="r" rtl="1"/>
            <a:r>
              <a:rPr lang="ar-SA" b="1" dirty="0" smtClean="0">
                <a:cs typeface="+mj-cs"/>
              </a:rPr>
              <a:t>تتكون من:</a:t>
            </a:r>
          </a:p>
          <a:p>
            <a:pPr lvl="1" algn="r" rtl="1"/>
            <a:r>
              <a:rPr lang="ar-SA" sz="2600" dirty="0" err="1" smtClean="0">
                <a:cs typeface="+mj-cs"/>
              </a:rPr>
              <a:t>استرات</a:t>
            </a:r>
            <a:r>
              <a:rPr lang="ar-SA" sz="2600" dirty="0" smtClean="0">
                <a:cs typeface="+mj-cs"/>
              </a:rPr>
              <a:t> </a:t>
            </a:r>
            <a:r>
              <a:rPr lang="ar-SA" sz="2600" dirty="0" err="1" smtClean="0">
                <a:cs typeface="+mj-cs"/>
              </a:rPr>
              <a:t>الجليسرول</a:t>
            </a:r>
            <a:r>
              <a:rPr lang="ar-SA" sz="2600" dirty="0" smtClean="0">
                <a:cs typeface="+mj-cs"/>
              </a:rPr>
              <a:t> أو </a:t>
            </a:r>
            <a:r>
              <a:rPr lang="ar-SA" sz="2600" dirty="0" err="1" smtClean="0">
                <a:cs typeface="+mj-cs"/>
              </a:rPr>
              <a:t>الكحولات</a:t>
            </a:r>
            <a:r>
              <a:rPr lang="ar-SA" sz="2600" dirty="0" smtClean="0">
                <a:cs typeface="+mj-cs"/>
              </a:rPr>
              <a:t> العالية </a:t>
            </a:r>
          </a:p>
          <a:p>
            <a:pPr lvl="1" algn="r" rtl="1"/>
            <a:r>
              <a:rPr lang="ar-SA" sz="2600" dirty="0" smtClean="0">
                <a:cs typeface="+mj-cs"/>
              </a:rPr>
              <a:t>الأحماض </a:t>
            </a:r>
            <a:r>
              <a:rPr lang="ar-SA" sz="2600" dirty="0" err="1" smtClean="0">
                <a:cs typeface="+mj-cs"/>
              </a:rPr>
              <a:t>الدهنية</a:t>
            </a:r>
            <a:r>
              <a:rPr lang="ar-SA" sz="2600" dirty="0" smtClean="0">
                <a:cs typeface="+mj-cs"/>
              </a:rPr>
              <a:t> </a:t>
            </a:r>
          </a:p>
          <a:p>
            <a:pPr lvl="1" algn="r" rtl="1"/>
            <a:r>
              <a:rPr lang="ar-SA" sz="2600" dirty="0" smtClean="0">
                <a:cs typeface="+mj-cs"/>
              </a:rPr>
              <a:t>حامض الفسفور</a:t>
            </a:r>
          </a:p>
          <a:p>
            <a:pPr lvl="1" algn="r" rtl="1"/>
            <a:r>
              <a:rPr lang="ar-SA" sz="2600" dirty="0" smtClean="0">
                <a:cs typeface="+mj-cs"/>
              </a:rPr>
              <a:t>غالباً ما تدخل في بنائها قاعدة </a:t>
            </a:r>
            <a:r>
              <a:rPr lang="ar-SA" sz="2600" dirty="0" err="1" smtClean="0">
                <a:cs typeface="+mj-cs"/>
              </a:rPr>
              <a:t>نيتروجينية</a:t>
            </a:r>
            <a:endParaRPr lang="ar-SA" sz="2600" dirty="0" smtClean="0">
              <a:cs typeface="+mj-cs"/>
            </a:endParaRPr>
          </a:p>
          <a:p>
            <a:pPr algn="r" rtl="1"/>
            <a:r>
              <a:rPr lang="ar-SA" b="1" dirty="0" smtClean="0">
                <a:cs typeface="+mj-cs"/>
              </a:rPr>
              <a:t>المركب الأساسي في هذه المجموعة هو حامض </a:t>
            </a:r>
            <a:r>
              <a:rPr lang="ar-SA" b="1" dirty="0" err="1" smtClean="0">
                <a:cs typeface="+mj-cs"/>
              </a:rPr>
              <a:t>الفوسفاتيديك</a:t>
            </a:r>
            <a:r>
              <a:rPr lang="ar-SA" b="1" dirty="0" smtClean="0">
                <a:cs typeface="+mj-cs"/>
              </a:rPr>
              <a:t> </a:t>
            </a:r>
            <a:r>
              <a:rPr lang="en-US" b="1" dirty="0" err="1" smtClean="0">
                <a:cs typeface="+mj-cs"/>
              </a:rPr>
              <a:t>phosphatidic</a:t>
            </a:r>
            <a:r>
              <a:rPr lang="en-US" b="1" dirty="0" smtClean="0">
                <a:cs typeface="+mj-cs"/>
              </a:rPr>
              <a:t> acid</a:t>
            </a:r>
            <a:r>
              <a:rPr lang="ar-SA" b="1" dirty="0" smtClean="0">
                <a:cs typeface="+mj-cs"/>
              </a:rPr>
              <a:t>: هو استر </a:t>
            </a:r>
            <a:r>
              <a:rPr lang="ar-SA" b="1" dirty="0" err="1" smtClean="0">
                <a:cs typeface="+mj-cs"/>
              </a:rPr>
              <a:t>الجليسرول</a:t>
            </a:r>
            <a:r>
              <a:rPr lang="ar-SA" b="1" dirty="0" smtClean="0">
                <a:cs typeface="+mj-cs"/>
              </a:rPr>
              <a:t> ، ويكون على شكلين:</a:t>
            </a:r>
          </a:p>
          <a:p>
            <a:pPr lvl="1" algn="r" rtl="1"/>
            <a:r>
              <a:rPr lang="ar-SA" dirty="0" smtClean="0">
                <a:cs typeface="+mj-cs"/>
              </a:rPr>
              <a:t>ألفا حامض </a:t>
            </a:r>
            <a:r>
              <a:rPr lang="ar-SA" dirty="0" err="1" smtClean="0">
                <a:cs typeface="+mj-cs"/>
              </a:rPr>
              <a:t>الفوسفوريك</a:t>
            </a:r>
            <a:r>
              <a:rPr lang="ar-SA" dirty="0" smtClean="0">
                <a:cs typeface="+mj-cs"/>
              </a:rPr>
              <a:t>.</a:t>
            </a:r>
          </a:p>
          <a:p>
            <a:pPr lvl="1" algn="r" rtl="1"/>
            <a:r>
              <a:rPr lang="ar-SA" dirty="0" smtClean="0">
                <a:cs typeface="+mj-cs"/>
              </a:rPr>
              <a:t>بيتا حامض </a:t>
            </a:r>
            <a:r>
              <a:rPr lang="ar-SA" dirty="0" err="1" smtClean="0">
                <a:cs typeface="+mj-cs"/>
              </a:rPr>
              <a:t>الفوسفوريك</a:t>
            </a:r>
            <a:r>
              <a:rPr lang="ar-SA" dirty="0" smtClean="0">
                <a:cs typeface="+mj-cs"/>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الدهون </a:t>
            </a:r>
            <a:r>
              <a:rPr lang="ar-SA" dirty="0" err="1" smtClean="0"/>
              <a:t>المفسفرة</a:t>
            </a:r>
            <a:endParaRPr lang="en-US" dirty="0"/>
          </a:p>
        </p:txBody>
      </p:sp>
      <p:sp>
        <p:nvSpPr>
          <p:cNvPr id="3" name="Content Placeholder 2"/>
          <p:cNvSpPr>
            <a:spLocks noGrp="1"/>
          </p:cNvSpPr>
          <p:nvPr>
            <p:ph idx="1"/>
          </p:nvPr>
        </p:nvSpPr>
        <p:spPr/>
        <p:txBody>
          <a:bodyPr>
            <a:normAutofit/>
          </a:bodyPr>
          <a:lstStyle/>
          <a:p>
            <a:pPr algn="r" rtl="1"/>
            <a:r>
              <a:rPr lang="ar-SA" sz="2800" b="1" dirty="0" smtClean="0">
                <a:cs typeface="+mj-cs"/>
              </a:rPr>
              <a:t>ألفا حامض </a:t>
            </a:r>
            <a:r>
              <a:rPr lang="ar-SA" sz="2800" b="1" dirty="0" err="1" smtClean="0">
                <a:cs typeface="+mj-cs"/>
              </a:rPr>
              <a:t>الفوسفوريك</a:t>
            </a:r>
            <a:r>
              <a:rPr lang="ar-SA" sz="2800" b="1" dirty="0" smtClean="0">
                <a:cs typeface="+mj-cs"/>
              </a:rPr>
              <a:t>:</a:t>
            </a:r>
          </a:p>
          <a:p>
            <a:pPr lvl="1" algn="r" rtl="1"/>
            <a:r>
              <a:rPr lang="ar-SA" sz="2800" dirty="0" smtClean="0">
                <a:cs typeface="+mj-cs"/>
              </a:rPr>
              <a:t>ترتبط الأحماض </a:t>
            </a:r>
            <a:r>
              <a:rPr lang="ar-SA" sz="2800" dirty="0" err="1" smtClean="0">
                <a:cs typeface="+mj-cs"/>
              </a:rPr>
              <a:t>الدهنية</a:t>
            </a:r>
            <a:r>
              <a:rPr lang="ar-SA" sz="2800" dirty="0" smtClean="0">
                <a:cs typeface="+mj-cs"/>
              </a:rPr>
              <a:t> على ذرتي الكربون رقم 1 </a:t>
            </a:r>
            <a:r>
              <a:rPr lang="ar-SA" sz="2800" dirty="0" err="1" smtClean="0">
                <a:cs typeface="+mj-cs"/>
              </a:rPr>
              <a:t>و</a:t>
            </a:r>
            <a:r>
              <a:rPr lang="ar-SA" sz="2800" dirty="0" smtClean="0">
                <a:cs typeface="+mj-cs"/>
              </a:rPr>
              <a:t> 2.</a:t>
            </a:r>
          </a:p>
          <a:p>
            <a:pPr lvl="1" algn="r" rtl="1"/>
            <a:r>
              <a:rPr lang="ar-SA" sz="2800" dirty="0" smtClean="0">
                <a:cs typeface="+mj-cs"/>
              </a:rPr>
              <a:t>يرتبط حامض الفسفور </a:t>
            </a:r>
            <a:r>
              <a:rPr lang="ar-SA" sz="2800" dirty="0" err="1" smtClean="0">
                <a:cs typeface="+mj-cs"/>
              </a:rPr>
              <a:t>بالكربونة</a:t>
            </a:r>
            <a:r>
              <a:rPr lang="ar-SA" sz="2800" dirty="0" smtClean="0">
                <a:cs typeface="+mj-cs"/>
              </a:rPr>
              <a:t> الثالثة.</a:t>
            </a:r>
          </a:p>
          <a:p>
            <a:pPr algn="r" rtl="1"/>
            <a:endParaRPr lang="ar-SA" sz="2800" dirty="0" smtClean="0">
              <a:cs typeface="+mj-cs"/>
            </a:endParaRPr>
          </a:p>
          <a:p>
            <a:pPr algn="r" rtl="1"/>
            <a:endParaRPr lang="ar-SA" sz="2800" dirty="0" smtClean="0">
              <a:cs typeface="+mj-cs"/>
            </a:endParaRPr>
          </a:p>
          <a:p>
            <a:pPr algn="r" rtl="1"/>
            <a:endParaRPr lang="ar-SA" sz="2800" dirty="0" smtClean="0">
              <a:cs typeface="+mj-cs"/>
            </a:endParaRPr>
          </a:p>
        </p:txBody>
      </p:sp>
      <p:pic>
        <p:nvPicPr>
          <p:cNvPr id="4" name="Picture 3" descr="185px-Phospholipid_svg.png"/>
          <p:cNvPicPr>
            <a:picLocks noChangeAspect="1"/>
          </p:cNvPicPr>
          <p:nvPr/>
        </p:nvPicPr>
        <p:blipFill>
          <a:blip r:embed="rId3" cstate="print"/>
          <a:stretch>
            <a:fillRect/>
          </a:stretch>
        </p:blipFill>
        <p:spPr>
          <a:xfrm>
            <a:off x="3124200" y="3618963"/>
            <a:ext cx="3200400" cy="2133600"/>
          </a:xfrm>
          <a:prstGeom prst="rect">
            <a:avLst/>
          </a:prstGeom>
        </p:spPr>
      </p:pic>
      <p:sp>
        <p:nvSpPr>
          <p:cNvPr id="5" name="TextBox 4"/>
          <p:cNvSpPr txBox="1"/>
          <p:nvPr/>
        </p:nvSpPr>
        <p:spPr>
          <a:xfrm>
            <a:off x="3733800" y="5791200"/>
            <a:ext cx="1905000" cy="381000"/>
          </a:xfrm>
          <a:prstGeom prst="rect">
            <a:avLst/>
          </a:prstGeom>
          <a:noFill/>
        </p:spPr>
        <p:txBody>
          <a:bodyPr wrap="square" rtlCol="0">
            <a:spAutoFit/>
          </a:bodyPr>
          <a:lstStyle/>
          <a:p>
            <a:r>
              <a:rPr lang="ar-SA" dirty="0" smtClean="0"/>
              <a:t>حامض ألفا </a:t>
            </a:r>
            <a:r>
              <a:rPr lang="ar-SA" dirty="0" err="1" smtClean="0"/>
              <a:t>الفوسفاتيديك</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الدهون </a:t>
            </a:r>
            <a:r>
              <a:rPr lang="ar-SA" dirty="0" err="1" smtClean="0"/>
              <a:t>المفسفرة</a:t>
            </a:r>
            <a:endParaRPr lang="en-US" dirty="0"/>
          </a:p>
        </p:txBody>
      </p:sp>
      <p:sp>
        <p:nvSpPr>
          <p:cNvPr id="3" name="Content Placeholder 2"/>
          <p:cNvSpPr>
            <a:spLocks noGrp="1"/>
          </p:cNvSpPr>
          <p:nvPr>
            <p:ph idx="1"/>
          </p:nvPr>
        </p:nvSpPr>
        <p:spPr/>
        <p:txBody>
          <a:bodyPr>
            <a:normAutofit/>
          </a:bodyPr>
          <a:lstStyle/>
          <a:p>
            <a:pPr algn="r" rtl="1"/>
            <a:r>
              <a:rPr lang="ar-SA" sz="2800" b="1" dirty="0" smtClean="0">
                <a:cs typeface="+mj-cs"/>
              </a:rPr>
              <a:t>بيتا حامض </a:t>
            </a:r>
            <a:r>
              <a:rPr lang="ar-SA" sz="2800" b="1" dirty="0" err="1" smtClean="0">
                <a:cs typeface="+mj-cs"/>
              </a:rPr>
              <a:t>الفوسفوريك</a:t>
            </a:r>
            <a:r>
              <a:rPr lang="ar-SA" sz="2800" b="1" dirty="0" smtClean="0">
                <a:cs typeface="+mj-cs"/>
              </a:rPr>
              <a:t>:</a:t>
            </a:r>
          </a:p>
          <a:p>
            <a:pPr lvl="1" algn="r" rtl="1"/>
            <a:r>
              <a:rPr lang="ar-SA" sz="2800" dirty="0" smtClean="0">
                <a:cs typeface="+mj-cs"/>
              </a:rPr>
              <a:t>ترتبط الأحماض </a:t>
            </a:r>
            <a:r>
              <a:rPr lang="ar-SA" sz="2800" dirty="0" err="1" smtClean="0">
                <a:cs typeface="+mj-cs"/>
              </a:rPr>
              <a:t>الدهنية</a:t>
            </a:r>
            <a:r>
              <a:rPr lang="ar-SA" sz="2800" dirty="0" smtClean="0">
                <a:cs typeface="+mj-cs"/>
              </a:rPr>
              <a:t> على ذرتي الكربون رقم 1 </a:t>
            </a:r>
            <a:r>
              <a:rPr lang="ar-SA" sz="2800" dirty="0" err="1" smtClean="0">
                <a:cs typeface="+mj-cs"/>
              </a:rPr>
              <a:t>و</a:t>
            </a:r>
            <a:r>
              <a:rPr lang="ar-SA" sz="2800" dirty="0" smtClean="0">
                <a:cs typeface="+mj-cs"/>
              </a:rPr>
              <a:t> 3.</a:t>
            </a:r>
          </a:p>
          <a:p>
            <a:pPr lvl="1" algn="r" rtl="1"/>
            <a:r>
              <a:rPr lang="ar-SA" sz="2800" dirty="0" smtClean="0">
                <a:cs typeface="+mj-cs"/>
              </a:rPr>
              <a:t>يرتبط حامض الفسفور </a:t>
            </a:r>
            <a:r>
              <a:rPr lang="ar-SA" sz="2800" dirty="0" err="1" smtClean="0">
                <a:cs typeface="+mj-cs"/>
              </a:rPr>
              <a:t>بالكربونة</a:t>
            </a:r>
            <a:r>
              <a:rPr lang="ar-SA" sz="2800" dirty="0" smtClean="0">
                <a:cs typeface="+mj-cs"/>
              </a:rPr>
              <a:t> الثانية.</a:t>
            </a:r>
          </a:p>
          <a:p>
            <a:pPr algn="r" rtl="1"/>
            <a:endParaRPr lang="en-US" sz="2800" dirty="0">
              <a:cs typeface="+mj-cs"/>
            </a:endParaRPr>
          </a:p>
        </p:txBody>
      </p:sp>
      <p:pic>
        <p:nvPicPr>
          <p:cNvPr id="4" name="Picture 3" descr="185px-Phospholipid_svg.png"/>
          <p:cNvPicPr>
            <a:picLocks noChangeAspect="1"/>
          </p:cNvPicPr>
          <p:nvPr/>
        </p:nvPicPr>
        <p:blipFill>
          <a:blip r:embed="rId3" cstate="print"/>
          <a:srcRect r="47619" b="-1811"/>
          <a:stretch>
            <a:fillRect/>
          </a:stretch>
        </p:blipFill>
        <p:spPr>
          <a:xfrm>
            <a:off x="3124200" y="3618963"/>
            <a:ext cx="1676400" cy="2172237"/>
          </a:xfrm>
          <a:prstGeom prst="rect">
            <a:avLst/>
          </a:prstGeom>
        </p:spPr>
      </p:pic>
      <p:pic>
        <p:nvPicPr>
          <p:cNvPr id="5" name="Picture 4" descr="185px-Phospholipid_svg.png"/>
          <p:cNvPicPr>
            <a:picLocks noChangeAspect="1"/>
          </p:cNvPicPr>
          <p:nvPr/>
        </p:nvPicPr>
        <p:blipFill>
          <a:blip r:embed="rId3" cstate="print"/>
          <a:srcRect l="54762" t="32143"/>
          <a:stretch>
            <a:fillRect/>
          </a:stretch>
        </p:blipFill>
        <p:spPr>
          <a:xfrm>
            <a:off x="4800600" y="4191000"/>
            <a:ext cx="1447800" cy="990600"/>
          </a:xfrm>
          <a:prstGeom prst="rect">
            <a:avLst/>
          </a:prstGeom>
        </p:spPr>
      </p:pic>
      <p:pic>
        <p:nvPicPr>
          <p:cNvPr id="6" name="Picture 5" descr="185px-Phospholipid_svg.png"/>
          <p:cNvPicPr>
            <a:picLocks noChangeAspect="1"/>
          </p:cNvPicPr>
          <p:nvPr/>
        </p:nvPicPr>
        <p:blipFill>
          <a:blip r:embed="rId3" cstate="print"/>
          <a:srcRect t="35714" r="66667" b="17857"/>
          <a:stretch>
            <a:fillRect/>
          </a:stretch>
        </p:blipFill>
        <p:spPr>
          <a:xfrm>
            <a:off x="3149958" y="4903632"/>
            <a:ext cx="1066800" cy="824248"/>
          </a:xfrm>
          <a:prstGeom prst="rect">
            <a:avLst/>
          </a:prstGeom>
        </p:spPr>
      </p:pic>
      <p:pic>
        <p:nvPicPr>
          <p:cNvPr id="7" name="Picture 6" descr="185px-Phospholipid_svg.png"/>
          <p:cNvPicPr>
            <a:picLocks noChangeAspect="1"/>
          </p:cNvPicPr>
          <p:nvPr/>
        </p:nvPicPr>
        <p:blipFill>
          <a:blip r:embed="rId3" cstate="print"/>
          <a:srcRect t="32143" r="64286" b="57143"/>
          <a:stretch>
            <a:fillRect/>
          </a:stretch>
        </p:blipFill>
        <p:spPr>
          <a:xfrm>
            <a:off x="3187521" y="4521558"/>
            <a:ext cx="1066800" cy="381000"/>
          </a:xfrm>
          <a:prstGeom prst="rect">
            <a:avLst/>
          </a:prstGeom>
        </p:spPr>
      </p:pic>
      <p:pic>
        <p:nvPicPr>
          <p:cNvPr id="8" name="Picture 7" descr="185px-Phospholipid_svg.png"/>
          <p:cNvPicPr>
            <a:picLocks noChangeAspect="1"/>
          </p:cNvPicPr>
          <p:nvPr/>
        </p:nvPicPr>
        <p:blipFill>
          <a:blip r:embed="rId3" cstate="print"/>
          <a:srcRect l="40476" t="64286" r="47619" b="21428"/>
          <a:stretch>
            <a:fillRect/>
          </a:stretch>
        </p:blipFill>
        <p:spPr>
          <a:xfrm>
            <a:off x="4419600" y="4572000"/>
            <a:ext cx="381000" cy="304800"/>
          </a:xfrm>
          <a:prstGeom prst="rect">
            <a:avLst/>
          </a:prstGeom>
        </p:spPr>
      </p:pic>
      <p:pic>
        <p:nvPicPr>
          <p:cNvPr id="9" name="Picture 8" descr="185px-Phospholipid_svg.png"/>
          <p:cNvPicPr>
            <a:picLocks noChangeAspect="1"/>
          </p:cNvPicPr>
          <p:nvPr/>
        </p:nvPicPr>
        <p:blipFill>
          <a:blip r:embed="rId3" cstate="print"/>
          <a:srcRect l="33333" t="17857" r="47619" b="67857"/>
          <a:stretch>
            <a:fillRect/>
          </a:stretch>
        </p:blipFill>
        <p:spPr>
          <a:xfrm>
            <a:off x="4191000" y="4953000"/>
            <a:ext cx="609600" cy="304800"/>
          </a:xfrm>
          <a:prstGeom prst="rect">
            <a:avLst/>
          </a:prstGeom>
        </p:spPr>
      </p:pic>
      <p:pic>
        <p:nvPicPr>
          <p:cNvPr id="10" name="Picture 9" descr="185px-Phospholipid_svg.png"/>
          <p:cNvPicPr>
            <a:picLocks noChangeAspect="1"/>
          </p:cNvPicPr>
          <p:nvPr/>
        </p:nvPicPr>
        <p:blipFill>
          <a:blip r:embed="rId3" cstate="print"/>
          <a:srcRect l="45238" t="35714" r="47619" b="42857"/>
          <a:stretch>
            <a:fillRect/>
          </a:stretch>
        </p:blipFill>
        <p:spPr>
          <a:xfrm>
            <a:off x="4267200" y="4419600"/>
            <a:ext cx="203916" cy="457200"/>
          </a:xfrm>
          <a:prstGeom prst="rect">
            <a:avLst/>
          </a:prstGeom>
        </p:spPr>
      </p:pic>
      <p:sp>
        <p:nvSpPr>
          <p:cNvPr id="11" name="TextBox 10"/>
          <p:cNvSpPr txBox="1"/>
          <p:nvPr/>
        </p:nvSpPr>
        <p:spPr>
          <a:xfrm>
            <a:off x="3733800" y="5943600"/>
            <a:ext cx="2286000" cy="369332"/>
          </a:xfrm>
          <a:prstGeom prst="rect">
            <a:avLst/>
          </a:prstGeom>
          <a:noFill/>
        </p:spPr>
        <p:txBody>
          <a:bodyPr wrap="square" rtlCol="0">
            <a:spAutoFit/>
          </a:bodyPr>
          <a:lstStyle/>
          <a:p>
            <a:r>
              <a:rPr lang="ar-SA" dirty="0" smtClean="0"/>
              <a:t>حامض بيتا </a:t>
            </a:r>
            <a:r>
              <a:rPr lang="ar-SA" dirty="0" err="1" smtClean="0"/>
              <a:t>الفوسفاتيديك</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cs typeface="+mj-cs"/>
              </a:rPr>
              <a:t>مثال على الدهون </a:t>
            </a:r>
            <a:r>
              <a:rPr lang="ar-SA" b="1" dirty="0" err="1" smtClean="0">
                <a:cs typeface="+mj-cs"/>
              </a:rPr>
              <a:t>المفسفرة</a:t>
            </a:r>
            <a:endParaRPr lang="ar-SA" b="1" dirty="0" smtClean="0">
              <a:cs typeface="+mj-cs"/>
            </a:endParaRPr>
          </a:p>
          <a:p>
            <a:pPr lvl="1" algn="r" rtl="1"/>
            <a:r>
              <a:rPr lang="ar-SA" dirty="0" err="1" smtClean="0">
                <a:cs typeface="+mj-cs"/>
              </a:rPr>
              <a:t>الليسيثينات</a:t>
            </a:r>
            <a:r>
              <a:rPr lang="ar-SA" dirty="0" smtClean="0">
                <a:cs typeface="+mj-cs"/>
              </a:rPr>
              <a:t>: هي </a:t>
            </a:r>
            <a:r>
              <a:rPr lang="ar-SA" dirty="0" err="1" smtClean="0">
                <a:cs typeface="+mj-cs"/>
              </a:rPr>
              <a:t>فوسفاتيدات</a:t>
            </a:r>
            <a:r>
              <a:rPr lang="ar-SA" dirty="0" smtClean="0">
                <a:cs typeface="+mj-cs"/>
              </a:rPr>
              <a:t> </a:t>
            </a:r>
            <a:r>
              <a:rPr lang="ar-SA" dirty="0" err="1" smtClean="0">
                <a:cs typeface="+mj-cs"/>
              </a:rPr>
              <a:t>الكولين</a:t>
            </a:r>
            <a:r>
              <a:rPr lang="ar-SA" dirty="0" smtClean="0">
                <a:cs typeface="+mj-cs"/>
              </a:rPr>
              <a:t> التي يدخل في بنائها </a:t>
            </a:r>
            <a:r>
              <a:rPr lang="ar-SA" dirty="0" err="1" smtClean="0">
                <a:cs typeface="+mj-cs"/>
              </a:rPr>
              <a:t>الجليسرول</a:t>
            </a:r>
            <a:r>
              <a:rPr lang="ar-SA" dirty="0" smtClean="0">
                <a:cs typeface="+mj-cs"/>
              </a:rPr>
              <a:t> والأحماض </a:t>
            </a:r>
            <a:r>
              <a:rPr lang="ar-SA" dirty="0" err="1" smtClean="0">
                <a:cs typeface="+mj-cs"/>
              </a:rPr>
              <a:t>الدهنية</a:t>
            </a:r>
            <a:r>
              <a:rPr lang="ar-SA" dirty="0" smtClean="0">
                <a:cs typeface="+mj-cs"/>
              </a:rPr>
              <a:t> وحامض </a:t>
            </a:r>
            <a:r>
              <a:rPr lang="ar-SA" dirty="0" err="1" smtClean="0">
                <a:cs typeface="+mj-cs"/>
              </a:rPr>
              <a:t>الفوسفور</a:t>
            </a:r>
            <a:r>
              <a:rPr lang="ar-SA" dirty="0" smtClean="0">
                <a:cs typeface="+mj-cs"/>
              </a:rPr>
              <a:t>.</a:t>
            </a:r>
          </a:p>
          <a:p>
            <a:pPr lvl="1" algn="r" rtl="1"/>
            <a:r>
              <a:rPr lang="ar-SA" dirty="0" smtClean="0">
                <a:cs typeface="+mj-cs"/>
              </a:rPr>
              <a:t>تمثل </a:t>
            </a:r>
            <a:r>
              <a:rPr lang="en-US" dirty="0" smtClean="0">
                <a:cs typeface="+mj-cs"/>
              </a:rPr>
              <a:t>R1</a:t>
            </a:r>
            <a:r>
              <a:rPr lang="ar-SA" dirty="0" smtClean="0">
                <a:cs typeface="+mj-cs"/>
              </a:rPr>
              <a:t> و </a:t>
            </a:r>
            <a:r>
              <a:rPr lang="en-US" dirty="0" smtClean="0">
                <a:cs typeface="+mj-cs"/>
              </a:rPr>
              <a:t>R2</a:t>
            </a:r>
            <a:r>
              <a:rPr lang="ar-SA" dirty="0" smtClean="0">
                <a:cs typeface="+mj-cs"/>
              </a:rPr>
              <a:t> الأحماض </a:t>
            </a:r>
            <a:r>
              <a:rPr lang="ar-SA" dirty="0" err="1" smtClean="0">
                <a:cs typeface="+mj-cs"/>
              </a:rPr>
              <a:t>الدهنية</a:t>
            </a:r>
            <a:r>
              <a:rPr lang="ar-SA" dirty="0" smtClean="0">
                <a:cs typeface="+mj-cs"/>
              </a:rPr>
              <a:t> ، </a:t>
            </a:r>
            <a:r>
              <a:rPr lang="en-US" dirty="0" smtClean="0">
                <a:cs typeface="+mj-cs"/>
              </a:rPr>
              <a:t>R1</a:t>
            </a:r>
            <a:r>
              <a:rPr lang="ar-SA" dirty="0" smtClean="0">
                <a:cs typeface="+mj-cs"/>
              </a:rPr>
              <a:t> غالباً ما تكون مشبعة </a:t>
            </a:r>
            <a:r>
              <a:rPr lang="ar-SA" dirty="0" err="1" smtClean="0">
                <a:cs typeface="+mj-cs"/>
              </a:rPr>
              <a:t>و</a:t>
            </a:r>
            <a:r>
              <a:rPr lang="ar-SA" dirty="0" smtClean="0">
                <a:cs typeface="+mj-cs"/>
              </a:rPr>
              <a:t> </a:t>
            </a:r>
            <a:r>
              <a:rPr lang="en-US" dirty="0" smtClean="0">
                <a:cs typeface="+mj-cs"/>
              </a:rPr>
              <a:t>R2</a:t>
            </a:r>
            <a:r>
              <a:rPr lang="ar-SA" dirty="0" smtClean="0">
                <a:cs typeface="+mj-cs"/>
              </a:rPr>
              <a:t> تكون غير مشبعة.</a:t>
            </a:r>
          </a:p>
          <a:p>
            <a:pPr lvl="1" algn="r" rtl="1"/>
            <a:r>
              <a:rPr lang="ar-SA" dirty="0" smtClean="0">
                <a:cs typeface="+mj-cs"/>
              </a:rPr>
              <a:t>يوجد </a:t>
            </a:r>
            <a:r>
              <a:rPr lang="ar-SA" dirty="0" err="1" smtClean="0">
                <a:cs typeface="+mj-cs"/>
              </a:rPr>
              <a:t>به</a:t>
            </a:r>
            <a:r>
              <a:rPr lang="ar-SA" dirty="0" smtClean="0">
                <a:cs typeface="+mj-cs"/>
              </a:rPr>
              <a:t> قاعدة </a:t>
            </a:r>
            <a:r>
              <a:rPr lang="ar-SA" dirty="0" err="1" smtClean="0">
                <a:cs typeface="+mj-cs"/>
              </a:rPr>
              <a:t>نيتروجينية</a:t>
            </a:r>
            <a:r>
              <a:rPr lang="ar-SA" dirty="0" smtClean="0">
                <a:cs typeface="+mj-cs"/>
              </a:rPr>
              <a:t> تسمى </a:t>
            </a:r>
            <a:r>
              <a:rPr lang="ar-SA" dirty="0" err="1" smtClean="0">
                <a:cs typeface="+mj-cs"/>
              </a:rPr>
              <a:t>الكولين</a:t>
            </a:r>
            <a:r>
              <a:rPr lang="ar-SA" dirty="0" smtClean="0">
                <a:cs typeface="+mj-cs"/>
              </a:rPr>
              <a:t>.</a:t>
            </a:r>
          </a:p>
          <a:p>
            <a:pPr lvl="1" algn="r" rtl="1"/>
            <a:r>
              <a:rPr lang="ar-SA" dirty="0" smtClean="0">
                <a:cs typeface="+mj-cs"/>
              </a:rPr>
              <a:t>توجد في جميع الخلايا.</a:t>
            </a:r>
            <a:endParaRPr lang="en-US" dirty="0">
              <a:cs typeface="+mj-cs"/>
            </a:endParaRPr>
          </a:p>
        </p:txBody>
      </p:sp>
      <p:sp>
        <p:nvSpPr>
          <p:cNvPr id="4" name="Title 1"/>
          <p:cNvSpPr>
            <a:spLocks noGrp="1"/>
          </p:cNvSpPr>
          <p:nvPr>
            <p:ph type="title"/>
          </p:nvPr>
        </p:nvSpPr>
        <p:spPr/>
        <p:txBody>
          <a:bodyPr/>
          <a:lstStyle/>
          <a:p>
            <a:pPr algn="r" rtl="1"/>
            <a:r>
              <a:rPr lang="ar-SA" dirty="0" smtClean="0"/>
              <a:t>تابع الدهون </a:t>
            </a:r>
            <a:r>
              <a:rPr lang="ar-SA" dirty="0" err="1" smtClean="0"/>
              <a:t>المفسفرة</a:t>
            </a:r>
            <a:endParaRPr lang="en-US" dirty="0"/>
          </a:p>
        </p:txBody>
      </p:sp>
      <p:pic>
        <p:nvPicPr>
          <p:cNvPr id="5" name="Picture 4" descr="185px-Phosphatidyl-Choline_svg.png"/>
          <p:cNvPicPr>
            <a:picLocks noChangeAspect="1"/>
          </p:cNvPicPr>
          <p:nvPr/>
        </p:nvPicPr>
        <p:blipFill>
          <a:blip r:embed="rId3" cstate="print"/>
          <a:stretch>
            <a:fillRect/>
          </a:stretch>
        </p:blipFill>
        <p:spPr>
          <a:xfrm>
            <a:off x="1828800" y="4191000"/>
            <a:ext cx="4800600" cy="2057400"/>
          </a:xfrm>
          <a:prstGeom prst="rect">
            <a:avLst/>
          </a:prstGeom>
        </p:spPr>
      </p:pic>
      <p:sp>
        <p:nvSpPr>
          <p:cNvPr id="6" name="TextBox 5"/>
          <p:cNvSpPr txBox="1"/>
          <p:nvPr/>
        </p:nvSpPr>
        <p:spPr>
          <a:xfrm>
            <a:off x="1828800" y="4343400"/>
            <a:ext cx="228600" cy="246221"/>
          </a:xfrm>
          <a:prstGeom prst="rect">
            <a:avLst/>
          </a:prstGeom>
          <a:noFill/>
        </p:spPr>
        <p:txBody>
          <a:bodyPr wrap="square" rtlCol="0">
            <a:spAutoFit/>
          </a:bodyPr>
          <a:lstStyle/>
          <a:p>
            <a:r>
              <a:rPr lang="ar-SA" sz="1000" dirty="0" smtClean="0">
                <a:solidFill>
                  <a:schemeClr val="accent6">
                    <a:lumMod val="40000"/>
                    <a:lumOff val="60000"/>
                  </a:schemeClr>
                </a:solidFill>
              </a:rPr>
              <a:t>1</a:t>
            </a:r>
            <a:endParaRPr lang="en-US" sz="1000" dirty="0">
              <a:solidFill>
                <a:schemeClr val="accent6">
                  <a:lumMod val="40000"/>
                  <a:lumOff val="60000"/>
                </a:schemeClr>
              </a:solidFill>
            </a:endParaRPr>
          </a:p>
        </p:txBody>
      </p:sp>
      <p:sp>
        <p:nvSpPr>
          <p:cNvPr id="7" name="TextBox 6"/>
          <p:cNvSpPr txBox="1"/>
          <p:nvPr/>
        </p:nvSpPr>
        <p:spPr>
          <a:xfrm>
            <a:off x="1828800" y="5240179"/>
            <a:ext cx="228600" cy="246221"/>
          </a:xfrm>
          <a:prstGeom prst="rect">
            <a:avLst/>
          </a:prstGeom>
          <a:noFill/>
        </p:spPr>
        <p:txBody>
          <a:bodyPr wrap="square" rtlCol="0">
            <a:spAutoFit/>
          </a:bodyPr>
          <a:lstStyle/>
          <a:p>
            <a:r>
              <a:rPr lang="ar-SA" sz="1000" dirty="0" smtClean="0">
                <a:solidFill>
                  <a:srgbClr val="92D050"/>
                </a:solidFill>
              </a:rPr>
              <a:t>2</a:t>
            </a:r>
            <a:endParaRPr lang="en-US" sz="1000" dirty="0">
              <a:solidFill>
                <a:srgbClr val="92D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hingosine_fischer.gif"/>
          <p:cNvPicPr>
            <a:picLocks noChangeAspect="1"/>
          </p:cNvPicPr>
          <p:nvPr/>
        </p:nvPicPr>
        <p:blipFill>
          <a:blip r:embed="rId3" cstate="print">
            <a:duotone>
              <a:prstClr val="black"/>
              <a:schemeClr val="tx2">
                <a:tint val="45000"/>
                <a:satMod val="400000"/>
              </a:schemeClr>
            </a:duotone>
          </a:blip>
          <a:srcRect l="17939" t="32745" r="16069" b="24532"/>
          <a:stretch>
            <a:fillRect/>
          </a:stretch>
        </p:blipFill>
        <p:spPr>
          <a:xfrm>
            <a:off x="381000" y="5029200"/>
            <a:ext cx="8001000" cy="1524000"/>
          </a:xfrm>
          <a:prstGeom prst="rect">
            <a:avLst/>
          </a:prstGeom>
        </p:spPr>
      </p:pic>
      <p:sp>
        <p:nvSpPr>
          <p:cNvPr id="2" name="Title 1"/>
          <p:cNvSpPr>
            <a:spLocks noGrp="1"/>
          </p:cNvSpPr>
          <p:nvPr>
            <p:ph type="title"/>
          </p:nvPr>
        </p:nvSpPr>
        <p:spPr/>
        <p:txBody>
          <a:bodyPr/>
          <a:lstStyle/>
          <a:p>
            <a:pPr algn="r" rtl="1"/>
            <a:r>
              <a:rPr lang="ar-SA" dirty="0" smtClean="0"/>
              <a:t>ب- </a:t>
            </a:r>
            <a:r>
              <a:rPr lang="ar-SA" dirty="0" err="1" smtClean="0"/>
              <a:t>الجليكولبيدات</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هي الدهون السكرية.</a:t>
            </a:r>
          </a:p>
          <a:p>
            <a:pPr algn="r" rtl="1"/>
            <a:r>
              <a:rPr lang="ar-SA" sz="2800" dirty="0" smtClean="0">
                <a:cs typeface="+mj-cs"/>
              </a:rPr>
              <a:t>تحتوي على جزء من المواد السكرية ، غالباً الجلاكتوز أو الجلوكوز.</a:t>
            </a:r>
          </a:p>
          <a:p>
            <a:pPr algn="r" rtl="1"/>
            <a:r>
              <a:rPr lang="ar-SA" sz="2800" dirty="0" smtClean="0">
                <a:cs typeface="+mj-cs"/>
              </a:rPr>
              <a:t>لا تحتوي على حامض </a:t>
            </a:r>
            <a:r>
              <a:rPr lang="ar-SA" sz="2800" dirty="0" err="1" smtClean="0">
                <a:cs typeface="+mj-cs"/>
              </a:rPr>
              <a:t>الفوسفوريك</a:t>
            </a:r>
            <a:r>
              <a:rPr lang="ar-SA" sz="2800" dirty="0" smtClean="0">
                <a:cs typeface="+mj-cs"/>
              </a:rPr>
              <a:t>.</a:t>
            </a:r>
          </a:p>
          <a:p>
            <a:pPr algn="r" rtl="1"/>
            <a:r>
              <a:rPr lang="ar-SA" sz="2800" dirty="0" smtClean="0">
                <a:cs typeface="+mj-cs"/>
              </a:rPr>
              <a:t>تعتبر من </a:t>
            </a:r>
            <a:r>
              <a:rPr lang="ar-SA" sz="2800" dirty="0" err="1" smtClean="0">
                <a:cs typeface="+mj-cs"/>
              </a:rPr>
              <a:t>الليبيدات</a:t>
            </a:r>
            <a:r>
              <a:rPr lang="ar-SA" sz="2800" dirty="0" smtClean="0">
                <a:cs typeface="+mj-cs"/>
              </a:rPr>
              <a:t> </a:t>
            </a:r>
            <a:r>
              <a:rPr lang="ar-SA" sz="2800" dirty="0" err="1" smtClean="0">
                <a:cs typeface="+mj-cs"/>
              </a:rPr>
              <a:t>الأسفنغية</a:t>
            </a:r>
            <a:r>
              <a:rPr lang="ar-SA" sz="2800" dirty="0" smtClean="0">
                <a:cs typeface="+mj-cs"/>
              </a:rPr>
              <a:t> </a:t>
            </a:r>
            <a:r>
              <a:rPr lang="en-US" sz="2800" dirty="0" err="1" smtClean="0">
                <a:cs typeface="+mj-cs"/>
              </a:rPr>
              <a:t>sphingolipids</a:t>
            </a:r>
            <a:r>
              <a:rPr lang="ar-SA" sz="2800" dirty="0" smtClean="0">
                <a:cs typeface="+mj-cs"/>
              </a:rPr>
              <a:t>:</a:t>
            </a:r>
          </a:p>
          <a:p>
            <a:pPr lvl="1" algn="r" rtl="1"/>
            <a:r>
              <a:rPr lang="ar-SA" sz="2800" dirty="0" smtClean="0">
                <a:cs typeface="+mj-cs"/>
              </a:rPr>
              <a:t>لاحتوائها على الكحول </a:t>
            </a:r>
            <a:r>
              <a:rPr lang="ar-SA" sz="2800" dirty="0" err="1" smtClean="0">
                <a:cs typeface="+mj-cs"/>
              </a:rPr>
              <a:t>الأميني</a:t>
            </a:r>
            <a:r>
              <a:rPr lang="ar-SA" sz="2800" dirty="0" smtClean="0">
                <a:cs typeface="+mj-cs"/>
              </a:rPr>
              <a:t> </a:t>
            </a:r>
            <a:r>
              <a:rPr lang="ar-SA" sz="2800" dirty="0" err="1" smtClean="0">
                <a:cs typeface="+mj-cs"/>
              </a:rPr>
              <a:t>الأسفنغوسين</a:t>
            </a:r>
            <a:r>
              <a:rPr lang="ar-SA" sz="2800" dirty="0" smtClean="0">
                <a:cs typeface="+mj-cs"/>
              </a:rPr>
              <a:t> </a:t>
            </a:r>
            <a:r>
              <a:rPr lang="en-US" sz="2800" dirty="0" err="1" smtClean="0">
                <a:cs typeface="+mj-cs"/>
              </a:rPr>
              <a:t>sphingosine</a:t>
            </a:r>
            <a:endParaRPr lang="ar-SA" sz="2800" dirty="0" smtClean="0">
              <a:cs typeface="+mj-cs"/>
            </a:endParaRPr>
          </a:p>
          <a:p>
            <a:pPr lvl="1" algn="r" rtl="1"/>
            <a:r>
              <a:rPr lang="ar-SA" sz="2800" dirty="0" smtClean="0">
                <a:cs typeface="+mj-cs"/>
              </a:rPr>
              <a:t>تحتوي على حامض دهني</a:t>
            </a:r>
          </a:p>
          <a:p>
            <a:pPr algn="r" rtl="1"/>
            <a:r>
              <a:rPr lang="ar-SA" sz="2800" dirty="0" smtClean="0">
                <a:cs typeface="+mj-cs"/>
              </a:rPr>
              <a:t>توجد في المخ ، الغدد فوق الكلوية وغيرها.</a:t>
            </a:r>
          </a:p>
        </p:txBody>
      </p:sp>
      <p:sp>
        <p:nvSpPr>
          <p:cNvPr id="5" name="TextBox 4"/>
          <p:cNvSpPr txBox="1"/>
          <p:nvPr/>
        </p:nvSpPr>
        <p:spPr>
          <a:xfrm>
            <a:off x="3962400" y="5802868"/>
            <a:ext cx="1143000" cy="369332"/>
          </a:xfrm>
          <a:prstGeom prst="rect">
            <a:avLst/>
          </a:prstGeom>
          <a:noFill/>
        </p:spPr>
        <p:txBody>
          <a:bodyPr wrap="square" rtlCol="0">
            <a:spAutoFit/>
          </a:bodyPr>
          <a:lstStyle/>
          <a:p>
            <a:r>
              <a:rPr lang="ar-SA" dirty="0" err="1" smtClean="0"/>
              <a:t>الأسفنغوسين</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a:t>
            </a:r>
            <a:r>
              <a:rPr lang="ar-SA" dirty="0" err="1" smtClean="0"/>
              <a:t>الجليكوليبدات</a:t>
            </a:r>
            <a:endParaRPr lang="en-US" dirty="0"/>
          </a:p>
        </p:txBody>
      </p:sp>
      <p:sp>
        <p:nvSpPr>
          <p:cNvPr id="3" name="Content Placeholder 2"/>
          <p:cNvSpPr>
            <a:spLocks noGrp="1"/>
          </p:cNvSpPr>
          <p:nvPr>
            <p:ph idx="1"/>
          </p:nvPr>
        </p:nvSpPr>
        <p:spPr/>
        <p:txBody>
          <a:bodyPr>
            <a:normAutofit/>
          </a:bodyPr>
          <a:lstStyle/>
          <a:p>
            <a:pPr algn="r" rtl="1"/>
            <a:r>
              <a:rPr lang="ar-SA" sz="2400" b="1" dirty="0" smtClean="0">
                <a:cs typeface="+mj-cs"/>
              </a:rPr>
              <a:t>مثال: </a:t>
            </a:r>
            <a:r>
              <a:rPr lang="ar-SA" sz="2400" b="1" dirty="0" err="1" smtClean="0">
                <a:cs typeface="+mj-cs"/>
              </a:rPr>
              <a:t>سيريبروسيدات</a:t>
            </a:r>
            <a:r>
              <a:rPr lang="ar-SA" sz="2400" b="1" dirty="0" smtClean="0">
                <a:cs typeface="+mj-cs"/>
              </a:rPr>
              <a:t> </a:t>
            </a:r>
            <a:r>
              <a:rPr lang="en-US" sz="2400" b="1" dirty="0" err="1" smtClean="0">
                <a:cs typeface="+mj-cs"/>
              </a:rPr>
              <a:t>cerebrosides</a:t>
            </a:r>
            <a:r>
              <a:rPr lang="ar-SA" sz="2400" b="1" dirty="0" smtClean="0">
                <a:cs typeface="+mj-cs"/>
              </a:rPr>
              <a:t>:</a:t>
            </a:r>
          </a:p>
          <a:p>
            <a:pPr lvl="1" algn="r" rtl="1"/>
            <a:r>
              <a:rPr lang="ar-SA" dirty="0" smtClean="0">
                <a:cs typeface="+mj-cs"/>
              </a:rPr>
              <a:t>توجد في المخ والخلايا العصبية وخاصة في غلاف </a:t>
            </a:r>
            <a:r>
              <a:rPr lang="ar-SA" dirty="0" err="1" smtClean="0">
                <a:cs typeface="+mj-cs"/>
              </a:rPr>
              <a:t>المايليين</a:t>
            </a:r>
            <a:r>
              <a:rPr lang="ar-SA" dirty="0" smtClean="0">
                <a:cs typeface="+mj-cs"/>
              </a:rPr>
              <a:t>.</a:t>
            </a:r>
          </a:p>
          <a:p>
            <a:pPr lvl="1" algn="r" rtl="1"/>
            <a:r>
              <a:rPr lang="ar-SA" dirty="0" smtClean="0">
                <a:cs typeface="+mj-cs"/>
              </a:rPr>
              <a:t>يحتوي على:</a:t>
            </a:r>
          </a:p>
          <a:p>
            <a:pPr lvl="2" algn="r" rtl="1"/>
            <a:r>
              <a:rPr lang="ar-SA" sz="2400" dirty="0" err="1" smtClean="0">
                <a:cs typeface="+mj-cs"/>
              </a:rPr>
              <a:t>الأسفنغوسين</a:t>
            </a:r>
            <a:endParaRPr lang="ar-SA" sz="2400" dirty="0" smtClean="0">
              <a:cs typeface="+mj-cs"/>
            </a:endParaRPr>
          </a:p>
          <a:p>
            <a:pPr lvl="2" algn="r" rtl="1"/>
            <a:r>
              <a:rPr lang="ar-SA" sz="2400" dirty="0" smtClean="0">
                <a:cs typeface="+mj-cs"/>
              </a:rPr>
              <a:t>حمض دهني</a:t>
            </a:r>
          </a:p>
          <a:p>
            <a:pPr lvl="2" algn="r" rtl="1"/>
            <a:r>
              <a:rPr lang="ar-SA" sz="2400" dirty="0" err="1" smtClean="0">
                <a:cs typeface="+mj-cs"/>
              </a:rPr>
              <a:t>جالاكتوز</a:t>
            </a:r>
            <a:r>
              <a:rPr lang="ar-SA" sz="2400" dirty="0" smtClean="0">
                <a:cs typeface="+mj-cs"/>
              </a:rPr>
              <a:t> نادراً الجلوكوز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ج- </a:t>
            </a:r>
            <a:r>
              <a:rPr lang="ar-SA" dirty="0" err="1" smtClean="0"/>
              <a:t>البروتيوليبيدات</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تحتوي على البروتينات.</a:t>
            </a:r>
          </a:p>
          <a:p>
            <a:pPr algn="r" rtl="1"/>
            <a:r>
              <a:rPr lang="ar-SA" sz="2800" dirty="0" smtClean="0">
                <a:cs typeface="+mj-cs"/>
              </a:rPr>
              <a:t>توجد في بلازما الدم.</a:t>
            </a:r>
          </a:p>
          <a:p>
            <a:pPr algn="r" rtl="1"/>
            <a:r>
              <a:rPr lang="ar-SA" sz="2800" dirty="0" smtClean="0">
                <a:cs typeface="+mj-cs"/>
              </a:rPr>
              <a:t>لا توجد روابط </a:t>
            </a:r>
            <a:r>
              <a:rPr lang="ar-SA" sz="2800" dirty="0" err="1" smtClean="0">
                <a:cs typeface="+mj-cs"/>
              </a:rPr>
              <a:t>تساهمية</a:t>
            </a:r>
            <a:r>
              <a:rPr lang="ar-SA" sz="2800" dirty="0" smtClean="0">
                <a:cs typeface="+mj-cs"/>
              </a:rPr>
              <a:t> بين البروتين والجزيئات </a:t>
            </a:r>
            <a:r>
              <a:rPr lang="ar-SA" sz="2800" dirty="0" err="1" smtClean="0">
                <a:cs typeface="+mj-cs"/>
              </a:rPr>
              <a:t>الدهنية</a:t>
            </a:r>
            <a:r>
              <a:rPr lang="ar-SA" sz="2800" dirty="0" smtClean="0">
                <a:cs typeface="+mj-cs"/>
              </a:rPr>
              <a:t>:</a:t>
            </a:r>
          </a:p>
          <a:p>
            <a:pPr lvl="1" algn="r" rtl="1"/>
            <a:r>
              <a:rPr lang="ar-SA" sz="2800" dirty="0" err="1" smtClean="0">
                <a:cs typeface="+mj-cs"/>
              </a:rPr>
              <a:t>برتيوليبيد</a:t>
            </a:r>
            <a:r>
              <a:rPr lang="ar-SA" sz="2800" dirty="0" smtClean="0">
                <a:cs typeface="+mj-cs"/>
              </a:rPr>
              <a:t>: تحيط الدهون بالبروتين تكون جزيء لا يذوب في الماء ولكن يذوب في المذيبات القطبية</a:t>
            </a:r>
          </a:p>
          <a:p>
            <a:pPr lvl="1" algn="r" rtl="1"/>
            <a:r>
              <a:rPr lang="ar-SA" sz="2800" dirty="0" err="1" smtClean="0">
                <a:cs typeface="+mj-cs"/>
              </a:rPr>
              <a:t>ليبوبروتين</a:t>
            </a:r>
            <a:r>
              <a:rPr lang="ar-SA" sz="2800" dirty="0" smtClean="0">
                <a:cs typeface="+mj-cs"/>
              </a:rPr>
              <a:t>: تحيط البروتينات بالدهون وتكون جزيء يذوب بالماء</a:t>
            </a:r>
          </a:p>
          <a:p>
            <a:pPr algn="r" rtl="1"/>
            <a:r>
              <a:rPr lang="ar-SA" sz="2800" dirty="0" smtClean="0">
                <a:cs typeface="+mj-cs"/>
              </a:rPr>
              <a:t>تعمل هذه </a:t>
            </a:r>
            <a:r>
              <a:rPr lang="ar-SA" sz="2800" dirty="0" err="1" smtClean="0">
                <a:cs typeface="+mj-cs"/>
              </a:rPr>
              <a:t>الليبوبروتين</a:t>
            </a:r>
            <a:r>
              <a:rPr lang="ar-SA" sz="2800" dirty="0" smtClean="0">
                <a:cs typeface="+mj-cs"/>
              </a:rPr>
              <a:t> على نقل الدهون بين الأمعاء والكبد ثم من الكبد إلى الأنسجة الأخرى.</a:t>
            </a:r>
            <a:endParaRPr lang="en-US" sz="2800" dirty="0">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1042</TotalTime>
  <Words>709</Words>
  <Application>Microsoft Office PowerPoint</Application>
  <PresentationFormat>On-screen Show (4:3)</PresentationFormat>
  <Paragraphs>136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تابع الدهون</vt:lpstr>
      <vt:lpstr>2- الدهون المركبة</vt:lpstr>
      <vt:lpstr>أ- الدهون المفسفرة</vt:lpstr>
      <vt:lpstr>تابع الدهون المفسفرة</vt:lpstr>
      <vt:lpstr>تابع الدهون المفسفرة</vt:lpstr>
      <vt:lpstr>تابع الدهون المفسفرة</vt:lpstr>
      <vt:lpstr>ب- الجليكولبيدات</vt:lpstr>
      <vt:lpstr>تابع الجليكوليبدات</vt:lpstr>
      <vt:lpstr>ج- البروتيوليبيدات</vt:lpstr>
      <vt:lpstr>تابع البروتيوليبدات</vt:lpstr>
      <vt:lpstr>3- الدهون المشتقة</vt:lpstr>
      <vt:lpstr>الستيرويدات</vt:lpstr>
      <vt:lpstr>الستيرولات</vt:lpstr>
      <vt:lpstr>أحماض الصفراء</vt:lpstr>
      <vt:lpstr>تابع الأحماض الصفراء</vt:lpstr>
      <vt:lpstr>الميسيلات أو المذيلات</vt:lpstr>
      <vt:lpstr>أحادية الطبقة</vt:lpstr>
      <vt:lpstr>ثنائية الطبقة</vt:lpstr>
      <vt:lpstr>شكل الأغشية الطبيعية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الدهون</dc:title>
  <dc:creator>Nojood</dc:creator>
  <cp:lastModifiedBy>Nojood</cp:lastModifiedBy>
  <cp:revision>13</cp:revision>
  <dcterms:created xsi:type="dcterms:W3CDTF">2008-12-26T17:54:32Z</dcterms:created>
  <dcterms:modified xsi:type="dcterms:W3CDTF">2009-12-21T07:39:30Z</dcterms:modified>
</cp:coreProperties>
</file>