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259" r:id="rId3"/>
    <p:sldId id="260" r:id="rId4"/>
    <p:sldId id="261" r:id="rId5"/>
    <p:sldId id="265" r:id="rId6"/>
    <p:sldId id="266" r:id="rId7"/>
    <p:sldId id="270" r:id="rId8"/>
    <p:sldId id="271" r:id="rId9"/>
    <p:sldId id="274" r:id="rId10"/>
    <p:sldId id="275" r:id="rId11"/>
    <p:sldId id="276" r:id="rId12"/>
    <p:sldId id="300" r:id="rId13"/>
    <p:sldId id="301" r:id="rId14"/>
    <p:sldId id="288" r:id="rId15"/>
    <p:sldId id="290" r:id="rId16"/>
    <p:sldId id="293" r:id="rId17"/>
    <p:sldId id="296" r:id="rId18"/>
    <p:sldId id="303" r:id="rId19"/>
    <p:sldId id="302" r:id="rId20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60093"/>
    <a:srgbClr val="CC0000"/>
    <a:srgbClr val="FFFF99"/>
    <a:srgbClr val="FFCC99"/>
    <a:srgbClr val="FFCC66"/>
    <a:srgbClr val="FF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60" autoAdjust="0"/>
    <p:restoredTop sz="94660"/>
  </p:normalViewPr>
  <p:slideViewPr>
    <p:cSldViewPr>
      <p:cViewPr varScale="1">
        <p:scale>
          <a:sx n="90" d="100"/>
          <a:sy n="90" d="100"/>
        </p:scale>
        <p:origin x="-98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8AC0FBC-D923-48A2-B7EC-53C71D0C593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6521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31"/>
          <p:cNvSpPr txBox="1">
            <a:spLocks noGrp="1" noChangeArrowheads="1"/>
          </p:cNvSpPr>
          <p:nvPr/>
        </p:nvSpPr>
        <p:spPr bwMode="auto">
          <a:xfrm>
            <a:off x="3876675" y="8694738"/>
            <a:ext cx="2981325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 anchor="b"/>
          <a:lstStyle>
            <a:lvl1pPr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8663" indent="-27940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2363" indent="-225425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0038" indent="-223838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19300" indent="-225425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65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37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09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81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D53E34B-4407-4C01-A753-0D946083F74E}" type="slidenum">
              <a:rPr lang="ar-SA" altLang="en-US">
                <a:latin typeface="Times New Roman" pitchFamily="18" charset="0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74688"/>
            <a:ext cx="4597400" cy="34480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346575"/>
            <a:ext cx="5070475" cy="4122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AF712-04C6-43B0-BD64-C5A9B33119DB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3206429"/>
      </p:ext>
    </p:extLst>
  </p:cSld>
  <p:clrMapOvr>
    <a:masterClrMapping/>
  </p:clrMapOvr>
  <p:transition spd="med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2F611-993B-4105-BF8F-621F6304518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7671067"/>
      </p:ext>
    </p:extLst>
  </p:cSld>
  <p:clrMapOvr>
    <a:masterClrMapping/>
  </p:clrMapOvr>
  <p:transition spd="med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B247D-C27B-4AF9-B3FF-5EED503EBEC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5863397"/>
      </p:ext>
    </p:extLst>
  </p:cSld>
  <p:clrMapOvr>
    <a:masterClrMapping/>
  </p:clrMapOvr>
  <p:transition spd="med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98561-7B5A-4AAA-BCDE-B91FB55A79E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5055527"/>
      </p:ext>
    </p:extLst>
  </p:cSld>
  <p:clrMapOvr>
    <a:masterClrMapping/>
  </p:clrMapOvr>
  <p:transition spd="med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1BDF2-88DA-46E0-A42C-FAFC982CC7E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4818091"/>
      </p:ext>
    </p:extLst>
  </p:cSld>
  <p:clrMapOvr>
    <a:masterClrMapping/>
  </p:clrMapOvr>
  <p:transition spd="med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2D005-BD83-4839-9DE5-2F1916237E56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62457471"/>
      </p:ext>
    </p:extLst>
  </p:cSld>
  <p:clrMapOvr>
    <a:masterClrMapping/>
  </p:clrMapOvr>
  <p:transition spd="med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6B10B-ABAF-44F9-8426-76A3F1F5176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603730"/>
      </p:ext>
    </p:extLst>
  </p:cSld>
  <p:clrMapOvr>
    <a:masterClrMapping/>
  </p:clrMapOvr>
  <p:transition spd="med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27FE8-8D0B-43D6-8FD0-2E2A1BF48A8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6584294"/>
      </p:ext>
    </p:extLst>
  </p:cSld>
  <p:clrMapOvr>
    <a:masterClrMapping/>
  </p:clrMapOvr>
  <p:transition spd="med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BCB27-2A02-4F2A-B5E6-2187C7C66CB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269439"/>
      </p:ext>
    </p:extLst>
  </p:cSld>
  <p:clrMapOvr>
    <a:masterClrMapping/>
  </p:clrMapOvr>
  <p:transition spd="med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4E25D-B7EB-4381-A74F-756BDE5FDA6B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8885035"/>
      </p:ext>
    </p:extLst>
  </p:cSld>
  <p:clrMapOvr>
    <a:masterClrMapping/>
  </p:clrMapOvr>
  <p:transition spd="med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59F2-9A86-43B4-BFDB-06CA64C2EDC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6019836"/>
      </p:ext>
    </p:extLst>
  </p:cSld>
  <p:clrMapOvr>
    <a:masterClrMapping/>
  </p:clrMapOvr>
  <p:transition spd="med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071034C-ECE0-48BA-AF4E-DE8B51D97829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ver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w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17.emf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22.xml"/><Relationship Id="rId7" Type="http://schemas.openxmlformats.org/officeDocument/2006/relationships/image" Target="../media/image23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3.xml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tags" Target="../tags/tag26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9.png"/><Relationship Id="rId5" Type="http://schemas.openxmlformats.org/officeDocument/2006/relationships/tags" Target="../tags/tag28.xml"/><Relationship Id="rId10" Type="http://schemas.openxmlformats.org/officeDocument/2006/relationships/image" Target="../media/image28.png"/><Relationship Id="rId4" Type="http://schemas.openxmlformats.org/officeDocument/2006/relationships/tags" Target="../tags/tag27.xml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09600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E780CAB-608B-4777-BE38-3AFB2C7958F7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322294" y="957262"/>
            <a:ext cx="6858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FROM GENE TO PROTEIN</a:t>
            </a:r>
          </a:p>
        </p:txBody>
      </p:sp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4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4267200" y="1536700"/>
            <a:ext cx="471328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" t="5183" r="4445" b="4103"/>
          <a:stretch>
            <a:fillRect/>
          </a:stretch>
        </p:blipFill>
        <p:spPr bwMode="auto">
          <a:xfrm>
            <a:off x="0" y="2209800"/>
            <a:ext cx="4267200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76200" y="1549400"/>
            <a:ext cx="8915400" cy="51816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152400" y="6129338"/>
            <a:ext cx="7623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http://www.sumanasinc.com/webcontent/animations/content/translation.html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52400" y="6434138"/>
            <a:ext cx="8329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http://highered.mcgraw-hill.com/sites/9834092339/student_view0/chapter15/mutation_by_base_substitution.html</a:t>
            </a:r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4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" r="17" b="6831"/>
          <a:stretch>
            <a:fillRect/>
          </a:stretch>
        </p:blipFill>
        <p:spPr bwMode="auto">
          <a:xfrm>
            <a:off x="0" y="2287588"/>
            <a:ext cx="9144000" cy="31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4724400" y="4724400"/>
            <a:ext cx="8683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Times" charset="0"/>
              </a:rPr>
              <a:t>Fig. 17.19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57200" y="5749159"/>
            <a:ext cx="8458200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free and bound ribosomes are both active participants in protein synthesis.</a:t>
            </a:r>
            <a:endParaRPr lang="en-GB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"/>
            <a:ext cx="8686800" cy="2163763"/>
          </a:xfrm>
        </p:spPr>
        <p:txBody>
          <a:bodyPr>
            <a:spAutoFit/>
          </a:bodyPr>
          <a:lstStyle/>
          <a:p>
            <a:pPr marL="609600" indent="-609600" eaLnBrk="1" hangingPunct="1">
              <a:buClr>
                <a:srgbClr val="FF0000"/>
              </a:buClr>
              <a:buFontTx/>
              <a:buAutoNum type="arabicPeriod" startAt="3"/>
              <a:tabLst>
                <a:tab pos="2743200" algn="l"/>
              </a:tabLst>
              <a:defRPr/>
            </a:pP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Termination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Occurs when one of the three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stop codons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reaches the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site.</a:t>
            </a:r>
          </a:p>
          <a:p>
            <a:pPr marL="609600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release factor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800" dirty="0" smtClean="0">
                <a:solidFill>
                  <a:srgbClr val="000000"/>
                </a:solidFill>
              </a:rPr>
              <a:t>عامل مُحرر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binds to the stop codon and hydrolyzes the bond between the polypeptide and its </a:t>
            </a:r>
            <a:r>
              <a:rPr 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site.</a:t>
            </a:r>
          </a:p>
          <a:p>
            <a:pPr marL="609600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frees the polypeptide and the translation complex disassembles </a:t>
            </a:r>
            <a:r>
              <a:rPr lang="ar-EG" sz="2000" dirty="0" smtClean="0">
                <a:solidFill>
                  <a:srgbClr val="000000"/>
                </a:solidFill>
              </a:rPr>
              <a:t>يتفكك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  <p:bldP spid="22530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10600" cy="173672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ribosome requires less than a minute to translate an average-sized mRNA into a polypeptide. 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Multiple ribosomes, </a:t>
            </a:r>
            <a:r>
              <a:rPr lang="en-US" alt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polyribosomes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may trail along the same mRNA.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a single mRNA is used to make </a:t>
            </a:r>
            <a:r>
              <a:rPr lang="en-US" altLang="en-US" sz="2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many copies</a:t>
            </a:r>
            <a:r>
              <a:rPr lang="en-US" altLang="en-US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 polypeptide simultaneously.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3"/>
          <a:stretch>
            <a:fillRect/>
          </a:stretch>
        </p:blipFill>
        <p:spPr bwMode="auto">
          <a:xfrm>
            <a:off x="76200" y="3200400"/>
            <a:ext cx="89916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676400" y="373063"/>
            <a:ext cx="5257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Polyribosomes</a:t>
            </a:r>
            <a:r>
              <a:rPr lang="en-US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ريبو</a:t>
            </a:r>
            <a:r>
              <a:rPr lang="ar-SA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س</a:t>
            </a:r>
            <a:r>
              <a:rPr lang="ar-EG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ومات متعددة</a:t>
            </a:r>
            <a:endParaRPr lang="en-GB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152400" y="1447800"/>
            <a:ext cx="5791200" cy="3276600"/>
          </a:xfrm>
        </p:spPr>
        <p:txBody>
          <a:bodyPr>
            <a:normAutofit/>
          </a:bodyPr>
          <a:lstStyle/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40000"/>
              </a:spcAft>
              <a:buFontTx/>
              <a:buNone/>
              <a:defRPr/>
            </a:pP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1) mRNA attaches to a ribosome at the AUG, which is the </a:t>
            </a:r>
            <a:r>
              <a:rPr lang="en-US" altLang="en-U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start codon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This begins </a:t>
            </a:r>
            <a:r>
              <a:rPr lang="en-US" altLang="en-US" sz="18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translation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40000"/>
              </a:spcAft>
              <a:buFontTx/>
              <a:buNone/>
              <a:defRPr/>
            </a:pP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2) The transfer RNA (</a:t>
            </a:r>
            <a:r>
              <a:rPr lang="en-US" altLang="en-US" sz="18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bonds with the correct amino acid and becomes “charged.” (in the cytoplasm)</a:t>
            </a:r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40000"/>
              </a:spcAft>
              <a:buFontTx/>
              <a:buNone/>
              <a:defRPr/>
            </a:pP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3) The tRNA carries the </a:t>
            </a:r>
            <a:r>
              <a:rPr lang="en-US" altLang="en-U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acid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the ribosome. Each tRNA has an </a:t>
            </a:r>
            <a:r>
              <a:rPr lang="en-US" altLang="en-U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anticodon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whose bases are complementary to a codon on the mRNA strand. The tRNA brings the correct amino acid to the ribosome.</a:t>
            </a:r>
          </a:p>
          <a:p>
            <a:pPr marL="533400" indent="-533400">
              <a:lnSpc>
                <a:spcPct val="80000"/>
              </a:lnSpc>
              <a:spcBef>
                <a:spcPct val="0"/>
              </a:spcBef>
              <a:spcAft>
                <a:spcPct val="40000"/>
              </a:spcAft>
              <a:buFontTx/>
              <a:buNone/>
              <a:defRPr/>
            </a:pP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4) The ribosome moves along the mRNA and adds more amino acids to the growing </a:t>
            </a:r>
            <a:r>
              <a:rPr lang="en-US" altLang="en-U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polypeptide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or protein</a:t>
            </a: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52400" y="4724400"/>
            <a:ext cx="5410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ts val="400"/>
              </a:spcBef>
              <a:buFontTx/>
              <a:buNone/>
              <a:defRPr/>
            </a:pP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5) The process continues until the </a:t>
            </a:r>
            <a:r>
              <a:rPr lang="en-US" altLang="en-U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reaches one of the three </a:t>
            </a:r>
            <a:r>
              <a:rPr lang="en-US" altLang="en-U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stop codons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on the mRNA, and then the  ribosome falls off the mRNA.</a:t>
            </a:r>
          </a:p>
          <a:p>
            <a:pPr>
              <a:lnSpc>
                <a:spcPct val="90000"/>
              </a:lnSpc>
              <a:spcBef>
                <a:spcPts val="400"/>
              </a:spcBef>
              <a:buFontTx/>
              <a:buNone/>
              <a:defRPr/>
            </a:pP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6) The result is a </a:t>
            </a:r>
            <a:r>
              <a:rPr lang="en-US" altLang="en-U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polypeptide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chain or protein that is ready for use in the cell.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524000" y="1524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mRNA Translation Mechanism</a:t>
            </a:r>
          </a:p>
        </p:txBody>
      </p:sp>
      <p:grpSp>
        <p:nvGrpSpPr>
          <p:cNvPr id="13317" name="Group 6"/>
          <p:cNvGrpSpPr>
            <a:grpSpLocks/>
          </p:cNvGrpSpPr>
          <p:nvPr/>
        </p:nvGrpSpPr>
        <p:grpSpPr bwMode="auto">
          <a:xfrm>
            <a:off x="6172200" y="1006474"/>
            <a:ext cx="2667000" cy="5775325"/>
            <a:chOff x="3888" y="528"/>
            <a:chExt cx="1680" cy="3744"/>
          </a:xfrm>
        </p:grpSpPr>
        <p:pic>
          <p:nvPicPr>
            <p:cNvPr id="13320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3" b="8359"/>
            <a:stretch>
              <a:fillRect/>
            </a:stretch>
          </p:blipFill>
          <p:spPr bwMode="auto">
            <a:xfrm>
              <a:off x="3888" y="1776"/>
              <a:ext cx="1680" cy="125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63" r="2942"/>
            <a:stretch>
              <a:fillRect/>
            </a:stretch>
          </p:blipFill>
          <p:spPr bwMode="auto">
            <a:xfrm>
              <a:off x="3888" y="3072"/>
              <a:ext cx="1680" cy="1200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2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528"/>
              <a:ext cx="1680" cy="119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23" name="Text Box 10"/>
            <p:cNvSpPr txBox="1">
              <a:spLocks noChangeArrowheads="1"/>
            </p:cNvSpPr>
            <p:nvPr/>
          </p:nvSpPr>
          <p:spPr bwMode="auto">
            <a:xfrm>
              <a:off x="3888" y="528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3324" name="Text Box 11"/>
            <p:cNvSpPr txBox="1">
              <a:spLocks noChangeArrowheads="1"/>
            </p:cNvSpPr>
            <p:nvPr/>
          </p:nvSpPr>
          <p:spPr bwMode="auto">
            <a:xfrm>
              <a:off x="3888" y="1776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3325" name="Text Box 12"/>
            <p:cNvSpPr txBox="1">
              <a:spLocks noChangeArrowheads="1"/>
            </p:cNvSpPr>
            <p:nvPr/>
          </p:nvSpPr>
          <p:spPr bwMode="auto">
            <a:xfrm>
              <a:off x="3888" y="3744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5410200" cy="685800"/>
          </a:xfrm>
        </p:spPr>
        <p:txBody>
          <a:bodyPr/>
          <a:lstStyle/>
          <a:p>
            <a:pPr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Animations: 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RNA-translation</a:t>
            </a:r>
          </a:p>
        </p:txBody>
      </p:sp>
      <p:pic>
        <p:nvPicPr>
          <p:cNvPr id="14339" name="Picture 3" descr="aProteinSy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05000"/>
            <a:ext cx="5181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2E5A489-6B6D-4712-B0E0-9B29CFA30D36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GB" altLang="en-US" sz="1400"/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2" b="8815"/>
          <a:stretch>
            <a:fillRect/>
          </a:stretch>
        </p:blipFill>
        <p:spPr bwMode="auto">
          <a:xfrm>
            <a:off x="2971800" y="3276600"/>
            <a:ext cx="6096000" cy="355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763000" cy="2305050"/>
          </a:xfrm>
        </p:spPr>
        <p:txBody>
          <a:bodyPr>
            <a:spAutoFit/>
          </a:bodyPr>
          <a:lstStyle/>
          <a:p>
            <a:pPr marL="239713" indent="-2397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Mutations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changes in the genetic material of a cell (or virus).</a:t>
            </a:r>
          </a:p>
          <a:p>
            <a:pPr marL="239713" indent="-2397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include large-scale mutations in which long segments of DNA are affected (e.g.,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translocations, duplications, and inversions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239713" indent="-239713" eaLnBrk="1" hangingPunct="1">
              <a:lnSpc>
                <a:spcPct val="90000"/>
              </a:lnSpc>
              <a:buClr>
                <a:srgbClr val="FF0000"/>
              </a:buClr>
              <a:buFontTx/>
              <a:buAutoNum type="romanUcPeriod"/>
              <a:tabLst>
                <a:tab pos="2743200" algn="l"/>
              </a:tabLst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 mutation </a:t>
            </a:r>
            <a:r>
              <a:rPr lang="ar-EG" sz="2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طفرة موضعية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                                                                                                is a chemical change in just one base pair of a gene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39713" indent="-239713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these occur in cells producing gametes, they may be transmitted to future generations (offspring).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6934200" cy="7620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Mutations: </a:t>
            </a:r>
            <a:r>
              <a:rPr lang="ar-EG" sz="2000" smtClean="0">
                <a:solidFill>
                  <a:schemeClr val="tx1"/>
                </a:solidFill>
              </a:rPr>
              <a:t>الطفرات </a:t>
            </a:r>
            <a:r>
              <a:rPr lang="en-US" sz="2000" smtClean="0">
                <a:solidFill>
                  <a:schemeClr val="tx1"/>
                </a:solidFill>
              </a:rPr>
              <a:t>                                                                                  </a:t>
            </a:r>
            <a:r>
              <a:rPr lang="en-US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They affect protein structure and function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228600" y="3603625"/>
            <a:ext cx="26670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 e.g.,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sickle-cell disease is caused by a mutation of a single base pair in the gene that codes for one of the polypeptides of hemoglobin. </a:t>
            </a:r>
          </a:p>
          <a:p>
            <a:pPr marL="0" lvl="1">
              <a:spcBef>
                <a:spcPts val="1200"/>
              </a:spcBef>
              <a:defRPr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change in a single nucleotide from T to A in the DNA template leads to an abnormal protein.</a:t>
            </a: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  <p:bldP spid="358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3BAD40A-2546-4182-B1D3-F41367136FC8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GB" altLang="en-US" sz="140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17638"/>
            <a:ext cx="4572000" cy="5306068"/>
          </a:xfrm>
        </p:spPr>
        <p:txBody>
          <a:bodyPr>
            <a:spAutoFit/>
          </a:bodyPr>
          <a:lstStyle/>
          <a:p>
            <a:pPr marL="347663" indent="-3222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a point mutation that results in replacement of a pair of complimentary nucleotides with another nucleotide pair.</a:t>
            </a:r>
            <a:endParaRPr lang="en-US" altLang="en-US" sz="105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-261938" eaLnBrk="1" hangingPunct="1">
              <a:buClr>
                <a:srgbClr val="FF0000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Silent mutation: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some base-pair substitutions (</a:t>
            </a:r>
            <a:r>
              <a:rPr lang="en-US" altLang="en-US" sz="1600" b="1" dirty="0" smtClean="0">
                <a:solidFill>
                  <a:srgbClr val="0000FF"/>
                </a:solidFill>
              </a:rPr>
              <a:t>point mutation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have little or no impact </a:t>
            </a:r>
            <a:r>
              <a:rPr lang="ar-EG" altLang="en-US" sz="1600" dirty="0" smtClean="0">
                <a:solidFill>
                  <a:srgbClr val="000000"/>
                </a:solidFill>
              </a:rPr>
              <a:t>تأثير واضح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 protein function which lead to switches from one amino acid to another with similar properties.</a:t>
            </a:r>
            <a:endParaRPr lang="en-US" altLang="en-US" sz="1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7663" indent="17463" eaLnBrk="1" hangingPunct="1">
              <a:spcBef>
                <a:spcPts val="1200"/>
              </a:spcBef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Other base-pair substitutions cause a detectable change </a:t>
            </a:r>
            <a:r>
              <a:rPr lang="ar-EG" altLang="en-US" sz="1600" dirty="0" smtClean="0">
                <a:solidFill>
                  <a:srgbClr val="000000"/>
                </a:solidFill>
              </a:rPr>
              <a:t>تغيير ملحوظ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a protein which impact</a:t>
            </a:r>
            <a:r>
              <a:rPr lang="ar-EG" altLang="en-US" sz="1600" dirty="0" smtClean="0">
                <a:solidFill>
                  <a:srgbClr val="000000"/>
                </a:solidFill>
              </a:rPr>
              <a:t>يؤثر على </a:t>
            </a:r>
            <a:r>
              <a:rPr lang="en-US" altLang="en-US" sz="1600" dirty="0" smtClean="0">
                <a:solidFill>
                  <a:srgbClr val="000000"/>
                </a:solidFill>
              </a:rPr>
              <a:t> 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function. </a:t>
            </a:r>
          </a:p>
          <a:p>
            <a:pPr marL="347663" indent="-322263" eaLnBrk="1" hangingPunct="1">
              <a:buClr>
                <a:srgbClr val="FF0000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Missense mutations: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point mutation that still code for an amino acid but change the resulting protein.</a:t>
            </a:r>
          </a:p>
          <a:p>
            <a:pPr marL="287338" indent="-261938" eaLnBrk="1" hangingPunct="1">
              <a:buClr>
                <a:srgbClr val="FF0000"/>
              </a:buClr>
              <a:buFontTx/>
              <a:buAutoNum type="alphaLcParenR" startAt="2"/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Nonsense mutations: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change an amino acid codon into </a:t>
            </a:r>
            <a:r>
              <a:rPr lang="en-US" altLang="en-U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stop codon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nearly always leading to a </a:t>
            </a:r>
            <a:r>
              <a:rPr lang="en-US" altLang="en-US" sz="1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nonfunctional protein</a:t>
            </a:r>
            <a:r>
              <a:rPr lang="en-US" altLang="en-US" sz="1600" dirty="0" smtClean="0">
                <a:solidFill>
                  <a:srgbClr val="000000"/>
                </a:solidFill>
              </a:rPr>
              <a:t> </a:t>
            </a:r>
            <a:r>
              <a:rPr lang="ar-EG" altLang="en-US" sz="1600" dirty="0" smtClean="0">
                <a:solidFill>
                  <a:srgbClr val="000000"/>
                </a:solidFill>
              </a:rPr>
              <a:t>بروتين غير وظيف</a:t>
            </a:r>
            <a:r>
              <a:rPr lang="ar-SA" altLang="en-US" sz="1600" dirty="0" smtClean="0">
                <a:solidFill>
                  <a:srgbClr val="000000"/>
                </a:solidFill>
              </a:rPr>
              <a:t>ي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371600" y="228600"/>
            <a:ext cx="708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A)- Base-pair substitution </a:t>
            </a:r>
            <a:r>
              <a:rPr lang="ar-EG" alt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إستبدال زوج من القواعد</a:t>
            </a:r>
            <a:endParaRPr lang="en-GB" altLang="en-US" sz="2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"/>
          <a:stretch>
            <a:fillRect/>
          </a:stretch>
        </p:blipFill>
        <p:spPr bwMode="auto">
          <a:xfrm>
            <a:off x="4594225" y="1143000"/>
            <a:ext cx="45497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6058CDD-11B0-4570-A9F0-832D11BBAC8C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GB" altLang="en-US" sz="140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527175"/>
            <a:ext cx="4572000" cy="487362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a mutation in which additions or losses of nucleotide pairs occurs and causes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Frame-shift </a:t>
            </a:r>
            <a:r>
              <a:rPr lang="ar-EG" altLang="en-US" sz="1800" dirty="0" smtClean="0"/>
              <a:t>إزاحة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mutation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have a disastrous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كارث</a:t>
            </a:r>
            <a:r>
              <a:rPr lang="ar-SA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effect on the resulting protein</a:t>
            </a:r>
          </a:p>
          <a:p>
            <a:pPr lvl="1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When frame-shift occurs, all the nucleotides downstream of the deletion or insertion will be improperly grouped into new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codons.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result will be extensive missense, ending sooner or later in nonsense -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premature termination </a:t>
            </a:r>
            <a:r>
              <a:rPr lang="ar-EG" altLang="en-US" sz="1800" dirty="0" smtClean="0"/>
              <a:t>وقف مبكر للترجمة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143000" y="76200"/>
            <a:ext cx="708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B)- Insertions and deletions </a:t>
            </a:r>
            <a:r>
              <a:rPr lang="ar-EG" alt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إضافة أو حزف قواعد</a:t>
            </a:r>
            <a:endParaRPr lang="en-GB" altLang="en-US" sz="2800" b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3"/>
          <a:stretch>
            <a:fillRect/>
          </a:stretch>
        </p:blipFill>
        <p:spPr bwMode="auto">
          <a:xfrm>
            <a:off x="4718050" y="1143000"/>
            <a:ext cx="43497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77800"/>
            <a:ext cx="8839200" cy="6647974"/>
          </a:xfrm>
        </p:spPr>
        <p:txBody>
          <a:bodyPr>
            <a:spAutoFit/>
          </a:bodyPr>
          <a:lstStyle/>
          <a:p>
            <a:pPr marL="381000" indent="-3810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Mutations can occur in a number of ways.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Errors can occur during DNA replication, DNA repair, or DNA recombination.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can lead to base-pair substitutions, insertions, or deletions, as well as mutations affecting longer stretches of DNA.</a:t>
            </a:r>
          </a:p>
          <a:p>
            <a:pPr marL="990600" lvl="1" indent="-3048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are called </a:t>
            </a:r>
            <a:r>
              <a:rPr lang="en-US" sz="1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spontaneous mutations.</a:t>
            </a: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90600" lvl="1" indent="-5334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8463" indent="-381000" eaLnBrk="1" hangingPunct="1">
              <a:buClr>
                <a:srgbClr val="FF0000"/>
              </a:buClr>
              <a:tabLst>
                <a:tab pos="2743200" algn="l"/>
              </a:tabLst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Mutagens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ar-EG" sz="2000" dirty="0" smtClean="0"/>
              <a:t>مُسـببات الطفرات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                        are chemical or physical agents that interact with </a:t>
            </a:r>
            <a:r>
              <a:rPr lang="ar-EG" sz="2000" dirty="0" smtClean="0">
                <a:solidFill>
                  <a:srgbClr val="000000"/>
                </a:solidFill>
              </a:rPr>
              <a:t>تتفاعل مع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DNA to cause mutations.</a:t>
            </a: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322263" eaLnBrk="1" hangingPunct="1">
              <a:buClr>
                <a:schemeClr val="tx1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Physical agents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include high-energy radiation like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X-rays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ultraviolet light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2000" dirty="0" smtClean="0">
                <a:solidFill>
                  <a:srgbClr val="000000"/>
                </a:solidFill>
              </a:rPr>
              <a:t>الأشعة فوق البنفسجية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609600" indent="-609600" eaLnBrk="1" hangingPunct="1">
              <a:buClr>
                <a:schemeClr val="tx1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261938" eaLnBrk="1" hangingPunct="1">
              <a:buClr>
                <a:schemeClr val="tx1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Chemical agents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may operate in several ways.</a:t>
            </a:r>
          </a:p>
          <a:p>
            <a:pPr marL="990600" lvl="1" indent="-2460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chemicals are base analogues that may be substituted into DNA, but that pair incorrectly during DNA replication.</a:t>
            </a:r>
          </a:p>
          <a:p>
            <a:pPr marL="990600" lvl="1" indent="-2460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Other mutagens interfere with DNA replication by inserting into DNA and distorting the double helix. </a:t>
            </a:r>
          </a:p>
          <a:p>
            <a:pPr marL="990600" lvl="1" indent="-24606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Still others cause chemical changes in bases that change their pairing properties.  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0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40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0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03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Quiz2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27FE8-8D0B-43D6-8FD0-2E2A1BF48A8E}" type="slidenum">
              <a:rPr lang="ar-SA" altLang="en-US" smtClean="0"/>
              <a:pPr>
                <a:defRPr/>
              </a:pPr>
              <a:t>18</a:t>
            </a:fld>
            <a:endParaRPr lang="en-GB" altLang="en-US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99755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918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70BBACB-0993-40E2-996A-C3BC7C95A587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/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"/>
          <a:stretch>
            <a:fillRect/>
          </a:stretch>
        </p:blipFill>
        <p:spPr bwMode="auto">
          <a:xfrm>
            <a:off x="3886200" y="1267736"/>
            <a:ext cx="5076825" cy="55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3657600" cy="4178300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process of translation, a cell sends a series of </a:t>
            </a:r>
            <a:r>
              <a:rPr 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codons</a:t>
            </a: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along a </a:t>
            </a:r>
            <a:r>
              <a:rPr 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mRNA</a:t>
            </a: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Transfer RNA (</a:t>
            </a:r>
            <a:r>
              <a:rPr 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2000" smtClean="0">
                <a:solidFill>
                  <a:srgbClr val="000000"/>
                </a:solidFill>
              </a:rPr>
              <a:t>)(</a:t>
            </a:r>
            <a:r>
              <a:rPr lang="ar-EG" sz="1800" smtClean="0">
                <a:solidFill>
                  <a:srgbClr val="000000"/>
                </a:solidFill>
              </a:rPr>
              <a:t>الناقل</a:t>
            </a:r>
            <a:r>
              <a:rPr lang="en-US" sz="2000" smtClean="0">
                <a:solidFill>
                  <a:srgbClr val="000000"/>
                </a:solidFill>
              </a:rPr>
              <a:t>)</a:t>
            </a: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transfers amino acids from the cytoplasm to a ribosome.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2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</a:t>
            </a: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adds each </a:t>
            </a:r>
            <a:r>
              <a:rPr lang="en-US" sz="20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 acid carried by tRNA to the growing end of the polypeptide chain.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600200" y="152400"/>
            <a:ext cx="57912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Translations is the RNA-directed synthesis of a polypeptide</a:t>
            </a:r>
            <a:endParaRPr lang="en-GB" alt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E51682-7777-4AE3-9AAF-1877E415026B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40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3886200" cy="635635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translation, each type of tRNA links a mRNA codon with the appropriate amino acid.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tRNA arriving at the ribosome carries a specific amino acid at one end and has a specific nucleotide triplet, an </a:t>
            </a:r>
            <a:r>
              <a:rPr 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anticodon</a:t>
            </a:r>
            <a:r>
              <a:rPr 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at the other end.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anticodon</a:t>
            </a:r>
            <a:r>
              <a:rPr 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base-pairs with a complementary codon on mRNA.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the codon on mRNA is </a:t>
            </a:r>
            <a:r>
              <a:rPr 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UUU</a:t>
            </a:r>
            <a:r>
              <a:rPr 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 tRNA with an </a:t>
            </a:r>
            <a:r>
              <a:rPr 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AAA</a:t>
            </a:r>
            <a:r>
              <a:rPr lang="en-US" sz="1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anticodon and carrying phenyalanine will bind to it.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 by codon, tRNAs deposit amino acids in the prescribed order and the ribosome joins them into a polypeptide chain.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"/>
          <a:stretch>
            <a:fillRect/>
          </a:stretch>
        </p:blipFill>
        <p:spPr bwMode="auto">
          <a:xfrm>
            <a:off x="3932238" y="76200"/>
            <a:ext cx="5211762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239000" y="6507163"/>
            <a:ext cx="1676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Fig. 17.12, Page 314</a:t>
            </a:r>
            <a:endParaRPr lang="en-GB" sz="1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8"/>
          <p:cNvGrpSpPr>
            <a:grpSpLocks/>
          </p:cNvGrpSpPr>
          <p:nvPr/>
        </p:nvGrpSpPr>
        <p:grpSpPr bwMode="auto">
          <a:xfrm>
            <a:off x="1066800" y="381000"/>
            <a:ext cx="7848600" cy="5867400"/>
            <a:chOff x="672" y="336"/>
            <a:chExt cx="4944" cy="3696"/>
          </a:xfrm>
        </p:grpSpPr>
        <p:pic>
          <p:nvPicPr>
            <p:cNvPr id="5124" name="Picture 5"/>
            <p:cNvPicPr>
              <a:picLocks noChangeAspect="1" noChangeArrowheads="1"/>
            </p:cNvPicPr>
            <p:nvPr/>
          </p:nvPicPr>
          <p:blipFill>
            <a:blip r:embed="rId3">
              <a:lum bright="-12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" t="7776" r="5258" b="7799"/>
            <a:stretch>
              <a:fillRect/>
            </a:stretch>
          </p:blipFill>
          <p:spPr bwMode="auto">
            <a:xfrm>
              <a:off x="672" y="365"/>
              <a:ext cx="4944" cy="3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Rectangle 6"/>
            <p:cNvSpPr>
              <a:spLocks noChangeArrowheads="1"/>
            </p:cNvSpPr>
            <p:nvPr/>
          </p:nvSpPr>
          <p:spPr bwMode="auto">
            <a:xfrm>
              <a:off x="672" y="336"/>
              <a:ext cx="3168" cy="36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600"/>
            </a:p>
          </p:txBody>
        </p:sp>
        <p:sp>
          <p:nvSpPr>
            <p:cNvPr id="5126" name="Rectangle 7"/>
            <p:cNvSpPr>
              <a:spLocks noChangeArrowheads="1"/>
            </p:cNvSpPr>
            <p:nvPr/>
          </p:nvSpPr>
          <p:spPr bwMode="auto">
            <a:xfrm>
              <a:off x="3840" y="768"/>
              <a:ext cx="480" cy="105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600"/>
            </a:p>
          </p:txBody>
        </p:sp>
      </p:grp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5562600" cy="6297613"/>
          </a:xfrm>
        </p:spPr>
        <p:txBody>
          <a:bodyPr>
            <a:spAutoFit/>
          </a:bodyPr>
          <a:lstStyle/>
          <a:p>
            <a:pPr marL="609600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molecules: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transcribed from DNA in the nucleus.</a:t>
            </a: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Once it reaches the cytoplasm, each </a:t>
            </a:r>
            <a:r>
              <a:rPr 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used repeatedly for the following functions:- </a:t>
            </a: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90600" lvl="1" indent="-533400" eaLnBrk="1" hangingPunct="1"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pick up </a:t>
            </a:r>
            <a:r>
              <a:rPr lang="ar-EG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يحمل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its relevant amino acid in the cytosol, </a:t>
            </a:r>
          </a:p>
          <a:p>
            <a:pPr marL="990600" lvl="1" indent="-533400" eaLnBrk="1" hangingPunct="1"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deposit </a:t>
            </a:r>
            <a:r>
              <a:rPr lang="ar-EG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يضع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amino acid at the ribosome </a:t>
            </a:r>
          </a:p>
          <a:p>
            <a:pPr marL="990600" lvl="1" indent="-533400" eaLnBrk="1" hangingPunct="1"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return to the cytosol to pick up another copy of that amino acid.</a:t>
            </a:r>
          </a:p>
          <a:p>
            <a:pPr marL="990600" lvl="1" indent="-533400" eaLnBrk="1" hangingPunct="1">
              <a:buClr>
                <a:schemeClr val="tx1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anticodons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2000" dirty="0" smtClean="0">
                <a:solidFill>
                  <a:srgbClr val="000000"/>
                </a:solidFill>
              </a:rPr>
              <a:t>الشفرة المُعاكسة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some </a:t>
            </a:r>
            <a:r>
              <a:rPr 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tRNAs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recognize more than one codon.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93813"/>
            <a:ext cx="8382000" cy="5213735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protein making machine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facilitate the coupling of the </a:t>
            </a:r>
            <a:r>
              <a:rPr lang="en-US" altLang="en-US" sz="24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anticodons with mRNA codons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ribosome has 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large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a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small subunit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formed in the nucleolus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 is composed of proteins and ribosomal RNA (</a:t>
            </a:r>
            <a:r>
              <a:rPr lang="en-US" alt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the most abundant RNA in the cell.</a:t>
            </a:r>
          </a:p>
          <a:p>
            <a:pPr lvl="1"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rRNA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is transcribed in the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nucleus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then bind to special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proteins to form the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ribosomal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subunits in the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nucleolus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subunits exit the nucleus 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nuclear pores.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large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small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subunits join to form a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functional ribosome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only when they attach to an mRNA molecule.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362200" y="314980"/>
            <a:ext cx="47404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ynthesis of a polypeptide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BD3586F-7F72-493F-90E5-4FFECB0736C8}" type="slidenum">
              <a:rPr lang="ar-SA" altLang="en-US" sz="140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712655"/>
            <a:ext cx="8305800" cy="2554545"/>
          </a:xfrm>
        </p:spPr>
        <p:txBody>
          <a:bodyPr wrap="square">
            <a:spAutoFit/>
          </a:bodyPr>
          <a:lstStyle/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ribosome has a binding site for mRNA and three binding sites for </a:t>
            </a:r>
            <a:r>
              <a:rPr lang="en-US" alt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molecules.</a:t>
            </a:r>
          </a:p>
          <a:p>
            <a:pPr marL="990600" lvl="1" indent="-363538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holds the </a:t>
            </a:r>
            <a:r>
              <a:rPr lang="en-US" alt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carrying the growing polypeptide chain.</a:t>
            </a:r>
          </a:p>
          <a:p>
            <a:pPr marL="990600" lvl="1" indent="-363538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carries the </a:t>
            </a:r>
            <a:r>
              <a:rPr lang="en-US" alt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the next amino acid.</a:t>
            </a:r>
          </a:p>
          <a:p>
            <a:pPr marL="990600" lvl="1" indent="-363538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site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which the discharged </a:t>
            </a:r>
            <a:r>
              <a:rPr lang="en-US" alt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leave the ribosome.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9" t="65396" r="6204" b="3355"/>
          <a:stretch>
            <a:fillRect/>
          </a:stretch>
        </p:blipFill>
        <p:spPr bwMode="auto">
          <a:xfrm>
            <a:off x="4953000" y="4343400"/>
            <a:ext cx="38862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2" t="36385" r="5173" b="35979"/>
          <a:stretch>
            <a:fillRect/>
          </a:stretch>
        </p:blipFill>
        <p:spPr bwMode="auto">
          <a:xfrm>
            <a:off x="304800" y="4343400"/>
            <a:ext cx="4495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2362200" y="314980"/>
            <a:ext cx="47404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ynthesis of a polypeptide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3978" b="10796"/>
          <a:stretch>
            <a:fillRect/>
          </a:stretch>
        </p:blipFill>
        <p:spPr bwMode="auto">
          <a:xfrm>
            <a:off x="685800" y="3733800"/>
            <a:ext cx="8077200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"/>
            <a:ext cx="8763000" cy="3582988"/>
          </a:xfrm>
        </p:spPr>
        <p:txBody>
          <a:bodyPr>
            <a:spAutoFit/>
          </a:bodyPr>
          <a:lstStyle/>
          <a:p>
            <a:pPr marL="381000" indent="-381000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Translation occurs in three stages:</a:t>
            </a:r>
            <a:r>
              <a:rPr 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 initiation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800" dirty="0" smtClean="0"/>
              <a:t>البدء</a:t>
            </a:r>
            <a:r>
              <a:rPr lang="en-US" sz="1800" dirty="0" smtClean="0"/>
              <a:t> </a:t>
            </a:r>
            <a:r>
              <a:rPr lang="en-US" sz="1800" b="1" dirty="0" smtClean="0"/>
              <a:t>of translation</a:t>
            </a:r>
            <a:r>
              <a:rPr 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2- elongation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800" dirty="0" smtClean="0"/>
              <a:t>الاستطالة البنائية</a:t>
            </a:r>
            <a:r>
              <a:rPr lang="en-US" sz="1800" dirty="0" smtClean="0"/>
              <a:t> </a:t>
            </a:r>
            <a:r>
              <a:rPr lang="en-US" sz="1800" b="1" dirty="0" smtClean="0"/>
              <a:t>of polypeptide chain</a:t>
            </a:r>
            <a:r>
              <a:rPr 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3- termination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800" dirty="0" smtClean="0"/>
              <a:t>الإيقاف</a:t>
            </a:r>
            <a:r>
              <a:rPr lang="en-US" sz="1800" dirty="0" smtClean="0"/>
              <a:t> </a:t>
            </a:r>
            <a:r>
              <a:rPr lang="en-US" sz="1800" b="1" dirty="0" smtClean="0"/>
              <a:t>of translation</a:t>
            </a:r>
          </a:p>
          <a:p>
            <a:pPr marL="381000" indent="-381000" eaLnBrk="1" hangingPunct="1">
              <a:lnSpc>
                <a:spcPct val="11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81000" indent="-381000" eaLnBrk="1" hangingPunct="1">
              <a:lnSpc>
                <a:spcPct val="90000"/>
              </a:lnSpc>
              <a:buClr>
                <a:srgbClr val="FF0000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Initiation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                                 brings together mRNA, a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(with the first amino acid) and the two ribosomal subunits (large &amp; small).</a:t>
            </a:r>
          </a:p>
          <a:p>
            <a:pPr marL="800100" lvl="1" indent="-3429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First, a small ribosomal subunit binds with mRNA and a special initiator </a:t>
            </a:r>
            <a:r>
              <a:rPr 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which carries </a:t>
            </a:r>
            <a:r>
              <a:rPr lang="en-U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methionine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attaches to the </a:t>
            </a:r>
            <a:r>
              <a:rPr lang="en-U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start codon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800100" lvl="1" indent="-342900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6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Initiation factors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bring in the large subunit such that the initiator </a:t>
            </a:r>
            <a:r>
              <a:rPr 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occupies the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site. 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76600" y="4283075"/>
            <a:ext cx="1676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Guanosine triphosphate</a:t>
            </a:r>
            <a:endParaRPr lang="en-GB" sz="1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33400" y="41910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Methionine</a:t>
            </a:r>
            <a:endParaRPr lang="en-GB" sz="1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uiExpand="1" build="p"/>
      <p:bldP spid="17414" grpId="0"/>
      <p:bldP spid="174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180267"/>
            <a:ext cx="8839200" cy="5601533"/>
          </a:xfrm>
        </p:spPr>
        <p:txBody>
          <a:bodyPr>
            <a:spAutoFit/>
          </a:bodyPr>
          <a:lstStyle/>
          <a:p>
            <a:pPr marL="376238" indent="-376238" eaLnBrk="1" hangingPunct="1">
              <a:spcBef>
                <a:spcPts val="0"/>
              </a:spcBef>
              <a:buClr>
                <a:srgbClr val="FF0000"/>
              </a:buClr>
              <a:buFontTx/>
              <a:buAutoNum type="arabicPeriod" startAt="2"/>
              <a:tabLst>
                <a:tab pos="2743200" algn="l"/>
              </a:tabLst>
              <a:defRPr/>
            </a:pP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Elongation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09600" indent="-609600" eaLnBrk="1" hangingPunct="1">
              <a:spcBef>
                <a:spcPts val="0"/>
              </a:spcBef>
              <a:buClr>
                <a:srgbClr val="FF0000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Consists of a series of three step cycles as each amino acid is added to the proceeding one in 3 steps:-</a:t>
            </a: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30238" indent="-322263" eaLnBrk="1" hangingPunct="1">
              <a:spcBef>
                <a:spcPts val="0"/>
              </a:spcBef>
              <a:buClr>
                <a:srgbClr val="0000FF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Codon recognition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600" dirty="0" smtClean="0"/>
              <a:t>التعرف على الشفرات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an </a:t>
            </a:r>
            <a:r>
              <a:rPr lang="en-US" sz="1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elongation factor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assists hydrogen bonding between the mRNA codon under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site with the corresponding anticodon of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carrying the appropriate </a:t>
            </a:r>
            <a:r>
              <a:rPr lang="ar-EG" sz="1600" dirty="0" smtClean="0">
                <a:solidFill>
                  <a:srgbClr val="000000"/>
                </a:solidFill>
              </a:rPr>
              <a:t>المناسب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amino acid [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step requires the hydrolysis of two </a:t>
            </a:r>
            <a:r>
              <a:rPr lang="en-US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guanosine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triphosphate (</a:t>
            </a:r>
            <a:r>
              <a:rPr lang="en-U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GTP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)]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630238" indent="-322263" eaLnBrk="1" hangingPunct="1">
              <a:spcBef>
                <a:spcPts val="0"/>
              </a:spcBef>
              <a:buClr>
                <a:srgbClr val="0000FF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Peptide bond formation: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 </a:t>
            </a:r>
            <a:r>
              <a:rPr 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catalyzes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formation of a peptide bond between the polypeptide in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 with the new amino acid in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site. This step separates                                                               the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 from the                                                                             growing polypeptide chain and                                                                     transfers the chain, now one                                                                              amino acid longer, to the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at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site.</a:t>
            </a:r>
            <a:endParaRPr 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30238" indent="-322263" eaLnBrk="1" hangingPunct="1">
              <a:spcBef>
                <a:spcPts val="0"/>
              </a:spcBef>
              <a:buClr>
                <a:srgbClr val="0000FF"/>
              </a:buClr>
              <a:buFontTx/>
              <a:buAutoNum type="alphaLcParenR"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Translocation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600" dirty="0" smtClean="0"/>
              <a:t>تغيير المكان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of</a:t>
            </a:r>
            <a:r>
              <a:rPr 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                                                                      the ribosome moves the </a:t>
            </a:r>
            <a:r>
              <a:rPr 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tRNA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                                                                          the attached polypeptide from                                                                           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 to the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site.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6" t="65298" r="4507" b="6854"/>
          <a:stretch>
            <a:fillRect/>
          </a:stretch>
        </p:blipFill>
        <p:spPr bwMode="auto">
          <a:xfrm>
            <a:off x="4724400" y="4343400"/>
            <a:ext cx="4343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2362200" y="314980"/>
            <a:ext cx="47404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ynthesis of a polypeptide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304800" y="914400"/>
            <a:ext cx="8382000" cy="589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"/>
            <a:ext cx="8686800" cy="830997"/>
          </a:xfrm>
        </p:spPr>
        <p:txBody>
          <a:bodyPr wrap="square">
            <a:spAutoFit/>
          </a:bodyPr>
          <a:lstStyle/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three steps of elongation continue codon by codon to add amino acids until the polypeptide chain is completed. 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9"/>
  <p:tag name="ARTICULATE_PROJECT_OPEN" val="1"/>
  <p:tag name="ARTICULATE_USED_PAGE_ORIENTATION" val="1"/>
  <p:tag name="ARTICULATE_USED_PAGE_SIZE" val="1"/>
  <p:tag name="TAG_BACKING_FORM_KEY" val="2950180-c:\ashraf\d\ashraf 2\lectures\saudia\145-zoo\gamal-lectures\new-articulate\lectures\lecture-21 protein-synthesis\lecture 21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3b48db55-2bc6-42fe-82e4-1260315ffdb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24 Lecture-Protein-Synthesis\Quiz2.quiz"/>
  <p:tag name="QUIZMAKER_QUIZ_SLIDE_ID" val="303"/>
  <p:tag name="OVERRIDE" val="QUIZMAKER_QUIZ_SLIDE"/>
  <p:tag name="QUIZMAKER_QUIZ_TITLE" val="Quiz2"/>
  <p:tag name="ARTICULATE_DESCRIPTION" val="Quiz - 4 questions"/>
  <p:tag name="AQP_PASS_SCORE" val="60"/>
  <p:tag name="QUIZMAKER_LAST_MODIFY_DATE" val="41653.7304513889"/>
  <p:tag name="EMBEDDEDCONTENT_LASTWRITETIMEUTC" val="2014-01-14 14:31:51Z"/>
  <p:tag name="ELAPSEDTIME" val="5"/>
  <p:tag name="AQP_PASS_ACTION" val="2"/>
  <p:tag name="AQP_FAIL_ACTION" val="2"/>
  <p:tag name="ARTICULATE_SHOW_IN_MENU" val="multipleitems"/>
  <p:tag name="ARTICULATE_USED_LAYOUT" val="6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281"/>
  <p:tag name="ARTICULATE_SLIDE_THUMBNAIL_REFRESH" val="1"/>
  <p:tag name="ARTICULATE_USED_LAYOUT" val="1"/>
  <p:tag name="ARTICULATE_NAV_LEVEL" val="1"/>
  <p:tag name="ARTICULATE_SLIDE_PRESENTER_GUID" val="3b48db55-2bc6-42fe-82e4-1260315ffdb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3b48db55-2bc6-42fe-82e4-1260315ffdb3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4939</TotalTime>
  <Words>1360</Words>
  <Application>Microsoft Office PowerPoint</Application>
  <PresentationFormat>On-screen Show (4:3)</PresentationFormat>
  <Paragraphs>122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Animations: RNA-translation</vt:lpstr>
      <vt:lpstr>Mutations: الطفرات                                                                                   They affect protein structure and function</vt:lpstr>
      <vt:lpstr>PowerPoint Presentation</vt:lpstr>
      <vt:lpstr>PowerPoint Presentation</vt:lpstr>
      <vt:lpstr>PowerPoint Presentation</vt:lpstr>
      <vt:lpstr>Quiz2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180</cp:revision>
  <dcterms:created xsi:type="dcterms:W3CDTF">2006-04-17T06:19:58Z</dcterms:created>
  <dcterms:modified xsi:type="dcterms:W3CDTF">2014-01-16T09:27:06Z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3A14E7B8-F233-4B18-AC24-398BCEBF4C8F</vt:lpwstr>
  </property>
  <property fmtid="{D5CDD505-2E9C-101B-9397-08002B2CF9AE}" pid="3" name="ArticulatePath">
    <vt:lpwstr>Lecture 21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2\Lectures\Saudia\145-Zoo\Gamal-Lectures\New-Articulate\Lectures\Lecture-21 Protein-Synthesis\Lecture 21.ppta</vt:lpwstr>
  </property>
</Properties>
</file>