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84" r:id="rId4"/>
    <p:sldId id="285" r:id="rId5"/>
    <p:sldId id="261" r:id="rId6"/>
    <p:sldId id="262" r:id="rId7"/>
    <p:sldId id="265" r:id="rId8"/>
    <p:sldId id="266" r:id="rId9"/>
    <p:sldId id="267" r:id="rId10"/>
    <p:sldId id="278" r:id="rId11"/>
    <p:sldId id="272" r:id="rId12"/>
    <p:sldId id="279" r:id="rId13"/>
    <p:sldId id="280" r:id="rId14"/>
    <p:sldId id="275" r:id="rId15"/>
    <p:sldId id="276" r:id="rId16"/>
    <p:sldId id="274" r:id="rId17"/>
    <p:sldId id="287" r:id="rId18"/>
    <p:sldId id="286" r:id="rId19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FF"/>
    <a:srgbClr val="FFFF99"/>
    <a:srgbClr val="CC00CC"/>
    <a:srgbClr val="CC0099"/>
    <a:srgbClr val="FF99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3" autoAdjust="0"/>
    <p:restoredTop sz="94660"/>
  </p:normalViewPr>
  <p:slideViewPr>
    <p:cSldViewPr>
      <p:cViewPr varScale="1">
        <p:scale>
          <a:sx n="90" d="100"/>
          <a:sy n="90" d="100"/>
        </p:scale>
        <p:origin x="-113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F63E4F9-8B1C-46CF-8003-AF9840EA996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636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7C030-F79E-4C4B-9AF5-2B01AFD51C8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611977"/>
      </p:ext>
    </p:extLst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8952-C368-4BD0-AB73-F99F4A67813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397811"/>
      </p:ext>
    </p:extLst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B2CAE-407D-44F5-ABE2-4FDD7275301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123629"/>
      </p:ext>
    </p:extLst>
  </p:cSld>
  <p:clrMapOvr>
    <a:masterClrMapping/>
  </p:clrMapOvr>
  <p:transition spd="med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43A04-7722-4931-9C68-49A577E7F31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27361"/>
      </p:ext>
    </p:extLst>
  </p:cSld>
  <p:clrMapOvr>
    <a:masterClrMapping/>
  </p:clrMapOvr>
  <p:transition spd="med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3FC9F-5C3E-45D2-8318-432492483EB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890566"/>
      </p:ext>
    </p:extLst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8C2BD-F0B7-47B8-A722-37F854C9C7B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79744"/>
      </p:ext>
    </p:extLst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25250-E9EA-43EE-A572-26C74F6DE8C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53969"/>
      </p:ext>
    </p:extLst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EDF95-889E-44C4-9964-2D0FBA4EC5C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587616"/>
      </p:ext>
    </p:extLst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5AFA1-2418-4880-B46B-95E5F2DB384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786967"/>
      </p:ext>
    </p:extLst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7CEDD-3A3B-4F55-AAA7-C36AA6DE508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78134"/>
      </p:ext>
    </p:extLst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ACE39-57EC-4968-992A-45D49E3FDF2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954972"/>
      </p:ext>
    </p:extLst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FB624-5DD0-42F8-8F1F-6826263B32C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78507"/>
      </p:ext>
    </p:extLst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CEBFE-2631-4ADE-A88A-6B0DEA8B21C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624660"/>
      </p:ext>
    </p:extLst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55B83A-6DB1-44BF-90E2-9BC09EF0846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blinds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21.xml"/><Relationship Id="rId7" Type="http://schemas.openxmlformats.org/officeDocument/2006/relationships/image" Target="../media/image17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2.xml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tags" Target="../tags/tag25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3.png"/><Relationship Id="rId5" Type="http://schemas.openxmlformats.org/officeDocument/2006/relationships/tags" Target="../tags/tag27.xml"/><Relationship Id="rId10" Type="http://schemas.openxmlformats.org/officeDocument/2006/relationships/image" Target="../media/image22.png"/><Relationship Id="rId4" Type="http://schemas.openxmlformats.org/officeDocument/2006/relationships/tags" Target="../tags/tag26.xml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2"/>
          <a:stretch>
            <a:fillRect/>
          </a:stretch>
        </p:blipFill>
        <p:spPr bwMode="auto">
          <a:xfrm>
            <a:off x="660400" y="3078163"/>
            <a:ext cx="398780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49300" y="1909762"/>
            <a:ext cx="7785100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altLang="en-US" sz="2800" b="1" dirty="0">
                <a:solidFill>
                  <a:srgbClr val="FFFF00"/>
                </a:solidFill>
              </a:rPr>
              <a:t>Section A: </a:t>
            </a:r>
            <a:r>
              <a:rPr lang="en-US" altLang="en-US" sz="2800" b="1" dirty="0" err="1">
                <a:solidFill>
                  <a:srgbClr val="FFFF00"/>
                </a:solidFill>
              </a:rPr>
              <a:t>Gregor</a:t>
            </a:r>
            <a:r>
              <a:rPr lang="en-US" altLang="en-US" sz="2800" b="1" dirty="0">
                <a:solidFill>
                  <a:srgbClr val="FFFF00"/>
                </a:solidFill>
              </a:rPr>
              <a:t> Mendel’s Discoveries</a:t>
            </a:r>
          </a:p>
        </p:txBody>
      </p:sp>
      <p:sp>
        <p:nvSpPr>
          <p:cNvPr id="2056" name="Rectangle 17"/>
          <p:cNvSpPr>
            <a:spLocks noChangeArrowheads="1"/>
          </p:cNvSpPr>
          <p:nvPr/>
        </p:nvSpPr>
        <p:spPr bwMode="auto">
          <a:xfrm>
            <a:off x="660400" y="2762250"/>
            <a:ext cx="7924800" cy="363855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524000" y="1219200"/>
            <a:ext cx="647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MENDEL AND THE GENE IDEA</a:t>
            </a:r>
          </a:p>
        </p:txBody>
      </p:sp>
      <p:pic>
        <p:nvPicPr>
          <p:cNvPr id="2058" name="Picture 30"/>
          <p:cNvPicPr>
            <a:picLocks noChangeAspect="1" noChangeArrowheads="1"/>
          </p:cNvPicPr>
          <p:nvPr/>
        </p:nvPicPr>
        <p:blipFill>
          <a:blip r:embed="rId5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971800"/>
            <a:ext cx="4219575" cy="31829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4" name="Picture 13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5775325"/>
            <a:ext cx="830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000" b="1"/>
              <a:t>The two alleles (</a:t>
            </a:r>
            <a:r>
              <a:rPr lang="en-GB" sz="2000" b="1">
                <a:solidFill>
                  <a:srgbClr val="0000CC"/>
                </a:solidFill>
              </a:rPr>
              <a:t>genes</a:t>
            </a:r>
            <a:r>
              <a:rPr lang="en-GB" sz="2000" b="1"/>
              <a:t>) for a character are separated (</a:t>
            </a:r>
            <a:r>
              <a:rPr lang="en-GB" sz="2000"/>
              <a:t>segregated</a:t>
            </a:r>
            <a:r>
              <a:rPr lang="en-GB" sz="2000" b="1"/>
              <a:t>) into separate gametes (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summarized as Mendel’s law of segregation</a:t>
            </a:r>
            <a:r>
              <a:rPr lang="en-GB" sz="2000" b="1"/>
              <a:t>) and aggregated again by fertilization.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1225550"/>
            <a:ext cx="830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 dirty="0"/>
              <a:t>Mendelian inheritance reflects rules of </a:t>
            </a:r>
            <a:r>
              <a:rPr lang="en-GB" altLang="en-US" sz="2000" b="1" dirty="0">
                <a:solidFill>
                  <a:srgbClr val="0000FF"/>
                </a:solidFill>
              </a:rPr>
              <a:t>probability</a:t>
            </a:r>
            <a:r>
              <a:rPr lang="en-GB" altLang="en-US" sz="2000" b="1" dirty="0"/>
              <a:t> for the behaviour of genes (alleles).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57200" y="24987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000" b="1" dirty="0"/>
              <a:t>For each </a:t>
            </a:r>
            <a:r>
              <a:rPr lang="en-GB" sz="2000" b="1" dirty="0">
                <a:solidFill>
                  <a:srgbClr val="0000FF"/>
                </a:solidFill>
              </a:rPr>
              <a:t>character</a:t>
            </a:r>
            <a:r>
              <a:rPr lang="en-GB" sz="2000" b="1" dirty="0"/>
              <a:t>, an organism inherit two </a:t>
            </a:r>
            <a:r>
              <a:rPr lang="en-GB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alleles</a:t>
            </a:r>
            <a:r>
              <a:rPr lang="en-GB" sz="2000" b="1" dirty="0"/>
              <a:t> (one from each parent).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57200" y="49371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000" b="1"/>
              <a:t>If the two alleles differ, one of them will be </a:t>
            </a:r>
            <a:r>
              <a:rPr lang="en-GB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GB" sz="2000" b="1"/>
              <a:t>, and the other is </a:t>
            </a:r>
            <a:r>
              <a:rPr lang="en-GB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</a:t>
            </a:r>
            <a:r>
              <a:rPr lang="en-GB" sz="2000" b="1"/>
              <a:t>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124200" y="3032125"/>
            <a:ext cx="5715000" cy="685800"/>
            <a:chOff x="2016" y="1680"/>
            <a:chExt cx="3600" cy="432"/>
          </a:xfrm>
        </p:grpSpPr>
        <p:grpSp>
          <p:nvGrpSpPr>
            <p:cNvPr id="11285" name="Group 9"/>
            <p:cNvGrpSpPr>
              <a:grpSpLocks/>
            </p:cNvGrpSpPr>
            <p:nvPr/>
          </p:nvGrpSpPr>
          <p:grpSpPr bwMode="auto">
            <a:xfrm>
              <a:off x="2016" y="1920"/>
              <a:ext cx="2104" cy="192"/>
              <a:chOff x="1728" y="1824"/>
              <a:chExt cx="2104" cy="192"/>
            </a:xfrm>
          </p:grpSpPr>
          <p:grpSp>
            <p:nvGrpSpPr>
              <p:cNvPr id="11288" name="Group 10"/>
              <p:cNvGrpSpPr>
                <a:grpSpLocks/>
              </p:cNvGrpSpPr>
              <p:nvPr/>
            </p:nvGrpSpPr>
            <p:grpSpPr bwMode="auto">
              <a:xfrm>
                <a:off x="1728" y="1824"/>
                <a:ext cx="2104" cy="192"/>
                <a:chOff x="1488" y="3600"/>
                <a:chExt cx="2104" cy="192"/>
              </a:xfrm>
            </p:grpSpPr>
            <p:sp>
              <p:nvSpPr>
                <p:cNvPr id="11290" name="AutoShape 11"/>
                <p:cNvSpPr>
                  <a:spLocks noChangeArrowheads="1"/>
                </p:cNvSpPr>
                <p:nvPr/>
              </p:nvSpPr>
              <p:spPr bwMode="auto">
                <a:xfrm>
                  <a:off x="1488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91" name="AutoShape 12"/>
                <p:cNvSpPr>
                  <a:spLocks noChangeArrowheads="1"/>
                </p:cNvSpPr>
                <p:nvPr/>
              </p:nvSpPr>
              <p:spPr bwMode="auto">
                <a:xfrm>
                  <a:off x="2536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92" name="Rectangle 13"/>
                <p:cNvSpPr>
                  <a:spLocks noChangeArrowheads="1"/>
                </p:cNvSpPr>
                <p:nvPr/>
              </p:nvSpPr>
              <p:spPr bwMode="auto">
                <a:xfrm>
                  <a:off x="2400" y="3648"/>
                  <a:ext cx="288" cy="9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11289" name="Rectangle 14"/>
              <p:cNvSpPr>
                <a:spLocks noChangeArrowheads="1"/>
              </p:cNvSpPr>
              <p:nvPr/>
            </p:nvSpPr>
            <p:spPr bwMode="auto">
              <a:xfrm>
                <a:off x="3504" y="1824"/>
                <a:ext cx="96" cy="192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l" rtl="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4320" y="1680"/>
              <a:ext cx="1296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Red colour   gene (</a:t>
              </a:r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allele</a:t>
              </a:r>
              <a:r>
                <a:rPr lang="en-GB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  <p:sp>
          <p:nvSpPr>
            <p:cNvPr id="11287" name="Line 16"/>
            <p:cNvSpPr>
              <a:spLocks noChangeShapeType="1"/>
            </p:cNvSpPr>
            <p:nvPr/>
          </p:nvSpPr>
          <p:spPr bwMode="auto">
            <a:xfrm flipH="1">
              <a:off x="3840" y="1824"/>
              <a:ext cx="52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136900" y="3946525"/>
            <a:ext cx="5930900" cy="914400"/>
            <a:chOff x="2024" y="2256"/>
            <a:chExt cx="3736" cy="576"/>
          </a:xfrm>
        </p:grpSpPr>
        <p:grpSp>
          <p:nvGrpSpPr>
            <p:cNvPr id="11277" name="Group 18"/>
            <p:cNvGrpSpPr>
              <a:grpSpLocks/>
            </p:cNvGrpSpPr>
            <p:nvPr/>
          </p:nvGrpSpPr>
          <p:grpSpPr bwMode="auto">
            <a:xfrm>
              <a:off x="2024" y="2256"/>
              <a:ext cx="2104" cy="192"/>
              <a:chOff x="1728" y="2352"/>
              <a:chExt cx="2104" cy="192"/>
            </a:xfrm>
          </p:grpSpPr>
          <p:grpSp>
            <p:nvGrpSpPr>
              <p:cNvPr id="11280" name="Group 19"/>
              <p:cNvGrpSpPr>
                <a:grpSpLocks/>
              </p:cNvGrpSpPr>
              <p:nvPr/>
            </p:nvGrpSpPr>
            <p:grpSpPr bwMode="auto">
              <a:xfrm>
                <a:off x="1728" y="2352"/>
                <a:ext cx="2104" cy="192"/>
                <a:chOff x="1488" y="3600"/>
                <a:chExt cx="2104" cy="192"/>
              </a:xfrm>
            </p:grpSpPr>
            <p:sp>
              <p:nvSpPr>
                <p:cNvPr id="11282" name="AutoShape 20"/>
                <p:cNvSpPr>
                  <a:spLocks noChangeArrowheads="1"/>
                </p:cNvSpPr>
                <p:nvPr/>
              </p:nvSpPr>
              <p:spPr bwMode="auto">
                <a:xfrm>
                  <a:off x="1488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83" name="AutoShape 21"/>
                <p:cNvSpPr>
                  <a:spLocks noChangeArrowheads="1"/>
                </p:cNvSpPr>
                <p:nvPr/>
              </p:nvSpPr>
              <p:spPr bwMode="auto">
                <a:xfrm>
                  <a:off x="2536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84" name="Rectangle 22"/>
                <p:cNvSpPr>
                  <a:spLocks noChangeArrowheads="1"/>
                </p:cNvSpPr>
                <p:nvPr/>
              </p:nvSpPr>
              <p:spPr bwMode="auto">
                <a:xfrm>
                  <a:off x="2400" y="3648"/>
                  <a:ext cx="288" cy="9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11281" name="Rectangle 23"/>
              <p:cNvSpPr>
                <a:spLocks noChangeArrowheads="1"/>
              </p:cNvSpPr>
              <p:nvPr/>
            </p:nvSpPr>
            <p:spPr bwMode="auto">
              <a:xfrm>
                <a:off x="3504" y="2352"/>
                <a:ext cx="96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l" rtl="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5624" name="Text Box 24"/>
            <p:cNvSpPr txBox="1">
              <a:spLocks noChangeArrowheads="1"/>
            </p:cNvSpPr>
            <p:nvPr/>
          </p:nvSpPr>
          <p:spPr bwMode="auto">
            <a:xfrm>
              <a:off x="4320" y="2409"/>
              <a:ext cx="1440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b="1"/>
                <a:t>White colour   gene (</a:t>
              </a:r>
              <a:r>
                <a:rPr lang="en-GB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allele</a:t>
              </a:r>
              <a:r>
                <a:rPr lang="en-GB" b="1"/>
                <a:t>)</a:t>
              </a:r>
            </a:p>
          </p:txBody>
        </p:sp>
        <p:sp>
          <p:nvSpPr>
            <p:cNvPr id="11279" name="Line 25"/>
            <p:cNvSpPr>
              <a:spLocks noChangeShapeType="1"/>
            </p:cNvSpPr>
            <p:nvPr/>
          </p:nvSpPr>
          <p:spPr bwMode="auto">
            <a:xfrm flipH="1" flipV="1">
              <a:off x="3840" y="2352"/>
              <a:ext cx="52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762000" y="3489325"/>
            <a:ext cx="2590800" cy="701675"/>
            <a:chOff x="528" y="1968"/>
            <a:chExt cx="1632" cy="442"/>
          </a:xfrm>
        </p:grpSpPr>
        <p:sp>
          <p:nvSpPr>
            <p:cNvPr id="25627" name="Text Box 27"/>
            <p:cNvSpPr txBox="1">
              <a:spLocks noChangeArrowheads="1"/>
            </p:cNvSpPr>
            <p:nvPr/>
          </p:nvSpPr>
          <p:spPr bwMode="auto">
            <a:xfrm>
              <a:off x="528" y="1968"/>
              <a:ext cx="12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Homologous chromosomes</a:t>
              </a:r>
            </a:p>
          </p:txBody>
        </p:sp>
        <p:sp>
          <p:nvSpPr>
            <p:cNvPr id="11275" name="Line 28"/>
            <p:cNvSpPr>
              <a:spLocks noChangeShapeType="1"/>
            </p:cNvSpPr>
            <p:nvPr/>
          </p:nvSpPr>
          <p:spPr bwMode="auto">
            <a:xfrm flipV="1">
              <a:off x="1632" y="2016"/>
              <a:ext cx="48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Line 29"/>
            <p:cNvSpPr>
              <a:spLocks noChangeShapeType="1"/>
            </p:cNvSpPr>
            <p:nvPr/>
          </p:nvSpPr>
          <p:spPr bwMode="auto">
            <a:xfrm>
              <a:off x="1632" y="2208"/>
              <a:ext cx="528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457200" y="1927225"/>
            <a:ext cx="77724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</a:pPr>
            <a:r>
              <a:rPr lang="en-GB" altLang="en-US" sz="1800" b="1" dirty="0"/>
              <a:t>Alleles segregate </a:t>
            </a:r>
            <a:r>
              <a:rPr lang="ar-EG" altLang="en-US" sz="1800" dirty="0"/>
              <a:t>تنفصل</a:t>
            </a:r>
            <a:r>
              <a:rPr lang="en-GB" altLang="en-US" sz="1800" b="1" dirty="0"/>
              <a:t> because of the distribution of homologous chromosomes to different gametes in meiosis.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" name="Picture 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3" name="Rectangle 32"/>
          <p:cNvSpPr/>
          <p:nvPr/>
        </p:nvSpPr>
        <p:spPr>
          <a:xfrm>
            <a:off x="2286000" y="228600"/>
            <a:ext cx="460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h’s Hypothesis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  <p:bldP spid="25605" grpId="0"/>
      <p:bldP spid="25606" grpId="0"/>
      <p:bldP spid="256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4643438" y="304800"/>
            <a:ext cx="4500562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6200" y="4803775"/>
            <a:ext cx="44958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Punnett square analysis of the flower-color example demonstrates Mendel’s model.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Mendel’s model accounts for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3:1 ratio in the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generation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76200" y="228600"/>
            <a:ext cx="464820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Mendel’s law of segregation accounts for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3:1 ratio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generation.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hybrids will produce two classes of gametes, half with the purple-flower allele and half with the white-flower allele.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1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self-pollination, the gametes of these two classes unite randomly.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can produce four equally likely combinations of sperm and ovum.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3732213"/>
            <a:ext cx="4724400" cy="91598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Punnett square predicts the results of a genetic cross between individuals of known 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 </a:t>
            </a:r>
            <a:r>
              <a:rPr lang="ar-EG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الطرز الـ</a:t>
            </a:r>
            <a:r>
              <a:rPr lang="ar-SA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ﭽ</a:t>
            </a:r>
            <a:r>
              <a:rPr lang="ar-EG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ين</a:t>
            </a:r>
            <a:r>
              <a:rPr lang="ar-SA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69A5321-9D63-47CA-B222-EE7271A26B25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4241800" y="5943600"/>
            <a:ext cx="4876800" cy="91440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400" y="5943600"/>
            <a:ext cx="4114800" cy="91440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chemeClr val="bg1"/>
              </a:gs>
              <a:gs pos="100000">
                <a:srgbClr val="FF00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>
              <a:defRPr/>
            </a:pPr>
            <a:endParaRPr lang="en-US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1295400" y="3886200"/>
            <a:ext cx="990600" cy="8382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4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0" y="762000"/>
            <a:ext cx="4419600" cy="1539875"/>
            <a:chOff x="2880" y="480"/>
            <a:chExt cx="2784" cy="970"/>
          </a:xfrm>
        </p:grpSpPr>
        <p:sp>
          <p:nvSpPr>
            <p:cNvPr id="13371" name="Text Box 6"/>
            <p:cNvSpPr txBox="1">
              <a:spLocks noChangeArrowheads="1"/>
            </p:cNvSpPr>
            <p:nvPr/>
          </p:nvSpPr>
          <p:spPr bwMode="auto">
            <a:xfrm>
              <a:off x="2880" y="960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000" b="1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2" name="Text Box 7"/>
            <p:cNvSpPr txBox="1">
              <a:spLocks noChangeArrowheads="1"/>
            </p:cNvSpPr>
            <p:nvPr/>
          </p:nvSpPr>
          <p:spPr bwMode="auto">
            <a:xfrm>
              <a:off x="3600" y="979"/>
              <a:ext cx="3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3" name="Text Box 8"/>
            <p:cNvSpPr txBox="1">
              <a:spLocks noChangeArrowheads="1"/>
            </p:cNvSpPr>
            <p:nvPr/>
          </p:nvSpPr>
          <p:spPr bwMode="auto">
            <a:xfrm>
              <a:off x="4608" y="1008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000" b="1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4" name="Text Box 9"/>
            <p:cNvSpPr txBox="1">
              <a:spLocks noChangeArrowheads="1"/>
            </p:cNvSpPr>
            <p:nvPr/>
          </p:nvSpPr>
          <p:spPr bwMode="auto">
            <a:xfrm>
              <a:off x="5280" y="1017"/>
              <a:ext cx="3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5" name="Line 10"/>
            <p:cNvSpPr>
              <a:spLocks noChangeShapeType="1"/>
            </p:cNvSpPr>
            <p:nvPr/>
          </p:nvSpPr>
          <p:spPr bwMode="auto">
            <a:xfrm flipH="1">
              <a:off x="3072" y="480"/>
              <a:ext cx="288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6" name="Line 11"/>
            <p:cNvSpPr>
              <a:spLocks noChangeShapeType="1"/>
            </p:cNvSpPr>
            <p:nvPr/>
          </p:nvSpPr>
          <p:spPr bwMode="auto">
            <a:xfrm>
              <a:off x="3552" y="480"/>
              <a:ext cx="24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7" name="Line 12"/>
            <p:cNvSpPr>
              <a:spLocks noChangeShapeType="1"/>
            </p:cNvSpPr>
            <p:nvPr/>
          </p:nvSpPr>
          <p:spPr bwMode="auto">
            <a:xfrm flipH="1">
              <a:off x="4752" y="480"/>
              <a:ext cx="192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8" name="Line 13"/>
            <p:cNvSpPr>
              <a:spLocks noChangeShapeType="1"/>
            </p:cNvSpPr>
            <p:nvPr/>
          </p:nvSpPr>
          <p:spPr bwMode="auto">
            <a:xfrm>
              <a:off x="5184" y="480"/>
              <a:ext cx="24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38" name="Oval 14"/>
          <p:cNvSpPr>
            <a:spLocks noChangeArrowheads="1"/>
          </p:cNvSpPr>
          <p:nvPr/>
        </p:nvSpPr>
        <p:spPr bwMode="auto">
          <a:xfrm>
            <a:off x="4267200" y="3824288"/>
            <a:ext cx="914400" cy="914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36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5410200" y="3824288"/>
            <a:ext cx="990600" cy="900112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4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sp>
        <p:nvSpPr>
          <p:cNvPr id="26640" name="Oval 16"/>
          <p:cNvSpPr>
            <a:spLocks noChangeArrowheads="1"/>
          </p:cNvSpPr>
          <p:nvPr/>
        </p:nvSpPr>
        <p:spPr bwMode="auto">
          <a:xfrm>
            <a:off x="6553200" y="3810000"/>
            <a:ext cx="990600" cy="928688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4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sp>
        <p:nvSpPr>
          <p:cNvPr id="26641" name="Oval 17"/>
          <p:cNvSpPr>
            <a:spLocks noChangeArrowheads="1"/>
          </p:cNvSpPr>
          <p:nvPr/>
        </p:nvSpPr>
        <p:spPr bwMode="auto">
          <a:xfrm>
            <a:off x="8153400" y="3824288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GB" altLang="en-US" sz="3200">
                <a:latin typeface="Times New Roman" pitchFamily="18" charset="0"/>
                <a:cs typeface="Times New Roman" pitchFamily="18" charset="0"/>
              </a:rPr>
              <a:t>pp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57200" y="1295400"/>
            <a:ext cx="762000" cy="1524000"/>
            <a:chOff x="432" y="768"/>
            <a:chExt cx="480" cy="960"/>
          </a:xfrm>
        </p:grpSpPr>
        <p:sp>
          <p:nvSpPr>
            <p:cNvPr id="26643" name="Oval 19"/>
            <p:cNvSpPr>
              <a:spLocks noChangeArrowheads="1"/>
            </p:cNvSpPr>
            <p:nvPr/>
          </p:nvSpPr>
          <p:spPr bwMode="auto">
            <a:xfrm>
              <a:off x="432" y="1344"/>
              <a:ext cx="480" cy="384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0" name="Line 20"/>
            <p:cNvSpPr>
              <a:spLocks noChangeShapeType="1"/>
            </p:cNvSpPr>
            <p:nvPr/>
          </p:nvSpPr>
          <p:spPr bwMode="auto">
            <a:xfrm>
              <a:off x="624" y="768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590800" y="1295400"/>
            <a:ext cx="685800" cy="1600200"/>
            <a:chOff x="1440" y="720"/>
            <a:chExt cx="432" cy="1008"/>
          </a:xfrm>
        </p:grpSpPr>
        <p:sp>
          <p:nvSpPr>
            <p:cNvPr id="13367" name="Oval 22"/>
            <p:cNvSpPr>
              <a:spLocks noChangeArrowheads="1"/>
            </p:cNvSpPr>
            <p:nvPr/>
          </p:nvSpPr>
          <p:spPr bwMode="auto">
            <a:xfrm>
              <a:off x="1440" y="1344"/>
              <a:ext cx="432" cy="38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 eaLnBrk="1" hangingPunct="1"/>
              <a:r>
                <a:rPr lang="en-GB" altLang="en-US" sz="3200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68" name="Line 23"/>
            <p:cNvSpPr>
              <a:spLocks noChangeShapeType="1"/>
            </p:cNvSpPr>
            <p:nvPr/>
          </p:nvSpPr>
          <p:spPr bwMode="auto">
            <a:xfrm>
              <a:off x="1680" y="720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 flipH="1">
            <a:off x="609600" y="2895600"/>
            <a:ext cx="2438400" cy="990600"/>
            <a:chOff x="720" y="1728"/>
            <a:chExt cx="912" cy="624"/>
          </a:xfrm>
        </p:grpSpPr>
        <p:sp>
          <p:nvSpPr>
            <p:cNvPr id="13365" name="Line 25"/>
            <p:cNvSpPr>
              <a:spLocks noChangeShapeType="1"/>
            </p:cNvSpPr>
            <p:nvPr/>
          </p:nvSpPr>
          <p:spPr bwMode="auto">
            <a:xfrm flipH="1">
              <a:off x="1248" y="1728"/>
              <a:ext cx="384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6" name="Line 26"/>
            <p:cNvSpPr>
              <a:spLocks noChangeShapeType="1"/>
            </p:cNvSpPr>
            <p:nvPr/>
          </p:nvSpPr>
          <p:spPr bwMode="auto">
            <a:xfrm>
              <a:off x="720" y="1776"/>
              <a:ext cx="336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838200" y="4800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100% </a:t>
            </a:r>
            <a: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endParaRPr lang="en-GB" b="1" i="1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7" name="Text Box 28"/>
          <p:cNvSpPr txBox="1">
            <a:spLocks noChangeArrowheads="1"/>
          </p:cNvSpPr>
          <p:nvPr/>
        </p:nvSpPr>
        <p:spPr bwMode="auto">
          <a:xfrm>
            <a:off x="5562600" y="6096000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i="1"/>
              <a:t>F</a:t>
            </a:r>
            <a:r>
              <a:rPr lang="en-GB" altLang="en-US" sz="2800" b="1" baseline="-25000"/>
              <a:t>2</a:t>
            </a:r>
            <a:r>
              <a:rPr lang="en-GB" altLang="en-US" sz="2800" b="1" i="1"/>
              <a:t> </a:t>
            </a:r>
            <a:r>
              <a:rPr lang="en-GB" altLang="en-US" sz="2800" b="1"/>
              <a:t>generation</a:t>
            </a:r>
            <a:endParaRPr lang="en-GB" altLang="en-US" sz="2800" b="1" i="1"/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5105400" y="49530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:         1 White</a:t>
            </a:r>
          </a:p>
        </p:txBody>
      </p:sp>
      <p:sp>
        <p:nvSpPr>
          <p:cNvPr id="13329" name="Text Box 30"/>
          <p:cNvSpPr txBox="1">
            <a:spLocks noChangeArrowheads="1"/>
          </p:cNvSpPr>
          <p:nvPr/>
        </p:nvSpPr>
        <p:spPr bwMode="auto">
          <a:xfrm>
            <a:off x="685800" y="6110288"/>
            <a:ext cx="2514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i="1"/>
              <a:t>F</a:t>
            </a:r>
            <a:r>
              <a:rPr lang="en-GB" altLang="en-US" sz="2800" b="1" baseline="-25000"/>
              <a:t>1</a:t>
            </a:r>
            <a:r>
              <a:rPr lang="en-GB" altLang="en-US" sz="2800" b="1" i="1"/>
              <a:t> </a:t>
            </a:r>
            <a:r>
              <a:rPr lang="en-GB" altLang="en-US" sz="2800" b="1"/>
              <a:t>generation</a:t>
            </a:r>
            <a:endParaRPr lang="en-GB" altLang="en-US" sz="2800" b="1" i="1"/>
          </a:p>
        </p:txBody>
      </p:sp>
      <p:sp>
        <p:nvSpPr>
          <p:cNvPr id="13330" name="Line 31"/>
          <p:cNvSpPr>
            <a:spLocks noChangeShapeType="1"/>
          </p:cNvSpPr>
          <p:nvPr/>
        </p:nvSpPr>
        <p:spPr bwMode="auto">
          <a:xfrm>
            <a:off x="4191000" y="0"/>
            <a:ext cx="0" cy="68580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4724400" y="2133600"/>
            <a:ext cx="2819400" cy="1600200"/>
            <a:chOff x="2976" y="1344"/>
            <a:chExt cx="1776" cy="1008"/>
          </a:xfrm>
        </p:grpSpPr>
        <p:sp>
          <p:nvSpPr>
            <p:cNvPr id="13362" name="Line 33"/>
            <p:cNvSpPr>
              <a:spLocks noChangeShapeType="1"/>
            </p:cNvSpPr>
            <p:nvPr/>
          </p:nvSpPr>
          <p:spPr bwMode="auto">
            <a:xfrm flipH="1">
              <a:off x="2976" y="1344"/>
              <a:ext cx="48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3" name="Line 34"/>
            <p:cNvSpPr>
              <a:spLocks noChangeShapeType="1"/>
            </p:cNvSpPr>
            <p:nvPr/>
          </p:nvSpPr>
          <p:spPr bwMode="auto">
            <a:xfrm flipH="1">
              <a:off x="2976" y="1344"/>
              <a:ext cx="1776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4" name="Line 3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4876800" y="2133600"/>
            <a:ext cx="3657600" cy="1600200"/>
            <a:chOff x="3072" y="1344"/>
            <a:chExt cx="2304" cy="1008"/>
          </a:xfrm>
        </p:grpSpPr>
        <p:sp>
          <p:nvSpPr>
            <p:cNvPr id="13359" name="Line 37"/>
            <p:cNvSpPr>
              <a:spLocks noChangeShapeType="1"/>
            </p:cNvSpPr>
            <p:nvPr/>
          </p:nvSpPr>
          <p:spPr bwMode="auto">
            <a:xfrm flipH="1">
              <a:off x="3744" y="1344"/>
              <a:ext cx="1632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0" name="Line 38"/>
            <p:cNvSpPr>
              <a:spLocks noChangeShapeType="1"/>
            </p:cNvSpPr>
            <p:nvPr/>
          </p:nvSpPr>
          <p:spPr bwMode="auto">
            <a:xfrm>
              <a:off x="3072" y="1344"/>
              <a:ext cx="672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1" name="Line 39"/>
            <p:cNvSpPr>
              <a:spLocks noChangeShapeType="1"/>
            </p:cNvSpPr>
            <p:nvPr/>
          </p:nvSpPr>
          <p:spPr bwMode="auto">
            <a:xfrm>
              <a:off x="3744" y="2160"/>
              <a:ext cx="0" cy="19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6019800" y="2057400"/>
            <a:ext cx="1524000" cy="1676400"/>
            <a:chOff x="3792" y="1296"/>
            <a:chExt cx="960" cy="1056"/>
          </a:xfrm>
        </p:grpSpPr>
        <p:sp>
          <p:nvSpPr>
            <p:cNvPr id="13356" name="Line 41"/>
            <p:cNvSpPr>
              <a:spLocks noChangeShapeType="1"/>
            </p:cNvSpPr>
            <p:nvPr/>
          </p:nvSpPr>
          <p:spPr bwMode="auto">
            <a:xfrm>
              <a:off x="3792" y="1296"/>
              <a:ext cx="624" cy="86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7" name="Line 42"/>
            <p:cNvSpPr>
              <a:spLocks noChangeShapeType="1"/>
            </p:cNvSpPr>
            <p:nvPr/>
          </p:nvSpPr>
          <p:spPr bwMode="auto">
            <a:xfrm flipH="1">
              <a:off x="4416" y="1344"/>
              <a:ext cx="336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8" name="Line 43"/>
            <p:cNvSpPr>
              <a:spLocks noChangeShapeType="1"/>
            </p:cNvSpPr>
            <p:nvPr/>
          </p:nvSpPr>
          <p:spPr bwMode="auto">
            <a:xfrm>
              <a:off x="4416" y="2160"/>
              <a:ext cx="0" cy="19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6019800" y="2057400"/>
            <a:ext cx="2590800" cy="1676400"/>
            <a:chOff x="3792" y="1296"/>
            <a:chExt cx="1632" cy="1056"/>
          </a:xfrm>
        </p:grpSpPr>
        <p:sp>
          <p:nvSpPr>
            <p:cNvPr id="13353" name="Line 45"/>
            <p:cNvSpPr>
              <a:spLocks noChangeShapeType="1"/>
            </p:cNvSpPr>
            <p:nvPr/>
          </p:nvSpPr>
          <p:spPr bwMode="auto">
            <a:xfrm flipH="1">
              <a:off x="5424" y="1344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4" name="Line 46"/>
            <p:cNvSpPr>
              <a:spLocks noChangeShapeType="1"/>
            </p:cNvSpPr>
            <p:nvPr/>
          </p:nvSpPr>
          <p:spPr bwMode="auto">
            <a:xfrm>
              <a:off x="3792" y="1296"/>
              <a:ext cx="1632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5" name="Line 47"/>
            <p:cNvSpPr>
              <a:spLocks noChangeShapeType="1"/>
            </p:cNvSpPr>
            <p:nvPr/>
          </p:nvSpPr>
          <p:spPr bwMode="auto">
            <a:xfrm>
              <a:off x="5424" y="2160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25400" y="4006850"/>
            <a:ext cx="3962400" cy="641350"/>
            <a:chOff x="0" y="2448"/>
            <a:chExt cx="2496" cy="404"/>
          </a:xfrm>
        </p:grpSpPr>
        <p:grpSp>
          <p:nvGrpSpPr>
            <p:cNvPr id="13348" name="Group 49"/>
            <p:cNvGrpSpPr>
              <a:grpSpLocks/>
            </p:cNvGrpSpPr>
            <p:nvPr/>
          </p:nvGrpSpPr>
          <p:grpSpPr bwMode="auto">
            <a:xfrm>
              <a:off x="1296" y="2448"/>
              <a:ext cx="1200" cy="404"/>
              <a:chOff x="1296" y="2448"/>
              <a:chExt cx="1056" cy="404"/>
            </a:xfrm>
          </p:grpSpPr>
          <p:sp>
            <p:nvSpPr>
              <p:cNvPr id="26674" name="Text Box 50"/>
              <p:cNvSpPr txBox="1">
                <a:spLocks noChangeArrowheads="1"/>
              </p:cNvSpPr>
              <p:nvPr/>
            </p:nvSpPr>
            <p:spPr bwMode="auto">
              <a:xfrm>
                <a:off x="1536" y="2448"/>
                <a:ext cx="8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  <a:defRPr/>
                </a:pPr>
                <a:r>
                  <a:rPr lang="en-GB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Recessive allele</a:t>
                </a:r>
              </a:p>
            </p:txBody>
          </p:sp>
          <p:sp>
            <p:nvSpPr>
              <p:cNvPr id="13352" name="Line 51"/>
              <p:cNvSpPr>
                <a:spLocks noChangeShapeType="1"/>
              </p:cNvSpPr>
              <p:nvPr/>
            </p:nvSpPr>
            <p:spPr bwMode="auto">
              <a:xfrm flipV="1">
                <a:off x="1296" y="2592"/>
                <a:ext cx="288" cy="1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76" name="Text Box 52"/>
            <p:cNvSpPr txBox="1">
              <a:spLocks noChangeArrowheads="1"/>
            </p:cNvSpPr>
            <p:nvPr/>
          </p:nvSpPr>
          <p:spPr bwMode="auto">
            <a:xfrm>
              <a:off x="0" y="2448"/>
              <a:ext cx="87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Dominant allele</a:t>
              </a:r>
            </a:p>
          </p:txBody>
        </p:sp>
        <p:sp>
          <p:nvSpPr>
            <p:cNvPr id="13350" name="Line 53"/>
            <p:cNvSpPr>
              <a:spLocks noChangeShapeType="1"/>
            </p:cNvSpPr>
            <p:nvPr/>
          </p:nvSpPr>
          <p:spPr bwMode="auto">
            <a:xfrm flipH="1" flipV="1">
              <a:off x="624" y="2640"/>
              <a:ext cx="327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381000" y="152400"/>
            <a:ext cx="2971800" cy="914400"/>
            <a:chOff x="288" y="96"/>
            <a:chExt cx="1680" cy="576"/>
          </a:xfrm>
        </p:grpSpPr>
        <p:sp>
          <p:nvSpPr>
            <p:cNvPr id="26679" name="Oval 55"/>
            <p:cNvSpPr>
              <a:spLocks noChangeArrowheads="1"/>
            </p:cNvSpPr>
            <p:nvPr/>
          </p:nvSpPr>
          <p:spPr bwMode="auto">
            <a:xfrm>
              <a:off x="288" y="96"/>
              <a:ext cx="576" cy="57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13346" name="Oval 56"/>
            <p:cNvSpPr>
              <a:spLocks noChangeArrowheads="1"/>
            </p:cNvSpPr>
            <p:nvPr/>
          </p:nvSpPr>
          <p:spPr bwMode="auto">
            <a:xfrm>
              <a:off x="1392" y="96"/>
              <a:ext cx="576" cy="57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 eaLnBrk="1" hangingPunct="1"/>
              <a:r>
                <a:rPr lang="en-GB" altLang="en-US" sz="3200"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26681" name="Text Box 57"/>
            <p:cNvSpPr txBox="1">
              <a:spLocks noChangeArrowheads="1"/>
            </p:cNvSpPr>
            <p:nvPr/>
          </p:nvSpPr>
          <p:spPr bwMode="auto">
            <a:xfrm>
              <a:off x="864" y="192"/>
              <a:ext cx="4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X</a:t>
              </a:r>
            </a:p>
          </p:txBody>
        </p:sp>
      </p:grpSp>
      <p:grpSp>
        <p:nvGrpSpPr>
          <p:cNvPr id="13" name="Group 58"/>
          <p:cNvGrpSpPr>
            <a:grpSpLocks/>
          </p:cNvGrpSpPr>
          <p:nvPr/>
        </p:nvGrpSpPr>
        <p:grpSpPr bwMode="auto">
          <a:xfrm>
            <a:off x="5029200" y="76200"/>
            <a:ext cx="3505200" cy="838200"/>
            <a:chOff x="3168" y="48"/>
            <a:chExt cx="2208" cy="528"/>
          </a:xfrm>
        </p:grpSpPr>
        <p:sp>
          <p:nvSpPr>
            <p:cNvPr id="26683" name="Oval 59"/>
            <p:cNvSpPr>
              <a:spLocks noChangeArrowheads="1"/>
            </p:cNvSpPr>
            <p:nvPr/>
          </p:nvSpPr>
          <p:spPr bwMode="auto">
            <a:xfrm>
              <a:off x="3168" y="48"/>
              <a:ext cx="624" cy="528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26684" name="Oval 60"/>
            <p:cNvSpPr>
              <a:spLocks noChangeArrowheads="1"/>
            </p:cNvSpPr>
            <p:nvPr/>
          </p:nvSpPr>
          <p:spPr bwMode="auto">
            <a:xfrm>
              <a:off x="4752" y="48"/>
              <a:ext cx="624" cy="528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26685" name="Text Box 61"/>
            <p:cNvSpPr txBox="1">
              <a:spLocks noChangeArrowheads="1"/>
            </p:cNvSpPr>
            <p:nvPr/>
          </p:nvSpPr>
          <p:spPr bwMode="auto">
            <a:xfrm>
              <a:off x="4032" y="144"/>
              <a:ext cx="4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X</a:t>
              </a:r>
            </a:p>
          </p:txBody>
        </p:sp>
      </p:grpSp>
      <p:sp>
        <p:nvSpPr>
          <p:cNvPr id="26686" name="Freeform 62"/>
          <p:cNvSpPr>
            <a:spLocks/>
          </p:cNvSpPr>
          <p:nvPr/>
        </p:nvSpPr>
        <p:spPr bwMode="auto">
          <a:xfrm>
            <a:off x="2133600" y="533400"/>
            <a:ext cx="2743200" cy="3429000"/>
          </a:xfrm>
          <a:custGeom>
            <a:avLst/>
            <a:gdLst>
              <a:gd name="T0" fmla="*/ 0 w 1728"/>
              <a:gd name="T1" fmla="*/ 2147483647 h 2160"/>
              <a:gd name="T2" fmla="*/ 2147483647 w 1728"/>
              <a:gd name="T3" fmla="*/ 2147483647 h 2160"/>
              <a:gd name="T4" fmla="*/ 2147483647 w 1728"/>
              <a:gd name="T5" fmla="*/ 2147483647 h 2160"/>
              <a:gd name="T6" fmla="*/ 2147483647 w 1728"/>
              <a:gd name="T7" fmla="*/ 0 h 2160"/>
              <a:gd name="T8" fmla="*/ 0 60000 65536"/>
              <a:gd name="T9" fmla="*/ 0 60000 65536"/>
              <a:gd name="T10" fmla="*/ 0 60000 65536"/>
              <a:gd name="T11" fmla="*/ 0 60000 65536"/>
              <a:gd name="T12" fmla="*/ 0 w 1728"/>
              <a:gd name="T13" fmla="*/ 0 h 2160"/>
              <a:gd name="T14" fmla="*/ 1728 w 1728"/>
              <a:gd name="T15" fmla="*/ 2160 h 2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8" h="2160">
                <a:moveTo>
                  <a:pt x="0" y="2160"/>
                </a:moveTo>
                <a:cubicBezTo>
                  <a:pt x="300" y="2084"/>
                  <a:pt x="600" y="2008"/>
                  <a:pt x="768" y="1728"/>
                </a:cubicBezTo>
                <a:cubicBezTo>
                  <a:pt x="936" y="1448"/>
                  <a:pt x="848" y="768"/>
                  <a:pt x="1008" y="480"/>
                </a:cubicBezTo>
                <a:cubicBezTo>
                  <a:pt x="1168" y="192"/>
                  <a:pt x="1448" y="96"/>
                  <a:pt x="1728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7" name="Text Box 63"/>
          <p:cNvSpPr txBox="1">
            <a:spLocks noChangeArrowheads="1"/>
          </p:cNvSpPr>
          <p:nvPr/>
        </p:nvSpPr>
        <p:spPr bwMode="auto">
          <a:xfrm>
            <a:off x="3429000" y="0"/>
            <a:ext cx="14478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Pea plant</a:t>
            </a:r>
          </a:p>
        </p:txBody>
      </p:sp>
      <p:sp>
        <p:nvSpPr>
          <p:cNvPr id="26688" name="Text Box 64"/>
          <p:cNvSpPr txBox="1">
            <a:spLocks noChangeArrowheads="1"/>
          </p:cNvSpPr>
          <p:nvPr/>
        </p:nvSpPr>
        <p:spPr bwMode="auto">
          <a:xfrm>
            <a:off x="838200" y="990600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</a:p>
        </p:txBody>
      </p: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5562600" y="685800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26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38" grpId="0" animBg="1"/>
      <p:bldP spid="26639" grpId="0" animBg="1"/>
      <p:bldP spid="26640" grpId="0" animBg="1"/>
      <p:bldP spid="26641" grpId="0" animBg="1"/>
      <p:bldP spid="26651" grpId="0"/>
      <p:bldP spid="26653" grpId="0"/>
      <p:bldP spid="26686" grpId="0" animBg="1"/>
      <p:bldP spid="26688" grpId="0"/>
      <p:bldP spid="266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EFF4683-BD84-4104-AD6C-3A7E4E020091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10000" y="152400"/>
            <a:ext cx="5257800" cy="655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6200" y="152400"/>
            <a:ext cx="3581400" cy="6553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152400" y="2133600"/>
            <a:ext cx="3276600" cy="1676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endParaRPr lang="en-US" sz="96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1000" y="3352800"/>
            <a:ext cx="2895600" cy="1981200"/>
            <a:chOff x="2064" y="2448"/>
            <a:chExt cx="1824" cy="1248"/>
          </a:xfrm>
        </p:grpSpPr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2112" y="3072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Genotype</a:t>
              </a:r>
            </a:p>
          </p:txBody>
        </p:sp>
        <p:sp>
          <p:nvSpPr>
            <p:cNvPr id="14362" name="Text Box 7"/>
            <p:cNvSpPr txBox="1">
              <a:spLocks noChangeArrowheads="1"/>
            </p:cNvSpPr>
            <p:nvPr/>
          </p:nvSpPr>
          <p:spPr bwMode="auto">
            <a:xfrm>
              <a:off x="2064" y="3408"/>
              <a:ext cx="18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/>
                <a:t>(Genetic make up)</a:t>
              </a:r>
            </a:p>
          </p:txBody>
        </p:sp>
        <p:sp>
          <p:nvSpPr>
            <p:cNvPr id="14363" name="Line 8"/>
            <p:cNvSpPr>
              <a:spLocks noChangeShapeType="1"/>
            </p:cNvSpPr>
            <p:nvPr/>
          </p:nvSpPr>
          <p:spPr bwMode="auto">
            <a:xfrm>
              <a:off x="2880" y="2448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990600" y="2514600"/>
            <a:ext cx="1600200" cy="838200"/>
          </a:xfrm>
          <a:prstGeom prst="ellips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r>
              <a:rPr lang="en-GB" sz="4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33400" y="533400"/>
            <a:ext cx="2590800" cy="1828800"/>
            <a:chOff x="2112" y="240"/>
            <a:chExt cx="1632" cy="1152"/>
          </a:xfrm>
        </p:grpSpPr>
        <p:sp>
          <p:nvSpPr>
            <p:cNvPr id="27659" name="Text Box 11"/>
            <p:cNvSpPr txBox="1">
              <a:spLocks noChangeArrowheads="1"/>
            </p:cNvSpPr>
            <p:nvPr/>
          </p:nvSpPr>
          <p:spPr bwMode="auto">
            <a:xfrm>
              <a:off x="2112" y="240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Phenotype</a:t>
              </a:r>
            </a:p>
          </p:txBody>
        </p:sp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2352" y="528"/>
              <a:ext cx="12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3600"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(Colour)</a:t>
              </a:r>
            </a:p>
          </p:txBody>
        </p:sp>
        <p:sp>
          <p:nvSpPr>
            <p:cNvPr id="14360" name="Line 13"/>
            <p:cNvSpPr>
              <a:spLocks noChangeShapeType="1"/>
            </p:cNvSpPr>
            <p:nvPr/>
          </p:nvSpPr>
          <p:spPr bwMode="auto">
            <a:xfrm>
              <a:off x="2880" y="864"/>
              <a:ext cx="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038600" y="2682875"/>
            <a:ext cx="4648200" cy="762000"/>
            <a:chOff x="2544" y="144"/>
            <a:chExt cx="2928" cy="480"/>
          </a:xfrm>
        </p:grpSpPr>
        <p:sp>
          <p:nvSpPr>
            <p:cNvPr id="27663" name="Oval 15"/>
            <p:cNvSpPr>
              <a:spLocks noChangeArrowheads="1"/>
            </p:cNvSpPr>
            <p:nvPr/>
          </p:nvSpPr>
          <p:spPr bwMode="auto">
            <a:xfrm>
              <a:off x="2544" y="144"/>
              <a:ext cx="480" cy="48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4992" y="144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32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27665" name="Text Box 17"/>
            <p:cNvSpPr txBox="1">
              <a:spLocks noChangeArrowheads="1"/>
            </p:cNvSpPr>
            <p:nvPr/>
          </p:nvSpPr>
          <p:spPr bwMode="auto">
            <a:xfrm>
              <a:off x="3168" y="163"/>
              <a:ext cx="17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32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Homozygous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114800" y="4435475"/>
            <a:ext cx="3962400" cy="838200"/>
            <a:chOff x="2592" y="1248"/>
            <a:chExt cx="2496" cy="528"/>
          </a:xfrm>
        </p:grpSpPr>
        <p:sp>
          <p:nvSpPr>
            <p:cNvPr id="27667" name="Oval 19"/>
            <p:cNvSpPr>
              <a:spLocks noChangeArrowheads="1"/>
            </p:cNvSpPr>
            <p:nvPr/>
          </p:nvSpPr>
          <p:spPr bwMode="auto">
            <a:xfrm>
              <a:off x="2592" y="1248"/>
              <a:ext cx="528" cy="528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27668" name="Text Box 20"/>
            <p:cNvSpPr txBox="1">
              <a:spLocks noChangeArrowheads="1"/>
            </p:cNvSpPr>
            <p:nvPr/>
          </p:nvSpPr>
          <p:spPr bwMode="auto">
            <a:xfrm>
              <a:off x="3168" y="1344"/>
              <a:ext cx="19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32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Heterozygous</a:t>
              </a:r>
            </a:p>
          </p:txBody>
        </p:sp>
      </p:grp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4038600" y="346075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 organism having a pair of identical alleles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3962400" y="5349875"/>
            <a:ext cx="510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 organism having a pair of two different alleles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3810000" y="381000"/>
            <a:ext cx="5181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Phenotype</a:t>
            </a: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                                      Is t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he organism’s appearance </a:t>
            </a:r>
            <a:r>
              <a:rPr lang="ar-SA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الطرز </a:t>
            </a:r>
            <a:r>
              <a:rPr lang="ar-EG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المظهر</a:t>
            </a:r>
            <a:r>
              <a:rPr lang="ar-SA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ي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3886200" y="1371600"/>
            <a:ext cx="48006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Genotype</a:t>
            </a: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                                        Is t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he organism’s genetic  makeup </a:t>
            </a:r>
            <a:r>
              <a:rPr lang="ar-EG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الطرز الـﭽين</a:t>
            </a:r>
            <a:r>
              <a:rPr lang="ar-SA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ي</a:t>
            </a: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4351" name="Text Box 27"/>
          <p:cNvSpPr txBox="1">
            <a:spLocks noChangeArrowheads="1"/>
          </p:cNvSpPr>
          <p:nvPr/>
        </p:nvSpPr>
        <p:spPr bwMode="auto">
          <a:xfrm>
            <a:off x="5867400" y="264795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SA" altLang="en-US" sz="1400" b="1"/>
              <a:t>متماثل الجينات</a:t>
            </a:r>
            <a:endParaRPr lang="en-GB" altLang="en-US" sz="1400" b="1"/>
          </a:p>
        </p:txBody>
      </p:sp>
      <p:sp>
        <p:nvSpPr>
          <p:cNvPr id="14352" name="Text Box 28"/>
          <p:cNvSpPr txBox="1">
            <a:spLocks noChangeArrowheads="1"/>
          </p:cNvSpPr>
          <p:nvPr/>
        </p:nvSpPr>
        <p:spPr bwMode="auto">
          <a:xfrm>
            <a:off x="5791200" y="449580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SA" altLang="en-US" sz="1400" b="1"/>
              <a:t>متباين الجينات</a:t>
            </a:r>
            <a:endParaRPr lang="en-GB" altLang="en-US" sz="1400" b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 animBg="1"/>
      <p:bldP spid="27652" grpId="0" animBg="1"/>
      <p:bldP spid="27657" grpId="0" animBg="1"/>
      <p:bldP spid="27669" grpId="0"/>
      <p:bldP spid="27670" grpId="0"/>
      <p:bldP spid="27671" grpId="0"/>
      <p:bldP spid="276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492508"/>
            <a:ext cx="3352800" cy="4856714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flower color in peas, both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 have the same phenotype (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but different genotypes (homozygous and heterozygous).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only way to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produce a white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 is to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 (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the flower-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color gene.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3581400" y="1758950"/>
            <a:ext cx="556260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828800" y="111294"/>
            <a:ext cx="5658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 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400" y="525304"/>
            <a:ext cx="4520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 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D0F83F6-3479-430B-97FD-F48C6CF74A60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110663"/>
            <a:ext cx="4794250" cy="4604337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not possible to predict the genotype of an organism with a dominant phenotype.</a:t>
            </a:r>
          </a:p>
          <a:p>
            <a:pPr marL="576263" lvl="1" indent="-228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organism must have one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allele, but it could be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dominant or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cross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is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breeding a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 recessive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 phenotype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unknown genotype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determine the identity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the unknown allele. 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" r="3351" b="4466"/>
          <a:stretch>
            <a:fillRect/>
          </a:stretch>
        </p:blipFill>
        <p:spPr bwMode="auto">
          <a:xfrm>
            <a:off x="4419600" y="1371599"/>
            <a:ext cx="4648200" cy="5328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28600" y="5689937"/>
            <a:ext cx="4343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Q: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What is the result of Cross hybridization of </a:t>
            </a:r>
            <a:r>
              <a:rPr lang="en-US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white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colored flowers ? </a:t>
            </a: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103850" y="152400"/>
            <a:ext cx="2458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cross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uiExpand="1" build="p"/>
      <p:bldP spid="235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763000" cy="5549900"/>
          </a:xfrm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Law of </a:t>
            </a:r>
            <a:r>
              <a:rPr 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Segregation</a:t>
            </a:r>
          </a:p>
          <a:p>
            <a:pPr marL="398463" indent="0">
              <a:lnSpc>
                <a:spcPct val="90000"/>
              </a:lnSpc>
              <a:buClr>
                <a:srgbClr val="0000FF"/>
              </a:buClr>
              <a:buNone/>
              <a:tabLst>
                <a:tab pos="2743200" algn="l"/>
              </a:tabLst>
              <a:defRPr/>
            </a:pPr>
            <a:r>
              <a:rPr lang="en-US" sz="1900" b="1" dirty="0" smtClean="0"/>
              <a:t>The law of segregation states that a pair of factors is segregated, or separated, during the formation of gametes.</a:t>
            </a:r>
          </a:p>
          <a:p>
            <a:pPr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sz="800" b="1" dirty="0" smtClean="0"/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 character (allele</a:t>
            </a:r>
            <a:r>
              <a:rPr lang="en-US" alt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ar-EG" altLang="en-US" sz="1900" b="1" dirty="0" smtClean="0"/>
              <a:t>الصفة السائدة</a:t>
            </a:r>
            <a:endParaRPr lang="en-US" altLang="en-US" sz="1900" b="1" dirty="0" smtClean="0"/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Is fully expressed in the organism’s appearance.</a:t>
            </a: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 character (allele)</a:t>
            </a:r>
            <a:r>
              <a:rPr lang="en-US" alt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/>
              <a:t>الصفة المُتنحية</a:t>
            </a:r>
            <a:endParaRPr lang="en-US" altLang="en-US" sz="1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Has no noticeable effect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تأثير غير ملحوظ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 the organism’s appearance.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مُتماثل الجينات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An organism with two </a:t>
            </a:r>
            <a:r>
              <a:rPr lang="en-US" altLang="en-US" sz="19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identical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alleles for a character.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مُختلف الجينات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An organism with two </a:t>
            </a:r>
            <a:r>
              <a:rPr lang="en-US" altLang="en-US" sz="19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different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alleles for a character.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الطرز المظهر</a:t>
            </a:r>
            <a:r>
              <a:rPr lang="ar-SA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 description of an organism’s traits (feature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مظهر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الطرز الجين</a:t>
            </a:r>
            <a:r>
              <a:rPr lang="ar-SA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A description of an organism’s genetic makeup.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124200" y="228600"/>
            <a:ext cx="396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3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Definitions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7CEDD-3A3B-4F55-AAA7-C36AA6DE508E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32625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184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AD32DE1-9B57-433C-BA05-685223E631CF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324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brought an experimental and quantitative approach to genetics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5410200" cy="1920875"/>
          </a:xfrm>
        </p:spPr>
        <p:txBody>
          <a:bodyPr>
            <a:spAutoFit/>
          </a:bodyPr>
          <a:lstStyle/>
          <a:p>
            <a:pPr marL="231775" indent="-223838" eaLnBrk="1" hangingPunct="1"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Around 1857, Mendel began breeding garden peas to study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inheritance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وراثة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Because they are available in many varieties with distinct heritable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مُتوارث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characters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صفات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with different traits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76200" y="3749675"/>
            <a:ext cx="5105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23838" algn="l" rtl="0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Each pea plant has male (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stamens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and female (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carpel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sexual organs.</a:t>
            </a:r>
          </a:p>
          <a:p>
            <a:pPr marL="231775" indent="-223838" algn="l" rtl="0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In nature, pea plants typically </a:t>
            </a:r>
            <a:b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self-fertilize </a:t>
            </a:r>
            <a:r>
              <a:rPr lang="ar-EG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تلقيح ذات</a:t>
            </a:r>
            <a:r>
              <a:rPr lang="ar-SA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ي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fertilizing ova with their own pollens.</a:t>
            </a:r>
          </a:p>
          <a:p>
            <a:pPr marL="231775" indent="-223838" algn="l" rtl="0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However, Mendel could also move pollens </a:t>
            </a:r>
            <a:r>
              <a:rPr lang="ar-EG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حبوب اللقاح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from one plant to another to cross-pollinate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يُـلقح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plants.</a:t>
            </a:r>
          </a:p>
        </p:txBody>
      </p:sp>
      <p:pic>
        <p:nvPicPr>
          <p:cNvPr id="307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5186363" y="1219200"/>
            <a:ext cx="395763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96200" cy="609600"/>
          </a:xfrm>
        </p:spPr>
        <p:txBody>
          <a:bodyPr/>
          <a:lstStyle/>
          <a:p>
            <a:pPr>
              <a:defRPr/>
            </a:pPr>
            <a:r>
              <a:rPr 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Steps of Mendel’s Experiments</a:t>
            </a:r>
          </a:p>
        </p:txBody>
      </p:sp>
      <p:sp>
        <p:nvSpPr>
          <p:cNvPr id="4099" name="Rectangl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4100" name="Rectangl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4101" name="Rectangl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4102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pic>
        <p:nvPicPr>
          <p:cNvPr id="4103" name="Picture 9" descr="p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65287"/>
            <a:ext cx="86106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553200" cy="609600"/>
          </a:xfrm>
        </p:spPr>
        <p:txBody>
          <a:bodyPr/>
          <a:lstStyle/>
          <a:p>
            <a:pPr>
              <a:defRPr/>
            </a:pPr>
            <a:r>
              <a:rPr 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Mendel’s Results and Conclusions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657600"/>
          </a:xfrm>
          <a:solidFill>
            <a:srgbClr val="FFFF99"/>
          </a:solidFill>
          <a:ln w="12700">
            <a:solidFill>
              <a:srgbClr val="0000FF"/>
            </a:solidFill>
          </a:ln>
          <a:effectLst>
            <a:outerShdw dist="89803" dir="2700000" algn="ctr" rotWithShape="0">
              <a:schemeClr val="tx2"/>
            </a:outerShdw>
          </a:effec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Recessive and Dominant Traits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8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Mendel concluded that inherited characteristics are controlled by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factors</a:t>
            </a: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that occur in pairs. </a:t>
            </a:r>
          </a:p>
          <a:p>
            <a:pPr lvl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endParaRPr 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 his experiments on pea plants, one factor in a pair masked the other. The trait that masked the other was called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dominant</a:t>
            </a: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trait. The trait that was masked was called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recessive</a:t>
            </a: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trait.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544086"/>
            <a:ext cx="8686800" cy="4856714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 breeding experiment, Mendel would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cross-pollinate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تلقيح خلط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hybridize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هَجن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two contrasting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متباينين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true-breeding pea varieties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أنواع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true-breeding parents are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arental generation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their hybrid offspring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النسل المُهجن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0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ilial generation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would then allow 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ilial generation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hybrids to self-pollinate to produce an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generation.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was mainly Mendel’s </a:t>
            </a:r>
            <a:r>
              <a:rPr lang="en-US" alt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analysis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تحليل كم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 that revealed the two fundamental laws of heredity:                                                                                                     A)-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law of segregation.                                    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B)-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law of independent assortment.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527999" y="247295"/>
            <a:ext cx="3296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Mendel’s lows</a:t>
            </a:r>
            <a:endParaRPr lang="en-US" sz="36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FAC6F5B-376E-4248-976D-9D342D054273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 b="46680"/>
          <a:stretch>
            <a:fillRect/>
          </a:stretch>
        </p:blipFill>
        <p:spPr bwMode="auto">
          <a:xfrm>
            <a:off x="5029200" y="1267736"/>
            <a:ext cx="4038600" cy="247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4724400" cy="25114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expected that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18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hybrids from a cross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تلقيح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between </a:t>
            </a:r>
            <a:r>
              <a:rPr lang="en-US" altLang="en-US" sz="1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purple-flowered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white-flowered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pea plants would have </a:t>
            </a:r>
            <a:r>
              <a:rPr lang="en-US" altLang="en-US" sz="1800" b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pale purple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flowers </a:t>
            </a:r>
            <a:r>
              <a:rPr lang="ar-EG" altLang="en-US" sz="1800" dirty="0" smtClean="0"/>
              <a:t>بنفسج</a:t>
            </a:r>
            <a:r>
              <a:rPr lang="ar-SA" altLang="en-US" sz="1800" dirty="0" smtClean="0"/>
              <a:t>ي</a:t>
            </a:r>
            <a:r>
              <a:rPr lang="ar-EG" altLang="en-US" sz="1800" dirty="0" smtClean="0"/>
              <a:t> باهت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Instead,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ولكن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18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hybrids all have                                                                    </a:t>
            </a:r>
            <a:r>
              <a:rPr lang="en-US" altLang="en-US" sz="1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flowers, just a purple like their parents.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7818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Law of segregation: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chemeClr val="tx1"/>
                </a:solidFill>
              </a:rPr>
              <a:t>قانون الإنعزال)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two alleles </a:t>
            </a:r>
            <a:r>
              <a:rPr lang="ar-EG" altLang="en-US" sz="1800" dirty="0" smtClean="0">
                <a:solidFill>
                  <a:schemeClr val="tx1"/>
                </a:solidFill>
              </a:rPr>
              <a:t>ﭽـينات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a character are isolated into separate gametes</a:t>
            </a:r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4" r="7018" b="3355"/>
          <a:stretch>
            <a:fillRect/>
          </a:stretch>
        </p:blipFill>
        <p:spPr bwMode="auto">
          <a:xfrm>
            <a:off x="5029200" y="3816350"/>
            <a:ext cx="4038600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3505200"/>
            <a:ext cx="51054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cross produced a </a:t>
            </a:r>
            <a:r>
              <a:rPr lang="en-US" alt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purple to </a:t>
            </a:r>
            <a:r>
              <a:rPr lang="en-US" alt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white ratio of traits in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offspring, 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reasoned that the heritable                                                   factor for white flowers was present                                                          in the F</a:t>
            </a:r>
            <a:r>
              <a:rPr lang="en-US" altLang="en-US" b="1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plants, but it did not affect                                                    flower color.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1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purple flower is a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color      </a:t>
            </a:r>
            <a:r>
              <a:rPr lang="ar-EG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صفة سائدة) 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white flower is a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color</a:t>
            </a:r>
            <a:r>
              <a:rPr lang="ar-EG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(صفة مُتنحية) 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2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2554"/>
            <a:ext cx="8610600" cy="5336846"/>
          </a:xfrm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found similar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: 1 ratios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two traits among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offspring when he conducted crosses for six other characters, each represented by two different varieties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صفتين مختلفتين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4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when Mendel crossed two true-breeding varieties, one of which produced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round seeds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بذور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مُستديرة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the other of which produced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wrinkled seeds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بذور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مُجَعدة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all 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offspring had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round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seeds, but among 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plants,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75%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seeds were round and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25%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were wrinkled (</a:t>
            </a:r>
            <a:r>
              <a:rPr lang="en-US" altLang="en-US" sz="2000" dirty="0" smtClean="0">
                <a:solidFill>
                  <a:srgbClr val="0000FF"/>
                </a:solidFill>
              </a:rPr>
              <a:t>see second law in the next lecture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55743" y="228600"/>
            <a:ext cx="3916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Law of segregation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507F8A5-42FD-4269-8406-EBB369688A83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685800" y="63500"/>
            <a:ext cx="7772400" cy="671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31029"/>
            <a:ext cx="8686800" cy="2332946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developed a hypothesis </a:t>
            </a:r>
            <a:r>
              <a:rPr lang="ar-EG" altLang="en-US" sz="1800" dirty="0" smtClean="0">
                <a:solidFill>
                  <a:srgbClr val="000000"/>
                </a:solidFill>
              </a:rPr>
              <a:t>إفتراض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explain these results that consisted of four related ideas.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 Alternative version of genes </a:t>
            </a:r>
            <a:r>
              <a:rPr lang="en-US" altLang="en-US" sz="2000" b="1" dirty="0" smtClean="0"/>
              <a:t>(</a:t>
            </a:r>
            <a:r>
              <a:rPr lang="en-US" altLang="en-US" sz="1800" b="1" dirty="0" smtClean="0"/>
              <a:t>different alleles </a:t>
            </a:r>
            <a:r>
              <a:rPr lang="ar-EG" altLang="en-US" sz="1800" dirty="0" smtClean="0"/>
              <a:t>الـ</a:t>
            </a:r>
            <a:r>
              <a:rPr lang="ar-SA" altLang="en-US" sz="1800" dirty="0" smtClean="0"/>
              <a:t>ﭽ</a:t>
            </a:r>
            <a:r>
              <a:rPr lang="ar-EG" altLang="en-US" sz="1800" dirty="0" smtClean="0"/>
              <a:t>ينين المتقابلين</a:t>
            </a:r>
            <a:r>
              <a:rPr lang="en-US" altLang="en-US" sz="2000" b="1" dirty="0" smtClean="0"/>
              <a:t>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account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for variations in inherited characters.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Different alleles vary somewhat in                                                             the sequence of nucleotides at                                                                 the specific locus </a:t>
            </a:r>
            <a:r>
              <a:rPr lang="ar-EG" altLang="en-US" sz="1800" dirty="0" smtClean="0">
                <a:solidFill>
                  <a:srgbClr val="000000"/>
                </a:solidFill>
              </a:rPr>
              <a:t>موضع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gene.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257800" y="2951163"/>
            <a:ext cx="38862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76200" y="3863975"/>
            <a:ext cx="54102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 For each character, an organism</a:t>
            </a:r>
            <a:b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inherits </a:t>
            </a:r>
            <a:r>
              <a:rPr lang="ar-EG" altLang="en-US" sz="2000" dirty="0"/>
              <a:t>يرث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two alleles, one from</a:t>
            </a:r>
            <a:b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each parent.</a:t>
            </a:r>
          </a:p>
          <a:p>
            <a:pPr marL="742950" lvl="1" indent="-285750" algn="l" rtl="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homologous loci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مَوقِعُه على الكروموسوم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may differ</a:t>
            </a:r>
          </a:p>
          <a:p>
            <a:pPr marL="742950" lvl="1" indent="-285750" algn="l" rtl="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flower-color example, the F</a:t>
            </a:r>
            <a:r>
              <a:rPr lang="en-US" altLang="en-US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 inherited a 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purple-flower allele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one parent and a 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white-flower allele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the other.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2286000" y="228600"/>
            <a:ext cx="460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h’s Hypothesis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"/>
  <p:tag name="ARTICULATE_PROJECT_OPEN" val="1"/>
  <p:tag name="ARTICULATE_USED_PAGE_ORIENTATION" val="1"/>
  <p:tag name="ARTICULATE_USED_PAGE_SIZE" val="1"/>
  <p:tag name="TAG_BACKING_FORM_KEY" val="788366-c:\ashraf\d\ashraf 2\lectures\saudia\145-zoo\gamal-lectures\new-articulate\lectures\lecture-22 mendel\lecture 22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1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13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8 Lecture-Mendel\Quiz1.quiz"/>
  <p:tag name="QUIZMAKER_QUIZ_SLIDE_ID" val="287"/>
  <p:tag name="OVERRIDE" val="QUIZMAKER_QUIZ_SLIDE"/>
  <p:tag name="QUIZMAKER_QUIZ_TITLE" val="Quiz1"/>
  <p:tag name="ARTICULATE_DESCRIPTION" val="Quiz - 4 questions"/>
  <p:tag name="AQP_PASS_SCORE" val="60"/>
  <p:tag name="QUIZMAKER_LAST_MODIFY_DATE" val="41653.7879513889"/>
  <p:tag name="EMBEDDEDCONTENT_LASTWRITETIMEUTC" val="2014-01-14 15:54:39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4d829800-d230-4865-b6d3-3ad3ef1005f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4d829800-d230-4865-b6d3-3ad3ef1005f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4d829800-d230-4865-b6d3-3ad3ef1005f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6142</TotalTime>
  <Words>1045</Words>
  <Application>Microsoft Office PowerPoint</Application>
  <PresentationFormat>On-screen Show (4:3)</PresentationFormat>
  <Paragraphs>145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Mendel brought an experimental and quantitative approach to genetics</vt:lpstr>
      <vt:lpstr>Three Steps of Mendel’s Experiments</vt:lpstr>
      <vt:lpstr>Mendel’s Results and Conclusions</vt:lpstr>
      <vt:lpstr>PowerPoint Presentation</vt:lpstr>
      <vt:lpstr>A)- Law of segregation: قانون الإنعزال)) the two alleles ﭽـينات for a character are isolated into separate gametes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126</cp:revision>
  <dcterms:created xsi:type="dcterms:W3CDTF">2006-04-03T18:36:37Z</dcterms:created>
  <dcterms:modified xsi:type="dcterms:W3CDTF">2014-01-16T09:29:44Z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9EEFC8C8-4635-4393-94D5-C5A6494BE989</vt:lpwstr>
  </property>
  <property fmtid="{D5CDD505-2E9C-101B-9397-08002B2CF9AE}" pid="3" name="ArticulatePath">
    <vt:lpwstr>Lecture 22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2\Lectures\Saudia\145-Zoo\Gamal-Lectures\New-Articulate\Lectures\Lecture-22 Mendel\Lecture 22.ppta</vt:lpwstr>
  </property>
</Properties>
</file>