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73AE-E77D-4232-88D8-B714E1B905F1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929BA-BE48-40C5-9518-98E1B05F0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929BA-BE48-40C5-9518-98E1B05F0E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62FBF3-91BC-4167-832A-4E1D6AB830A6}" type="datetimeFigureOut">
              <a:rPr lang="en-US" smtClean="0"/>
              <a:pPr/>
              <a:t>1/16/2009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73B82A-8C86-4DB5-A79D-CD18548793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GMP_chemical_structure.p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GMP_chemical_structure.p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GDP_chemical_structure.p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en.wikipedia.org/wiki/File:GTP_chemical_structure.png" TargetMode="Externa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Purines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en.wikipedia.org/wiki/File:Cytosine_chemical_structure.png" TargetMode="External"/><Relationship Id="rId7" Type="http://schemas.openxmlformats.org/officeDocument/2006/relationships/hyperlink" Target="http://en.wikipedia.org/wiki/File:Uracil_chemical_structure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en.wikipedia.org/wiki/File:Thymine_chemical_structure.png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://en.wikipedia.org/wiki/File:Pyrimidine_chemical_structure.p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G_chemical_structure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G_chemical_structure.p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الأحماض النووية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النيوكليوتيدات</a:t>
            </a:r>
            <a:r>
              <a:rPr lang="ar-SA" dirty="0" smtClean="0"/>
              <a:t> الأحادية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هي عبارة عن </a:t>
            </a:r>
            <a:r>
              <a:rPr lang="ar-SA" dirty="0" err="1" smtClean="0">
                <a:cs typeface="+mj-cs"/>
              </a:rPr>
              <a:t>استرات</a:t>
            </a:r>
            <a:r>
              <a:rPr lang="ar-SA" dirty="0" smtClean="0">
                <a:cs typeface="+mj-cs"/>
              </a:rPr>
              <a:t> حامض </a:t>
            </a:r>
            <a:r>
              <a:rPr lang="ar-SA" dirty="0" err="1" smtClean="0">
                <a:cs typeface="+mj-cs"/>
              </a:rPr>
              <a:t>الفوسفوريك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للنيوكليوسيدات</a:t>
            </a:r>
            <a:r>
              <a:rPr lang="ar-SA" dirty="0" smtClean="0">
                <a:cs typeface="+mj-cs"/>
              </a:rPr>
              <a:t> والتي </a:t>
            </a:r>
            <a:r>
              <a:rPr lang="ar-SA" dirty="0" err="1" smtClean="0">
                <a:cs typeface="+mj-cs"/>
              </a:rPr>
              <a:t>تتأستر</a:t>
            </a:r>
            <a:r>
              <a:rPr lang="ar-SA" dirty="0" smtClean="0">
                <a:cs typeface="+mj-cs"/>
              </a:rPr>
              <a:t> فيها مجموعة حامض </a:t>
            </a:r>
            <a:r>
              <a:rPr lang="ar-SA" dirty="0" err="1" smtClean="0">
                <a:cs typeface="+mj-cs"/>
              </a:rPr>
              <a:t>الفوسفوريك</a:t>
            </a:r>
            <a:r>
              <a:rPr lang="ar-SA" dirty="0" smtClean="0">
                <a:cs typeface="+mj-cs"/>
              </a:rPr>
              <a:t> مع أحد مجاميع </a:t>
            </a:r>
            <a:r>
              <a:rPr lang="ar-SA" dirty="0" err="1" smtClean="0">
                <a:cs typeface="+mj-cs"/>
              </a:rPr>
              <a:t>الهيدروكسيل</a:t>
            </a:r>
            <a:r>
              <a:rPr lang="ar-SA" dirty="0" smtClean="0">
                <a:cs typeface="+mj-cs"/>
              </a:rPr>
              <a:t> الحرة في السكر الخماسي.</a:t>
            </a:r>
          </a:p>
          <a:p>
            <a:pPr algn="r" rtl="1"/>
            <a:r>
              <a:rPr lang="ar-SA" dirty="0" smtClean="0">
                <a:cs typeface="+mj-cs"/>
              </a:rPr>
              <a:t>يوجد نوعين من </a:t>
            </a:r>
            <a:r>
              <a:rPr lang="ar-SA" dirty="0" err="1" smtClean="0">
                <a:cs typeface="+mj-cs"/>
              </a:rPr>
              <a:t>النيكليوتيدات</a:t>
            </a:r>
            <a:r>
              <a:rPr lang="ar-SA" dirty="0" smtClean="0">
                <a:cs typeface="+mj-cs"/>
              </a:rPr>
              <a:t> الأحادية تبعاً لنوع السكر:</a:t>
            </a:r>
          </a:p>
          <a:p>
            <a:pPr lvl="1" algn="r" rtl="1"/>
            <a:r>
              <a:rPr lang="ar-SA" dirty="0" err="1" smtClean="0">
                <a:cs typeface="+mj-cs"/>
              </a:rPr>
              <a:t>نيكليوتيدات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رايبوزية</a:t>
            </a:r>
            <a:r>
              <a:rPr lang="ar-SA" dirty="0" smtClean="0">
                <a:cs typeface="+mj-cs"/>
              </a:rPr>
              <a:t> (</a:t>
            </a:r>
            <a:r>
              <a:rPr lang="ar-SA" dirty="0" err="1" smtClean="0">
                <a:cs typeface="+mj-cs"/>
              </a:rPr>
              <a:t>أكسجينية</a:t>
            </a:r>
            <a:r>
              <a:rPr lang="ar-SA" dirty="0" smtClean="0">
                <a:cs typeface="+mj-cs"/>
              </a:rPr>
              <a:t>).</a:t>
            </a:r>
          </a:p>
          <a:p>
            <a:pPr lvl="1" algn="r" rtl="1"/>
            <a:r>
              <a:rPr lang="ar-SA" dirty="0" err="1" smtClean="0">
                <a:cs typeface="+mj-cs"/>
              </a:rPr>
              <a:t>نيكليوتيدات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ديوكسي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رايبوزية</a:t>
            </a:r>
            <a:r>
              <a:rPr lang="ar-SA" dirty="0" smtClean="0">
                <a:cs typeface="+mj-cs"/>
              </a:rPr>
              <a:t> (</a:t>
            </a:r>
            <a:r>
              <a:rPr lang="ar-SA" dirty="0" err="1" smtClean="0">
                <a:cs typeface="+mj-cs"/>
              </a:rPr>
              <a:t>اللأكسيجينية</a:t>
            </a:r>
            <a:r>
              <a:rPr lang="ar-SA" dirty="0" smtClean="0">
                <a:cs typeface="+mj-cs"/>
              </a:rPr>
              <a:t>).</a:t>
            </a:r>
          </a:p>
          <a:p>
            <a:pPr algn="r" rtl="1"/>
            <a:endParaRPr lang="ar-SA" dirty="0" smtClean="0">
              <a:cs typeface="+mj-cs"/>
            </a:endParaRPr>
          </a:p>
          <a:p>
            <a:pPr algn="r" rtl="1">
              <a:buNone/>
            </a:pP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النيوكليوتيدات</a:t>
            </a:r>
            <a:r>
              <a:rPr lang="ar-SA" dirty="0" smtClean="0"/>
              <a:t> </a:t>
            </a:r>
            <a:r>
              <a:rPr lang="ar-SA" dirty="0" err="1" smtClean="0"/>
              <a:t>الرايبوزية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توجد 3 مجموعات </a:t>
            </a:r>
            <a:r>
              <a:rPr lang="ar-SA" sz="2800" dirty="0" err="1" smtClean="0">
                <a:cs typeface="+mj-cs"/>
              </a:rPr>
              <a:t>هيدروكسيل</a:t>
            </a:r>
            <a:r>
              <a:rPr lang="ar-SA" sz="2800" dirty="0" smtClean="0">
                <a:cs typeface="+mj-cs"/>
              </a:rPr>
              <a:t> حرة في السكر الخماسي عند ذرة الكربون رقم    2 ، 3 ، 5 والتي يتأستر معها حامض الفوسفوريك.</a:t>
            </a:r>
          </a:p>
          <a:p>
            <a:pPr algn="r" rtl="1"/>
            <a:r>
              <a:rPr lang="ar-SA" sz="2800" dirty="0" smtClean="0">
                <a:cs typeface="+mj-cs"/>
              </a:rPr>
              <a:t>معظم </a:t>
            </a:r>
            <a:r>
              <a:rPr lang="ar-SA" sz="2800" dirty="0" err="1" smtClean="0">
                <a:cs typeface="+mj-cs"/>
              </a:rPr>
              <a:t>النيوكليوتيدات</a:t>
            </a:r>
            <a:r>
              <a:rPr lang="ar-SA" sz="2800" dirty="0" smtClean="0">
                <a:cs typeface="+mj-cs"/>
              </a:rPr>
              <a:t> الموجودة في الخلية تكون فيها مجموعة الفوسفات مرتبطة مع ذرة الكربون 5.</a:t>
            </a:r>
          </a:p>
          <a:p>
            <a:pPr lvl="1" algn="r" rtl="1"/>
            <a:r>
              <a:rPr lang="ar-SA" dirty="0" smtClean="0">
                <a:cs typeface="+mj-cs"/>
              </a:rPr>
              <a:t>يوجد منها أربعة أنواع:</a:t>
            </a:r>
          </a:p>
          <a:p>
            <a:pPr lvl="2" algn="r" rtl="1"/>
            <a:r>
              <a:rPr lang="ar-SA" sz="2500" dirty="0" err="1" smtClean="0">
                <a:cs typeface="+mj-cs"/>
              </a:rPr>
              <a:t>الأدينوسين</a:t>
            </a:r>
            <a:r>
              <a:rPr lang="ar-SA" sz="2500" dirty="0" smtClean="0">
                <a:cs typeface="+mj-cs"/>
              </a:rPr>
              <a:t>-5-أحادية </a:t>
            </a:r>
            <a:r>
              <a:rPr lang="ar-SA" sz="2500" dirty="0" err="1" smtClean="0">
                <a:cs typeface="+mj-cs"/>
              </a:rPr>
              <a:t>فوسفيت</a:t>
            </a:r>
            <a:endParaRPr lang="ar-SA" sz="2500" dirty="0" smtClean="0">
              <a:cs typeface="+mj-cs"/>
            </a:endParaRPr>
          </a:p>
          <a:p>
            <a:pPr lvl="2" algn="r" rtl="1"/>
            <a:r>
              <a:rPr lang="ar-SA" sz="2500" dirty="0" err="1" smtClean="0">
                <a:cs typeface="+mj-cs"/>
              </a:rPr>
              <a:t>الجوانوسين</a:t>
            </a:r>
            <a:r>
              <a:rPr lang="ar-SA" sz="2500" dirty="0" smtClean="0">
                <a:cs typeface="+mj-cs"/>
              </a:rPr>
              <a:t>-5-أحادية </a:t>
            </a:r>
            <a:r>
              <a:rPr lang="ar-SA" sz="2500" dirty="0" err="1" smtClean="0">
                <a:cs typeface="+mj-cs"/>
              </a:rPr>
              <a:t>فوسفيت</a:t>
            </a:r>
            <a:endParaRPr lang="ar-SA" sz="2500" dirty="0" smtClean="0">
              <a:cs typeface="+mj-cs"/>
            </a:endParaRPr>
          </a:p>
          <a:p>
            <a:pPr lvl="2" algn="r" rtl="1"/>
            <a:r>
              <a:rPr lang="ar-SA" sz="2500" dirty="0" err="1" smtClean="0">
                <a:cs typeface="+mj-cs"/>
              </a:rPr>
              <a:t>السايتدين</a:t>
            </a:r>
            <a:r>
              <a:rPr lang="ar-SA" sz="2500" dirty="0" smtClean="0">
                <a:cs typeface="+mj-cs"/>
              </a:rPr>
              <a:t>-5-أحادية </a:t>
            </a:r>
            <a:r>
              <a:rPr lang="ar-SA" sz="2500" dirty="0" err="1" smtClean="0">
                <a:cs typeface="+mj-cs"/>
              </a:rPr>
              <a:t>فوسفيت</a:t>
            </a:r>
            <a:endParaRPr lang="ar-SA" sz="2500" dirty="0" smtClean="0">
              <a:cs typeface="+mj-cs"/>
            </a:endParaRPr>
          </a:p>
          <a:p>
            <a:pPr lvl="2" algn="r" rtl="1"/>
            <a:r>
              <a:rPr lang="ar-SA" sz="2500" dirty="0" err="1" smtClean="0">
                <a:cs typeface="+mj-cs"/>
              </a:rPr>
              <a:t>اليورادين</a:t>
            </a:r>
            <a:r>
              <a:rPr lang="ar-SA" sz="2500" dirty="0" smtClean="0">
                <a:cs typeface="+mj-cs"/>
              </a:rPr>
              <a:t>-5-أحادية </a:t>
            </a:r>
            <a:r>
              <a:rPr lang="ar-SA" sz="2500" dirty="0" err="1" smtClean="0">
                <a:cs typeface="+mj-cs"/>
              </a:rPr>
              <a:t>فوسفيت</a:t>
            </a:r>
            <a:endParaRPr lang="en-US" sz="25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pic>
        <p:nvPicPr>
          <p:cNvPr id="4" name="Picture 2" descr="http://upload.wikimedia.org/wikipedia/commons/thumb/0/0f/GMP_chemical_structure.png/200px-GMP_chemical_structure.png">
            <a:hlinkClick r:id="rId3" tooltip="GMP chemical structure.pn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733800"/>
            <a:ext cx="2514600" cy="18192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563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الجوانوسين</a:t>
            </a:r>
            <a:r>
              <a:rPr lang="ar-SA" dirty="0" smtClean="0"/>
              <a:t>-5-أحادي </a:t>
            </a:r>
            <a:r>
              <a:rPr lang="ar-SA" dirty="0" err="1" smtClean="0"/>
              <a:t>الفوسفيت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النيوكليوتيدات</a:t>
            </a:r>
            <a:r>
              <a:rPr lang="ar-SA" dirty="0" smtClean="0"/>
              <a:t> </a:t>
            </a:r>
            <a:r>
              <a:rPr lang="ar-SA" dirty="0" err="1" smtClean="0"/>
              <a:t>الديوكسي</a:t>
            </a:r>
            <a:r>
              <a:rPr lang="ar-SA" dirty="0" smtClean="0"/>
              <a:t> </a:t>
            </a:r>
            <a:r>
              <a:rPr lang="ar-SA" dirty="0" err="1" smtClean="0"/>
              <a:t>رايبوزية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توجد مجموعتين من </a:t>
            </a:r>
            <a:r>
              <a:rPr lang="ar-SA" sz="2800" dirty="0" err="1" smtClean="0">
                <a:cs typeface="+mj-cs"/>
              </a:rPr>
              <a:t>هيدروكسيل</a:t>
            </a:r>
            <a:r>
              <a:rPr lang="ar-SA" sz="2800" dirty="0" smtClean="0">
                <a:cs typeface="+mj-cs"/>
              </a:rPr>
              <a:t> حرة في السكر الخماسي عند ذرة الكربون رقم   3 ، 5 والتي يتأستر معها حامض الفوسفوريك.</a:t>
            </a:r>
          </a:p>
          <a:p>
            <a:pPr algn="r" rtl="1"/>
            <a:r>
              <a:rPr lang="ar-SA" sz="2800" dirty="0" smtClean="0">
                <a:cs typeface="+mj-cs"/>
              </a:rPr>
              <a:t>معظم </a:t>
            </a:r>
            <a:r>
              <a:rPr lang="ar-SA" sz="2800" dirty="0" err="1" smtClean="0">
                <a:cs typeface="+mj-cs"/>
              </a:rPr>
              <a:t>النيوكليوتيدات</a:t>
            </a:r>
            <a:r>
              <a:rPr lang="ar-SA" sz="2800" dirty="0" smtClean="0">
                <a:cs typeface="+mj-cs"/>
              </a:rPr>
              <a:t> الموجودة في الخلية تكون فيها مجموعة الفوسفات مرتبطة مع ذرة الكربون 5.</a:t>
            </a:r>
          </a:p>
          <a:p>
            <a:pPr lvl="1" algn="r" rtl="1"/>
            <a:r>
              <a:rPr lang="ar-SA" dirty="0" smtClean="0">
                <a:cs typeface="+mj-cs"/>
              </a:rPr>
              <a:t>يوجد منها أربعة أنواع:</a:t>
            </a:r>
          </a:p>
          <a:p>
            <a:pPr lvl="2" algn="r" rtl="1"/>
            <a:r>
              <a:rPr lang="ar-SA" sz="2500" dirty="0" err="1" smtClean="0">
                <a:cs typeface="+mj-cs"/>
              </a:rPr>
              <a:t>ديوكسي</a:t>
            </a:r>
            <a:r>
              <a:rPr lang="ar-SA" sz="2500" dirty="0" smtClean="0">
                <a:cs typeface="+mj-cs"/>
              </a:rPr>
              <a:t> </a:t>
            </a:r>
            <a:r>
              <a:rPr lang="ar-SA" sz="2500" dirty="0" err="1" smtClean="0">
                <a:cs typeface="+mj-cs"/>
              </a:rPr>
              <a:t>الأدينوسين</a:t>
            </a:r>
            <a:r>
              <a:rPr lang="ar-SA" sz="2500" dirty="0" smtClean="0">
                <a:cs typeface="+mj-cs"/>
              </a:rPr>
              <a:t>-5-أحادية </a:t>
            </a:r>
            <a:r>
              <a:rPr lang="ar-SA" sz="2500" dirty="0" err="1" smtClean="0">
                <a:cs typeface="+mj-cs"/>
              </a:rPr>
              <a:t>فوسفيت</a:t>
            </a:r>
            <a:endParaRPr lang="ar-SA" sz="2500" dirty="0" smtClean="0">
              <a:cs typeface="+mj-cs"/>
            </a:endParaRPr>
          </a:p>
          <a:p>
            <a:pPr lvl="2" algn="r" rtl="1"/>
            <a:r>
              <a:rPr lang="ar-SA" sz="2500" dirty="0" err="1" smtClean="0">
                <a:cs typeface="+mj-cs"/>
              </a:rPr>
              <a:t>ديوكسي</a:t>
            </a:r>
            <a:r>
              <a:rPr lang="ar-SA" sz="2500" dirty="0" smtClean="0">
                <a:cs typeface="+mj-cs"/>
              </a:rPr>
              <a:t> </a:t>
            </a:r>
            <a:r>
              <a:rPr lang="ar-SA" sz="2500" dirty="0" err="1" smtClean="0">
                <a:cs typeface="+mj-cs"/>
              </a:rPr>
              <a:t>الجوانوسين</a:t>
            </a:r>
            <a:r>
              <a:rPr lang="ar-SA" sz="2500" dirty="0" smtClean="0">
                <a:cs typeface="+mj-cs"/>
              </a:rPr>
              <a:t>-5-أحادية </a:t>
            </a:r>
            <a:r>
              <a:rPr lang="ar-SA" sz="2500" dirty="0" err="1" smtClean="0">
                <a:cs typeface="+mj-cs"/>
              </a:rPr>
              <a:t>فوسفيت</a:t>
            </a:r>
            <a:endParaRPr lang="ar-SA" sz="2500" dirty="0" smtClean="0">
              <a:cs typeface="+mj-cs"/>
            </a:endParaRPr>
          </a:p>
          <a:p>
            <a:pPr lvl="2" algn="r" rtl="1"/>
            <a:r>
              <a:rPr lang="ar-SA" sz="2500" dirty="0" err="1" smtClean="0">
                <a:cs typeface="+mj-cs"/>
              </a:rPr>
              <a:t>ديوكسي</a:t>
            </a:r>
            <a:r>
              <a:rPr lang="ar-SA" sz="2500" dirty="0" smtClean="0">
                <a:cs typeface="+mj-cs"/>
              </a:rPr>
              <a:t> </a:t>
            </a:r>
            <a:r>
              <a:rPr lang="ar-SA" sz="2500" dirty="0" err="1" smtClean="0">
                <a:cs typeface="+mj-cs"/>
              </a:rPr>
              <a:t>السايتدين</a:t>
            </a:r>
            <a:r>
              <a:rPr lang="ar-SA" sz="2500" dirty="0" smtClean="0">
                <a:cs typeface="+mj-cs"/>
              </a:rPr>
              <a:t>-5-أحادية </a:t>
            </a:r>
            <a:r>
              <a:rPr lang="ar-SA" sz="2500" dirty="0" err="1" smtClean="0">
                <a:cs typeface="+mj-cs"/>
              </a:rPr>
              <a:t>فوسفيت</a:t>
            </a:r>
            <a:endParaRPr lang="ar-SA" sz="2500" dirty="0" smtClean="0">
              <a:cs typeface="+mj-cs"/>
            </a:endParaRPr>
          </a:p>
          <a:p>
            <a:pPr lvl="2" algn="r" rtl="1"/>
            <a:r>
              <a:rPr lang="ar-SA" sz="2500" dirty="0" err="1" smtClean="0">
                <a:cs typeface="+mj-cs"/>
              </a:rPr>
              <a:t>ديوكسي</a:t>
            </a:r>
            <a:r>
              <a:rPr lang="ar-SA" sz="2500" dirty="0" smtClean="0">
                <a:cs typeface="+mj-cs"/>
              </a:rPr>
              <a:t> </a:t>
            </a:r>
            <a:r>
              <a:rPr lang="ar-SA" sz="2500" dirty="0" err="1" smtClean="0">
                <a:cs typeface="+mj-cs"/>
              </a:rPr>
              <a:t>الثايميدين</a:t>
            </a:r>
            <a:r>
              <a:rPr lang="ar-SA" sz="2500" dirty="0" smtClean="0">
                <a:cs typeface="+mj-cs"/>
              </a:rPr>
              <a:t>-5-أحادية </a:t>
            </a:r>
            <a:r>
              <a:rPr lang="ar-SA" sz="2500" dirty="0" err="1" smtClean="0">
                <a:cs typeface="+mj-cs"/>
              </a:rPr>
              <a:t>فوسفيت</a:t>
            </a:r>
            <a:endParaRPr lang="en-US" sz="25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pic>
        <p:nvPicPr>
          <p:cNvPr id="30722" name="Picture 2" descr="http://upload.wikimedia.org/wikipedia/commons/thumb/7/7f/DGMP_chemical_structure.png/200px-DGMP_chemical_structure.png">
            <a:hlinkClick r:id="rId3" tooltip="DGMP chemical structure.pn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733800"/>
            <a:ext cx="2514600" cy="190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5715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ديوكسي</a:t>
            </a:r>
            <a:r>
              <a:rPr lang="ar-SA" dirty="0" smtClean="0"/>
              <a:t> </a:t>
            </a:r>
            <a:r>
              <a:rPr lang="ar-SA" dirty="0" err="1" smtClean="0"/>
              <a:t>الجوانوسين</a:t>
            </a:r>
            <a:r>
              <a:rPr lang="ar-SA" dirty="0" smtClean="0"/>
              <a:t>-5-أحادي </a:t>
            </a:r>
            <a:r>
              <a:rPr lang="ar-SA" dirty="0" err="1" smtClean="0"/>
              <a:t>الفوسفيت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النيوكليوتيدات</a:t>
            </a:r>
            <a:r>
              <a:rPr lang="ar-SA" dirty="0" smtClean="0"/>
              <a:t> ثنائية وثلاثية </a:t>
            </a:r>
            <a:r>
              <a:rPr lang="ar-SA" dirty="0" err="1" smtClean="0"/>
              <a:t>الفوسفيت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تحتوي الأنسجة على </a:t>
            </a:r>
            <a:r>
              <a:rPr lang="ar-SA" dirty="0" err="1" smtClean="0">
                <a:cs typeface="+mj-cs"/>
              </a:rPr>
              <a:t>نيوكليوتيدات</a:t>
            </a:r>
            <a:r>
              <a:rPr lang="ar-SA" dirty="0" smtClean="0">
                <a:cs typeface="+mj-cs"/>
              </a:rPr>
              <a:t> ثنائية وثلاثية </a:t>
            </a:r>
            <a:r>
              <a:rPr lang="ar-SA" dirty="0" err="1" smtClean="0">
                <a:cs typeface="+mj-cs"/>
              </a:rPr>
              <a:t>الفوسفيت</a:t>
            </a:r>
            <a:r>
              <a:rPr lang="ar-SA" dirty="0" smtClean="0">
                <a:cs typeface="+mj-cs"/>
              </a:rPr>
              <a:t> في الموقع رقم 5.</a:t>
            </a:r>
          </a:p>
          <a:p>
            <a:pPr algn="r" rtl="1"/>
            <a:r>
              <a:rPr lang="ar-SA" dirty="0" smtClean="0">
                <a:cs typeface="+mj-cs"/>
              </a:rPr>
              <a:t>يرمز لهذه المجاميع بالرمز ألفا ، بيتا ، جاما.</a:t>
            </a:r>
          </a:p>
          <a:p>
            <a:pPr algn="r" rtl="1"/>
            <a:r>
              <a:rPr lang="ar-SA" dirty="0" smtClean="0">
                <a:cs typeface="+mj-cs"/>
              </a:rPr>
              <a:t>من وظائفها:</a:t>
            </a:r>
          </a:p>
          <a:p>
            <a:pPr lvl="1" algn="r" rtl="1"/>
            <a:r>
              <a:rPr lang="ar-SA" dirty="0" smtClean="0">
                <a:cs typeface="+mj-cs"/>
              </a:rPr>
              <a:t>نقل الطاقة.</a:t>
            </a:r>
          </a:p>
          <a:p>
            <a:pPr lvl="1" algn="r" rtl="1"/>
            <a:r>
              <a:rPr lang="ar-SA" dirty="0" smtClean="0">
                <a:cs typeface="+mj-cs"/>
              </a:rPr>
              <a:t>مساعد للأنزيم.</a:t>
            </a:r>
          </a:p>
          <a:p>
            <a:pPr algn="r" rtl="1"/>
            <a:r>
              <a:rPr lang="ar-SA" dirty="0" smtClean="0">
                <a:cs typeface="+mj-cs"/>
              </a:rPr>
              <a:t>أهم نوع هو </a:t>
            </a:r>
            <a:r>
              <a:rPr lang="ar-SA" dirty="0" err="1" smtClean="0">
                <a:cs typeface="+mj-cs"/>
              </a:rPr>
              <a:t>الأدينوسين</a:t>
            </a:r>
            <a:r>
              <a:rPr lang="ar-SA" dirty="0" smtClean="0">
                <a:cs typeface="+mj-cs"/>
              </a:rPr>
              <a:t>:</a:t>
            </a:r>
          </a:p>
          <a:p>
            <a:pPr lvl="1" algn="r" rtl="1"/>
            <a:r>
              <a:rPr lang="ar-SA" dirty="0" err="1" smtClean="0">
                <a:cs typeface="+mj-cs"/>
              </a:rPr>
              <a:t>أدينوسين</a:t>
            </a:r>
            <a:r>
              <a:rPr lang="ar-SA" dirty="0" smtClean="0">
                <a:cs typeface="+mj-cs"/>
              </a:rPr>
              <a:t> أحادية </a:t>
            </a:r>
            <a:r>
              <a:rPr lang="ar-SA" dirty="0" err="1" smtClean="0">
                <a:cs typeface="+mj-cs"/>
              </a:rPr>
              <a:t>الفوسفيت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AMP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err="1" smtClean="0">
                <a:cs typeface="+mj-cs"/>
              </a:rPr>
              <a:t>أدينوسين</a:t>
            </a:r>
            <a:r>
              <a:rPr lang="ar-SA" dirty="0" smtClean="0">
                <a:cs typeface="+mj-cs"/>
              </a:rPr>
              <a:t> ثنائية </a:t>
            </a:r>
            <a:r>
              <a:rPr lang="ar-SA" dirty="0" err="1" smtClean="0">
                <a:cs typeface="+mj-cs"/>
              </a:rPr>
              <a:t>الفوسفيت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ADP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err="1" smtClean="0">
                <a:cs typeface="+mj-cs"/>
              </a:rPr>
              <a:t>أدينوسين</a:t>
            </a:r>
            <a:r>
              <a:rPr lang="ar-SA" dirty="0" smtClean="0">
                <a:cs typeface="+mj-cs"/>
              </a:rPr>
              <a:t> ثلاثية </a:t>
            </a:r>
            <a:r>
              <a:rPr lang="ar-SA" dirty="0" err="1" smtClean="0">
                <a:cs typeface="+mj-cs"/>
              </a:rPr>
              <a:t>الفوسفيت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ATP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>
              <a:buNone/>
            </a:pPr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pic>
        <p:nvPicPr>
          <p:cNvPr id="39938" name="Picture 2" descr="http://upload.wikimedia.org/wikipedia/commons/thumb/7/7b/GDP_chemical_structure.png/200px-GDP_chemical_structure.png">
            <a:hlinkClick r:id="rId3" tooltip="GDP chemical structure.pn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514600"/>
            <a:ext cx="2895600" cy="1524000"/>
          </a:xfrm>
          <a:prstGeom prst="rect">
            <a:avLst/>
          </a:prstGeom>
          <a:noFill/>
        </p:spPr>
      </p:pic>
      <p:pic>
        <p:nvPicPr>
          <p:cNvPr id="39940" name="Picture 4" descr="http://upload.wikimedia.org/wikipedia/commons/thumb/5/56/GTP_chemical_structure.png/200px-GTP_chemical_structure.png">
            <a:hlinkClick r:id="rId5" tooltip="GTP chemical structure.png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714875"/>
            <a:ext cx="3048000" cy="14573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4114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الجوانوسين</a:t>
            </a:r>
            <a:r>
              <a:rPr lang="ar-SA" dirty="0" smtClean="0"/>
              <a:t>-5-ثنائي </a:t>
            </a:r>
            <a:r>
              <a:rPr lang="ar-SA" dirty="0" err="1" smtClean="0"/>
              <a:t>الفوسفيت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1838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الجوانوسين</a:t>
            </a:r>
            <a:r>
              <a:rPr lang="ar-SA" dirty="0" smtClean="0"/>
              <a:t>-5-ثلاثي </a:t>
            </a:r>
            <a:r>
              <a:rPr lang="ar-SA" dirty="0" err="1" smtClean="0"/>
              <a:t>الفوسفيت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اختصارات </a:t>
            </a:r>
            <a:r>
              <a:rPr lang="ar-SA" dirty="0" err="1" smtClean="0"/>
              <a:t>النيوكليوتيدات</a:t>
            </a:r>
            <a:r>
              <a:rPr lang="ar-SA" dirty="0" smtClean="0"/>
              <a:t> </a:t>
            </a:r>
            <a:r>
              <a:rPr lang="ar-SA" dirty="0" err="1" smtClean="0"/>
              <a:t>الرايبوزية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5-ثلاثية </a:t>
                      </a:r>
                      <a:r>
                        <a:rPr lang="ar-SA" dirty="0" err="1" smtClean="0"/>
                        <a:t>الفوسفيت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5-ثنائية </a:t>
                      </a:r>
                      <a:r>
                        <a:rPr lang="ar-SA" dirty="0" err="1" smtClean="0"/>
                        <a:t>الفوسفيت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5-أحادية </a:t>
                      </a:r>
                      <a:r>
                        <a:rPr lang="ar-SA" dirty="0" err="1" smtClean="0"/>
                        <a:t>الفوسفيت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القاعدة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err="1" smtClean="0"/>
                        <a:t>الأدينين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GTP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GMP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err="1" smtClean="0"/>
                        <a:t>الجوانين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err="1" smtClean="0"/>
                        <a:t>السايتوسين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UTP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err="1" smtClean="0"/>
                        <a:t>اليوراسيل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5-ثلاثية </a:t>
                      </a:r>
                      <a:r>
                        <a:rPr lang="ar-SA" dirty="0" err="1" smtClean="0"/>
                        <a:t>الفوسفيت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5-ثنائية </a:t>
                      </a:r>
                      <a:r>
                        <a:rPr lang="ar-SA" dirty="0" err="1" smtClean="0"/>
                        <a:t>الفوسفيت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5-أحادية </a:t>
                      </a:r>
                      <a:r>
                        <a:rPr lang="ar-SA" dirty="0" err="1" smtClean="0"/>
                        <a:t>الفوسفيت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القاعدة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dATP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dADP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err="1" smtClean="0"/>
                        <a:t>الأدينين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dGTP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dGMP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err="1" smtClean="0"/>
                        <a:t>الجوانين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dCTP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dCDP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err="1" smtClean="0"/>
                        <a:t>السايتوسين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dTTP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dTDP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dTMP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err="1" smtClean="0"/>
                        <a:t>الثايمين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اختصارات </a:t>
            </a:r>
            <a:r>
              <a:rPr lang="ar-SA" dirty="0" err="1" smtClean="0"/>
              <a:t>النيوكليوتيدات</a:t>
            </a:r>
            <a:r>
              <a:rPr lang="ar-SA" dirty="0" smtClean="0"/>
              <a:t> </a:t>
            </a:r>
            <a:r>
              <a:rPr lang="ar-SA" dirty="0" err="1" smtClean="0"/>
              <a:t>الديوكسي</a:t>
            </a:r>
            <a:r>
              <a:rPr lang="ar-SA" dirty="0" smtClean="0"/>
              <a:t> </a:t>
            </a:r>
            <a:r>
              <a:rPr lang="ar-SA" dirty="0" err="1" smtClean="0"/>
              <a:t>الرايبوزية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الأحماض النووية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هي مركبات كيميائية متعددة </a:t>
            </a:r>
            <a:r>
              <a:rPr lang="ar-SA" sz="2800" dirty="0" err="1" smtClean="0">
                <a:cs typeface="+mj-cs"/>
              </a:rPr>
              <a:t>النيوكليوتيد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err="1" smtClean="0">
                <a:cs typeface="+mj-cs"/>
              </a:rPr>
              <a:t>النيوكليوتيدات</a:t>
            </a:r>
            <a:r>
              <a:rPr lang="ar-SA" sz="2800" dirty="0" smtClean="0">
                <a:cs typeface="+mj-cs"/>
              </a:rPr>
              <a:t> هي الوحدة </a:t>
            </a:r>
            <a:r>
              <a:rPr lang="ar-SA" sz="2800" dirty="0" err="1" smtClean="0">
                <a:cs typeface="+mj-cs"/>
              </a:rPr>
              <a:t>التركبية</a:t>
            </a:r>
            <a:r>
              <a:rPr lang="ar-SA" sz="2800" dirty="0" smtClean="0">
                <a:cs typeface="+mj-cs"/>
              </a:rPr>
              <a:t> المتكررة للأحماض النووية وتشارك في عملية نقل المعلومات الوراثية.</a:t>
            </a:r>
          </a:p>
          <a:p>
            <a:pPr algn="r" rtl="1"/>
            <a:r>
              <a:rPr lang="ar-SA" sz="2800" dirty="0" err="1" smtClean="0">
                <a:cs typeface="+mj-cs"/>
              </a:rPr>
              <a:t>النيوكليوتيد</a:t>
            </a:r>
            <a:r>
              <a:rPr lang="ar-SA" sz="2800" dirty="0" smtClean="0">
                <a:cs typeface="+mj-cs"/>
              </a:rPr>
              <a:t> يتكون من </a:t>
            </a:r>
            <a:r>
              <a:rPr lang="ar-SA" sz="2800" dirty="0" err="1" smtClean="0">
                <a:cs typeface="+mj-cs"/>
              </a:rPr>
              <a:t>النيوكليوسيد</a:t>
            </a:r>
            <a:r>
              <a:rPr lang="ar-SA" sz="2800" dirty="0" smtClean="0">
                <a:cs typeface="+mj-cs"/>
              </a:rPr>
              <a:t> مرتبط بمجموعة فوسفات:</a:t>
            </a:r>
          </a:p>
          <a:p>
            <a:pPr lvl="1" algn="r" rtl="1"/>
            <a:r>
              <a:rPr lang="ar-SA" sz="2800" dirty="0" smtClean="0">
                <a:cs typeface="+mj-cs"/>
              </a:rPr>
              <a:t>وحدة من السكر الخماسي.</a:t>
            </a:r>
          </a:p>
          <a:p>
            <a:pPr lvl="1" algn="r" rtl="1"/>
            <a:r>
              <a:rPr lang="ar-SA" sz="2800" dirty="0" smtClean="0">
                <a:cs typeface="+mj-cs"/>
              </a:rPr>
              <a:t>قاعدة </a:t>
            </a:r>
            <a:r>
              <a:rPr lang="ar-SA" sz="2800" dirty="0" err="1" smtClean="0">
                <a:cs typeface="+mj-cs"/>
              </a:rPr>
              <a:t>نيتروجينية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يحتوي على مجموعة فوسفات.</a:t>
            </a:r>
          </a:p>
          <a:p>
            <a:pPr algn="r" rtl="1"/>
            <a:endParaRPr lang="ar-SA" sz="2800" dirty="0" smtClean="0">
              <a:cs typeface="+mj-cs"/>
            </a:endParaRPr>
          </a:p>
          <a:p>
            <a:pPr algn="r" rtl="1"/>
            <a:endParaRPr lang="en-US" sz="2800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4104" y="4204252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err="1" smtClean="0">
                <a:cs typeface="+mj-cs"/>
              </a:rPr>
              <a:t>النيوكليوسيد</a:t>
            </a:r>
            <a:endParaRPr lang="en-US" sz="2800" dirty="0">
              <a:cs typeface="+mj-cs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0800000" flipV="1">
            <a:off x="5029200" y="4267199"/>
            <a:ext cx="381000" cy="2286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0800000">
            <a:off x="5029201" y="4495799"/>
            <a:ext cx="533400" cy="152400"/>
          </a:xfrm>
          <a:prstGeom prst="bentConnector3">
            <a:avLst>
              <a:gd name="adj1" fmla="val 52484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0800000" flipV="1">
            <a:off x="2895600" y="4495800"/>
            <a:ext cx="609600" cy="3048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>
            <a:off x="2895600" y="4800600"/>
            <a:ext cx="1905000" cy="3810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7800" y="4572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err="1" smtClean="0">
                <a:cs typeface="+mj-cs"/>
              </a:rPr>
              <a:t>النيوكليوتيد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القواعد </a:t>
            </a:r>
            <a:r>
              <a:rPr lang="ar-SA" dirty="0" err="1" smtClean="0"/>
              <a:t>النيتروجينية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Akhbar MT" pitchFamily="2" charset="-78"/>
              </a:rPr>
              <a:t>تتكون من مركبات حلقية غير متجانسة.</a:t>
            </a:r>
            <a:endParaRPr lang="en-US" b="1" dirty="0" smtClean="0">
              <a:cs typeface="Akhbar MT" pitchFamily="2" charset="-78"/>
            </a:endParaRPr>
          </a:p>
          <a:p>
            <a:pPr algn="r" rtl="1"/>
            <a:r>
              <a:rPr lang="ar-SA" b="1" dirty="0" smtClean="0">
                <a:cs typeface="Akhbar MT" pitchFamily="2" charset="-78"/>
              </a:rPr>
              <a:t>عبارة عن نوعين رئيسيين:</a:t>
            </a:r>
          </a:p>
          <a:p>
            <a:pPr lvl="1" algn="r" rtl="1"/>
            <a:r>
              <a:rPr lang="ar-SA" b="1" dirty="0" smtClean="0">
                <a:cs typeface="+mj-cs"/>
              </a:rPr>
              <a:t>1- </a:t>
            </a:r>
            <a:r>
              <a:rPr lang="ar-SA" b="1" dirty="0" err="1" smtClean="0">
                <a:cs typeface="+mj-cs"/>
              </a:rPr>
              <a:t>البيورين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dirty="0" smtClean="0">
                <a:cs typeface="+mj-cs"/>
              </a:rPr>
              <a:t>أدينين ، رمزه </a:t>
            </a:r>
            <a:r>
              <a:rPr lang="en-US" dirty="0" smtClean="0">
                <a:cs typeface="+mj-cs"/>
              </a:rPr>
              <a:t>A</a:t>
            </a:r>
            <a:endParaRPr lang="ar-SA" dirty="0" smtClean="0">
              <a:cs typeface="+mj-cs"/>
            </a:endParaRPr>
          </a:p>
          <a:p>
            <a:pPr lvl="2" algn="r" rtl="1"/>
            <a:r>
              <a:rPr lang="ar-SA" dirty="0" err="1" smtClean="0">
                <a:cs typeface="+mj-cs"/>
              </a:rPr>
              <a:t>جوانين</a:t>
            </a:r>
            <a:r>
              <a:rPr lang="ar-SA" dirty="0" smtClean="0">
                <a:cs typeface="+mj-cs"/>
              </a:rPr>
              <a:t> ، رمزه </a:t>
            </a:r>
            <a:r>
              <a:rPr lang="en-US" dirty="0" smtClean="0">
                <a:cs typeface="+mj-cs"/>
              </a:rPr>
              <a:t>G</a:t>
            </a:r>
            <a:endParaRPr lang="ar-SA" dirty="0" smtClean="0">
              <a:cs typeface="+mj-cs"/>
            </a:endParaRPr>
          </a:p>
          <a:p>
            <a:pPr lvl="2" algn="r" rtl="1"/>
            <a:r>
              <a:rPr lang="ar-SA" dirty="0" smtClean="0">
                <a:cs typeface="+mj-cs"/>
              </a:rPr>
              <a:t>يوجد كلاهما في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DNA</a:t>
            </a:r>
            <a:r>
              <a:rPr lang="ar-SA" dirty="0" smtClean="0">
                <a:cs typeface="+mj-cs"/>
              </a:rPr>
              <a:t> و </a:t>
            </a:r>
            <a:r>
              <a:rPr lang="en-US" dirty="0" smtClean="0">
                <a:cs typeface="+mj-cs"/>
              </a:rPr>
              <a:t>RNA</a:t>
            </a:r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pic>
        <p:nvPicPr>
          <p:cNvPr id="1026" name="Picture 2" descr="Image:purines.gif">
            <a:hlinkClick r:id="rId3" tooltip="Image:purines.gif"/>
          </p:cNvPr>
          <p:cNvPicPr>
            <a:picLocks noChangeAspect="1" noChangeArrowheads="1"/>
          </p:cNvPicPr>
          <p:nvPr/>
        </p:nvPicPr>
        <p:blipFill>
          <a:blip r:embed="rId4"/>
          <a:srcRect r="78861" b="68627"/>
          <a:stretch>
            <a:fillRect/>
          </a:stretch>
        </p:blipFill>
        <p:spPr bwMode="auto">
          <a:xfrm>
            <a:off x="1905000" y="1219200"/>
            <a:ext cx="1524000" cy="16764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Box 4"/>
          <p:cNvSpPr txBox="1"/>
          <p:nvPr/>
        </p:nvSpPr>
        <p:spPr>
          <a:xfrm>
            <a:off x="2209800" y="2819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البيورين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56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أدينين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5574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جوانين</a:t>
            </a:r>
            <a:endParaRPr lang="en-US" dirty="0"/>
          </a:p>
        </p:txBody>
      </p:sp>
      <p:pic>
        <p:nvPicPr>
          <p:cNvPr id="9" name="Picture 2" descr="Image:purines.gif">
            <a:hlinkClick r:id="rId3" tooltip="Image:purines.gif"/>
          </p:cNvPr>
          <p:cNvPicPr>
            <a:picLocks noChangeAspect="1" noChangeArrowheads="1"/>
          </p:cNvPicPr>
          <p:nvPr/>
        </p:nvPicPr>
        <p:blipFill>
          <a:blip r:embed="rId4"/>
          <a:srcRect l="19024" r="61951" b="68627"/>
          <a:stretch>
            <a:fillRect/>
          </a:stretch>
        </p:blipFill>
        <p:spPr bwMode="auto">
          <a:xfrm>
            <a:off x="838200" y="3886200"/>
            <a:ext cx="1371600" cy="16764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2" descr="Image:purines.gif">
            <a:hlinkClick r:id="rId3" tooltip="Image:purines.gif"/>
          </p:cNvPr>
          <p:cNvPicPr>
            <a:picLocks noChangeAspect="1" noChangeArrowheads="1"/>
          </p:cNvPicPr>
          <p:nvPr/>
        </p:nvPicPr>
        <p:blipFill>
          <a:blip r:embed="rId4"/>
          <a:srcRect l="38049" r="39755" b="68627"/>
          <a:stretch>
            <a:fillRect/>
          </a:stretch>
        </p:blipFill>
        <p:spPr bwMode="auto">
          <a:xfrm>
            <a:off x="3048000" y="3886200"/>
            <a:ext cx="1600200" cy="167640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2" name="Straight Arrow Connector 11"/>
          <p:cNvCxnSpPr/>
          <p:nvPr/>
        </p:nvCxnSpPr>
        <p:spPr>
          <a:xfrm rot="5400000">
            <a:off x="1828800" y="33528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590800" y="32766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القواعد </a:t>
            </a:r>
            <a:r>
              <a:rPr lang="ar-SA" dirty="0" err="1" smtClean="0"/>
              <a:t>النيتروجينية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SA" b="1" dirty="0" smtClean="0">
                <a:cs typeface="+mj-cs"/>
              </a:rPr>
              <a:t>2- </a:t>
            </a:r>
            <a:r>
              <a:rPr lang="ar-SA" b="1" dirty="0" err="1" smtClean="0">
                <a:cs typeface="+mj-cs"/>
              </a:rPr>
              <a:t>البريميدين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dirty="0" err="1" smtClean="0">
                <a:cs typeface="+mj-cs"/>
              </a:rPr>
              <a:t>السايتوسين</a:t>
            </a:r>
            <a:r>
              <a:rPr lang="ar-SA" dirty="0" smtClean="0">
                <a:cs typeface="+mj-cs"/>
              </a:rPr>
              <a:t> رمزه </a:t>
            </a:r>
            <a:r>
              <a:rPr lang="en-US" dirty="0" smtClean="0">
                <a:cs typeface="+mj-cs"/>
              </a:rPr>
              <a:t>C</a:t>
            </a:r>
            <a:r>
              <a:rPr lang="ar-SA" dirty="0" smtClean="0">
                <a:cs typeface="+mj-cs"/>
              </a:rPr>
              <a:t> ، يوجد في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DNA</a:t>
            </a:r>
            <a:r>
              <a:rPr lang="ar-SA" dirty="0" smtClean="0">
                <a:cs typeface="+mj-cs"/>
              </a:rPr>
              <a:t> و </a:t>
            </a:r>
            <a:r>
              <a:rPr lang="en-US" dirty="0" smtClean="0">
                <a:cs typeface="+mj-cs"/>
              </a:rPr>
              <a:t>RNA</a:t>
            </a:r>
            <a:endParaRPr lang="ar-SA" dirty="0" smtClean="0">
              <a:cs typeface="+mj-cs"/>
            </a:endParaRPr>
          </a:p>
          <a:p>
            <a:pPr lvl="2" algn="r" rtl="1"/>
            <a:r>
              <a:rPr lang="ar-SA" dirty="0" err="1" smtClean="0">
                <a:cs typeface="+mj-cs"/>
              </a:rPr>
              <a:t>الثايمين</a:t>
            </a:r>
            <a:r>
              <a:rPr lang="ar-SA" dirty="0" smtClean="0">
                <a:cs typeface="+mj-cs"/>
              </a:rPr>
              <a:t> رمزه </a:t>
            </a:r>
            <a:r>
              <a:rPr lang="en-US" dirty="0" smtClean="0">
                <a:cs typeface="+mj-cs"/>
              </a:rPr>
              <a:t>T</a:t>
            </a:r>
            <a:r>
              <a:rPr lang="ar-SA" dirty="0" smtClean="0">
                <a:cs typeface="+mj-cs"/>
              </a:rPr>
              <a:t> ، يوجد في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DNA</a:t>
            </a:r>
            <a:endParaRPr lang="ar-SA" dirty="0" smtClean="0">
              <a:cs typeface="+mj-cs"/>
            </a:endParaRPr>
          </a:p>
          <a:p>
            <a:pPr lvl="2" algn="r" rtl="1"/>
            <a:r>
              <a:rPr lang="ar-SA" dirty="0" err="1" smtClean="0">
                <a:cs typeface="+mj-cs"/>
              </a:rPr>
              <a:t>اليوراسيل</a:t>
            </a:r>
            <a:r>
              <a:rPr lang="ar-SA" dirty="0" smtClean="0">
                <a:cs typeface="+mj-cs"/>
              </a:rPr>
              <a:t> رمزه </a:t>
            </a:r>
            <a:r>
              <a:rPr lang="en-US" dirty="0" smtClean="0">
                <a:cs typeface="+mj-cs"/>
              </a:rPr>
              <a:t>U</a:t>
            </a:r>
            <a:r>
              <a:rPr lang="ar-SA" dirty="0" smtClean="0">
                <a:cs typeface="+mj-cs"/>
              </a:rPr>
              <a:t> ، يوجد في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RNA</a:t>
            </a:r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pic>
        <p:nvPicPr>
          <p:cNvPr id="16386" name="Picture 2" descr="Chemical structure of cytosine">
            <a:hlinkClick r:id="rId3" tooltip="Chemical structure of cytosin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419600"/>
            <a:ext cx="1114425" cy="1285876"/>
          </a:xfrm>
          <a:prstGeom prst="rect">
            <a:avLst/>
          </a:prstGeom>
          <a:noFill/>
        </p:spPr>
      </p:pic>
      <p:pic>
        <p:nvPicPr>
          <p:cNvPr id="16388" name="Picture 4" descr="Chemical structure of thymine">
            <a:hlinkClick r:id="rId5" tooltip="Chemical structure of thymin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4419600"/>
            <a:ext cx="1285875" cy="1295401"/>
          </a:xfrm>
          <a:prstGeom prst="rect">
            <a:avLst/>
          </a:prstGeom>
          <a:noFill/>
        </p:spPr>
      </p:pic>
      <p:pic>
        <p:nvPicPr>
          <p:cNvPr id="16390" name="Picture 6" descr="Chemical structure of uracil">
            <a:hlinkClick r:id="rId7" tooltip="Chemical structure of uracil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67200" y="4419600"/>
            <a:ext cx="1123950" cy="1295401"/>
          </a:xfrm>
          <a:prstGeom prst="rect">
            <a:avLst/>
          </a:prstGeom>
          <a:noFill/>
        </p:spPr>
      </p:pic>
      <p:pic>
        <p:nvPicPr>
          <p:cNvPr id="16392" name="Picture 8" descr="http://upload.wikimedia.org/wikipedia/commons/7/7e/Pyrimidine_chemical_structure.png">
            <a:hlinkClick r:id="rId9" tooltip="Pyrimidine chemical structure.png"/>
          </p:cNvPr>
          <p:cNvPicPr>
            <a:picLocks noChangeAspect="1" noChangeArrowheads="1"/>
          </p:cNvPicPr>
          <p:nvPr/>
        </p:nvPicPr>
        <p:blipFill>
          <a:blip r:embed="rId10"/>
          <a:srcRect l="28261" r="45652"/>
          <a:stretch>
            <a:fillRect/>
          </a:stretch>
        </p:blipFill>
        <p:spPr bwMode="auto">
          <a:xfrm>
            <a:off x="2157047" y="2133600"/>
            <a:ext cx="1195753" cy="1295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0" y="3440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البريميدين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السايتوسين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57912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الثايمين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اليوراسيل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371600" y="37338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352800" y="38100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16200000" flipH="1">
            <a:off x="2571750" y="4019550"/>
            <a:ext cx="5334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القواعد </a:t>
            </a:r>
            <a:r>
              <a:rPr lang="ar-SA" dirty="0" err="1" smtClean="0"/>
              <a:t>النيتروجينية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تحتوي الأحماض النووية على كميات قليلة من أنواع أخرى من هذه القواعد.</a:t>
            </a:r>
          </a:p>
          <a:p>
            <a:pPr algn="r" rtl="1"/>
            <a:r>
              <a:rPr lang="ar-SA" sz="2800" dirty="0" smtClean="0">
                <a:cs typeface="+mj-cs"/>
              </a:rPr>
              <a:t>مثال على </a:t>
            </a:r>
            <a:r>
              <a:rPr lang="ar-SA" sz="2800" dirty="0" err="1" smtClean="0">
                <a:cs typeface="+mj-cs"/>
              </a:rPr>
              <a:t>البيريميدينات</a:t>
            </a:r>
            <a:r>
              <a:rPr lang="ar-SA" sz="2800" dirty="0" smtClean="0">
                <a:cs typeface="+mj-cs"/>
              </a:rPr>
              <a:t> غير الرئيسية:</a:t>
            </a:r>
          </a:p>
          <a:p>
            <a:pPr lvl="1" algn="r" rtl="1"/>
            <a:r>
              <a:rPr lang="ar-SA" sz="2800" dirty="0" smtClean="0">
                <a:cs typeface="+mj-cs"/>
              </a:rPr>
              <a:t>5-</a:t>
            </a:r>
            <a:r>
              <a:rPr lang="ar-SA" sz="2800" dirty="0" err="1" smtClean="0">
                <a:cs typeface="+mj-cs"/>
              </a:rPr>
              <a:t>ميثيل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السايتوسين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5-</a:t>
            </a:r>
            <a:r>
              <a:rPr lang="ar-SA" sz="2800" dirty="0" err="1" smtClean="0">
                <a:cs typeface="+mj-cs"/>
              </a:rPr>
              <a:t>هيدروكسي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ميثيل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السايتوسين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مثال على </a:t>
            </a:r>
            <a:r>
              <a:rPr lang="ar-SA" sz="2800" dirty="0" err="1" smtClean="0">
                <a:cs typeface="+mj-cs"/>
              </a:rPr>
              <a:t>البيورينات</a:t>
            </a:r>
            <a:r>
              <a:rPr lang="ar-SA" sz="2800" dirty="0" smtClean="0">
                <a:cs typeface="+mj-cs"/>
              </a:rPr>
              <a:t> غير الرئيسية:</a:t>
            </a:r>
          </a:p>
          <a:p>
            <a:pPr lvl="1" algn="r" rtl="1"/>
            <a:r>
              <a:rPr lang="ar-SA" sz="2800" dirty="0" smtClean="0">
                <a:cs typeface="+mj-cs"/>
              </a:rPr>
              <a:t>1-</a:t>
            </a:r>
            <a:r>
              <a:rPr lang="ar-SA" sz="2800" dirty="0" err="1" smtClean="0">
                <a:cs typeface="+mj-cs"/>
              </a:rPr>
              <a:t>ميثيل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الجوانين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2-</a:t>
            </a:r>
            <a:r>
              <a:rPr lang="ar-SA" sz="2800" dirty="0" err="1" smtClean="0">
                <a:cs typeface="+mj-cs"/>
              </a:rPr>
              <a:t>ميثيل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الأدينين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smtClean="0">
                <a:cs typeface="+mj-cs"/>
              </a:rPr>
              <a:t>ثنائي </a:t>
            </a:r>
            <a:r>
              <a:rPr lang="ar-SA" sz="2800" dirty="0" err="1" smtClean="0">
                <a:cs typeface="+mj-cs"/>
              </a:rPr>
              <a:t>ميثيل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الجونين</a:t>
            </a:r>
            <a:endParaRPr lang="ar-SA" sz="2800" dirty="0" smtClean="0">
              <a:cs typeface="+mj-cs"/>
            </a:endParaRP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السكر الخماسي (البنتوز)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تحتوي على نوعين من السكريات الخماسية:</a:t>
            </a:r>
          </a:p>
          <a:p>
            <a:pPr lvl="1" algn="r" rtl="1"/>
            <a:r>
              <a:rPr lang="ar-SA" sz="2800" dirty="0" smtClean="0">
                <a:cs typeface="+mj-cs"/>
              </a:rPr>
              <a:t>سكر </a:t>
            </a:r>
            <a:r>
              <a:rPr lang="ar-SA" sz="2800" dirty="0" err="1" smtClean="0">
                <a:cs typeface="+mj-cs"/>
              </a:rPr>
              <a:t>الرايبوز</a:t>
            </a:r>
            <a:r>
              <a:rPr lang="ar-SA" sz="2800" dirty="0" smtClean="0">
                <a:cs typeface="+mj-cs"/>
              </a:rPr>
              <a:t> موجود في </a:t>
            </a:r>
            <a:r>
              <a:rPr lang="ar-SA" sz="2800" dirty="0" err="1" smtClean="0">
                <a:cs typeface="+mj-cs"/>
              </a:rPr>
              <a:t>النيوكليوتيدات</a:t>
            </a:r>
            <a:r>
              <a:rPr lang="ar-SA" sz="2800" dirty="0" smtClean="0">
                <a:cs typeface="+mj-cs"/>
              </a:rPr>
              <a:t> المشتقة من الحامض النووي </a:t>
            </a:r>
            <a:r>
              <a:rPr lang="ar-SA" sz="2800" dirty="0" err="1" smtClean="0">
                <a:cs typeface="+mj-cs"/>
              </a:rPr>
              <a:t>الأكسجيني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سكر </a:t>
            </a:r>
            <a:r>
              <a:rPr lang="ar-SA" sz="2800" dirty="0" err="1" smtClean="0">
                <a:cs typeface="+mj-cs"/>
              </a:rPr>
              <a:t>الديوكسي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الرايبوز</a:t>
            </a:r>
            <a:r>
              <a:rPr lang="ar-SA" sz="2800" dirty="0" smtClean="0">
                <a:cs typeface="+mj-cs"/>
              </a:rPr>
              <a:t> موجود في </a:t>
            </a:r>
            <a:r>
              <a:rPr lang="ar-SA" sz="2800" dirty="0" err="1" smtClean="0">
                <a:cs typeface="+mj-cs"/>
              </a:rPr>
              <a:t>النيوكليوتيدات</a:t>
            </a:r>
            <a:r>
              <a:rPr lang="ar-SA" sz="2800" dirty="0" smtClean="0">
                <a:cs typeface="+mj-cs"/>
              </a:rPr>
              <a:t> المشتقة من الحامض النووي </a:t>
            </a:r>
            <a:r>
              <a:rPr lang="ar-SA" sz="2800" dirty="0" err="1" smtClean="0">
                <a:cs typeface="+mj-cs"/>
              </a:rPr>
              <a:t>اللأكسجيني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النيوكليوسيدات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sz="2800" dirty="0" smtClean="0">
                <a:cs typeface="+mj-cs"/>
              </a:rPr>
              <a:t>تتكون من قاعدة </a:t>
            </a:r>
            <a:r>
              <a:rPr lang="ar-SA" sz="2800" dirty="0" err="1" smtClean="0">
                <a:cs typeface="+mj-cs"/>
              </a:rPr>
              <a:t>بريميدينية</a:t>
            </a:r>
            <a:r>
              <a:rPr lang="ar-SA" sz="2800" dirty="0" smtClean="0">
                <a:cs typeface="+mj-cs"/>
              </a:rPr>
              <a:t> أو </a:t>
            </a:r>
            <a:r>
              <a:rPr lang="ar-SA" sz="2800" dirty="0" err="1" smtClean="0">
                <a:cs typeface="+mj-cs"/>
              </a:rPr>
              <a:t>بيورنية</a:t>
            </a:r>
            <a:r>
              <a:rPr lang="ar-SA" sz="2800" dirty="0" smtClean="0">
                <a:cs typeface="+mj-cs"/>
              </a:rPr>
              <a:t> متصلة برابطة </a:t>
            </a:r>
            <a:r>
              <a:rPr lang="ar-SA" sz="2800" dirty="0" err="1" smtClean="0">
                <a:cs typeface="+mj-cs"/>
              </a:rPr>
              <a:t>جلايكوسيدية</a:t>
            </a:r>
            <a:r>
              <a:rPr lang="ar-SA" sz="2800" dirty="0" smtClean="0">
                <a:cs typeface="+mj-cs"/>
              </a:rPr>
              <a:t> مع سكر خماسي إما سكر </a:t>
            </a:r>
            <a:r>
              <a:rPr lang="ar-SA" sz="2800" dirty="0" err="1" smtClean="0">
                <a:cs typeface="+mj-cs"/>
              </a:rPr>
              <a:t>الرايبوز</a:t>
            </a:r>
            <a:r>
              <a:rPr lang="ar-SA" sz="2800" dirty="0" smtClean="0">
                <a:cs typeface="+mj-cs"/>
              </a:rPr>
              <a:t> أو </a:t>
            </a:r>
            <a:r>
              <a:rPr lang="ar-SA" sz="2800" dirty="0" err="1" smtClean="0">
                <a:cs typeface="+mj-cs"/>
              </a:rPr>
              <a:t>الديوكسي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رايبوز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r>
              <a:rPr lang="ar-SA" sz="2800" dirty="0" smtClean="0">
                <a:cs typeface="+mj-cs"/>
              </a:rPr>
              <a:t>يكون السكر على شكل حلقة (فيورانوز).</a:t>
            </a:r>
          </a:p>
          <a:p>
            <a:pPr algn="r" rtl="1"/>
            <a:r>
              <a:rPr lang="ar-SA" sz="2800" dirty="0" smtClean="0">
                <a:cs typeface="+mj-cs"/>
              </a:rPr>
              <a:t>تكون الرابطة بين ذرة النيتروجين رقم ”1“ للبريمدين أو رقم ”9“ للبيورين مع ذرة الكربون رقم ”1“ للسكر على شكل بيتا.</a:t>
            </a:r>
          </a:p>
          <a:p>
            <a:pPr algn="r" rtl="1"/>
            <a:r>
              <a:rPr lang="ar-SA" sz="2800" dirty="0" smtClean="0">
                <a:cs typeface="+mj-cs"/>
              </a:rPr>
              <a:t>تشتق </a:t>
            </a:r>
            <a:r>
              <a:rPr lang="ar-SA" sz="2800" dirty="0" err="1" smtClean="0">
                <a:cs typeface="+mj-cs"/>
              </a:rPr>
              <a:t>النيوكليوسيدات</a:t>
            </a:r>
            <a:r>
              <a:rPr lang="ar-SA" sz="2800" dirty="0" smtClean="0">
                <a:cs typeface="+mj-cs"/>
              </a:rPr>
              <a:t> من </a:t>
            </a:r>
            <a:r>
              <a:rPr lang="ar-SA" sz="2800" dirty="0" err="1" smtClean="0">
                <a:cs typeface="+mj-cs"/>
              </a:rPr>
              <a:t>النيوكليوتيدات</a:t>
            </a:r>
            <a:r>
              <a:rPr lang="ar-SA" sz="2800" dirty="0" smtClean="0">
                <a:cs typeface="+mj-cs"/>
              </a:rPr>
              <a:t> بانفصال مجموعة الفوسفات.</a:t>
            </a:r>
          </a:p>
          <a:p>
            <a:pPr algn="r" rtl="1"/>
            <a:r>
              <a:rPr lang="ar-SA" sz="2800" dirty="0" smtClean="0">
                <a:cs typeface="+mj-cs"/>
              </a:rPr>
              <a:t>هي مركبات وسطية.</a:t>
            </a:r>
          </a:p>
          <a:p>
            <a:pPr algn="r" rtl="1"/>
            <a:r>
              <a:rPr lang="ar-SA" sz="2800" dirty="0" smtClean="0">
                <a:cs typeface="+mj-cs"/>
              </a:rPr>
              <a:t>يوجد نوعين من سلاسل </a:t>
            </a:r>
            <a:r>
              <a:rPr lang="ar-SA" sz="2800" dirty="0" err="1" smtClean="0">
                <a:cs typeface="+mj-cs"/>
              </a:rPr>
              <a:t>النيوكليوسيدات</a:t>
            </a:r>
            <a:r>
              <a:rPr lang="ar-SA" sz="2800" dirty="0" smtClean="0">
                <a:cs typeface="+mj-cs"/>
              </a:rPr>
              <a:t> على حسب نوع السكر:</a:t>
            </a:r>
          </a:p>
          <a:p>
            <a:pPr lvl="1" algn="r" rtl="1"/>
            <a:r>
              <a:rPr lang="ar-SA" dirty="0" err="1" smtClean="0">
                <a:cs typeface="+mj-cs"/>
              </a:rPr>
              <a:t>نيكليوسيدات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رايبوزية</a:t>
            </a:r>
            <a:r>
              <a:rPr lang="ar-SA" dirty="0" smtClean="0">
                <a:cs typeface="+mj-cs"/>
              </a:rPr>
              <a:t> (</a:t>
            </a:r>
            <a:r>
              <a:rPr lang="ar-SA" dirty="0" err="1" smtClean="0">
                <a:cs typeface="+mj-cs"/>
              </a:rPr>
              <a:t>أكسجينية</a:t>
            </a:r>
            <a:r>
              <a:rPr lang="ar-SA" dirty="0" smtClean="0">
                <a:cs typeface="+mj-cs"/>
              </a:rPr>
              <a:t>)</a:t>
            </a:r>
          </a:p>
          <a:p>
            <a:pPr lvl="1" algn="r" rtl="1"/>
            <a:r>
              <a:rPr lang="ar-SA" dirty="0" err="1" smtClean="0">
                <a:cs typeface="+mj-cs"/>
              </a:rPr>
              <a:t>نيكليوسيدات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ديوكسي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رايبوزية</a:t>
            </a:r>
            <a:r>
              <a:rPr lang="ar-SA" dirty="0" smtClean="0">
                <a:cs typeface="+mj-cs"/>
              </a:rPr>
              <a:t> (</a:t>
            </a:r>
            <a:r>
              <a:rPr lang="ar-SA" dirty="0" err="1" smtClean="0">
                <a:cs typeface="+mj-cs"/>
              </a:rPr>
              <a:t>اللأكسيجينية</a:t>
            </a:r>
            <a:r>
              <a:rPr lang="ar-SA" dirty="0" smtClean="0">
                <a:cs typeface="+mj-cs"/>
              </a:rPr>
              <a:t>)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النيوكليوسيدات</a:t>
            </a:r>
            <a:r>
              <a:rPr lang="ar-SA" dirty="0" smtClean="0"/>
              <a:t> </a:t>
            </a:r>
            <a:r>
              <a:rPr lang="ar-SA" dirty="0" err="1" smtClean="0"/>
              <a:t>الرايبوزية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يوجد منها أربعة أنواع:</a:t>
            </a:r>
          </a:p>
          <a:p>
            <a:pPr lvl="1" algn="r" rtl="1"/>
            <a:r>
              <a:rPr lang="ar-SA" sz="2800" dirty="0" err="1" smtClean="0">
                <a:cs typeface="+mj-cs"/>
              </a:rPr>
              <a:t>الأدينوسين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err="1" smtClean="0">
                <a:cs typeface="+mj-cs"/>
              </a:rPr>
              <a:t>الجوانوسين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err="1" smtClean="0">
                <a:cs typeface="+mj-cs"/>
              </a:rPr>
              <a:t>السايتدين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err="1" smtClean="0">
                <a:cs typeface="+mj-cs"/>
              </a:rPr>
              <a:t>اليورادين</a:t>
            </a:r>
            <a:endParaRPr lang="en-US" sz="2800" dirty="0">
              <a:cs typeface="+mj-cs"/>
            </a:endParaRPr>
          </a:p>
        </p:txBody>
      </p:sp>
      <p:pic>
        <p:nvPicPr>
          <p:cNvPr id="19458" name="Picture 2" descr="http://upload.wikimedia.org/wikipedia/commons/thumb/d/d6/G_chemical_structure.png/200px-G_chemical_structure.png">
            <a:hlinkClick r:id="rId3" tooltip="G chemical structure.pn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209800"/>
            <a:ext cx="2895600" cy="220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الجوانوسين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 smtClean="0"/>
              <a:t>النيوكليوسيدات</a:t>
            </a:r>
            <a:r>
              <a:rPr lang="ar-SA" dirty="0" smtClean="0"/>
              <a:t> </a:t>
            </a:r>
            <a:r>
              <a:rPr lang="ar-SA" dirty="0" err="1" smtClean="0"/>
              <a:t>الديوكسي</a:t>
            </a:r>
            <a:r>
              <a:rPr lang="ar-SA" dirty="0" smtClean="0"/>
              <a:t> </a:t>
            </a:r>
            <a:r>
              <a:rPr lang="ar-SA" dirty="0" err="1" smtClean="0"/>
              <a:t>رايبوزية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يوجد منها أربعة أنواع:</a:t>
            </a:r>
          </a:p>
          <a:p>
            <a:pPr lvl="1" algn="r" rtl="1"/>
            <a:r>
              <a:rPr lang="ar-SA" sz="2800" dirty="0" err="1" smtClean="0">
                <a:cs typeface="+mj-cs"/>
              </a:rPr>
              <a:t>ديوكسي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الأدينوسين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err="1" smtClean="0">
                <a:cs typeface="+mj-cs"/>
              </a:rPr>
              <a:t>ديوكسي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الجوانوسين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err="1" smtClean="0">
                <a:cs typeface="+mj-cs"/>
              </a:rPr>
              <a:t>ديوكسي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السايتدين</a:t>
            </a:r>
            <a:endParaRPr lang="ar-SA" sz="2800" dirty="0" smtClean="0">
              <a:cs typeface="+mj-cs"/>
            </a:endParaRPr>
          </a:p>
          <a:p>
            <a:pPr lvl="1" algn="r" rtl="1"/>
            <a:r>
              <a:rPr lang="ar-SA" sz="2800" dirty="0" err="1" smtClean="0">
                <a:cs typeface="+mj-cs"/>
              </a:rPr>
              <a:t>ديوكسي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الثايم</a:t>
            </a:r>
            <a:r>
              <a:rPr lang="ar-SA" sz="2800" dirty="0" err="1" smtClean="0">
                <a:cs typeface="+mj-cs"/>
              </a:rPr>
              <a:t>دين</a:t>
            </a:r>
            <a:endParaRPr lang="en-US" sz="2800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pic>
        <p:nvPicPr>
          <p:cNvPr id="18434" name="Picture 2" descr="http://upload.wikimedia.org/wikipedia/commons/thumb/a/a5/DG_chemical_structure.png/150px-DG_chemical_structure.png">
            <a:hlinkClick r:id="rId3" tooltip="DG chemical structure.pn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2514600"/>
            <a:ext cx="2800350" cy="1981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4572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الديوكسي</a:t>
            </a:r>
            <a:r>
              <a:rPr lang="ar-SA" dirty="0" smtClean="0"/>
              <a:t> </a:t>
            </a:r>
            <a:r>
              <a:rPr lang="ar-SA" dirty="0" err="1" smtClean="0"/>
              <a:t>الجوانوسين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598</Words>
  <Application>Microsoft Office PowerPoint</Application>
  <PresentationFormat>On-screen Show (4:3)</PresentationFormat>
  <Paragraphs>157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الأحماض النووية</vt:lpstr>
      <vt:lpstr>الأحماض النووية </vt:lpstr>
      <vt:lpstr>القواعد النيتروجينية</vt:lpstr>
      <vt:lpstr>تابع القواعد النيتروجينية</vt:lpstr>
      <vt:lpstr>تابع القواعد النيتروجينية</vt:lpstr>
      <vt:lpstr>السكر الخماسي (البنتوز)</vt:lpstr>
      <vt:lpstr>النيوكليوسيدات</vt:lpstr>
      <vt:lpstr>النيوكليوسيدات الرايبوزية</vt:lpstr>
      <vt:lpstr>النيوكليوسيدات الديوكسي رايبوزية</vt:lpstr>
      <vt:lpstr>النيوكليوتيدات الأحادية</vt:lpstr>
      <vt:lpstr>النيوكليوتيدات الرايبوزية</vt:lpstr>
      <vt:lpstr>النيوكليوتيدات الديوكسي رايبوزية</vt:lpstr>
      <vt:lpstr>النيوكليوتيدات ثنائية وثلاثية الفوسفيت</vt:lpstr>
      <vt:lpstr>اختصارات النيوكليوتيدات الرايبوزية</vt:lpstr>
      <vt:lpstr>اختصارات النيوكليوتيدات الديوكسي الرايبوزية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الأحماض النووية</dc:title>
  <dc:creator>Nojood</dc:creator>
  <cp:lastModifiedBy>Nojood</cp:lastModifiedBy>
  <cp:revision>16</cp:revision>
  <dcterms:created xsi:type="dcterms:W3CDTF">2009-01-09T15:31:22Z</dcterms:created>
  <dcterms:modified xsi:type="dcterms:W3CDTF">2009-01-16T19:56:52Z</dcterms:modified>
</cp:coreProperties>
</file>