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notesSlides/notesSlide1.xml" ContentType="application/vnd.openxmlformats-officedocument.presentationml.notesSlide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57" r:id="rId2"/>
    <p:sldId id="259" r:id="rId3"/>
    <p:sldId id="271" r:id="rId4"/>
    <p:sldId id="260" r:id="rId5"/>
    <p:sldId id="261" r:id="rId6"/>
    <p:sldId id="262" r:id="rId7"/>
    <p:sldId id="263" r:id="rId8"/>
    <p:sldId id="264" r:id="rId9"/>
    <p:sldId id="285" r:id="rId10"/>
    <p:sldId id="266" r:id="rId11"/>
    <p:sldId id="279" r:id="rId12"/>
    <p:sldId id="267" r:id="rId13"/>
    <p:sldId id="280" r:id="rId14"/>
    <p:sldId id="270" r:id="rId15"/>
    <p:sldId id="281" r:id="rId16"/>
    <p:sldId id="287" r:id="rId17"/>
    <p:sldId id="286" r:id="rId18"/>
  </p:sldIdLst>
  <p:sldSz cx="9144000" cy="6858000" type="screen4x3"/>
  <p:notesSz cx="6858000" cy="9144000"/>
  <p:custDataLst>
    <p:tags r:id="rId20"/>
  </p:custDataLst>
  <p:defaultTextStyle>
    <a:defPPr>
      <a:defRPr lang="en-GB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0000"/>
    <a:srgbClr val="CCFFFF"/>
    <a:srgbClr val="99FFCC"/>
    <a:srgbClr val="008000"/>
    <a:srgbClr val="66FF66"/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>
        <p:scale>
          <a:sx n="75" d="100"/>
          <a:sy n="75" d="100"/>
        </p:scale>
        <p:origin x="-1426" y="-413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gs" Target="tags/tag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741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94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194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94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50D98693-3736-41CF-80B9-BCB3FC8270B5}" type="slidenum">
              <a:rPr lang="ar-SA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8098719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5567B1EE-1CCB-4872-BA03-AA0581B5DEC2}" type="slidenum">
              <a:rPr lang="ar-SA" altLang="en-US" smtClean="0"/>
              <a:pPr eaLnBrk="1" hangingPunct="1">
                <a:spcBef>
                  <a:spcPct val="0"/>
                </a:spcBef>
              </a:pPr>
              <a:t>9</a:t>
            </a:fld>
            <a:endParaRPr lang="en-GB" altLang="en-US" smtClean="0"/>
          </a:p>
        </p:txBody>
      </p:sp>
      <p:sp>
        <p:nvSpPr>
          <p:cNvPr id="184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/>
        </p:spPr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686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ar-SA" altLang="en-US" smtClean="0"/>
          </a:p>
        </p:txBody>
      </p:sp>
      <p:sp>
        <p:nvSpPr>
          <p:cNvPr id="3686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DA812FD7-C766-405B-AC5A-1884AEBD5709}" type="slidenum">
              <a:rPr lang="en-US" altLang="en-US" smtClean="0"/>
              <a:pPr eaLnBrk="1" hangingPunct="1"/>
              <a:t>17</a:t>
            </a:fld>
            <a:endParaRPr lang="en-US" alt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3BB3C3-6D8A-4749-8875-52870B38E7AA}" type="slidenum">
              <a:rPr lang="ar-SA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36270363"/>
      </p:ext>
    </p:extLst>
  </p:cSld>
  <p:clrMapOvr>
    <a:masterClrMapping/>
  </p:clrMapOvr>
  <p:transition spd="med">
    <p:comb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F2957D-288F-4B72-A14A-4175D7B3CB3E}" type="slidenum">
              <a:rPr lang="ar-SA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33649240"/>
      </p:ext>
    </p:extLst>
  </p:cSld>
  <p:clrMapOvr>
    <a:masterClrMapping/>
  </p:clrMapOvr>
  <p:transition spd="med">
    <p:comb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DF39D7-E3EA-4090-AA15-7FFFEDADF1D9}" type="slidenum">
              <a:rPr lang="ar-SA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24773475"/>
      </p:ext>
    </p:extLst>
  </p:cSld>
  <p:clrMapOvr>
    <a:masterClrMapping/>
  </p:clrMapOvr>
  <p:transition spd="med">
    <p:comb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768348-2F9A-4458-ADD9-A0D58C9EB34F}" type="slidenum">
              <a:rPr lang="ar-SA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8390553"/>
      </p:ext>
    </p:extLst>
  </p:cSld>
  <p:clrMapOvr>
    <a:masterClrMapping/>
  </p:clrMapOvr>
  <p:transition spd="med">
    <p:comb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258A01-A8DA-458F-9404-E15A9DBF1825}" type="slidenum">
              <a:rPr lang="ar-SA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9659011"/>
      </p:ext>
    </p:extLst>
  </p:cSld>
  <p:clrMapOvr>
    <a:masterClrMapping/>
  </p:clrMapOvr>
  <p:transition spd="med">
    <p:comb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5E379E-BB98-4060-ABD7-61C2FE88257F}" type="slidenum">
              <a:rPr lang="ar-SA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22188475"/>
      </p:ext>
    </p:extLst>
  </p:cSld>
  <p:clrMapOvr>
    <a:masterClrMapping/>
  </p:clrMapOvr>
  <p:transition spd="med">
    <p:comb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9A4F54-3E80-4221-8CEE-49381E424712}" type="slidenum">
              <a:rPr lang="ar-SA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01327492"/>
      </p:ext>
    </p:extLst>
  </p:cSld>
  <p:clrMapOvr>
    <a:masterClrMapping/>
  </p:clrMapOvr>
  <p:transition spd="med">
    <p:comb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91A4B0-FC19-425F-8862-2DEE5969E5E3}" type="slidenum">
              <a:rPr lang="ar-SA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04833437"/>
      </p:ext>
    </p:extLst>
  </p:cSld>
  <p:clrMapOvr>
    <a:masterClrMapping/>
  </p:clrMapOvr>
  <p:transition spd="med">
    <p:comb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912746-4551-4B5E-9AD0-8E7D8E98461E}" type="slidenum">
              <a:rPr lang="ar-SA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87278333"/>
      </p:ext>
    </p:extLst>
  </p:cSld>
  <p:clrMapOvr>
    <a:masterClrMapping/>
  </p:clrMapOvr>
  <p:transition spd="med">
    <p:comb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6C8E8C-5980-4611-8B39-ECD38975FB9E}" type="slidenum">
              <a:rPr lang="ar-SA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8620033"/>
      </p:ext>
    </p:extLst>
  </p:cSld>
  <p:clrMapOvr>
    <a:masterClrMapping/>
  </p:clrMapOvr>
  <p:transition spd="med">
    <p:comb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E07716-B2B5-4305-90A1-AFD5C1A35C43}" type="slidenum">
              <a:rPr lang="ar-SA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02766138"/>
      </p:ext>
    </p:extLst>
  </p:cSld>
  <p:clrMapOvr>
    <a:masterClrMapping/>
  </p:clrMapOvr>
  <p:transition spd="med">
    <p:comb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text styles</a:t>
            </a:r>
          </a:p>
          <a:p>
            <a:pPr lvl="1"/>
            <a:r>
              <a:rPr lang="en-GB" altLang="en-US" smtClean="0"/>
              <a:t>Second level</a:t>
            </a:r>
          </a:p>
          <a:p>
            <a:pPr lvl="2"/>
            <a:r>
              <a:rPr lang="en-GB" altLang="en-US" smtClean="0"/>
              <a:t>Third level</a:t>
            </a:r>
          </a:p>
          <a:p>
            <a:pPr lvl="3"/>
            <a:r>
              <a:rPr lang="en-GB" altLang="en-US" smtClean="0"/>
              <a:t>Fourth level</a:t>
            </a:r>
          </a:p>
          <a:p>
            <a:pPr lvl="4"/>
            <a:r>
              <a:rPr lang="en-GB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E1FB061D-B7A6-441D-A54F-E0F1C4C6B5C4}" type="slidenum">
              <a:rPr lang="ar-SA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>
    <p:comb/>
  </p:transition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4.wmf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image" Target="../media/image3.png"/><Relationship Id="rId5" Type="http://schemas.openxmlformats.org/officeDocument/2006/relationships/image" Target="../media/image2.jpeg"/><Relationship Id="rId4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microsoft.com/office/2007/relationships/hdphoto" Target="../media/hdphoto1.wdp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6.xml"/><Relationship Id="rId6" Type="http://schemas.openxmlformats.org/officeDocument/2006/relationships/image" Target="../media/image8.jpeg"/><Relationship Id="rId5" Type="http://schemas.openxmlformats.org/officeDocument/2006/relationships/image" Target="../media/image7.png"/><Relationship Id="rId4" Type="http://schemas.openxmlformats.org/officeDocument/2006/relationships/image" Target="../media/image12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7.xml"/><Relationship Id="rId6" Type="http://schemas.microsoft.com/office/2007/relationships/hdphoto" Target="../media/hdphoto1.wdp"/><Relationship Id="rId5" Type="http://schemas.openxmlformats.org/officeDocument/2006/relationships/image" Target="../media/image8.jpeg"/><Relationship Id="rId4" Type="http://schemas.openxmlformats.org/officeDocument/2006/relationships/image" Target="../media/image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9.xml"/><Relationship Id="rId6" Type="http://schemas.microsoft.com/office/2007/relationships/hdphoto" Target="../media/hdphoto1.wdp"/><Relationship Id="rId5" Type="http://schemas.openxmlformats.org/officeDocument/2006/relationships/image" Target="../media/image8.jpeg"/><Relationship Id="rId4" Type="http://schemas.openxmlformats.org/officeDocument/2006/relationships/image" Target="../media/image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0.xml"/><Relationship Id="rId6" Type="http://schemas.microsoft.com/office/2007/relationships/hdphoto" Target="../media/hdphoto1.wdp"/><Relationship Id="rId5" Type="http://schemas.openxmlformats.org/officeDocument/2006/relationships/image" Target="../media/image8.jpeg"/><Relationship Id="rId4" Type="http://schemas.openxmlformats.org/officeDocument/2006/relationships/image" Target="../media/image7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1.xml"/><Relationship Id="rId6" Type="http://schemas.microsoft.com/office/2007/relationships/hdphoto" Target="../media/hdphoto1.wdp"/><Relationship Id="rId5" Type="http://schemas.openxmlformats.org/officeDocument/2006/relationships/image" Target="../media/image8.jpeg"/><Relationship Id="rId4" Type="http://schemas.openxmlformats.org/officeDocument/2006/relationships/image" Target="../media/image7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tags" Target="../tags/tag24.xml"/><Relationship Id="rId7" Type="http://schemas.openxmlformats.org/officeDocument/2006/relationships/image" Target="../media/image18.png"/><Relationship Id="rId2" Type="http://schemas.openxmlformats.org/officeDocument/2006/relationships/tags" Target="../tags/tag23.xml"/><Relationship Id="rId1" Type="http://schemas.openxmlformats.org/officeDocument/2006/relationships/tags" Target="../tags/tag22.xml"/><Relationship Id="rId6" Type="http://schemas.openxmlformats.org/officeDocument/2006/relationships/image" Target="../media/image17.png"/><Relationship Id="rId5" Type="http://schemas.openxmlformats.org/officeDocument/2006/relationships/slideLayout" Target="../slideLayouts/slideLayout6.xml"/><Relationship Id="rId4" Type="http://schemas.openxmlformats.org/officeDocument/2006/relationships/tags" Target="../tags/tag25.xml"/><Relationship Id="rId9" Type="http://schemas.openxmlformats.org/officeDocument/2006/relationships/image" Target="../media/image20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jpeg"/><Relationship Id="rId3" Type="http://schemas.openxmlformats.org/officeDocument/2006/relationships/tags" Target="../tags/tag28.xml"/><Relationship Id="rId7" Type="http://schemas.openxmlformats.org/officeDocument/2006/relationships/notesSlide" Target="../notesSlides/notesSlide2.xml"/><Relationship Id="rId2" Type="http://schemas.openxmlformats.org/officeDocument/2006/relationships/tags" Target="../tags/tag27.xml"/><Relationship Id="rId1" Type="http://schemas.openxmlformats.org/officeDocument/2006/relationships/tags" Target="../tags/tag26.xml"/><Relationship Id="rId6" Type="http://schemas.openxmlformats.org/officeDocument/2006/relationships/slideLayout" Target="../slideLayouts/slideLayout1.xml"/><Relationship Id="rId11" Type="http://schemas.openxmlformats.org/officeDocument/2006/relationships/image" Target="../media/image24.png"/><Relationship Id="rId5" Type="http://schemas.openxmlformats.org/officeDocument/2006/relationships/tags" Target="../tags/tag30.xml"/><Relationship Id="rId10" Type="http://schemas.openxmlformats.org/officeDocument/2006/relationships/image" Target="../media/image23.png"/><Relationship Id="rId4" Type="http://schemas.openxmlformats.org/officeDocument/2006/relationships/tags" Target="../tags/tag29.xml"/><Relationship Id="rId9" Type="http://schemas.openxmlformats.org/officeDocument/2006/relationships/image" Target="../media/image2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Relationship Id="rId6" Type="http://schemas.microsoft.com/office/2007/relationships/hdphoto" Target="../media/hdphoto1.wdp"/><Relationship Id="rId5" Type="http://schemas.openxmlformats.org/officeDocument/2006/relationships/image" Target="../media/image8.jpeg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Relationship Id="rId5" Type="http://schemas.microsoft.com/office/2007/relationships/hdphoto" Target="../media/hdphoto1.wdp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microsoft.com/office/2007/relationships/hdphoto" Target="../media/hdphoto1.wdp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Relationship Id="rId6" Type="http://schemas.openxmlformats.org/officeDocument/2006/relationships/image" Target="../media/image8.jpeg"/><Relationship Id="rId5" Type="http://schemas.openxmlformats.org/officeDocument/2006/relationships/image" Target="../media/image7.png"/><Relationship Id="rId4" Type="http://schemas.openxmlformats.org/officeDocument/2006/relationships/image" Target="../media/image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tags" Target="../tags/tag9.xml"/><Relationship Id="rId7" Type="http://schemas.microsoft.com/office/2007/relationships/hdphoto" Target="../media/hdphoto1.wdp"/><Relationship Id="rId2" Type="http://schemas.openxmlformats.org/officeDocument/2006/relationships/tags" Target="../tags/tag8.xml"/><Relationship Id="rId1" Type="http://schemas.openxmlformats.org/officeDocument/2006/relationships/tags" Target="../tags/tag7.xml"/><Relationship Id="rId6" Type="http://schemas.openxmlformats.org/officeDocument/2006/relationships/image" Target="../media/image8.jpeg"/><Relationship Id="rId5" Type="http://schemas.openxmlformats.org/officeDocument/2006/relationships/image" Target="../media/image7.png"/><Relationship Id="rId4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tags" Target="../tags/tag12.xml"/><Relationship Id="rId7" Type="http://schemas.microsoft.com/office/2007/relationships/hdphoto" Target="../media/hdphoto1.wdp"/><Relationship Id="rId2" Type="http://schemas.openxmlformats.org/officeDocument/2006/relationships/tags" Target="../tags/tag11.xml"/><Relationship Id="rId1" Type="http://schemas.openxmlformats.org/officeDocument/2006/relationships/tags" Target="../tags/tag10.xml"/><Relationship Id="rId6" Type="http://schemas.openxmlformats.org/officeDocument/2006/relationships/image" Target="../media/image8.jpeg"/><Relationship Id="rId5" Type="http://schemas.openxmlformats.org/officeDocument/2006/relationships/image" Target="../media/image7.png"/><Relationship Id="rId4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3.xml"/><Relationship Id="rId6" Type="http://schemas.microsoft.com/office/2007/relationships/hdphoto" Target="../media/hdphoto1.wdp"/><Relationship Id="rId5" Type="http://schemas.openxmlformats.org/officeDocument/2006/relationships/image" Target="../media/image8.jpeg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4.xml"/><Relationship Id="rId5" Type="http://schemas.microsoft.com/office/2007/relationships/hdphoto" Target="../media/hdphoto1.wdp"/><Relationship Id="rId4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3" Type="http://schemas.openxmlformats.org/officeDocument/2006/relationships/notesSlide" Target="../notesSlides/notesSlide1.xml"/><Relationship Id="rId7" Type="http://schemas.openxmlformats.org/officeDocument/2006/relationships/image" Target="../media/image8.jpeg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15.xml"/><Relationship Id="rId6" Type="http://schemas.openxmlformats.org/officeDocument/2006/relationships/image" Target="../media/image7.png"/><Relationship Id="rId5" Type="http://schemas.openxmlformats.org/officeDocument/2006/relationships/image" Target="../media/image11.png"/><Relationship Id="rId4" Type="http://schemas.openxmlformats.org/officeDocument/2006/relationships/slide" Target="slid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3"/>
          <p:cNvSpPr>
            <a:spLocks noChangeArrowheads="1"/>
          </p:cNvSpPr>
          <p:nvPr/>
        </p:nvSpPr>
        <p:spPr bwMode="auto">
          <a:xfrm>
            <a:off x="2568575" y="2078038"/>
            <a:ext cx="2146300" cy="47625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3079" name="Text Box 7"/>
          <p:cNvSpPr txBox="1">
            <a:spLocks noChangeArrowheads="1"/>
          </p:cNvSpPr>
          <p:nvPr/>
        </p:nvSpPr>
        <p:spPr bwMode="auto">
          <a:xfrm>
            <a:off x="1219200" y="1833562"/>
            <a:ext cx="6858000" cy="528638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  <a:spcAft>
                <a:spcPct val="50000"/>
              </a:spcAft>
              <a:defRPr/>
            </a:pPr>
            <a:r>
              <a:rPr lang="en-US" altLang="en-US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Sex </a:t>
            </a:r>
            <a:r>
              <a:rPr lang="en-US" altLang="en-US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Chromosomes</a:t>
            </a:r>
          </a:p>
        </p:txBody>
      </p:sp>
      <p:sp>
        <p:nvSpPr>
          <p:cNvPr id="3083" name="Text Box 11"/>
          <p:cNvSpPr txBox="1">
            <a:spLocks noChangeArrowheads="1"/>
          </p:cNvSpPr>
          <p:nvPr/>
        </p:nvSpPr>
        <p:spPr bwMode="auto">
          <a:xfrm>
            <a:off x="304800" y="1214735"/>
            <a:ext cx="83820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20000"/>
              </a:spcBef>
              <a:defRPr/>
            </a:pPr>
            <a:r>
              <a:rPr lang="en-US" altLang="en-US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THE CHROMOSOMAL BASIS OF INHERITANCE</a:t>
            </a:r>
          </a:p>
        </p:txBody>
      </p:sp>
      <p:grpSp>
        <p:nvGrpSpPr>
          <p:cNvPr id="2055" name="Group 19"/>
          <p:cNvGrpSpPr>
            <a:grpSpLocks/>
          </p:cNvGrpSpPr>
          <p:nvPr/>
        </p:nvGrpSpPr>
        <p:grpSpPr bwMode="auto">
          <a:xfrm>
            <a:off x="812800" y="2457450"/>
            <a:ext cx="7569200" cy="2876550"/>
            <a:chOff x="416" y="1836"/>
            <a:chExt cx="4992" cy="2052"/>
          </a:xfrm>
        </p:grpSpPr>
        <p:grpSp>
          <p:nvGrpSpPr>
            <p:cNvPr id="2058" name="Group 15"/>
            <p:cNvGrpSpPr>
              <a:grpSpLocks/>
            </p:cNvGrpSpPr>
            <p:nvPr/>
          </p:nvGrpSpPr>
          <p:grpSpPr bwMode="auto">
            <a:xfrm>
              <a:off x="416" y="1836"/>
              <a:ext cx="4992" cy="2052"/>
              <a:chOff x="416" y="1836"/>
              <a:chExt cx="4992" cy="2052"/>
            </a:xfrm>
          </p:grpSpPr>
          <p:sp>
            <p:nvSpPr>
              <p:cNvPr id="2062" name="Rectangle 8"/>
              <p:cNvSpPr>
                <a:spLocks noChangeArrowheads="1"/>
              </p:cNvSpPr>
              <p:nvPr/>
            </p:nvSpPr>
            <p:spPr bwMode="auto">
              <a:xfrm>
                <a:off x="416" y="1836"/>
                <a:ext cx="4992" cy="2052"/>
              </a:xfrm>
              <a:prstGeom prst="rect">
                <a:avLst/>
              </a:prstGeom>
              <a:solidFill>
                <a:schemeClr val="accent1"/>
              </a:solidFill>
              <a:ln w="19050">
                <a:solidFill>
                  <a:srgbClr val="0000FF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en-US" altLang="en-US" sz="1800"/>
              </a:p>
            </p:txBody>
          </p:sp>
          <p:grpSp>
            <p:nvGrpSpPr>
              <p:cNvPr id="2063" name="Group 14"/>
              <p:cNvGrpSpPr>
                <a:grpSpLocks/>
              </p:cNvGrpSpPr>
              <p:nvPr/>
            </p:nvGrpSpPr>
            <p:grpSpPr bwMode="auto">
              <a:xfrm>
                <a:off x="528" y="1896"/>
                <a:ext cx="4800" cy="1908"/>
                <a:chOff x="528" y="1824"/>
                <a:chExt cx="4800" cy="1908"/>
              </a:xfrm>
            </p:grpSpPr>
            <p:pic>
              <p:nvPicPr>
                <p:cNvPr id="2064" name="Picture 13"/>
                <p:cNvPicPr>
                  <a:picLocks noChangeAspect="1" noChangeArrowheads="1"/>
                </p:cNvPicPr>
                <p:nvPr/>
              </p:nvPicPr>
              <p:blipFill>
                <a:blip r:embed="rId4">
                  <a:lum bright="-6000" contrast="30000"/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536" y="1824"/>
                  <a:ext cx="3792" cy="1895"/>
                </a:xfrm>
                <a:prstGeom prst="rect">
                  <a:avLst/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</p:pic>
            <p:pic>
              <p:nvPicPr>
                <p:cNvPr id="2065" name="Picture 12"/>
                <p:cNvPicPr>
                  <a:picLocks noChangeAspect="1" noChangeArrowheads="1"/>
                </p:cNvPicPr>
                <p:nvPr/>
              </p:nvPicPr>
              <p:blipFill>
                <a:blip r:embed="rId5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28" y="1840"/>
                  <a:ext cx="3312" cy="1892"/>
                </a:xfrm>
                <a:prstGeom prst="rect">
                  <a:avLst/>
                </a:prstGeom>
                <a:solidFill>
                  <a:schemeClr val="accent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</p:grpSp>
        </p:grpSp>
        <p:sp>
          <p:nvSpPr>
            <p:cNvPr id="2059" name="Rectangle 16"/>
            <p:cNvSpPr>
              <a:spLocks noChangeArrowheads="1"/>
            </p:cNvSpPr>
            <p:nvPr/>
          </p:nvSpPr>
          <p:spPr bwMode="auto">
            <a:xfrm>
              <a:off x="3840" y="1872"/>
              <a:ext cx="96" cy="1968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accent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2060" name="Rectangle 17"/>
            <p:cNvSpPr>
              <a:spLocks noChangeArrowheads="1"/>
            </p:cNvSpPr>
            <p:nvPr/>
          </p:nvSpPr>
          <p:spPr bwMode="auto">
            <a:xfrm>
              <a:off x="2160" y="1872"/>
              <a:ext cx="48" cy="1968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accent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2061" name="Rectangle 18"/>
            <p:cNvSpPr>
              <a:spLocks noChangeArrowheads="1"/>
            </p:cNvSpPr>
            <p:nvPr/>
          </p:nvSpPr>
          <p:spPr bwMode="auto">
            <a:xfrm>
              <a:off x="480" y="1864"/>
              <a:ext cx="3360" cy="48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accent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</p:grpSp>
      <p:sp>
        <p:nvSpPr>
          <p:cNvPr id="3092" name="Text Box 20"/>
          <p:cNvSpPr txBox="1">
            <a:spLocks noChangeArrowheads="1"/>
          </p:cNvSpPr>
          <p:nvPr/>
        </p:nvSpPr>
        <p:spPr bwMode="auto">
          <a:xfrm>
            <a:off x="228600" y="5470525"/>
            <a:ext cx="876300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 eaLnBrk="0" hangingPunct="0">
              <a:lnSpc>
                <a:spcPct val="125000"/>
              </a:lnSpc>
              <a:buFontTx/>
              <a:buAutoNum type="arabicPeriod"/>
              <a:tabLst>
                <a:tab pos="342900" algn="l"/>
              </a:tabLst>
              <a:defRPr/>
            </a:pPr>
            <a:r>
              <a:rPr lang="en-US" altLang="en-US" sz="24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The chromosomal basis of sex varies with the organism</a:t>
            </a:r>
          </a:p>
          <a:p>
            <a:pPr marL="342900" indent="-342900" eaLnBrk="0" hangingPunct="0">
              <a:lnSpc>
                <a:spcPct val="125000"/>
              </a:lnSpc>
              <a:buFontTx/>
              <a:buAutoNum type="arabicPeriod"/>
              <a:tabLst>
                <a:tab pos="342900" algn="l"/>
              </a:tabLst>
              <a:defRPr/>
            </a:pPr>
            <a:r>
              <a:rPr lang="en-US" altLang="en-US" sz="24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Sex-linked genes have unique patterns of inheritance</a:t>
            </a:r>
          </a:p>
        </p:txBody>
      </p:sp>
      <p:grpSp>
        <p:nvGrpSpPr>
          <p:cNvPr id="18" name="Group 17"/>
          <p:cNvGrpSpPr>
            <a:grpSpLocks/>
          </p:cNvGrpSpPr>
          <p:nvPr>
            <p:custDataLst>
              <p:tags r:id="rId2"/>
            </p:custDataLst>
          </p:nvPr>
        </p:nvGrpSpPr>
        <p:grpSpPr bwMode="auto">
          <a:xfrm>
            <a:off x="0" y="0"/>
            <a:ext cx="9147151" cy="1019175"/>
            <a:chOff x="323528" y="0"/>
            <a:chExt cx="8286750" cy="1019406"/>
          </a:xfrm>
        </p:grpSpPr>
        <p:sp>
          <p:nvSpPr>
            <p:cNvPr id="19" name="Rounded Rectangle 18"/>
            <p:cNvSpPr/>
            <p:nvPr/>
          </p:nvSpPr>
          <p:spPr bwMode="auto">
            <a:xfrm>
              <a:off x="323528" y="837275"/>
              <a:ext cx="8286750" cy="71445"/>
            </a:xfrm>
            <a:prstGeom prst="roundRect">
              <a:avLst/>
            </a:prstGeom>
            <a:solidFill>
              <a:srgbClr val="CC0066"/>
            </a:soli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/>
            </a:p>
          </p:txBody>
        </p:sp>
        <p:pic>
          <p:nvPicPr>
            <p:cNvPr id="20" name="Picture 19" descr="Picture1.bmp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950644" y="116632"/>
              <a:ext cx="1584176" cy="6531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1" name="Picture 20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692" r="7692"/>
            <a:stretch>
              <a:fillRect/>
            </a:stretch>
          </p:blipFill>
          <p:spPr bwMode="auto">
            <a:xfrm>
              <a:off x="4211960" y="0"/>
              <a:ext cx="864096" cy="10194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2" name="Picture 21" descr="C:\Users\mmoustafa\Desktop\amada.jpg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5537" y="188640"/>
              <a:ext cx="2016224" cy="5760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52400" y="141288"/>
            <a:ext cx="8839200" cy="2936875"/>
          </a:xfrm>
        </p:spPr>
        <p:txBody>
          <a:bodyPr>
            <a:spAutoFit/>
          </a:bodyPr>
          <a:lstStyle/>
          <a:p>
            <a:pPr eaLnBrk="1" hangingPunct="1">
              <a:buClr>
                <a:srgbClr val="339933"/>
              </a:buClr>
              <a:buFontTx/>
              <a:buNone/>
              <a:tabLst>
                <a:tab pos="2743200" algn="l"/>
              </a:tabLst>
              <a:defRPr/>
            </a:pPr>
            <a:r>
              <a:rPr lang="en-US" altLang="en-US" sz="36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     A)-</a:t>
            </a:r>
            <a:r>
              <a:rPr lang="en-US" altLang="en-US" sz="28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altLang="en-US" sz="36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Aneuploidy</a:t>
            </a:r>
            <a:r>
              <a:rPr lang="en-US" altLang="en-US" sz="24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(</a:t>
            </a:r>
            <a:r>
              <a:rPr lang="en-US" altLang="en-US" sz="1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Chromosomal  duplication)</a:t>
            </a:r>
            <a:r>
              <a:rPr lang="en-US" altLang="en-US" sz="1800" b="1" dirty="0" smtClean="0">
                <a:solidFill>
                  <a:srgbClr val="FF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en-US" altLang="en-US" sz="1800" b="1" dirty="0" smtClean="0">
                <a:solidFill>
                  <a:srgbClr val="FF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altLang="en-US" sz="1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                                              </a:t>
            </a:r>
            <a:r>
              <a:rPr lang="ar-EG" altLang="en-US" sz="20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التعدد الكروموسوم</a:t>
            </a:r>
            <a:r>
              <a:rPr lang="ar-SA" altLang="en-US" sz="20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ي</a:t>
            </a:r>
            <a:r>
              <a:rPr lang="ar-EG" altLang="en-US" sz="20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غير التام</a:t>
            </a:r>
            <a:r>
              <a:rPr lang="en-US" altLang="en-US" sz="24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,</a:t>
            </a:r>
          </a:p>
          <a:p>
            <a:pPr eaLnBrk="1" hangingPunct="1">
              <a:buClr>
                <a:srgbClr val="339933"/>
              </a:buClr>
              <a:buFontTx/>
              <a:buNone/>
              <a:tabLst>
                <a:tab pos="2743200" algn="l"/>
              </a:tabLst>
              <a:defRPr/>
            </a:pPr>
            <a:endParaRPr lang="en-US" altLang="en-US" sz="1600" b="1" u="sng" dirty="0" smtClean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eaLnBrk="1" hangingPunct="1">
              <a:buClr>
                <a:srgbClr val="339933"/>
              </a:buClr>
              <a:buFontTx/>
              <a:buNone/>
              <a:tabLst>
                <a:tab pos="2743200" algn="l"/>
              </a:tabLst>
              <a:defRPr/>
            </a:pPr>
            <a:r>
              <a:rPr lang="en-US" altLang="en-US" sz="24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</a:t>
            </a:r>
            <a:r>
              <a:rPr lang="en-US" altLang="en-US" sz="24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1- Down syndrome </a:t>
            </a:r>
            <a:r>
              <a:rPr lang="en-US" altLang="en-US" sz="1800" u="sng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[</a:t>
            </a:r>
            <a:r>
              <a:rPr lang="en-US" altLang="en-US" sz="1600" b="1" dirty="0" smtClean="0"/>
              <a:t>Polyploidy (2n + 1</a:t>
            </a:r>
            <a:r>
              <a:rPr lang="en-US" altLang="en-US" sz="2000" b="1" dirty="0" smtClean="0"/>
              <a:t>), </a:t>
            </a:r>
            <a:r>
              <a:rPr lang="en-US" altLang="en-US" sz="1600" b="1" dirty="0" smtClean="0"/>
              <a:t>trisomy in autosomes</a:t>
            </a:r>
            <a:r>
              <a:rPr lang="en-US" altLang="en-US" sz="1600" dirty="0" smtClean="0"/>
              <a:t>]</a:t>
            </a:r>
            <a:r>
              <a:rPr lang="en-US" altLang="en-US" sz="1600" u="sng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:</a:t>
            </a:r>
            <a:r>
              <a:rPr lang="en-US" altLang="en-US" sz="24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</a:p>
          <a:p>
            <a:pPr eaLnBrk="1" hangingPunct="1">
              <a:buClr>
                <a:srgbClr val="339933"/>
              </a:buClr>
              <a:buFontTx/>
              <a:buNone/>
              <a:tabLst>
                <a:tab pos="2743200" algn="l"/>
              </a:tabLst>
              <a:defRPr/>
            </a:pPr>
            <a:r>
              <a:rPr lang="en-US" altLang="en-US" sz="24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</a:t>
            </a: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Is due to three copies of chromosome 21 (</a:t>
            </a:r>
            <a:r>
              <a:rPr lang="en-US" altLang="en-US" sz="1800" b="1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Trisomies</a:t>
            </a:r>
            <a:r>
              <a:rPr lang="en-US" altLang="en-US" sz="24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ar-EG" altLang="en-US" sz="1600" dirty="0" smtClean="0">
                <a:solidFill>
                  <a:srgbClr val="000000"/>
                </a:solidFill>
              </a:rPr>
              <a:t>مجموعات كروموسومية ثلاثية</a:t>
            </a:r>
            <a:r>
              <a:rPr lang="en-US" altLang="en-US" sz="24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)</a:t>
            </a: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.</a:t>
            </a:r>
          </a:p>
          <a:p>
            <a:pPr eaLnBrk="1" hangingPunct="1">
              <a:buClr>
                <a:srgbClr val="339933"/>
              </a:buClr>
              <a:buFontTx/>
              <a:buNone/>
              <a:tabLst>
                <a:tab pos="2743200" algn="l"/>
              </a:tabLst>
              <a:defRPr/>
            </a:pP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Although chromosome 21 is the smallest human chromosome, it severely alters </a:t>
            </a:r>
            <a:r>
              <a:rPr lang="ar-EG" altLang="en-US" sz="2000" dirty="0" smtClean="0">
                <a:solidFill>
                  <a:srgbClr val="000000"/>
                </a:solidFill>
              </a:rPr>
              <a:t>يُغير</a:t>
            </a: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an individual’s phenotype in specific ways.</a:t>
            </a:r>
            <a:r>
              <a:rPr lang="en-US" altLang="en-US" sz="24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</a:p>
        </p:txBody>
      </p:sp>
      <p:grpSp>
        <p:nvGrpSpPr>
          <p:cNvPr id="11267" name="Group 8"/>
          <p:cNvGrpSpPr>
            <a:grpSpLocks/>
          </p:cNvGrpSpPr>
          <p:nvPr/>
        </p:nvGrpSpPr>
        <p:grpSpPr bwMode="auto">
          <a:xfrm>
            <a:off x="838200" y="3278188"/>
            <a:ext cx="7772400" cy="3503612"/>
            <a:chOff x="528" y="1872"/>
            <a:chExt cx="4896" cy="2207"/>
          </a:xfrm>
        </p:grpSpPr>
        <p:pic>
          <p:nvPicPr>
            <p:cNvPr id="11270" name="Picture 3"/>
            <p:cNvPicPr>
              <a:picLocks noChangeAspect="1" noChangeArrowheads="1"/>
            </p:cNvPicPr>
            <p:nvPr/>
          </p:nvPicPr>
          <p:blipFill>
            <a:blip r:embed="rId3">
              <a:lum bright="-12000" contrast="24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42392"/>
            <a:stretch>
              <a:fillRect/>
            </a:stretch>
          </p:blipFill>
          <p:spPr bwMode="auto">
            <a:xfrm>
              <a:off x="528" y="1872"/>
              <a:ext cx="2544" cy="2207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1271" name="Oval 5"/>
            <p:cNvSpPr>
              <a:spLocks noChangeArrowheads="1"/>
            </p:cNvSpPr>
            <p:nvPr/>
          </p:nvSpPr>
          <p:spPr bwMode="auto">
            <a:xfrm>
              <a:off x="1952" y="3728"/>
              <a:ext cx="288" cy="192"/>
            </a:xfrm>
            <a:prstGeom prst="ellips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pic>
          <p:nvPicPr>
            <p:cNvPr id="11272" name="Picture 7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20" y="1872"/>
              <a:ext cx="2304" cy="2201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9" name="Group 8"/>
          <p:cNvGrpSpPr/>
          <p:nvPr/>
        </p:nvGrpSpPr>
        <p:grpSpPr>
          <a:xfrm>
            <a:off x="38100" y="1292"/>
            <a:ext cx="9029700" cy="1266444"/>
            <a:chOff x="38100" y="1292"/>
            <a:chExt cx="9029700" cy="1266444"/>
          </a:xfrm>
        </p:grpSpPr>
        <p:sp>
          <p:nvSpPr>
            <p:cNvPr id="10" name="Line 6"/>
            <p:cNvSpPr>
              <a:spLocks noChangeShapeType="1"/>
            </p:cNvSpPr>
            <p:nvPr/>
          </p:nvSpPr>
          <p:spPr bwMode="auto">
            <a:xfrm>
              <a:off x="1219200" y="1114425"/>
              <a:ext cx="7696200" cy="0"/>
            </a:xfrm>
            <a:prstGeom prst="line">
              <a:avLst/>
            </a:prstGeom>
            <a:noFill/>
            <a:ln w="38100">
              <a:solidFill>
                <a:srgbClr val="3399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11" name="Picture 10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588" t="8064" r="4047"/>
            <a:stretch>
              <a:fillRect/>
            </a:stretch>
          </p:blipFill>
          <p:spPr bwMode="auto">
            <a:xfrm>
              <a:off x="38100" y="76200"/>
              <a:ext cx="971550" cy="1066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2" name="Picture 11"/>
            <p:cNvPicPr>
              <a:picLocks noChangeAspect="1"/>
            </p:cNvPicPr>
            <p:nvPr/>
          </p:nvPicPr>
          <p:blipFill rotWithShape="1">
            <a:blip r:embed="rId6" cstate="print"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504" r="11176"/>
            <a:stretch/>
          </p:blipFill>
          <p:spPr>
            <a:xfrm>
              <a:off x="8075907" y="1292"/>
              <a:ext cx="991893" cy="1266444"/>
            </a:xfrm>
            <a:prstGeom prst="rect">
              <a:avLst/>
            </a:prstGeom>
          </p:spPr>
        </p:pic>
      </p:grp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2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229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229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229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0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62573" y="1262656"/>
            <a:ext cx="8229600" cy="563562"/>
          </a:xfrm>
        </p:spPr>
        <p:txBody>
          <a:bodyPr anchor="b"/>
          <a:lstStyle/>
          <a:p>
            <a:pPr eaLnBrk="1" hangingPunct="1">
              <a:defRPr/>
            </a:pPr>
            <a:r>
              <a:rPr lang="en-US" sz="28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Symptoms of Down Syndrome</a:t>
            </a:r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228600" y="1981200"/>
            <a:ext cx="6553200" cy="4495800"/>
          </a:xfrm>
        </p:spPr>
        <p:txBody>
          <a:bodyPr/>
          <a:lstStyle/>
          <a:p>
            <a:pPr eaLnBrk="1" hangingPunct="1">
              <a:lnSpc>
                <a:spcPct val="105000"/>
              </a:lnSpc>
              <a:defRPr/>
            </a:pPr>
            <a:r>
              <a:rPr lang="en-US" sz="24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Upward slant to eyes.</a:t>
            </a:r>
          </a:p>
          <a:p>
            <a:pPr eaLnBrk="1" hangingPunct="1">
              <a:lnSpc>
                <a:spcPct val="105000"/>
              </a:lnSpc>
              <a:defRPr/>
            </a:pPr>
            <a:r>
              <a:rPr lang="en-US" sz="24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Small ears that fold over at the top.</a:t>
            </a:r>
          </a:p>
          <a:p>
            <a:pPr eaLnBrk="1" hangingPunct="1">
              <a:lnSpc>
                <a:spcPct val="105000"/>
              </a:lnSpc>
              <a:defRPr/>
            </a:pPr>
            <a:r>
              <a:rPr lang="en-US" sz="24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Small, flattened nose.</a:t>
            </a:r>
          </a:p>
          <a:p>
            <a:pPr eaLnBrk="1" hangingPunct="1">
              <a:lnSpc>
                <a:spcPct val="105000"/>
              </a:lnSpc>
              <a:defRPr/>
            </a:pPr>
            <a:r>
              <a:rPr lang="en-US" sz="24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Small mouth, making tongue appear large.</a:t>
            </a:r>
          </a:p>
          <a:p>
            <a:pPr eaLnBrk="1" hangingPunct="1">
              <a:lnSpc>
                <a:spcPct val="105000"/>
              </a:lnSpc>
              <a:defRPr/>
            </a:pPr>
            <a:r>
              <a:rPr lang="en-US" sz="24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Short neck.</a:t>
            </a:r>
          </a:p>
          <a:p>
            <a:pPr eaLnBrk="1" hangingPunct="1">
              <a:lnSpc>
                <a:spcPct val="105000"/>
              </a:lnSpc>
              <a:defRPr/>
            </a:pPr>
            <a:r>
              <a:rPr lang="en-US" sz="24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Small hands with short fingers.</a:t>
            </a:r>
          </a:p>
          <a:p>
            <a:pPr eaLnBrk="1" hangingPunct="1">
              <a:lnSpc>
                <a:spcPct val="105000"/>
              </a:lnSpc>
              <a:defRPr/>
            </a:pPr>
            <a:r>
              <a:rPr lang="en-US" sz="24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In addition, down syndrome always involves some degree of mental retardation, from mild to severe. In most cases, the mental retardation is mild to moderate.</a:t>
            </a:r>
          </a:p>
        </p:txBody>
      </p:sp>
      <p:pic>
        <p:nvPicPr>
          <p:cNvPr id="12292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33" r="33333" b="17128"/>
          <a:stretch>
            <a:fillRect/>
          </a:stretch>
        </p:blipFill>
        <p:spPr bwMode="auto">
          <a:xfrm flipH="1">
            <a:off x="6653213" y="1981200"/>
            <a:ext cx="2414587" cy="3276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" name="Group 4"/>
          <p:cNvGrpSpPr/>
          <p:nvPr/>
        </p:nvGrpSpPr>
        <p:grpSpPr>
          <a:xfrm>
            <a:off x="38100" y="1292"/>
            <a:ext cx="9029700" cy="1266444"/>
            <a:chOff x="38100" y="1292"/>
            <a:chExt cx="9029700" cy="1266444"/>
          </a:xfrm>
        </p:grpSpPr>
        <p:sp>
          <p:nvSpPr>
            <p:cNvPr id="6" name="Line 6"/>
            <p:cNvSpPr>
              <a:spLocks noChangeShapeType="1"/>
            </p:cNvSpPr>
            <p:nvPr/>
          </p:nvSpPr>
          <p:spPr bwMode="auto">
            <a:xfrm>
              <a:off x="1219200" y="1114425"/>
              <a:ext cx="7696200" cy="0"/>
            </a:xfrm>
            <a:prstGeom prst="line">
              <a:avLst/>
            </a:prstGeom>
            <a:noFill/>
            <a:ln w="38100">
              <a:solidFill>
                <a:srgbClr val="3399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7" name="Picture 6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588" t="8064" r="4047"/>
            <a:stretch>
              <a:fillRect/>
            </a:stretch>
          </p:blipFill>
          <p:spPr bwMode="auto">
            <a:xfrm>
              <a:off x="38100" y="76200"/>
              <a:ext cx="971550" cy="1066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8" name="Picture 7"/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504" r="11176"/>
            <a:stretch/>
          </p:blipFill>
          <p:spPr>
            <a:xfrm>
              <a:off x="8075907" y="1292"/>
              <a:ext cx="991893" cy="1266444"/>
            </a:xfrm>
            <a:prstGeom prst="rect">
              <a:avLst/>
            </a:prstGeom>
          </p:spPr>
        </p:pic>
      </p:grpSp>
      <p:sp>
        <p:nvSpPr>
          <p:cNvPr id="2" name="Rectangle 1"/>
          <p:cNvSpPr/>
          <p:nvPr/>
        </p:nvSpPr>
        <p:spPr>
          <a:xfrm>
            <a:off x="3200400" y="317212"/>
            <a:ext cx="247856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sz="32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Aneuploidy</a:t>
            </a:r>
            <a:r>
              <a:rPr lang="en-US" altLang="en-US" sz="20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endParaRPr lang="en-US" sz="3200" dirty="0"/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6" name="Rectangle 4"/>
          <p:cNvSpPr>
            <a:spLocks noChangeArrowheads="1"/>
          </p:cNvSpPr>
          <p:nvPr/>
        </p:nvSpPr>
        <p:spPr bwMode="auto">
          <a:xfrm>
            <a:off x="152400" y="152400"/>
            <a:ext cx="8915400" cy="2770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609600" indent="-609600">
              <a:spcBef>
                <a:spcPct val="20000"/>
              </a:spcBef>
              <a:buClr>
                <a:srgbClr val="FF0000"/>
              </a:buClr>
              <a:tabLst>
                <a:tab pos="2743200" algn="l"/>
              </a:tabLst>
              <a:defRPr/>
            </a:pPr>
            <a:r>
              <a:rPr lang="en-US" altLang="en-US" sz="2400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2- </a:t>
            </a:r>
            <a:r>
              <a:rPr lang="en-US" altLang="en-US" sz="2400" b="1" u="sng" dirty="0" err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Klinefelter’s</a:t>
            </a:r>
            <a:r>
              <a:rPr lang="en-US" altLang="en-US" sz="2400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syndrome</a:t>
            </a:r>
            <a:r>
              <a:rPr lang="en-US" altLang="en-US" sz="24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altLang="en-US" sz="2000" dirty="0"/>
              <a:t>[</a:t>
            </a:r>
            <a:r>
              <a:rPr lang="en-US" altLang="en-US" sz="1600" b="1" dirty="0"/>
              <a:t>Polyploidy (2n + 1), </a:t>
            </a:r>
            <a:r>
              <a:rPr lang="en-US" altLang="en-US" sz="1600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trisomy</a:t>
            </a:r>
            <a:r>
              <a:rPr lang="en-US" altLang="en-US" sz="1600" b="1" dirty="0"/>
              <a:t> in sex chromosomes</a:t>
            </a:r>
            <a:r>
              <a:rPr lang="en-US" altLang="en-US" dirty="0"/>
              <a:t> ]</a:t>
            </a:r>
            <a:r>
              <a:rPr lang="en-US" altLang="en-US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,</a:t>
            </a:r>
          </a:p>
          <a:p>
            <a:pPr marL="609600" indent="-325438">
              <a:spcBef>
                <a:spcPct val="20000"/>
              </a:spcBef>
              <a:buClr>
                <a:schemeClr val="tx1"/>
              </a:buClr>
              <a:buFontTx/>
              <a:buChar char="•"/>
              <a:tabLst>
                <a:tab pos="2743200" algn="l"/>
              </a:tabLst>
              <a:defRPr/>
            </a:pPr>
            <a:r>
              <a:rPr lang="en-US" sz="16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Disorder occurring due to nondisjunction of the X chromosome.</a:t>
            </a:r>
          </a:p>
          <a:p>
            <a:pPr marL="609600" indent="-325438">
              <a:spcBef>
                <a:spcPct val="20000"/>
              </a:spcBef>
              <a:buFontTx/>
              <a:buChar char="•"/>
              <a:tabLst>
                <a:tab pos="2743200" algn="l"/>
              </a:tabLst>
              <a:defRPr/>
            </a:pPr>
            <a:r>
              <a:rPr lang="en-US" sz="16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The Sperm containing both X and Y combines with an egg containing the X, results in a male child.  </a:t>
            </a:r>
          </a:p>
          <a:p>
            <a:pPr marL="609600" indent="-325438">
              <a:spcBef>
                <a:spcPct val="20000"/>
              </a:spcBef>
              <a:buFontTx/>
              <a:buChar char="•"/>
              <a:tabLst>
                <a:tab pos="2743200" algn="l"/>
              </a:tabLst>
              <a:defRPr/>
            </a:pPr>
            <a:r>
              <a:rPr lang="en-US" sz="16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The egg may contribute the extra X chromosome.</a:t>
            </a:r>
          </a:p>
          <a:p>
            <a:pPr marL="609600" indent="-325438">
              <a:spcBef>
                <a:spcPct val="20000"/>
              </a:spcBef>
              <a:tabLst>
                <a:tab pos="2743200" algn="l"/>
              </a:tabLst>
              <a:defRPr/>
            </a:pPr>
            <a:endParaRPr lang="en-US" altLang="en-US" sz="900" b="1" dirty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609600" indent="-609600">
              <a:spcBef>
                <a:spcPct val="20000"/>
              </a:spcBef>
              <a:buClr>
                <a:srgbClr val="FF0000"/>
              </a:buClr>
              <a:tabLst>
                <a:tab pos="2743200" algn="l"/>
              </a:tabLst>
              <a:defRPr/>
            </a:pPr>
            <a:r>
              <a:rPr lang="en-US" altLang="en-US" sz="2000" b="1" u="sng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(a)- An </a:t>
            </a:r>
            <a:r>
              <a:rPr lang="en-US" altLang="en-US" sz="2000" b="1" u="sng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XXY</a:t>
            </a:r>
            <a:r>
              <a:rPr lang="en-US" altLang="en-US" sz="2000" b="1" u="sng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male</a:t>
            </a:r>
            <a:r>
              <a:rPr lang="en-US" altLang="en-US" sz="20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, occurs once in every 2000 live births.</a:t>
            </a:r>
          </a:p>
          <a:p>
            <a:pPr marL="609600" indent="-609600">
              <a:spcBef>
                <a:spcPct val="20000"/>
              </a:spcBef>
              <a:buClr>
                <a:srgbClr val="FF0000"/>
              </a:buClr>
              <a:tabLst>
                <a:tab pos="2743200" algn="l"/>
              </a:tabLst>
              <a:defRPr/>
            </a:pPr>
            <a:r>
              <a:rPr lang="en-US" altLang="en-US" sz="20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</a:t>
            </a:r>
            <a:r>
              <a:rPr lang="en-US" altLang="en-US" sz="16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These individuals have male sex organs, but are sterile.</a:t>
            </a:r>
          </a:p>
          <a:p>
            <a:pPr marL="609600" indent="-609600">
              <a:spcBef>
                <a:spcPct val="20000"/>
              </a:spcBef>
              <a:buClr>
                <a:srgbClr val="FF0000"/>
              </a:buClr>
              <a:tabLst>
                <a:tab pos="2743200" algn="l"/>
              </a:tabLst>
              <a:defRPr/>
            </a:pPr>
            <a:r>
              <a:rPr lang="en-US" altLang="en-US" sz="16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There may be feminine characteristics </a:t>
            </a:r>
            <a:r>
              <a:rPr lang="ar-EG" altLang="en-US" sz="1600" dirty="0">
                <a:solidFill>
                  <a:srgbClr val="000000"/>
                </a:solidFill>
              </a:rPr>
              <a:t>له صفات أنثوية</a:t>
            </a:r>
            <a:r>
              <a:rPr lang="en-US" altLang="en-US" sz="16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, but their intelligence is normal.</a:t>
            </a:r>
          </a:p>
        </p:txBody>
      </p:sp>
      <p:sp>
        <p:nvSpPr>
          <p:cNvPr id="13322" name="Text Box 10"/>
          <p:cNvSpPr txBox="1">
            <a:spLocks noChangeArrowheads="1"/>
          </p:cNvSpPr>
          <p:nvPr/>
        </p:nvSpPr>
        <p:spPr bwMode="auto">
          <a:xfrm>
            <a:off x="152400" y="5638800"/>
            <a:ext cx="8610600" cy="1128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 altLang="en-US" sz="2000" b="1" u="sng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(b)- An XYY male,</a:t>
            </a:r>
            <a:r>
              <a:rPr lang="en-US" altLang="en-US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tend to somewhat taller than average</a:t>
            </a:r>
          </a:p>
          <a:p>
            <a:pPr>
              <a:defRPr/>
            </a:pPr>
            <a:endParaRPr lang="en-US" altLang="en-US" sz="1000" b="1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defRPr/>
            </a:pPr>
            <a:r>
              <a:rPr lang="en-US" altLang="en-US" sz="2000" b="1" u="sng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(c)- A trisomy female (XXX),</a:t>
            </a:r>
            <a:r>
              <a:rPr lang="en-US" altLang="en-US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which occurs once in every 2000 live births, produces healthy females.</a:t>
            </a:r>
            <a:endParaRPr lang="en-US"/>
          </a:p>
        </p:txBody>
      </p:sp>
      <p:sp>
        <p:nvSpPr>
          <p:cNvPr id="2" name="Rectangle 3"/>
          <p:cNvSpPr>
            <a:spLocks noChangeArrowheads="1"/>
          </p:cNvSpPr>
          <p:nvPr/>
        </p:nvSpPr>
        <p:spPr bwMode="auto">
          <a:xfrm>
            <a:off x="228600" y="3124200"/>
            <a:ext cx="4419600" cy="2362200"/>
          </a:xfrm>
          <a:prstGeom prst="rect">
            <a:avLst/>
          </a:prstGeom>
          <a:solidFill>
            <a:srgbClr val="CCFFFF"/>
          </a:solidFill>
          <a:ln w="9525">
            <a:solidFill>
              <a:srgbClr val="0000FF"/>
            </a:solidFill>
            <a:miter lim="800000"/>
            <a:headEnd/>
            <a:tailEnd/>
          </a:ln>
        </p:spPr>
        <p:txBody>
          <a:bodyPr/>
          <a:lstStyle>
            <a:lvl1pPr marL="342900" indent="-342900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marL="231775" indent="-231775" eaLnBrk="1" hangingPunct="1"/>
            <a:r>
              <a:rPr lang="en-US" altLang="en-US" sz="1600" b="1" dirty="0"/>
              <a:t>Males with some development of breast tissue normally seen in females.</a:t>
            </a:r>
          </a:p>
          <a:p>
            <a:pPr marL="231775" indent="-231775" eaLnBrk="1" hangingPunct="1"/>
            <a:r>
              <a:rPr lang="en-US" altLang="en-US" sz="1600" b="1" dirty="0"/>
              <a:t>Little body hair is present, and such person are typically tall, have small testes.</a:t>
            </a:r>
          </a:p>
          <a:p>
            <a:pPr marL="231775" indent="-231775" eaLnBrk="1" hangingPunct="1"/>
            <a:r>
              <a:rPr lang="en-US" altLang="en-US" sz="1600" b="1" dirty="0"/>
              <a:t> Infertility results from absent sperm.</a:t>
            </a:r>
          </a:p>
          <a:p>
            <a:pPr marL="231775" indent="-231775" eaLnBrk="1" hangingPunct="1"/>
            <a:r>
              <a:rPr lang="en-US" altLang="en-US" sz="1600" b="1" dirty="0"/>
              <a:t>Evidence of mental retardation</a:t>
            </a:r>
            <a:r>
              <a:rPr lang="en-US" altLang="en-US" sz="1800" b="1" dirty="0"/>
              <a:t> may or may not be present. </a:t>
            </a:r>
            <a:endParaRPr lang="en-US" altLang="en-US" sz="1800" dirty="0"/>
          </a:p>
        </p:txBody>
      </p:sp>
      <p:grpSp>
        <p:nvGrpSpPr>
          <p:cNvPr id="13317" name="Group 17"/>
          <p:cNvGrpSpPr>
            <a:grpSpLocks/>
          </p:cNvGrpSpPr>
          <p:nvPr/>
        </p:nvGrpSpPr>
        <p:grpSpPr bwMode="auto">
          <a:xfrm>
            <a:off x="4800600" y="3124200"/>
            <a:ext cx="4267200" cy="2438400"/>
            <a:chOff x="2976" y="2283"/>
            <a:chExt cx="2688" cy="1221"/>
          </a:xfrm>
        </p:grpSpPr>
        <p:pic>
          <p:nvPicPr>
            <p:cNvPr id="13318" name="Picture 3" descr="kleinfelters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76" y="2283"/>
              <a:ext cx="2688" cy="1173"/>
            </a:xfrm>
            <a:prstGeom prst="rect">
              <a:avLst/>
            </a:prstGeom>
            <a:noFill/>
            <a:ln w="9525">
              <a:solidFill>
                <a:srgbClr val="0000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3319" name="Oval 15"/>
            <p:cNvSpPr>
              <a:spLocks noChangeArrowheads="1"/>
            </p:cNvSpPr>
            <p:nvPr/>
          </p:nvSpPr>
          <p:spPr bwMode="auto">
            <a:xfrm>
              <a:off x="4992" y="3168"/>
              <a:ext cx="528" cy="336"/>
            </a:xfrm>
            <a:prstGeom prst="ellips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</p:grp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33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33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33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33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331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331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331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6" grpId="0" uiExpand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6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152400" y="3200400"/>
            <a:ext cx="4572000" cy="3200400"/>
          </a:xfrm>
          <a:ln>
            <a:solidFill>
              <a:srgbClr val="0000FF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altLang="en-US" sz="2000" b="1" smtClean="0"/>
              <a:t>Turner syndrome is associated with underdeveloped ovaries, short stature.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2000" b="1" smtClean="0"/>
              <a:t>Bull neck, and broad chest. Individuals are sterile, and lack expected secondary sexual characteristics.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2000" b="1" smtClean="0"/>
              <a:t> Mental retardation typically not evident.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2000" b="1" smtClean="0"/>
              <a:t>Chromosomal or monogenic?</a:t>
            </a:r>
          </a:p>
        </p:txBody>
      </p:sp>
      <p:pic>
        <p:nvPicPr>
          <p:cNvPr id="14339" name="Picture 7" descr="turners"/>
          <p:cNvPicPr>
            <a:picLocks noChangeAspect="1" noChangeArrowheads="1"/>
          </p:cNvPicPr>
          <p:nvPr/>
        </p:nvPicPr>
        <p:blipFill>
          <a:blip r:embed="rId3">
            <a:lum bright="-6000" contrast="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85" t="4082"/>
          <a:stretch>
            <a:fillRect/>
          </a:stretch>
        </p:blipFill>
        <p:spPr bwMode="auto">
          <a:xfrm>
            <a:off x="4876800" y="3200400"/>
            <a:ext cx="4191000" cy="3200400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0966" name="Text Box 6"/>
          <p:cNvSpPr txBox="1">
            <a:spLocks noChangeArrowheads="1"/>
          </p:cNvSpPr>
          <p:nvPr/>
        </p:nvSpPr>
        <p:spPr bwMode="auto">
          <a:xfrm>
            <a:off x="685800" y="1462087"/>
            <a:ext cx="7848600" cy="1281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altLang="en-US" sz="2800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3- Turner’s syndrome,</a:t>
            </a:r>
            <a:r>
              <a:rPr lang="en-US" altLang="en-US" dirty="0"/>
              <a:t> </a:t>
            </a:r>
            <a:r>
              <a:rPr lang="en-US" altLang="en-US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altLang="en-US" b="1" u="sng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 </a:t>
            </a:r>
            <a:r>
              <a:rPr lang="en-US" altLang="en-US" b="1" u="sng" dirty="0" err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monosomy</a:t>
            </a:r>
            <a:r>
              <a:rPr lang="en-US" altLang="en-US" b="1" u="sng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female </a:t>
            </a:r>
            <a:r>
              <a:rPr lang="en-US" altLang="en-US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(</a:t>
            </a:r>
            <a:r>
              <a:rPr lang="en-US" altLang="en-US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X0</a:t>
            </a:r>
            <a:r>
              <a:rPr lang="en-US" altLang="en-US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)</a:t>
            </a:r>
            <a:r>
              <a:rPr lang="en-US" altLang="en-US" b="1" u="sng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,</a:t>
            </a:r>
            <a:r>
              <a:rPr lang="en-US" alt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</a:p>
          <a:p>
            <a:pPr>
              <a:spcBef>
                <a:spcPct val="50000"/>
              </a:spcBef>
              <a:defRPr/>
            </a:pPr>
            <a:r>
              <a:rPr lang="en-US" altLang="en-US" sz="20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Occurs once in every 5000 births, produces phenotypic, but immature females </a:t>
            </a:r>
            <a:r>
              <a:rPr lang="ar-EG" altLang="en-US" sz="2000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غير ناضجة جنسيا</a:t>
            </a:r>
            <a:r>
              <a:rPr lang="en-US" altLang="en-US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.</a:t>
            </a:r>
            <a:endParaRPr lang="en-US" b="1" dirty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38100" y="1292"/>
            <a:ext cx="9029700" cy="1266444"/>
            <a:chOff x="38100" y="1292"/>
            <a:chExt cx="9029700" cy="1266444"/>
          </a:xfrm>
        </p:grpSpPr>
        <p:sp>
          <p:nvSpPr>
            <p:cNvPr id="6" name="Line 6"/>
            <p:cNvSpPr>
              <a:spLocks noChangeShapeType="1"/>
            </p:cNvSpPr>
            <p:nvPr/>
          </p:nvSpPr>
          <p:spPr bwMode="auto">
            <a:xfrm>
              <a:off x="1219200" y="1114425"/>
              <a:ext cx="7696200" cy="0"/>
            </a:xfrm>
            <a:prstGeom prst="line">
              <a:avLst/>
            </a:prstGeom>
            <a:noFill/>
            <a:ln w="38100">
              <a:solidFill>
                <a:srgbClr val="3399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7" name="Picture 6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588" t="8064" r="4047"/>
            <a:stretch>
              <a:fillRect/>
            </a:stretch>
          </p:blipFill>
          <p:spPr bwMode="auto">
            <a:xfrm>
              <a:off x="38100" y="76200"/>
              <a:ext cx="971550" cy="1066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8" name="Picture 7"/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504" r="11176"/>
            <a:stretch/>
          </p:blipFill>
          <p:spPr>
            <a:xfrm>
              <a:off x="8075907" y="1292"/>
              <a:ext cx="991893" cy="1266444"/>
            </a:xfrm>
            <a:prstGeom prst="rect">
              <a:avLst/>
            </a:prstGeom>
          </p:spPr>
        </p:pic>
      </p:grpSp>
      <p:sp>
        <p:nvSpPr>
          <p:cNvPr id="2" name="Rectangle 1"/>
          <p:cNvSpPr/>
          <p:nvPr/>
        </p:nvSpPr>
        <p:spPr>
          <a:xfrm>
            <a:off x="3200400" y="253425"/>
            <a:ext cx="247856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sz="32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Aneuploidy</a:t>
            </a:r>
            <a:r>
              <a:rPr lang="en-US" altLang="en-US" sz="20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endParaRPr lang="en-US" sz="3200" dirty="0"/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28600" y="325438"/>
            <a:ext cx="8763000" cy="5648325"/>
          </a:xfrm>
        </p:spPr>
        <p:txBody>
          <a:bodyPr>
            <a:spAutoFit/>
          </a:bodyPr>
          <a:lstStyle/>
          <a:p>
            <a:pPr marL="381000" indent="-381000" eaLnBrk="1" hangingPunct="1">
              <a:buClr>
                <a:srgbClr val="339933"/>
              </a:buClr>
              <a:buFontTx/>
              <a:buNone/>
              <a:tabLst>
                <a:tab pos="2743200" algn="l"/>
              </a:tabLst>
              <a:defRPr/>
            </a:pPr>
            <a:r>
              <a:rPr lang="en-US" altLang="en-US" sz="28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     B)- Chromosomal</a:t>
            </a:r>
            <a:r>
              <a:rPr lang="en-US" altLang="en-US" sz="2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altLang="en-US" sz="28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structure-alterations:</a:t>
            </a:r>
          </a:p>
          <a:p>
            <a:pPr marL="381000" indent="-381000" eaLnBrk="1" hangingPunct="1">
              <a:buClr>
                <a:srgbClr val="339933"/>
              </a:buClr>
              <a:buFontTx/>
              <a:buNone/>
              <a:tabLst>
                <a:tab pos="2743200" algn="l"/>
              </a:tabLst>
              <a:defRPr/>
            </a:pPr>
            <a:endParaRPr lang="en-US" altLang="en-US" sz="1400" b="1" dirty="0" smtClean="0"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381000" indent="-381000" eaLnBrk="1" hangingPunct="1">
              <a:buClr>
                <a:srgbClr val="339933"/>
              </a:buClr>
              <a:buFontTx/>
              <a:buNone/>
              <a:tabLst>
                <a:tab pos="2743200" algn="l"/>
              </a:tabLst>
              <a:defRPr/>
            </a:pP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</a:t>
            </a:r>
          </a:p>
          <a:p>
            <a:pPr marL="381000" indent="-381000" eaLnBrk="1" hangingPunct="1">
              <a:buClr>
                <a:srgbClr val="339933"/>
              </a:buClr>
              <a:buFontTx/>
              <a:buNone/>
              <a:tabLst>
                <a:tab pos="2743200" algn="l"/>
              </a:tabLst>
              <a:defRPr/>
            </a:pP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It can also cause human disorders.</a:t>
            </a:r>
          </a:p>
          <a:p>
            <a:pPr marL="381000" indent="-381000" eaLnBrk="1" hangingPunct="1"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Deletions </a:t>
            </a:r>
            <a:r>
              <a:rPr lang="ar-EG" altLang="en-US" sz="2000" dirty="0" smtClean="0">
                <a:solidFill>
                  <a:srgbClr val="000000"/>
                </a:solidFill>
              </a:rPr>
              <a:t>حزف</a:t>
            </a: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, even in a heterozygous state, cause severe physical and mental problems.</a:t>
            </a:r>
          </a:p>
          <a:p>
            <a:pPr marL="381000" indent="-381000" eaLnBrk="1" hangingPunct="1">
              <a:buClr>
                <a:srgbClr val="339933"/>
              </a:buClr>
              <a:buFontTx/>
              <a:buNone/>
              <a:tabLst>
                <a:tab pos="2743200" algn="l"/>
              </a:tabLst>
              <a:defRPr/>
            </a:pPr>
            <a:endParaRPr lang="en-US" altLang="en-US" sz="1600" b="1" dirty="0" smtClean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381000" indent="-381000" eaLnBrk="1" hangingPunct="1">
              <a:buClr>
                <a:srgbClr val="FF0000"/>
              </a:buClr>
              <a:buFontTx/>
              <a:buAutoNum type="arabicPeriod"/>
              <a:tabLst>
                <a:tab pos="2743200" algn="l"/>
              </a:tabLst>
              <a:defRPr/>
            </a:pPr>
            <a:r>
              <a:rPr lang="en-US" altLang="en-US" sz="28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Cri-du-chat</a:t>
            </a:r>
            <a:r>
              <a:rPr lang="en-US" altLang="en-US" sz="2000" b="1" i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ar-EG" altLang="en-US" sz="2000" dirty="0" smtClean="0"/>
              <a:t>عارض مواء القط</a:t>
            </a: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,                                                             results from a specific deletion in chromosome 5.</a:t>
            </a:r>
          </a:p>
          <a:p>
            <a:pPr marL="381000" indent="-381000" eaLnBrk="1" hangingPunct="1">
              <a:buClr>
                <a:srgbClr val="FF0000"/>
              </a:buClr>
              <a:buFontTx/>
              <a:buNone/>
              <a:tabLst>
                <a:tab pos="2743200" algn="l"/>
              </a:tabLst>
              <a:defRPr/>
            </a:pPr>
            <a:r>
              <a:rPr lang="en-US" altLang="en-US" sz="1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   </a:t>
            </a:r>
            <a:r>
              <a:rPr lang="en-US" altLang="en-US" sz="1800" b="1" dirty="0" smtClean="0">
                <a:solidFill>
                  <a:srgbClr val="008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-- </a:t>
            </a:r>
            <a:r>
              <a:rPr lang="en-US" altLang="en-US" sz="1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Is a rare genetic disorder due to a missing part of                                   chromosome 5</a:t>
            </a:r>
            <a:r>
              <a:rPr lang="en-US" altLang="en-US" dirty="0" smtClean="0"/>
              <a:t> </a:t>
            </a:r>
            <a:endParaRPr lang="en-US" altLang="en-US" sz="2000" b="1" dirty="0" smtClean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800100" lvl="1" indent="-342900" eaLnBrk="1" hangingPunct="1"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1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These individuals are mentally retarded, have a                                       small head with unusual facial features, and a cry                                 like the mewing of a distressed cat.</a:t>
            </a:r>
          </a:p>
          <a:p>
            <a:pPr marL="800100" lvl="1" indent="-342900" eaLnBrk="1" hangingPunct="1"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1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This syndrome is fatal in infancy </a:t>
            </a:r>
            <a:r>
              <a:rPr lang="ar-EG" altLang="en-US" sz="1800" dirty="0" smtClean="0">
                <a:solidFill>
                  <a:srgbClr val="000000"/>
                </a:solidFill>
              </a:rPr>
              <a:t>الطفوية</a:t>
            </a:r>
            <a:r>
              <a:rPr lang="en-US" altLang="en-US" sz="1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or                                                    early childhood.</a:t>
            </a:r>
          </a:p>
        </p:txBody>
      </p:sp>
      <p:pic>
        <p:nvPicPr>
          <p:cNvPr id="15363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5600" y="2590800"/>
            <a:ext cx="2287588" cy="3200400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6" name="Group 5"/>
          <p:cNvGrpSpPr/>
          <p:nvPr/>
        </p:nvGrpSpPr>
        <p:grpSpPr>
          <a:xfrm>
            <a:off x="38100" y="1292"/>
            <a:ext cx="9029700" cy="1266444"/>
            <a:chOff x="38100" y="1292"/>
            <a:chExt cx="9029700" cy="1266444"/>
          </a:xfrm>
        </p:grpSpPr>
        <p:sp>
          <p:nvSpPr>
            <p:cNvPr id="7" name="Line 6"/>
            <p:cNvSpPr>
              <a:spLocks noChangeShapeType="1"/>
            </p:cNvSpPr>
            <p:nvPr/>
          </p:nvSpPr>
          <p:spPr bwMode="auto">
            <a:xfrm>
              <a:off x="1219200" y="1114425"/>
              <a:ext cx="7696200" cy="0"/>
            </a:xfrm>
            <a:prstGeom prst="line">
              <a:avLst/>
            </a:prstGeom>
            <a:noFill/>
            <a:ln w="38100">
              <a:solidFill>
                <a:srgbClr val="3399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8" name="Picture 7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588" t="8064" r="4047"/>
            <a:stretch>
              <a:fillRect/>
            </a:stretch>
          </p:blipFill>
          <p:spPr bwMode="auto">
            <a:xfrm>
              <a:off x="38100" y="76200"/>
              <a:ext cx="971550" cy="1066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9" name="Picture 8"/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504" r="11176"/>
            <a:stretch/>
          </p:blipFill>
          <p:spPr>
            <a:xfrm>
              <a:off x="8075907" y="1292"/>
              <a:ext cx="991893" cy="1266444"/>
            </a:xfrm>
            <a:prstGeom prst="rect">
              <a:avLst/>
            </a:prstGeom>
          </p:spPr>
        </p:pic>
      </p:grp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63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638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638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638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638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1638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638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638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6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231" r="17308" b="30547"/>
          <a:stretch>
            <a:fillRect/>
          </a:stretch>
        </p:blipFill>
        <p:spPr bwMode="auto">
          <a:xfrm>
            <a:off x="3733800" y="1600200"/>
            <a:ext cx="5333999" cy="4572000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7109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76200" y="1676400"/>
            <a:ext cx="3657600" cy="3657600"/>
          </a:xfrm>
        </p:spPr>
        <p:txBody>
          <a:bodyPr/>
          <a:lstStyle/>
          <a:p>
            <a:pPr marL="396875" indent="-376238" eaLnBrk="1" hangingPunct="1">
              <a:lnSpc>
                <a:spcPct val="150000"/>
              </a:lnSpc>
              <a:buClr>
                <a:srgbClr val="FF0000"/>
              </a:buClr>
              <a:buFontTx/>
              <a:buAutoNum type="arabicPeriod" startAt="2"/>
              <a:tabLst>
                <a:tab pos="2743200" algn="l"/>
              </a:tabLst>
              <a:defRPr/>
            </a:pPr>
            <a:r>
              <a:rPr lang="en-US" altLang="en-US" sz="2400" b="1" u="sng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Myelogenous</a:t>
            </a:r>
            <a:r>
              <a:rPr lang="en-US" altLang="en-US" sz="2400" b="1" u="sng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,</a:t>
            </a:r>
            <a:r>
              <a:rPr lang="en-US" altLang="en-US" sz="24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altLang="en-US" sz="24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[leukemia (CML)].</a:t>
            </a:r>
            <a:r>
              <a:rPr lang="en-US" altLang="en-US" sz="24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                                                  </a:t>
            </a:r>
            <a:r>
              <a:rPr lang="en-US" altLang="en-US" sz="18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Caused by chromosomal translocations since a fragment of chromosome 22 switches places with a small fragment from the tip of chromosome 9.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38100" y="1292"/>
            <a:ext cx="9029700" cy="1266444"/>
            <a:chOff x="38100" y="1292"/>
            <a:chExt cx="9029700" cy="1266444"/>
          </a:xfrm>
        </p:grpSpPr>
        <p:sp>
          <p:nvSpPr>
            <p:cNvPr id="5" name="Line 6"/>
            <p:cNvSpPr>
              <a:spLocks noChangeShapeType="1"/>
            </p:cNvSpPr>
            <p:nvPr/>
          </p:nvSpPr>
          <p:spPr bwMode="auto">
            <a:xfrm>
              <a:off x="1219200" y="1114425"/>
              <a:ext cx="7696200" cy="0"/>
            </a:xfrm>
            <a:prstGeom prst="line">
              <a:avLst/>
            </a:prstGeom>
            <a:noFill/>
            <a:ln w="38100">
              <a:solidFill>
                <a:srgbClr val="3399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6" name="Picture 5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588" t="8064" r="4047"/>
            <a:stretch>
              <a:fillRect/>
            </a:stretch>
          </p:blipFill>
          <p:spPr bwMode="auto">
            <a:xfrm>
              <a:off x="38100" y="76200"/>
              <a:ext cx="971550" cy="1066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7" name="Picture 6"/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504" r="11176"/>
            <a:stretch/>
          </p:blipFill>
          <p:spPr>
            <a:xfrm>
              <a:off x="8075907" y="1292"/>
              <a:ext cx="991893" cy="1266444"/>
            </a:xfrm>
            <a:prstGeom prst="rect">
              <a:avLst/>
            </a:prstGeom>
          </p:spPr>
        </p:pic>
      </p:grpSp>
      <p:sp>
        <p:nvSpPr>
          <p:cNvPr id="2" name="Rectangle 1"/>
          <p:cNvSpPr/>
          <p:nvPr/>
        </p:nvSpPr>
        <p:spPr>
          <a:xfrm>
            <a:off x="1981200" y="378767"/>
            <a:ext cx="533351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sz="24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Chromosomal</a:t>
            </a:r>
            <a:r>
              <a:rPr lang="en-US" altLang="en-US" sz="24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altLang="en-US" sz="24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structure-alterations</a:t>
            </a:r>
            <a:endParaRPr lang="en-US" sz="2400" dirty="0"/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71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71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109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>
          <a:blip r:embed="rId6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Quiz1</a:t>
            </a:r>
            <a:endParaRPr lang="en-US"/>
          </a:p>
        </p:txBody>
      </p:sp>
      <p:sp>
        <p:nvSpPr>
          <p:cNvPr id="3" name="Slide Number Placeholder 2" hidden="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B91A4B0-FC19-425F-8862-2DEE5969E5E3}" type="slidenum">
              <a:rPr lang="ar-SA" smtClean="0"/>
              <a:pPr>
                <a:defRPr/>
              </a:pPr>
              <a:t>16</a:t>
            </a:fld>
            <a:endParaRPr lang="en-GB"/>
          </a:p>
        </p:txBody>
      </p:sp>
      <p:pic>
        <p:nvPicPr>
          <p:cNvPr id="30" name="Picture 29"/>
          <p:cNvPicPr>
            <a:picLocks/>
          </p:cNvPicPr>
          <p:nvPr>
            <p:custDataLst>
              <p:tags r:id="rId2"/>
            </p:custDataLst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400" y="2362200"/>
            <a:ext cx="5740400" cy="3085088"/>
          </a:xfrm>
          <a:prstGeom prst="rect">
            <a:avLst/>
          </a:prstGeom>
        </p:spPr>
      </p:pic>
      <p:pic>
        <p:nvPicPr>
          <p:cNvPr id="31" name="Picture 30"/>
          <p:cNvPicPr>
            <a:picLocks/>
          </p:cNvPicPr>
          <p:nvPr>
            <p:custDataLst>
              <p:tags r:id="rId3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5588000"/>
            <a:ext cx="2560320" cy="614477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lt1"/>
                </a:solidFill>
              </a14:hiddenFill>
            </a:ext>
            <a:ext uri="{91240B29-F687-4F45-9708-019B960494DF}">
              <a14:hiddenLine xmlns:a14="http://schemas.microsoft.com/office/drawing/2010/main" w="25400" cap="flat" cmpd="sng" algn="ctr">
                <a:solidFill>
                  <a:schemeClr val="accent1"/>
                </a:solidFill>
                <a:prstDash val="solid"/>
              </a14:hiddenLine>
            </a:ext>
          </a:ex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pic>
        <p:nvPicPr>
          <p:cNvPr id="32" name="Picture 31"/>
          <p:cNvPicPr>
            <a:picLocks/>
          </p:cNvPicPr>
          <p:nvPr>
            <p:custDataLst>
              <p:tags r:id="rId4"/>
            </p:custDataLst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50920" y="5588000"/>
            <a:ext cx="2560320" cy="614477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lt1"/>
                </a:solidFill>
              </a14:hiddenFill>
            </a:ext>
            <a:ext uri="{91240B29-F687-4F45-9708-019B960494DF}">
              <a14:hiddenLine xmlns:a14="http://schemas.microsoft.com/office/drawing/2010/main" w="25400" cap="flat" cmpd="sng" algn="ctr">
                <a:solidFill>
                  <a:schemeClr val="accent1"/>
                </a:solidFill>
                <a:prstDash val="solid"/>
              </a14:hiddenLine>
            </a:ext>
          </a:ex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</p:spTree>
    <p:custDataLst>
      <p:tags r:id="rId1"/>
    </p:custDataLst>
    <p:extLst>
      <p:ext uri="{BB962C8B-B14F-4D97-AF65-F5344CB8AC3E}">
        <p14:creationId xmlns:p14="http://schemas.microsoft.com/office/powerpoint/2010/main" val="7834570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434" name="Group 10"/>
          <p:cNvGrpSpPr>
            <a:grpSpLocks/>
          </p:cNvGrpSpPr>
          <p:nvPr>
            <p:custDataLst>
              <p:tags r:id="rId2"/>
            </p:custDataLst>
          </p:nvPr>
        </p:nvGrpSpPr>
        <p:grpSpPr bwMode="auto">
          <a:xfrm>
            <a:off x="4086225" y="52388"/>
            <a:ext cx="4929188" cy="6762750"/>
            <a:chOff x="4085582" y="51992"/>
            <a:chExt cx="4929222" cy="6762464"/>
          </a:xfrm>
        </p:grpSpPr>
        <p:sp>
          <p:nvSpPr>
            <p:cNvPr id="12" name="Rectangle 11"/>
            <p:cNvSpPr/>
            <p:nvPr/>
          </p:nvSpPr>
          <p:spPr>
            <a:xfrm>
              <a:off x="4085582" y="51992"/>
              <a:ext cx="4929222" cy="6762464"/>
            </a:xfrm>
            <a:prstGeom prst="rect">
              <a:avLst/>
            </a:prstGeom>
            <a:noFill/>
            <a:ln w="28575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  <p:pic>
          <p:nvPicPr>
            <p:cNvPr id="16" name="Picture 15" descr="Ashraf-Picture2.bmp.tif"/>
            <p:cNvPicPr>
              <a:picLocks noChangeAspect="1"/>
            </p:cNvPicPr>
            <p:nvPr>
              <p:custDataLst>
                <p:tags r:id="rId5"/>
              </p:custDataLst>
            </p:nvPr>
          </p:nvPicPr>
          <p:blipFill>
            <a:blip r:embed="rId8" cstate="print"/>
            <a:srcRect t="2674" b="17106"/>
            <a:stretch>
              <a:fillRect/>
            </a:stretch>
          </p:blipFill>
          <p:spPr>
            <a:xfrm>
              <a:off x="4975676" y="2492896"/>
              <a:ext cx="3052708" cy="3269535"/>
            </a:xfrm>
            <a:prstGeom prst="ellipse">
              <a:avLst/>
            </a:prstGeom>
            <a:ln>
              <a:noFill/>
            </a:ln>
            <a:effectLst>
              <a:softEdge rad="112500"/>
            </a:effectLst>
          </p:spPr>
        </p:pic>
        <p:sp>
          <p:nvSpPr>
            <p:cNvPr id="18440" name="TextBox 16"/>
            <p:cNvSpPr txBox="1">
              <a:spLocks noChangeArrowheads="1"/>
            </p:cNvSpPr>
            <p:nvPr/>
          </p:nvSpPr>
          <p:spPr bwMode="auto">
            <a:xfrm>
              <a:off x="4788024" y="5862935"/>
              <a:ext cx="3678108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/>
              <a:r>
                <a:rPr lang="en-GB" altLang="en-US" sz="2400" b="1" i="1"/>
                <a:t>Prof. Ashraf M. Ahmed</a:t>
              </a:r>
            </a:p>
          </p:txBody>
        </p:sp>
        <p:sp>
          <p:nvSpPr>
            <p:cNvPr id="18441" name="TextBox 17"/>
            <p:cNvSpPr txBox="1">
              <a:spLocks noChangeArrowheads="1"/>
            </p:cNvSpPr>
            <p:nvPr/>
          </p:nvSpPr>
          <p:spPr bwMode="auto">
            <a:xfrm>
              <a:off x="5429256" y="6345816"/>
              <a:ext cx="2428892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/>
              <a:r>
                <a:rPr lang="en-GB" altLang="en-US" sz="2000" b="1">
                  <a:solidFill>
                    <a:srgbClr val="0000FF"/>
                  </a:solidFill>
                </a:rPr>
                <a:t>aalii@ksu.edu.sa</a:t>
              </a:r>
            </a:p>
          </p:txBody>
        </p:sp>
        <p:pic>
          <p:nvPicPr>
            <p:cNvPr id="18442" name="Picture 9" descr="email22.bmp"/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39952" y="116632"/>
              <a:ext cx="4819040" cy="9076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8443" name="TextBox 12"/>
            <p:cNvSpPr txBox="1">
              <a:spLocks noChangeArrowheads="1"/>
            </p:cNvSpPr>
            <p:nvPr/>
          </p:nvSpPr>
          <p:spPr bwMode="auto">
            <a:xfrm>
              <a:off x="5364088" y="1188041"/>
              <a:ext cx="2448272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/>
              <a:r>
                <a:rPr lang="en-US" altLang="en-US" sz="1600" b="1" dirty="0" smtClean="0"/>
                <a:t>College </a:t>
              </a:r>
              <a:r>
                <a:rPr lang="en-US" altLang="en-US" sz="1600" b="1" dirty="0"/>
                <a:t>of Science, </a:t>
              </a:r>
            </a:p>
            <a:p>
              <a:pPr algn="ctr" eaLnBrk="1" hangingPunct="1"/>
              <a:r>
                <a:rPr lang="en-US" altLang="en-US" sz="1600" b="1" dirty="0"/>
                <a:t>Zoology Department</a:t>
              </a:r>
              <a:endParaRPr lang="ar-SA" altLang="en-US" sz="1600" b="1" dirty="0"/>
            </a:p>
          </p:txBody>
        </p:sp>
      </p:grpSp>
      <p:pic>
        <p:nvPicPr>
          <p:cNvPr id="5122" name="Picture 2"/>
          <p:cNvPicPr>
            <a:picLocks noChangeAspect="1" noChangeArrowheads="1"/>
          </p:cNvPicPr>
          <p:nvPr>
            <p:custDataLst>
              <p:tags r:id="rId3"/>
            </p:custDataLst>
          </p:nvPr>
        </p:nvPicPr>
        <p:blipFill>
          <a:blip r:embed="rId10" cstate="print"/>
          <a:srcRect l="4658" t="19679" r="6347"/>
          <a:stretch>
            <a:fillRect/>
          </a:stretch>
        </p:blipFill>
        <p:spPr bwMode="auto">
          <a:xfrm>
            <a:off x="4139952" y="4653136"/>
            <a:ext cx="4536504" cy="1175643"/>
          </a:xfrm>
          <a:prstGeom prst="rect">
            <a:avLst/>
          </a:prstGeom>
          <a:ln>
            <a:noFill/>
          </a:ln>
          <a:effectLst>
            <a:glow rad="63500">
              <a:schemeClr val="accent5">
                <a:satMod val="175000"/>
                <a:alpha val="40000"/>
              </a:schemeClr>
            </a:glow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4114800" y="1981200"/>
            <a:ext cx="4724400" cy="533400"/>
          </a:xfrm>
          <a:effectLst>
            <a:outerShdw dist="35921" dir="2700000" algn="ctr" rotWithShape="0">
              <a:schemeClr val="bg1"/>
            </a:outerShdw>
          </a:effectLst>
        </p:spPr>
        <p:txBody>
          <a:bodyPr rtlCol="0">
            <a:normAutofit fontScale="925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GB" sz="2800" dirty="0" smtClean="0">
                <a:solidFill>
                  <a:srgbClr val="0000FF"/>
                </a:solidFill>
                <a:latin typeface="Impact" pitchFamily="34" charset="0"/>
              </a:rPr>
              <a:t>General Animal Biology (Zoo-145)</a:t>
            </a:r>
          </a:p>
        </p:txBody>
      </p:sp>
      <p:pic>
        <p:nvPicPr>
          <p:cNvPr id="18437" name="Picture 15"/>
          <p:cNvPicPr>
            <a:picLocks noChangeAspect="1" noChangeArrowheads="1"/>
          </p:cNvPicPr>
          <p:nvPr>
            <p:custDataLst>
              <p:tags r:id="rId4"/>
            </p:custDataLst>
          </p:nvPr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150"/>
          <a:stretch>
            <a:fillRect/>
          </a:stretch>
        </p:blipFill>
        <p:spPr bwMode="auto">
          <a:xfrm>
            <a:off x="49213" y="39688"/>
            <a:ext cx="3943350" cy="678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0288897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53" presetClass="exit" presetSubtype="32" fill="hold" nodeType="afterEffect">
                                  <p:stCondLst>
                                    <p:cond delay="35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" dur="3500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3500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4" dur="3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3499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1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878"/>
          <a:stretch>
            <a:fillRect/>
          </a:stretch>
        </p:blipFill>
        <p:spPr bwMode="auto">
          <a:xfrm>
            <a:off x="5135563" y="1219200"/>
            <a:ext cx="4008437" cy="556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1406525"/>
            <a:ext cx="5257800" cy="1717675"/>
          </a:xfrm>
        </p:spPr>
        <p:txBody>
          <a:bodyPr>
            <a:spAutoFit/>
          </a:bodyPr>
          <a:lstStyle/>
          <a:p>
            <a:pPr eaLnBrk="1" hangingPunct="1"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1800" b="1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In human and other mammals, there are two varieties of sex chromosomes, </a:t>
            </a:r>
            <a:r>
              <a:rPr lang="en-US" altLang="en-US" sz="1800" b="1" smtClean="0">
                <a:solidFill>
                  <a:srgbClr val="F63F1B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X</a:t>
            </a:r>
            <a:r>
              <a:rPr lang="en-US" altLang="en-US" sz="1800" b="1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&amp; </a:t>
            </a:r>
            <a:r>
              <a:rPr lang="en-US" altLang="en-US" sz="1800" b="1" smtClean="0">
                <a:solidFill>
                  <a:srgbClr val="F63F1B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Y</a:t>
            </a:r>
            <a:r>
              <a:rPr lang="en-US" altLang="en-US" sz="1800" b="1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.</a:t>
            </a:r>
          </a:p>
          <a:p>
            <a:pPr lvl="1" eaLnBrk="1" hangingPunct="1"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1600" b="1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An individual who inherits </a:t>
            </a:r>
            <a:r>
              <a:rPr lang="en-US" altLang="en-US" sz="1600" b="1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two X</a:t>
            </a:r>
            <a:r>
              <a:rPr lang="en-US" altLang="en-US" sz="1600" b="1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chromosomes usually develops as a </a:t>
            </a:r>
            <a:r>
              <a:rPr lang="en-US" altLang="en-US" sz="1600" b="1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female</a:t>
            </a:r>
            <a:r>
              <a:rPr lang="en-US" altLang="en-US" sz="1600" b="1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.</a:t>
            </a:r>
          </a:p>
          <a:p>
            <a:pPr lvl="1" eaLnBrk="1" hangingPunct="1"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1600" b="1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An individual who inherits an </a:t>
            </a:r>
            <a:r>
              <a:rPr lang="en-US" altLang="en-US" sz="1600" b="1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X and a Y</a:t>
            </a:r>
            <a:r>
              <a:rPr lang="en-US" altLang="en-US" sz="1600" b="1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chromosome usually develops as a </a:t>
            </a:r>
            <a:r>
              <a:rPr lang="en-US" altLang="en-US" sz="1600" b="1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male</a:t>
            </a:r>
            <a:r>
              <a:rPr lang="en-US" altLang="en-US" sz="1600" b="1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.</a:t>
            </a:r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title"/>
          </p:nvPr>
        </p:nvSpPr>
        <p:spPr>
          <a:xfrm>
            <a:off x="990600" y="152400"/>
            <a:ext cx="6858000" cy="762000"/>
          </a:xfrm>
        </p:spPr>
        <p:txBody>
          <a:bodyPr/>
          <a:lstStyle/>
          <a:p>
            <a:pPr eaLnBrk="1" hangingPunct="1">
              <a:defRPr/>
            </a:pPr>
            <a:r>
              <a:rPr lang="en-US" altLang="en-US" sz="2800" b="1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1. The chromosomal basis of sex varies with the organism</a:t>
            </a:r>
          </a:p>
        </p:txBody>
      </p:sp>
      <p:sp>
        <p:nvSpPr>
          <p:cNvPr id="5126" name="Rectangle 6"/>
          <p:cNvSpPr>
            <a:spLocks noChangeArrowheads="1"/>
          </p:cNvSpPr>
          <p:nvPr/>
        </p:nvSpPr>
        <p:spPr bwMode="auto">
          <a:xfrm>
            <a:off x="152400" y="3309938"/>
            <a:ext cx="5105400" cy="1795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>
              <a:spcBef>
                <a:spcPct val="20000"/>
              </a:spcBef>
              <a:buClr>
                <a:srgbClr val="339933"/>
              </a:buClr>
              <a:buFontTx/>
              <a:buChar char="•"/>
              <a:tabLst>
                <a:tab pos="2743200" algn="l"/>
              </a:tabLst>
              <a:defRPr/>
            </a:pPr>
            <a:r>
              <a:rPr lang="en-US" altLang="en-US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This X-Y system of mammals is not the only chromosomal mechanism of determining sex.</a:t>
            </a:r>
          </a:p>
          <a:p>
            <a:pPr marL="342900" indent="-342900">
              <a:spcBef>
                <a:spcPct val="20000"/>
              </a:spcBef>
              <a:buClr>
                <a:srgbClr val="339933"/>
              </a:buClr>
              <a:buFontTx/>
              <a:buChar char="•"/>
              <a:tabLst>
                <a:tab pos="2743200" algn="l"/>
              </a:tabLst>
              <a:defRPr/>
            </a:pPr>
            <a:r>
              <a:rPr lang="en-US" altLang="en-US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Other options include the </a:t>
            </a:r>
            <a:r>
              <a:rPr lang="en-US" altLang="en-US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X-0</a:t>
            </a:r>
            <a:r>
              <a:rPr lang="en-US" altLang="en-US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(</a:t>
            </a:r>
            <a:r>
              <a:rPr lang="en-US" altLang="en-US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in locust</a:t>
            </a:r>
            <a:r>
              <a:rPr lang="en-US" altLang="en-US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) system, the </a:t>
            </a:r>
            <a:r>
              <a:rPr lang="en-US" altLang="en-US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Z-W </a:t>
            </a:r>
            <a:r>
              <a:rPr lang="en-US" altLang="en-US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system (</a:t>
            </a:r>
            <a:r>
              <a:rPr lang="en-US" altLang="en-US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in birds</a:t>
            </a:r>
            <a:r>
              <a:rPr lang="en-US" altLang="en-US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), and the haplo-diploid system (</a:t>
            </a:r>
            <a:r>
              <a:rPr lang="en-US" altLang="en-US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in bees</a:t>
            </a:r>
            <a:r>
              <a:rPr lang="en-US" altLang="en-US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).</a:t>
            </a:r>
          </a:p>
        </p:txBody>
      </p:sp>
      <p:sp>
        <p:nvSpPr>
          <p:cNvPr id="5127" name="Rectangle 7"/>
          <p:cNvSpPr>
            <a:spLocks noChangeArrowheads="1"/>
          </p:cNvSpPr>
          <p:nvPr/>
        </p:nvSpPr>
        <p:spPr bwMode="auto">
          <a:xfrm>
            <a:off x="76200" y="5260975"/>
            <a:ext cx="5410200" cy="1520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>
              <a:spcBef>
                <a:spcPct val="20000"/>
              </a:spcBef>
              <a:buClr>
                <a:srgbClr val="339933"/>
              </a:buClr>
              <a:buFontTx/>
              <a:buChar char="•"/>
              <a:tabLst>
                <a:tab pos="2743200" algn="l"/>
              </a:tabLst>
              <a:defRPr/>
            </a:pPr>
            <a:r>
              <a:rPr lang="en-US" altLang="en-US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In Human, the </a:t>
            </a:r>
            <a:r>
              <a:rPr lang="en-US" altLang="en-US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SRY</a:t>
            </a:r>
            <a:r>
              <a:rPr lang="en-US" altLang="en-US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gene (</a:t>
            </a:r>
            <a:r>
              <a:rPr lang="en-US" altLang="en-US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</a:t>
            </a:r>
            <a:r>
              <a:rPr lang="en-US" altLang="en-US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ex-determining </a:t>
            </a:r>
            <a:r>
              <a:rPr lang="en-US" altLang="en-US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R</a:t>
            </a:r>
            <a:r>
              <a:rPr lang="en-US" altLang="en-US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egion of the </a:t>
            </a:r>
            <a:r>
              <a:rPr lang="en-US" altLang="en-US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Y</a:t>
            </a:r>
            <a:r>
              <a:rPr lang="en-US" altLang="en-US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chromosome) modifies embryonic gonads into testes.</a:t>
            </a:r>
          </a:p>
          <a:p>
            <a:pPr marL="342900" indent="-342900">
              <a:spcBef>
                <a:spcPct val="20000"/>
              </a:spcBef>
              <a:buClr>
                <a:srgbClr val="339933"/>
              </a:buClr>
              <a:buFontTx/>
              <a:buChar char="•"/>
              <a:tabLst>
                <a:tab pos="2743200" algn="l"/>
              </a:tabLst>
              <a:defRPr/>
            </a:pPr>
            <a:r>
              <a:rPr lang="en-US" altLang="en-US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Females lack the </a:t>
            </a:r>
            <a:r>
              <a:rPr lang="en-US" altLang="en-US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SRY</a:t>
            </a:r>
            <a:r>
              <a:rPr lang="en-US" altLang="en-US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gene, thus, the embryonic gonads develop into ovaries.</a:t>
            </a:r>
          </a:p>
        </p:txBody>
      </p:sp>
      <p:grpSp>
        <p:nvGrpSpPr>
          <p:cNvPr id="9" name="Group 8"/>
          <p:cNvGrpSpPr/>
          <p:nvPr/>
        </p:nvGrpSpPr>
        <p:grpSpPr>
          <a:xfrm>
            <a:off x="38100" y="1292"/>
            <a:ext cx="9029700" cy="1266444"/>
            <a:chOff x="38100" y="1292"/>
            <a:chExt cx="9029700" cy="1266444"/>
          </a:xfrm>
        </p:grpSpPr>
        <p:sp>
          <p:nvSpPr>
            <p:cNvPr id="10" name="Line 6"/>
            <p:cNvSpPr>
              <a:spLocks noChangeShapeType="1"/>
            </p:cNvSpPr>
            <p:nvPr/>
          </p:nvSpPr>
          <p:spPr bwMode="auto">
            <a:xfrm>
              <a:off x="1219200" y="1114425"/>
              <a:ext cx="7696200" cy="0"/>
            </a:xfrm>
            <a:prstGeom prst="line">
              <a:avLst/>
            </a:prstGeom>
            <a:noFill/>
            <a:ln w="38100">
              <a:solidFill>
                <a:srgbClr val="3399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11" name="Picture 10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588" t="8064" r="4047"/>
            <a:stretch>
              <a:fillRect/>
            </a:stretch>
          </p:blipFill>
          <p:spPr bwMode="auto">
            <a:xfrm>
              <a:off x="38100" y="76200"/>
              <a:ext cx="971550" cy="1066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2" name="Picture 11"/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504" r="11176"/>
            <a:stretch/>
          </p:blipFill>
          <p:spPr>
            <a:xfrm>
              <a:off x="8075907" y="1292"/>
              <a:ext cx="991893" cy="1266444"/>
            </a:xfrm>
            <a:prstGeom prst="rect">
              <a:avLst/>
            </a:prstGeom>
          </p:spPr>
        </p:pic>
      </p:grp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5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 uiExpand="1" build="p"/>
      <p:bldP spid="5126" grpId="0"/>
      <p:bldP spid="512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04800" y="1382713"/>
            <a:ext cx="8534400" cy="5018087"/>
          </a:xfrm>
        </p:spPr>
        <p:txBody>
          <a:bodyPr>
            <a:spAutoFit/>
          </a:bodyPr>
          <a:lstStyle/>
          <a:p>
            <a:pPr eaLnBrk="1" hangingPunct="1"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24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In the X-Y system, Y and X chromosomes behave as homologous chromosomes during meiosis.</a:t>
            </a:r>
          </a:p>
          <a:p>
            <a:pPr lvl="1" eaLnBrk="1" hangingPunct="1">
              <a:lnSpc>
                <a:spcPct val="90000"/>
              </a:lnSpc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20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In reality, they are only partially homologous and rarely undergo crossing over</a:t>
            </a:r>
          </a:p>
          <a:p>
            <a:pPr lvl="1" eaLnBrk="1" hangingPunct="1">
              <a:lnSpc>
                <a:spcPct val="90000"/>
              </a:lnSpc>
              <a:buClr>
                <a:srgbClr val="339933"/>
              </a:buClr>
              <a:buFontTx/>
              <a:buNone/>
              <a:tabLst>
                <a:tab pos="2743200" algn="l"/>
              </a:tabLst>
              <a:defRPr/>
            </a:pPr>
            <a:endParaRPr lang="en-US" altLang="en-US" sz="2000" b="1" dirty="0" smtClean="0"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eaLnBrk="1" hangingPunct="1"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24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In both testes (XY) and ovaries (XX), the two sex chromosomes segregate during meiosis and each gamete receives one.</a:t>
            </a:r>
          </a:p>
          <a:p>
            <a:pPr lvl="1" eaLnBrk="1" hangingPunct="1">
              <a:lnSpc>
                <a:spcPct val="90000"/>
              </a:lnSpc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20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Each egg receives an X chromosome.</a:t>
            </a:r>
          </a:p>
          <a:p>
            <a:pPr lvl="1" eaLnBrk="1" hangingPunct="1">
              <a:lnSpc>
                <a:spcPct val="90000"/>
              </a:lnSpc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20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Half the sperm receive an X chromosome and half receive a Y chromosome.</a:t>
            </a:r>
          </a:p>
          <a:p>
            <a:pPr lvl="1" eaLnBrk="1" hangingPunct="1">
              <a:lnSpc>
                <a:spcPct val="90000"/>
              </a:lnSpc>
              <a:buClr>
                <a:srgbClr val="339933"/>
              </a:buClr>
              <a:buFontTx/>
              <a:buNone/>
              <a:tabLst>
                <a:tab pos="2743200" algn="l"/>
              </a:tabLst>
              <a:defRPr/>
            </a:pP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</a:p>
          <a:p>
            <a:pPr eaLnBrk="1" hangingPunct="1"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24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Because of this, each conception has about a fifty-fifty chance of producing a particular sex.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title"/>
          </p:nvPr>
        </p:nvSpPr>
        <p:spPr>
          <a:xfrm>
            <a:off x="990600" y="152400"/>
            <a:ext cx="6858000" cy="762000"/>
          </a:xfrm>
        </p:spPr>
        <p:txBody>
          <a:bodyPr/>
          <a:lstStyle/>
          <a:p>
            <a:pPr eaLnBrk="1" hangingPunct="1">
              <a:defRPr/>
            </a:pPr>
            <a:r>
              <a:rPr lang="en-US" altLang="en-US" sz="2800" b="1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1. The chromosomal basis of sex varies with the organism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38100" y="1292"/>
            <a:ext cx="9029700" cy="1266444"/>
            <a:chOff x="38100" y="1292"/>
            <a:chExt cx="9029700" cy="1266444"/>
          </a:xfrm>
        </p:grpSpPr>
        <p:sp>
          <p:nvSpPr>
            <p:cNvPr id="7" name="Line 6"/>
            <p:cNvSpPr>
              <a:spLocks noChangeShapeType="1"/>
            </p:cNvSpPr>
            <p:nvPr/>
          </p:nvSpPr>
          <p:spPr bwMode="auto">
            <a:xfrm>
              <a:off x="1219200" y="1114425"/>
              <a:ext cx="7696200" cy="0"/>
            </a:xfrm>
            <a:prstGeom prst="line">
              <a:avLst/>
            </a:prstGeom>
            <a:noFill/>
            <a:ln w="38100">
              <a:solidFill>
                <a:srgbClr val="3399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8" name="Picture 7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588" t="8064" r="4047"/>
            <a:stretch>
              <a:fillRect/>
            </a:stretch>
          </p:blipFill>
          <p:spPr bwMode="auto">
            <a:xfrm>
              <a:off x="38100" y="76200"/>
              <a:ext cx="971550" cy="1066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9" name="Picture 8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504" r="11176"/>
            <a:stretch/>
          </p:blipFill>
          <p:spPr>
            <a:xfrm>
              <a:off x="8075907" y="1292"/>
              <a:ext cx="991893" cy="1266444"/>
            </a:xfrm>
            <a:prstGeom prst="rect">
              <a:avLst/>
            </a:prstGeom>
          </p:spPr>
        </p:pic>
      </p:grp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52400" y="1146175"/>
            <a:ext cx="4876800" cy="2968625"/>
          </a:xfrm>
        </p:spPr>
        <p:txBody>
          <a:bodyPr>
            <a:spAutoFit/>
          </a:bodyPr>
          <a:lstStyle/>
          <a:p>
            <a:pPr eaLnBrk="1" hangingPunct="1"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1800" b="1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The sex chromosomes, especially the </a:t>
            </a:r>
            <a:r>
              <a:rPr lang="en-US" altLang="en-US" sz="1800" b="1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altLang="en-US" sz="1800" b="1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chromosome, have genes for many characters unrelated to sex.</a:t>
            </a:r>
          </a:p>
          <a:p>
            <a:pPr eaLnBrk="1" hangingPunct="1"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1800" b="1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These </a:t>
            </a:r>
            <a:r>
              <a:rPr lang="en-US" altLang="en-US" sz="1800" b="1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sex-linked</a:t>
            </a:r>
            <a:r>
              <a:rPr lang="en-US" altLang="en-US" sz="1800" b="1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genes </a:t>
            </a:r>
            <a:r>
              <a:rPr lang="ar-EG" altLang="en-US" sz="1800" smtClean="0">
                <a:solidFill>
                  <a:srgbClr val="000000"/>
                </a:solidFill>
              </a:rPr>
              <a:t>جينات مرتبطة بالجنس</a:t>
            </a:r>
            <a:r>
              <a:rPr lang="en-US" altLang="en-US" sz="1800" b="1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follow the same pattern of inheritance       as the </a:t>
            </a:r>
            <a:r>
              <a:rPr lang="en-US" altLang="en-US" sz="1800" b="1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white-eye </a:t>
            </a:r>
            <a:r>
              <a:rPr lang="en-US" altLang="en-US" sz="1800" b="1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locus in </a:t>
            </a:r>
            <a:r>
              <a:rPr lang="en-US" altLang="en-US" sz="1800" b="1" i="1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Drosophila</a:t>
            </a:r>
            <a:r>
              <a:rPr lang="en-US" altLang="en-US" sz="1800" b="1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.</a:t>
            </a:r>
          </a:p>
          <a:p>
            <a:pPr eaLnBrk="1" hangingPunct="1"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1800" b="1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If a sex-linked trait is due to a </a:t>
            </a:r>
            <a:r>
              <a:rPr lang="en-US" altLang="en-US" sz="1800" b="1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recessive</a:t>
            </a:r>
            <a:r>
              <a:rPr lang="en-US" altLang="en-US" sz="1800" b="1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allele, a female have this phenotype only if </a:t>
            </a:r>
            <a:r>
              <a:rPr lang="en-US" altLang="en-US" sz="1800" b="1" u="sng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homozygous</a:t>
            </a:r>
            <a:r>
              <a:rPr lang="en-US" altLang="en-US" sz="1800" b="1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.</a:t>
            </a:r>
          </a:p>
          <a:p>
            <a:pPr lvl="1" eaLnBrk="1" hangingPunct="1"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1600" b="1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Heterozygous females will be carriers.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title"/>
          </p:nvPr>
        </p:nvSpPr>
        <p:spPr>
          <a:xfrm>
            <a:off x="1447800" y="152400"/>
            <a:ext cx="6400800" cy="838200"/>
          </a:xfrm>
        </p:spPr>
        <p:txBody>
          <a:bodyPr/>
          <a:lstStyle/>
          <a:p>
            <a:pPr eaLnBrk="1" hangingPunct="1">
              <a:defRPr/>
            </a:pPr>
            <a:r>
              <a:rPr lang="en-US" altLang="en-US" sz="2800" b="1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2. Sex-linked genes have unique patterns of inheritance</a:t>
            </a:r>
          </a:p>
        </p:txBody>
      </p:sp>
      <p:pic>
        <p:nvPicPr>
          <p:cNvPr id="5124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10" r="2902" b="10770"/>
          <a:stretch>
            <a:fillRect/>
          </a:stretch>
        </p:blipFill>
        <p:spPr bwMode="auto">
          <a:xfrm>
            <a:off x="5029200" y="1600200"/>
            <a:ext cx="4019550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4" name="Picture 1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609"/>
          <a:stretch>
            <a:fillRect/>
          </a:stretch>
        </p:blipFill>
        <p:spPr bwMode="auto">
          <a:xfrm>
            <a:off x="304800" y="4194175"/>
            <a:ext cx="4648200" cy="2622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8" name="Group 7"/>
          <p:cNvGrpSpPr/>
          <p:nvPr/>
        </p:nvGrpSpPr>
        <p:grpSpPr>
          <a:xfrm>
            <a:off x="38100" y="1292"/>
            <a:ext cx="9029700" cy="1266444"/>
            <a:chOff x="38100" y="1292"/>
            <a:chExt cx="9029700" cy="1266444"/>
          </a:xfrm>
        </p:grpSpPr>
        <p:sp>
          <p:nvSpPr>
            <p:cNvPr id="9" name="Line 6"/>
            <p:cNvSpPr>
              <a:spLocks noChangeShapeType="1"/>
            </p:cNvSpPr>
            <p:nvPr/>
          </p:nvSpPr>
          <p:spPr bwMode="auto">
            <a:xfrm>
              <a:off x="1219200" y="1114425"/>
              <a:ext cx="7696200" cy="0"/>
            </a:xfrm>
            <a:prstGeom prst="line">
              <a:avLst/>
            </a:prstGeom>
            <a:noFill/>
            <a:ln w="38100">
              <a:solidFill>
                <a:srgbClr val="3399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10" name="Picture 9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588" t="8064" r="4047"/>
            <a:stretch>
              <a:fillRect/>
            </a:stretch>
          </p:blipFill>
          <p:spPr bwMode="auto">
            <a:xfrm>
              <a:off x="38100" y="76200"/>
              <a:ext cx="971550" cy="1066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1" name="Picture 10"/>
            <p:cNvPicPr>
              <a:picLocks noChangeAspect="1"/>
            </p:cNvPicPr>
            <p:nvPr/>
          </p:nvPicPr>
          <p:blipFill rotWithShape="1">
            <a:blip r:embed="rId6" cstate="print"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504" r="11176"/>
            <a:stretch/>
          </p:blipFill>
          <p:spPr>
            <a:xfrm>
              <a:off x="8075907" y="1292"/>
              <a:ext cx="991893" cy="1266444"/>
            </a:xfrm>
            <a:prstGeom prst="rect">
              <a:avLst/>
            </a:prstGeom>
          </p:spPr>
        </p:pic>
      </p:grp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1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14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614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614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2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1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1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6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ChangeArrowheads="1"/>
          </p:cNvSpPr>
          <p:nvPr/>
        </p:nvSpPr>
        <p:spPr bwMode="auto">
          <a:xfrm>
            <a:off x="304800" y="1243013"/>
            <a:ext cx="8382000" cy="2490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>
              <a:spcBef>
                <a:spcPct val="20000"/>
              </a:spcBef>
              <a:buClr>
                <a:srgbClr val="339933"/>
              </a:buClr>
              <a:buFontTx/>
              <a:buChar char="•"/>
              <a:tabLst>
                <a:tab pos="2743200" algn="l"/>
              </a:tabLst>
              <a:defRPr/>
            </a:pPr>
            <a:r>
              <a:rPr lang="en-US" altLang="en-US" sz="24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Because males have only one </a:t>
            </a:r>
            <a:r>
              <a:rPr lang="en-US" altLang="en-US" sz="28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altLang="en-US" sz="24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chromosome (</a:t>
            </a:r>
            <a:r>
              <a:rPr lang="en-US" altLang="en-US" sz="24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hemizygous</a:t>
            </a:r>
            <a:r>
              <a:rPr lang="en-US" altLang="en-US" sz="24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), any male receiving the recessive allele from his mother will express the trait.</a:t>
            </a:r>
          </a:p>
          <a:p>
            <a:pPr marL="342900" indent="-342900">
              <a:spcBef>
                <a:spcPct val="20000"/>
              </a:spcBef>
              <a:buClr>
                <a:srgbClr val="339933"/>
              </a:buClr>
              <a:tabLst>
                <a:tab pos="2743200" algn="l"/>
              </a:tabLst>
              <a:defRPr/>
            </a:pPr>
            <a:endParaRPr lang="en-US" altLang="en-US" sz="2400" b="1" dirty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342900" indent="-342900">
              <a:spcBef>
                <a:spcPct val="20000"/>
              </a:spcBef>
              <a:buClr>
                <a:srgbClr val="339933"/>
              </a:buClr>
              <a:buFontTx/>
              <a:buChar char="•"/>
              <a:tabLst>
                <a:tab pos="2743200" algn="l"/>
              </a:tabLst>
              <a:defRPr/>
            </a:pPr>
            <a:r>
              <a:rPr lang="en-US" altLang="en-US" sz="24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Therefore, males are far more likely to inherit sex-linked recessive disorders </a:t>
            </a:r>
            <a:r>
              <a:rPr lang="ar-EG" altLang="en-US" sz="2400" dirty="0">
                <a:solidFill>
                  <a:srgbClr val="000000"/>
                </a:solidFill>
              </a:rPr>
              <a:t>مرض</a:t>
            </a:r>
            <a:r>
              <a:rPr lang="en-US" altLang="en-US" sz="24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than are females. </a:t>
            </a:r>
          </a:p>
        </p:txBody>
      </p:sp>
      <p:sp>
        <p:nvSpPr>
          <p:cNvPr id="7171" name="Text Box 3"/>
          <p:cNvSpPr txBox="1">
            <a:spLocks noChangeArrowheads="1"/>
          </p:cNvSpPr>
          <p:nvPr/>
        </p:nvSpPr>
        <p:spPr bwMode="auto">
          <a:xfrm>
            <a:off x="304800" y="4203700"/>
            <a:ext cx="8534400" cy="173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rtl="1">
              <a:spcBef>
                <a:spcPct val="50000"/>
              </a:spcBef>
              <a:defRPr/>
            </a:pPr>
            <a:r>
              <a:rPr lang="ar-EG" sz="36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الصفات المرتبطة بالجنس تورث للأبناء الذكور من الأم فقط لأنهم يرثون منها الكروموسوم </a:t>
            </a:r>
            <a:r>
              <a:rPr lang="en-GB" sz="36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X</a:t>
            </a:r>
            <a:r>
              <a:rPr lang="ar-EG" sz="36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الحامل لهذا النوع من الـﭼـينات، حيث إن </a:t>
            </a:r>
            <a:r>
              <a:rPr lang="en-GB" sz="36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Y</a:t>
            </a:r>
            <a:r>
              <a:rPr lang="ar-EG" sz="36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لا يحمل شىء</a:t>
            </a:r>
            <a:endParaRPr lang="en-GB" sz="3600" b="1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4" name="Rectangle 3"/>
          <p:cNvSpPr>
            <a:spLocks noGrp="1" noChangeArrowheads="1"/>
          </p:cNvSpPr>
          <p:nvPr>
            <p:ph type="title"/>
          </p:nvPr>
        </p:nvSpPr>
        <p:spPr>
          <a:xfrm>
            <a:off x="1447800" y="152400"/>
            <a:ext cx="6400800" cy="838200"/>
          </a:xfrm>
        </p:spPr>
        <p:txBody>
          <a:bodyPr/>
          <a:lstStyle/>
          <a:p>
            <a:pPr eaLnBrk="1" hangingPunct="1">
              <a:defRPr/>
            </a:pPr>
            <a:r>
              <a:rPr lang="en-US" altLang="en-US" sz="28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Sex-linked genes</a:t>
            </a:r>
          </a:p>
        </p:txBody>
      </p:sp>
      <p:grpSp>
        <p:nvGrpSpPr>
          <p:cNvPr id="7" name="Group 6"/>
          <p:cNvGrpSpPr/>
          <p:nvPr/>
        </p:nvGrpSpPr>
        <p:grpSpPr>
          <a:xfrm>
            <a:off x="38100" y="1292"/>
            <a:ext cx="9029700" cy="1266444"/>
            <a:chOff x="38100" y="1292"/>
            <a:chExt cx="9029700" cy="1266444"/>
          </a:xfrm>
        </p:grpSpPr>
        <p:sp>
          <p:nvSpPr>
            <p:cNvPr id="8" name="Line 6"/>
            <p:cNvSpPr>
              <a:spLocks noChangeShapeType="1"/>
            </p:cNvSpPr>
            <p:nvPr/>
          </p:nvSpPr>
          <p:spPr bwMode="auto">
            <a:xfrm>
              <a:off x="1219200" y="1114425"/>
              <a:ext cx="7696200" cy="0"/>
            </a:xfrm>
            <a:prstGeom prst="line">
              <a:avLst/>
            </a:prstGeom>
            <a:noFill/>
            <a:ln w="38100">
              <a:solidFill>
                <a:srgbClr val="3399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9" name="Picture 8"/>
            <p:cNvPicPr>
              <a:picLocks noChangeAspect="1" noChangeArrowheads="1"/>
            </p:cNvPicPr>
            <p:nvPr>
              <p:custDataLst>
                <p:tags r:id="rId2"/>
              </p:custDataLst>
            </p:nvPr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588" t="8064" r="4047"/>
            <a:stretch>
              <a:fillRect/>
            </a:stretch>
          </p:blipFill>
          <p:spPr bwMode="auto">
            <a:xfrm>
              <a:off x="38100" y="76200"/>
              <a:ext cx="971550" cy="1066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" name="Picture 9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 rotWithShape="1">
            <a:blip r:embed="rId6" cstate="print"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504" r="11176"/>
            <a:stretch/>
          </p:blipFill>
          <p:spPr>
            <a:xfrm>
              <a:off x="8075907" y="1292"/>
              <a:ext cx="991893" cy="1266444"/>
            </a:xfrm>
            <a:prstGeom prst="rect">
              <a:avLst/>
            </a:prstGeom>
          </p:spPr>
        </p:pic>
      </p:grp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0" grpId="0"/>
      <p:bldP spid="717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ChangeArrowheads="1"/>
          </p:cNvSpPr>
          <p:nvPr/>
        </p:nvSpPr>
        <p:spPr bwMode="auto">
          <a:xfrm>
            <a:off x="1371600" y="76200"/>
            <a:ext cx="6629400" cy="97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 algn="ctr">
              <a:lnSpc>
                <a:spcPct val="80000"/>
              </a:lnSpc>
              <a:spcBef>
                <a:spcPct val="20000"/>
              </a:spcBef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32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Sex-linked disorders</a:t>
            </a:r>
            <a:r>
              <a:rPr lang="en-US" altLang="en-US" sz="36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ar-EG" altLang="en-US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الأمراض المرتبطة </a:t>
            </a:r>
            <a:r>
              <a:rPr lang="ar-EG" altLang="en-US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بالجنس</a:t>
            </a:r>
            <a:r>
              <a:rPr lang="en-US" altLang="en-US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altLang="en-US" sz="32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in </a:t>
            </a:r>
            <a:r>
              <a:rPr lang="en-US" altLang="en-US" sz="32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human</a:t>
            </a:r>
            <a:r>
              <a:rPr lang="en-US" altLang="en-US" sz="36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.</a:t>
            </a:r>
          </a:p>
        </p:txBody>
      </p:sp>
      <p:sp>
        <p:nvSpPr>
          <p:cNvPr id="8195" name="Rectangle 3"/>
          <p:cNvSpPr>
            <a:spLocks noChangeArrowheads="1"/>
          </p:cNvSpPr>
          <p:nvPr/>
        </p:nvSpPr>
        <p:spPr bwMode="auto">
          <a:xfrm>
            <a:off x="76200" y="1112838"/>
            <a:ext cx="8686800" cy="2392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609600" indent="-609600">
              <a:spcBef>
                <a:spcPct val="20000"/>
              </a:spcBef>
              <a:buClr>
                <a:srgbClr val="FF0000"/>
              </a:buClr>
              <a:buFontTx/>
              <a:buAutoNum type="arabicPeriod"/>
              <a:tabLst>
                <a:tab pos="2743200" algn="l"/>
              </a:tabLst>
              <a:defRPr/>
            </a:pPr>
            <a:r>
              <a:rPr lang="en-US" altLang="en-US" sz="2400" b="1" u="sng" dirty="0" err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Duchenne</a:t>
            </a:r>
            <a:r>
              <a:rPr lang="en-US" altLang="en-US" sz="2400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muscular dystrophy:</a:t>
            </a:r>
            <a:r>
              <a:rPr lang="en-US" altLang="en-US" sz="20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ar-EG" altLang="en-US" sz="2000" dirty="0">
                <a:solidFill>
                  <a:srgbClr val="000000"/>
                </a:solidFill>
              </a:rPr>
              <a:t>و</a:t>
            </a:r>
            <a:r>
              <a:rPr lang="ar-SA" altLang="en-US" sz="2000" dirty="0">
                <a:solidFill>
                  <a:srgbClr val="000000"/>
                </a:solidFill>
              </a:rPr>
              <a:t>َ</a:t>
            </a:r>
            <a:r>
              <a:rPr lang="ar-EG" altLang="en-US" sz="2000" dirty="0">
                <a:solidFill>
                  <a:srgbClr val="000000"/>
                </a:solidFill>
              </a:rPr>
              <a:t>ه</a:t>
            </a:r>
            <a:r>
              <a:rPr lang="ar-SA" altLang="en-US" sz="2000" dirty="0">
                <a:solidFill>
                  <a:srgbClr val="000000"/>
                </a:solidFill>
              </a:rPr>
              <a:t>َ</a:t>
            </a:r>
            <a:r>
              <a:rPr lang="ar-EG" altLang="en-US" sz="2000" dirty="0">
                <a:solidFill>
                  <a:srgbClr val="000000"/>
                </a:solidFill>
              </a:rPr>
              <a:t>ن العضلات</a:t>
            </a:r>
            <a:r>
              <a:rPr lang="en-US" altLang="en-US" sz="20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                                        affects one in 3,500 males born in the United States.</a:t>
            </a:r>
          </a:p>
          <a:p>
            <a:pPr marL="990600" lvl="1" indent="-300038">
              <a:spcBef>
                <a:spcPct val="20000"/>
              </a:spcBef>
              <a:buClr>
                <a:srgbClr val="339933"/>
              </a:buClr>
              <a:buFontTx/>
              <a:buChar char="–"/>
              <a:tabLst>
                <a:tab pos="2743200" algn="l"/>
              </a:tabLst>
              <a:defRPr/>
            </a:pPr>
            <a:r>
              <a:rPr lang="en-US" altLang="en-US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Affected individuals rarely live past their early 20s.</a:t>
            </a:r>
          </a:p>
          <a:p>
            <a:pPr marL="990600" lvl="1" indent="-300038">
              <a:spcBef>
                <a:spcPct val="20000"/>
              </a:spcBef>
              <a:buClr>
                <a:srgbClr val="339933"/>
              </a:buClr>
              <a:buFontTx/>
              <a:buChar char="–"/>
              <a:tabLst>
                <a:tab pos="2743200" algn="l"/>
              </a:tabLst>
              <a:defRPr/>
            </a:pPr>
            <a:r>
              <a:rPr lang="en-US" altLang="en-US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This disorder is due to the absence of an X-linked gene for a key muscle protein, called </a:t>
            </a:r>
            <a:r>
              <a:rPr lang="en-US" altLang="en-US" sz="2400" b="1" dirty="0" err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dystrophin</a:t>
            </a:r>
            <a:r>
              <a:rPr lang="en-US" altLang="en-US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. </a:t>
            </a:r>
          </a:p>
          <a:p>
            <a:pPr marL="990600" lvl="1" indent="-300038">
              <a:spcBef>
                <a:spcPct val="20000"/>
              </a:spcBef>
              <a:buClr>
                <a:srgbClr val="339933"/>
              </a:buClr>
              <a:buFontTx/>
              <a:buChar char="–"/>
              <a:tabLst>
                <a:tab pos="2743200" algn="l"/>
              </a:tabLst>
              <a:defRPr/>
            </a:pPr>
            <a:r>
              <a:rPr lang="en-US" altLang="en-US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The disease is characterized by a weakening </a:t>
            </a:r>
            <a:r>
              <a:rPr lang="ar-EG" altLang="en-US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ضعف</a:t>
            </a:r>
            <a:r>
              <a:rPr lang="en-US" altLang="en-US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of the muscles and loss of coordination </a:t>
            </a:r>
            <a:r>
              <a:rPr lang="ar-EG" altLang="en-US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فـقـْد التوازن</a:t>
            </a:r>
            <a:r>
              <a:rPr lang="en-US" altLang="en-US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.</a:t>
            </a:r>
          </a:p>
        </p:txBody>
      </p:sp>
      <p:sp>
        <p:nvSpPr>
          <p:cNvPr id="8196" name="Rectangle 4"/>
          <p:cNvSpPr>
            <a:spLocks noChangeArrowheads="1"/>
          </p:cNvSpPr>
          <p:nvPr/>
        </p:nvSpPr>
        <p:spPr bwMode="auto">
          <a:xfrm>
            <a:off x="76200" y="3544888"/>
            <a:ext cx="8763000" cy="3236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609600" indent="-609600">
              <a:spcBef>
                <a:spcPct val="20000"/>
              </a:spcBef>
              <a:buClr>
                <a:srgbClr val="FF0000"/>
              </a:buClr>
              <a:buFontTx/>
              <a:buAutoNum type="arabicPeriod" startAt="2"/>
              <a:tabLst>
                <a:tab pos="2743200" algn="l"/>
              </a:tabLst>
              <a:defRPr/>
            </a:pPr>
            <a:r>
              <a:rPr lang="en-US" altLang="en-US" sz="2400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Hemophilia:</a:t>
            </a:r>
            <a:r>
              <a:rPr lang="en-US" altLang="en-US" sz="20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ar-EG" altLang="en-US" sz="20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ar-EG" altLang="en-US" sz="2000" dirty="0">
                <a:solidFill>
                  <a:srgbClr val="000000"/>
                </a:solidFill>
              </a:rPr>
              <a:t>النزيف الدمو</a:t>
            </a:r>
            <a:r>
              <a:rPr lang="ar-SA" altLang="en-US" sz="2000" dirty="0">
                <a:solidFill>
                  <a:srgbClr val="000000"/>
                </a:solidFill>
              </a:rPr>
              <a:t>ي</a:t>
            </a:r>
            <a:r>
              <a:rPr lang="en-US" altLang="en-US" sz="20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is a sex-linked recessive trait defined by the absence of one or more </a:t>
            </a:r>
            <a:r>
              <a:rPr lang="en-US" altLang="en-US" sz="20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clotting factors</a:t>
            </a:r>
            <a:r>
              <a:rPr lang="en-US" altLang="en-US" sz="20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ar-EG" altLang="en-US" sz="2000" dirty="0">
                <a:solidFill>
                  <a:srgbClr val="000000"/>
                </a:solidFill>
              </a:rPr>
              <a:t>عوامل تجلط</a:t>
            </a:r>
            <a:r>
              <a:rPr lang="en-US" altLang="en-US" sz="20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.</a:t>
            </a:r>
          </a:p>
          <a:p>
            <a:pPr marL="990600" lvl="1" indent="-300038">
              <a:spcBef>
                <a:spcPct val="20000"/>
              </a:spcBef>
              <a:buClr>
                <a:srgbClr val="339933"/>
              </a:buClr>
              <a:buFontTx/>
              <a:buChar char="–"/>
              <a:tabLst>
                <a:tab pos="2743200" algn="l"/>
              </a:tabLst>
              <a:defRPr/>
            </a:pPr>
            <a:r>
              <a:rPr lang="en-US" altLang="en-US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These proteins normally slow and then stop bleeding.</a:t>
            </a:r>
          </a:p>
          <a:p>
            <a:pPr marL="990600" lvl="1" indent="-300038">
              <a:spcBef>
                <a:spcPct val="20000"/>
              </a:spcBef>
              <a:buClr>
                <a:srgbClr val="339933"/>
              </a:buClr>
              <a:buFontTx/>
              <a:buChar char="–"/>
              <a:tabLst>
                <a:tab pos="2743200" algn="l"/>
              </a:tabLst>
              <a:defRPr/>
            </a:pPr>
            <a:r>
              <a:rPr lang="en-US" altLang="en-US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Individuals with hemophilia have prolonged bleeding </a:t>
            </a:r>
            <a:r>
              <a:rPr lang="ar-EG" altLang="en-US" dirty="0">
                <a:solidFill>
                  <a:srgbClr val="000000"/>
                </a:solidFill>
              </a:rPr>
              <a:t>نزيف مستمر</a:t>
            </a:r>
            <a:r>
              <a:rPr lang="en-US" altLang="en-US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because a firm clot </a:t>
            </a:r>
            <a:r>
              <a:rPr lang="ar-EG" altLang="en-US" dirty="0">
                <a:solidFill>
                  <a:srgbClr val="000000"/>
                </a:solidFill>
              </a:rPr>
              <a:t>تجلط</a:t>
            </a:r>
            <a:r>
              <a:rPr lang="en-US" altLang="en-US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forms slowly.</a:t>
            </a:r>
          </a:p>
          <a:p>
            <a:pPr marL="990600" lvl="1" indent="-300038">
              <a:spcBef>
                <a:spcPct val="20000"/>
              </a:spcBef>
              <a:buClr>
                <a:srgbClr val="339933"/>
              </a:buClr>
              <a:buFontTx/>
              <a:buChar char="–"/>
              <a:tabLst>
                <a:tab pos="2743200" algn="l"/>
              </a:tabLst>
              <a:defRPr/>
            </a:pPr>
            <a:r>
              <a:rPr lang="en-US" altLang="en-US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Individuals can be treated with intravenous injections of the missing protein.</a:t>
            </a:r>
          </a:p>
          <a:p>
            <a:pPr marL="990600" lvl="1" indent="-300038">
              <a:spcBef>
                <a:spcPct val="20000"/>
              </a:spcBef>
              <a:buClr>
                <a:srgbClr val="339933"/>
              </a:buClr>
              <a:buFontTx/>
              <a:buChar char="–"/>
              <a:tabLst>
                <a:tab pos="2743200" algn="l"/>
              </a:tabLst>
              <a:defRPr/>
            </a:pPr>
            <a:r>
              <a:rPr lang="en-US" altLang="en-US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This gene is transmitted to offspring </a:t>
            </a:r>
            <a:r>
              <a:rPr lang="en-US" altLang="en-US" b="1" i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via</a:t>
            </a:r>
            <a:r>
              <a:rPr lang="en-US" altLang="en-US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the mothers.</a:t>
            </a:r>
          </a:p>
          <a:p>
            <a:pPr marL="990600" lvl="1" indent="-300038">
              <a:spcBef>
                <a:spcPct val="20000"/>
              </a:spcBef>
              <a:buClr>
                <a:srgbClr val="339933"/>
              </a:buClr>
              <a:buFontTx/>
              <a:buChar char="–"/>
              <a:tabLst>
                <a:tab pos="2743200" algn="l"/>
              </a:tabLst>
              <a:defRPr/>
            </a:pPr>
            <a:r>
              <a:rPr lang="en-US" altLang="en-US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Thus, Sons borne from hemophilic woman should be exempted </a:t>
            </a:r>
            <a:r>
              <a:rPr lang="ar-EG" altLang="en-US" dirty="0"/>
              <a:t>يُستثنى</a:t>
            </a:r>
            <a:r>
              <a:rPr lang="en-US" altLang="en-US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from circumcision </a:t>
            </a:r>
            <a:r>
              <a:rPr lang="ar-EG" altLang="en-US" dirty="0"/>
              <a:t>الختان</a:t>
            </a:r>
            <a:r>
              <a:rPr lang="en-US" altLang="en-US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.</a:t>
            </a:r>
            <a:r>
              <a:rPr lang="en-US" altLang="en-US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</a:t>
            </a:r>
          </a:p>
        </p:txBody>
      </p:sp>
      <p:grpSp>
        <p:nvGrpSpPr>
          <p:cNvPr id="7" name="Group 6"/>
          <p:cNvGrpSpPr/>
          <p:nvPr/>
        </p:nvGrpSpPr>
        <p:grpSpPr>
          <a:xfrm>
            <a:off x="38100" y="1292"/>
            <a:ext cx="9029700" cy="1266444"/>
            <a:chOff x="38100" y="1292"/>
            <a:chExt cx="9029700" cy="1266444"/>
          </a:xfrm>
        </p:grpSpPr>
        <p:sp>
          <p:nvSpPr>
            <p:cNvPr id="8" name="Line 6"/>
            <p:cNvSpPr>
              <a:spLocks noChangeShapeType="1"/>
            </p:cNvSpPr>
            <p:nvPr/>
          </p:nvSpPr>
          <p:spPr bwMode="auto">
            <a:xfrm>
              <a:off x="1219200" y="1114425"/>
              <a:ext cx="7696200" cy="0"/>
            </a:xfrm>
            <a:prstGeom prst="line">
              <a:avLst/>
            </a:prstGeom>
            <a:noFill/>
            <a:ln w="38100">
              <a:solidFill>
                <a:srgbClr val="3399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9" name="Picture 8"/>
            <p:cNvPicPr>
              <a:picLocks noChangeAspect="1" noChangeArrowheads="1"/>
            </p:cNvPicPr>
            <p:nvPr>
              <p:custDataLst>
                <p:tags r:id="rId2"/>
              </p:custDataLst>
            </p:nvPr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588" t="8064" r="4047"/>
            <a:stretch>
              <a:fillRect/>
            </a:stretch>
          </p:blipFill>
          <p:spPr bwMode="auto">
            <a:xfrm>
              <a:off x="38100" y="76200"/>
              <a:ext cx="971550" cy="1066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" name="Picture 9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 rotWithShape="1">
            <a:blip r:embed="rId6" cstate="print"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504" r="11176"/>
            <a:stretch/>
          </p:blipFill>
          <p:spPr>
            <a:xfrm>
              <a:off x="8075907" y="1292"/>
              <a:ext cx="991893" cy="1266444"/>
            </a:xfrm>
            <a:prstGeom prst="rect">
              <a:avLst/>
            </a:prstGeom>
          </p:spPr>
        </p:pic>
      </p:grp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5" grpId="0"/>
      <p:bldP spid="819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194" name="Group 2"/>
          <p:cNvGrpSpPr>
            <a:grpSpLocks/>
          </p:cNvGrpSpPr>
          <p:nvPr/>
        </p:nvGrpSpPr>
        <p:grpSpPr bwMode="auto">
          <a:xfrm>
            <a:off x="0" y="1730375"/>
            <a:ext cx="8991600" cy="3375025"/>
            <a:chOff x="624" y="2592"/>
            <a:chExt cx="5040" cy="1550"/>
          </a:xfrm>
        </p:grpSpPr>
        <p:pic>
          <p:nvPicPr>
            <p:cNvPr id="8196" name="Picture 3"/>
            <p:cNvPicPr>
              <a:picLocks noChangeAspect="1" noChangeArrowheads="1"/>
            </p:cNvPicPr>
            <p:nvPr/>
          </p:nvPicPr>
          <p:blipFill>
            <a:blip r:embed="rId3">
              <a:lum bright="-24000" contrast="36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7362"/>
            <a:stretch>
              <a:fillRect/>
            </a:stretch>
          </p:blipFill>
          <p:spPr bwMode="auto">
            <a:xfrm>
              <a:off x="624" y="2592"/>
              <a:ext cx="5040" cy="1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197" name="Rectangle 4"/>
            <p:cNvSpPr>
              <a:spLocks noChangeArrowheads="1"/>
            </p:cNvSpPr>
            <p:nvPr/>
          </p:nvSpPr>
          <p:spPr bwMode="auto">
            <a:xfrm>
              <a:off x="672" y="2592"/>
              <a:ext cx="3360" cy="1536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</p:grpSp>
      <p:sp>
        <p:nvSpPr>
          <p:cNvPr id="9221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76200" y="2111375"/>
            <a:ext cx="5867400" cy="2895600"/>
          </a:xfrm>
        </p:spPr>
        <p:txBody>
          <a:bodyPr/>
          <a:lstStyle/>
          <a:p>
            <a:pPr marL="609600" indent="-609600" eaLnBrk="1" hangingPunct="1">
              <a:lnSpc>
                <a:spcPct val="95000"/>
              </a:lnSpc>
              <a:buClr>
                <a:srgbClr val="FF0000"/>
              </a:buClr>
              <a:buFontTx/>
              <a:buAutoNum type="arabicPeriod" startAt="3"/>
              <a:defRPr/>
            </a:pPr>
            <a:r>
              <a:rPr lang="en-US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Color blindness:</a:t>
            </a:r>
            <a:r>
              <a:rPr lang="en-US" sz="24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ar-EG" sz="2000" dirty="0" smtClean="0"/>
              <a:t>عمى الألوان</a:t>
            </a:r>
            <a:r>
              <a:rPr lang="en-US" sz="24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is a disorder inherited as a </a:t>
            </a:r>
            <a:r>
              <a:rPr lang="en-US" sz="2400" b="1" u="sng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recessive sex-linked character</a:t>
            </a:r>
            <a:r>
              <a:rPr lang="en-US" sz="24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and affect both males and females.</a:t>
            </a:r>
          </a:p>
          <a:p>
            <a:pPr marL="990600" lvl="1" indent="-533400" eaLnBrk="1" hangingPunct="1">
              <a:lnSpc>
                <a:spcPct val="95000"/>
              </a:lnSpc>
              <a:defRPr/>
            </a:pPr>
            <a:r>
              <a:rPr lang="en-US" sz="20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A color blind female (</a:t>
            </a:r>
            <a:r>
              <a:rPr lang="en-US" sz="2400" b="1" dirty="0" err="1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sz="2400" b="1" baseline="30000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2400" b="1" dirty="0" err="1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sz="2400" b="1" baseline="30000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20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) may be born to a color blind father (</a:t>
            </a:r>
            <a:r>
              <a:rPr lang="en-US" sz="2400" b="1" dirty="0" err="1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sz="2400" b="1" baseline="30000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2400" b="1" dirty="0" err="1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Y</a:t>
            </a:r>
            <a:r>
              <a:rPr lang="en-US" sz="20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) and a carrier mother (</a:t>
            </a:r>
            <a:r>
              <a:rPr lang="en-US" sz="2400" b="1" dirty="0" err="1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sz="2400" b="1" baseline="30000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2400" b="1" dirty="0" err="1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sz="2400" b="1" baseline="30000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20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)</a:t>
            </a:r>
            <a:endParaRPr lang="en-GB" sz="2000" b="1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38100" y="1292"/>
            <a:ext cx="9029700" cy="1266444"/>
            <a:chOff x="38100" y="1292"/>
            <a:chExt cx="9029700" cy="1266444"/>
          </a:xfrm>
        </p:grpSpPr>
        <p:sp>
          <p:nvSpPr>
            <p:cNvPr id="7" name="Line 6"/>
            <p:cNvSpPr>
              <a:spLocks noChangeShapeType="1"/>
            </p:cNvSpPr>
            <p:nvPr/>
          </p:nvSpPr>
          <p:spPr bwMode="auto">
            <a:xfrm>
              <a:off x="1219200" y="1114425"/>
              <a:ext cx="7696200" cy="0"/>
            </a:xfrm>
            <a:prstGeom prst="line">
              <a:avLst/>
            </a:prstGeom>
            <a:noFill/>
            <a:ln w="38100">
              <a:solidFill>
                <a:srgbClr val="3399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8" name="Picture 7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588" t="8064" r="4047"/>
            <a:stretch>
              <a:fillRect/>
            </a:stretch>
          </p:blipFill>
          <p:spPr bwMode="auto">
            <a:xfrm>
              <a:off x="38100" y="76200"/>
              <a:ext cx="971550" cy="1066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9" name="Picture 8"/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504" r="11176"/>
            <a:stretch/>
          </p:blipFill>
          <p:spPr>
            <a:xfrm>
              <a:off x="8075907" y="1292"/>
              <a:ext cx="991893" cy="1266444"/>
            </a:xfrm>
            <a:prstGeom prst="rect">
              <a:avLst/>
            </a:prstGeom>
          </p:spPr>
        </p:pic>
      </p:grpSp>
      <p:sp>
        <p:nvSpPr>
          <p:cNvPr id="2" name="Rectangle 1"/>
          <p:cNvSpPr/>
          <p:nvPr/>
        </p:nvSpPr>
        <p:spPr>
          <a:xfrm>
            <a:off x="2578448" y="228600"/>
            <a:ext cx="383470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sz="28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Sex-linked disorders</a:t>
            </a:r>
            <a:r>
              <a:rPr lang="en-US" altLang="en-US" sz="32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endParaRPr lang="en-US" sz="2800" dirty="0"/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ChangeArrowheads="1"/>
          </p:cNvSpPr>
          <p:nvPr/>
        </p:nvSpPr>
        <p:spPr bwMode="auto">
          <a:xfrm>
            <a:off x="0" y="1143000"/>
            <a:ext cx="9067800" cy="52506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20000"/>
              </a:spcBef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28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It is common </a:t>
            </a:r>
            <a:r>
              <a:rPr lang="ar-EG" altLang="en-US" sz="2800" dirty="0">
                <a:solidFill>
                  <a:srgbClr val="000000"/>
                </a:solidFill>
              </a:rPr>
              <a:t>شائع</a:t>
            </a:r>
            <a:r>
              <a:rPr lang="en-US" altLang="en-US" sz="28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in meiosis and includes:</a:t>
            </a:r>
          </a:p>
          <a:p>
            <a:pPr marL="460375" lvl="2" indent="-339725">
              <a:spcBef>
                <a:spcPct val="20000"/>
              </a:spcBef>
              <a:buClr>
                <a:schemeClr val="tx1"/>
              </a:buClr>
              <a:buFontTx/>
              <a:buAutoNum type="alphaLcParenR"/>
              <a:tabLst>
                <a:tab pos="2743200" algn="l"/>
              </a:tabLst>
              <a:defRPr/>
            </a:pPr>
            <a:r>
              <a:rPr lang="en-US" altLang="en-US" sz="2000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Chromosomal deletions/translocations</a:t>
            </a:r>
            <a:r>
              <a:rPr lang="en-US" altLang="en-US" sz="20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ar-EG" altLang="en-US" sz="2000" dirty="0">
                <a:solidFill>
                  <a:srgbClr val="000000"/>
                </a:solidFill>
              </a:rPr>
              <a:t>نقص أو فقد جزء</a:t>
            </a:r>
            <a:r>
              <a:rPr lang="ar-SA" altLang="en-US" sz="2000" dirty="0">
                <a:solidFill>
                  <a:srgbClr val="000000"/>
                </a:solidFill>
              </a:rPr>
              <a:t> من الكروموسوم</a:t>
            </a:r>
            <a:r>
              <a:rPr lang="en-US" altLang="en-US" sz="20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ar-EG" altLang="en-US" sz="20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endParaRPr lang="en-US" altLang="en-US" sz="2000" b="1" dirty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1144588" lvl="3" indent="-381000">
              <a:spcBef>
                <a:spcPct val="20000"/>
              </a:spcBef>
              <a:buClr>
                <a:schemeClr val="tx1"/>
              </a:buClr>
              <a:buFont typeface="Wingdings" pitchFamily="2" charset="2"/>
              <a:buChar char="v"/>
              <a:tabLst>
                <a:tab pos="2743200" algn="l"/>
              </a:tabLst>
              <a:defRPr/>
            </a:pPr>
            <a:r>
              <a:rPr lang="en-US" altLang="en-US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Homologous chromatids may </a:t>
            </a:r>
            <a:r>
              <a:rPr lang="en-US" altLang="en-US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break </a:t>
            </a:r>
            <a:r>
              <a:rPr lang="ar-EG" altLang="en-US" dirty="0"/>
              <a:t>تـَنكسر</a:t>
            </a:r>
            <a:r>
              <a:rPr lang="en-US" altLang="en-US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altLang="en-US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and</a:t>
            </a:r>
            <a:r>
              <a:rPr lang="en-US" altLang="en-US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rejoin</a:t>
            </a:r>
            <a:r>
              <a:rPr lang="en-US" altLang="en-US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ar-EG" altLang="en-US" dirty="0">
                <a:solidFill>
                  <a:srgbClr val="000000"/>
                </a:solidFill>
              </a:rPr>
              <a:t>و تلتحم مرة أخرى</a:t>
            </a:r>
            <a:r>
              <a:rPr lang="en-US" altLang="en-US" dirty="0"/>
              <a:t> </a:t>
            </a:r>
            <a:r>
              <a:rPr lang="ar-EG" altLang="en-US" dirty="0"/>
              <a:t> </a:t>
            </a:r>
            <a:r>
              <a:rPr lang="en-US" altLang="en-US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at incorrect places, thus, one chromatid will loose more genes than it receives.</a:t>
            </a:r>
          </a:p>
          <a:p>
            <a:pPr marL="460375" lvl="2" indent="-349250">
              <a:spcBef>
                <a:spcPct val="20000"/>
              </a:spcBef>
              <a:buClr>
                <a:schemeClr val="tx1"/>
              </a:buClr>
              <a:buFontTx/>
              <a:buAutoNum type="alphaLcParenR"/>
              <a:tabLst>
                <a:tab pos="2743200" algn="l"/>
              </a:tabLst>
              <a:defRPr/>
            </a:pPr>
            <a:r>
              <a:rPr lang="en-US" altLang="en-US" sz="2000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Chromosomal duplications</a:t>
            </a:r>
            <a:r>
              <a:rPr lang="en-US" altLang="en-US" sz="20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ar-EG" altLang="en-US" sz="2000" dirty="0">
                <a:solidFill>
                  <a:srgbClr val="000000"/>
                </a:solidFill>
              </a:rPr>
              <a:t>تضاعُف</a:t>
            </a:r>
            <a:r>
              <a:rPr lang="en-US" altLang="en-US" sz="20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(Polyploidy </a:t>
            </a:r>
            <a:r>
              <a:rPr lang="ar-EG" altLang="en-US" sz="1600" dirty="0">
                <a:solidFill>
                  <a:srgbClr val="000000"/>
                </a:solidFill>
              </a:rPr>
              <a:t>تعدد الكروموسومات</a:t>
            </a:r>
            <a:r>
              <a:rPr lang="en-US" altLang="en-US" sz="20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).</a:t>
            </a:r>
          </a:p>
          <a:p>
            <a:pPr marL="979488" lvl="3" indent="-341313">
              <a:spcBef>
                <a:spcPct val="20000"/>
              </a:spcBef>
              <a:buClr>
                <a:schemeClr val="tx1"/>
              </a:buClr>
              <a:buFont typeface="Wingdings" pitchFamily="2" charset="2"/>
              <a:buChar char="v"/>
              <a:tabLst>
                <a:tab pos="2743200" algn="l"/>
              </a:tabLst>
              <a:defRPr/>
            </a:pPr>
            <a:r>
              <a:rPr lang="en-US" altLang="en-US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result from nondisjunction </a:t>
            </a:r>
            <a:r>
              <a:rPr lang="ar-EG" altLang="en-US" dirty="0">
                <a:solidFill>
                  <a:srgbClr val="000000"/>
                </a:solidFill>
              </a:rPr>
              <a:t>عدم الإنفصال الكامل للكروموسومات أثناء الإنقسام الميوز</a:t>
            </a:r>
            <a:r>
              <a:rPr lang="ar-SA" altLang="en-US" dirty="0">
                <a:solidFill>
                  <a:srgbClr val="000000"/>
                </a:solidFill>
              </a:rPr>
              <a:t>ي</a:t>
            </a:r>
            <a:r>
              <a:rPr lang="en-US" altLang="en-US" dirty="0">
                <a:solidFill>
                  <a:srgbClr val="000000"/>
                </a:solidFill>
              </a:rPr>
              <a:t> </a:t>
            </a:r>
            <a:r>
              <a:rPr lang="en-US" altLang="en-US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during gamete production in one parent.</a:t>
            </a:r>
            <a:endParaRPr lang="en-US" altLang="en-US" sz="2000" b="1" dirty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979488" lvl="1" indent="-341313">
              <a:spcBef>
                <a:spcPct val="20000"/>
              </a:spcBef>
              <a:buClr>
                <a:srgbClr val="339933"/>
              </a:buClr>
              <a:tabLst>
                <a:tab pos="2743200" algn="l"/>
              </a:tabLst>
              <a:defRPr/>
            </a:pPr>
            <a:endParaRPr lang="en-US" altLang="en-US" sz="900" b="1" dirty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609600" indent="-325438">
              <a:spcBef>
                <a:spcPct val="20000"/>
              </a:spcBef>
              <a:buClr>
                <a:srgbClr val="339933"/>
              </a:buClr>
              <a:buFontTx/>
              <a:buChar char="•"/>
              <a:tabLst>
                <a:tab pos="2743200" algn="l"/>
              </a:tabLst>
              <a:defRPr/>
            </a:pPr>
            <a:r>
              <a:rPr lang="en-US" altLang="en-US" sz="20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 diploid embryo that is homozygous for a large deletion or male with a large deletion to its single </a:t>
            </a:r>
            <a:r>
              <a:rPr lang="en-US" altLang="en-US" sz="20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altLang="en-US" sz="20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chromosome is usually missing </a:t>
            </a:r>
            <a:r>
              <a:rPr lang="ar-EG" altLang="en-US" sz="2000" dirty="0">
                <a:solidFill>
                  <a:srgbClr val="000000"/>
                </a:solidFill>
              </a:rPr>
              <a:t>يفتقد</a:t>
            </a:r>
            <a:r>
              <a:rPr lang="en-US" altLang="en-US" sz="20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many essential genes and this leads to a lethal </a:t>
            </a:r>
            <a:r>
              <a:rPr lang="ar-EG" altLang="en-US" sz="2000" dirty="0">
                <a:solidFill>
                  <a:srgbClr val="000000"/>
                </a:solidFill>
              </a:rPr>
              <a:t>مُمِيت</a:t>
            </a:r>
            <a:r>
              <a:rPr lang="en-US" altLang="en-US" sz="20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outcome.</a:t>
            </a:r>
          </a:p>
          <a:p>
            <a:pPr marL="990600" lvl="1" indent="-300038">
              <a:spcBef>
                <a:spcPct val="20000"/>
              </a:spcBef>
              <a:buClr>
                <a:srgbClr val="339933"/>
              </a:buClr>
              <a:buFontTx/>
              <a:buChar char="–"/>
              <a:tabLst>
                <a:tab pos="2743200" algn="l"/>
              </a:tabLst>
              <a:defRPr/>
            </a:pPr>
            <a:r>
              <a:rPr lang="en-US" altLang="en-US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Duplications and translocations </a:t>
            </a:r>
            <a:r>
              <a:rPr lang="ar-EG" altLang="en-US" dirty="0">
                <a:solidFill>
                  <a:srgbClr val="000000"/>
                </a:solidFill>
              </a:rPr>
              <a:t>تغيير أماكن الأجزاء المقطوعة</a:t>
            </a:r>
            <a:r>
              <a:rPr lang="en-US" altLang="en-US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are very harmful.</a:t>
            </a:r>
          </a:p>
          <a:p>
            <a:pPr marL="990600" lvl="1" indent="-533400">
              <a:spcBef>
                <a:spcPct val="20000"/>
              </a:spcBef>
              <a:buClr>
                <a:srgbClr val="339933"/>
              </a:buClr>
              <a:tabLst>
                <a:tab pos="2743200" algn="l"/>
              </a:tabLst>
              <a:defRPr/>
            </a:pPr>
            <a:endParaRPr lang="en-US" altLang="en-US" sz="900" b="1" dirty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609600" indent="-263525">
              <a:spcBef>
                <a:spcPct val="20000"/>
              </a:spcBef>
              <a:buClr>
                <a:srgbClr val="339933"/>
              </a:buClr>
              <a:buFontTx/>
              <a:buChar char="•"/>
              <a:tabLst>
                <a:tab pos="2743200" algn="l"/>
              </a:tabLst>
              <a:defRPr/>
            </a:pPr>
            <a:r>
              <a:rPr lang="en-US" altLang="en-US" sz="24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Translocation or inversion can alter phenotype because a gene’s expression is influenced by its location.</a:t>
            </a:r>
          </a:p>
        </p:txBody>
      </p:sp>
      <p:sp>
        <p:nvSpPr>
          <p:cNvPr id="10243" name="Rectangle 3"/>
          <p:cNvSpPr>
            <a:spLocks noChangeArrowheads="1"/>
          </p:cNvSpPr>
          <p:nvPr/>
        </p:nvSpPr>
        <p:spPr bwMode="auto">
          <a:xfrm>
            <a:off x="1144293" y="196850"/>
            <a:ext cx="7009107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42900" indent="-342900">
              <a:spcBef>
                <a:spcPct val="20000"/>
              </a:spcBef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32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Chromosomal aberration </a:t>
            </a:r>
            <a:r>
              <a:rPr lang="ar-EG" altLang="en-US" b="1" dirty="0"/>
              <a:t>الشذوذ الكروموسوم</a:t>
            </a:r>
            <a:r>
              <a:rPr lang="ar-SA" altLang="en-US" b="1" dirty="0"/>
              <a:t>ي</a:t>
            </a:r>
            <a:r>
              <a:rPr lang="en-US" altLang="en-US" sz="36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.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38100" y="1292"/>
            <a:ext cx="9029700" cy="1266444"/>
            <a:chOff x="38100" y="1292"/>
            <a:chExt cx="9029700" cy="1266444"/>
          </a:xfrm>
        </p:grpSpPr>
        <p:sp>
          <p:nvSpPr>
            <p:cNvPr id="7" name="Line 6"/>
            <p:cNvSpPr>
              <a:spLocks noChangeShapeType="1"/>
            </p:cNvSpPr>
            <p:nvPr/>
          </p:nvSpPr>
          <p:spPr bwMode="auto">
            <a:xfrm>
              <a:off x="1219200" y="1114425"/>
              <a:ext cx="7696200" cy="0"/>
            </a:xfrm>
            <a:prstGeom prst="line">
              <a:avLst/>
            </a:prstGeom>
            <a:noFill/>
            <a:ln w="38100">
              <a:solidFill>
                <a:srgbClr val="3399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8" name="Picture 7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588" t="8064" r="4047"/>
            <a:stretch>
              <a:fillRect/>
            </a:stretch>
          </p:blipFill>
          <p:spPr bwMode="auto">
            <a:xfrm>
              <a:off x="38100" y="76200"/>
              <a:ext cx="971550" cy="1066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9" name="Picture 8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504" r="11176"/>
            <a:stretch/>
          </p:blipFill>
          <p:spPr>
            <a:xfrm>
              <a:off x="8075907" y="1292"/>
              <a:ext cx="991893" cy="1266444"/>
            </a:xfrm>
            <a:prstGeom prst="rect">
              <a:avLst/>
            </a:prstGeom>
          </p:spPr>
        </p:pic>
      </p:grp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2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02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02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02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02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02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024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024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2" grpId="0" uiExpand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ChangeArrowheads="1"/>
          </p:cNvSpPr>
          <p:nvPr/>
        </p:nvSpPr>
        <p:spPr bwMode="auto">
          <a:xfrm>
            <a:off x="1006475" y="152400"/>
            <a:ext cx="2092325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2800" b="1">
                <a:solidFill>
                  <a:schemeClr val="bg1"/>
                </a:solidFill>
              </a:rPr>
              <a:t>Chapter</a:t>
            </a:r>
            <a:r>
              <a:rPr lang="en-US" altLang="en-US" b="1">
                <a:solidFill>
                  <a:schemeClr val="bg1"/>
                </a:solidFill>
              </a:rPr>
              <a:t> 12</a:t>
            </a:r>
            <a:endParaRPr lang="en-US" altLang="en-US" sz="2800" b="1">
              <a:solidFill>
                <a:schemeClr val="bg1"/>
              </a:solidFill>
            </a:endParaRPr>
          </a:p>
        </p:txBody>
      </p:sp>
      <p:sp>
        <p:nvSpPr>
          <p:cNvPr id="53251" name="Rectangle 3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696200" cy="609600"/>
          </a:xfrm>
        </p:spPr>
        <p:txBody>
          <a:bodyPr/>
          <a:lstStyle/>
          <a:p>
            <a:pPr eaLnBrk="1" hangingPunct="1">
              <a:defRPr/>
            </a:pPr>
            <a:r>
              <a:rPr lang="en-US" sz="3600" b="1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Chromosomal Mutations</a:t>
            </a:r>
          </a:p>
        </p:txBody>
      </p:sp>
      <p:sp>
        <p:nvSpPr>
          <p:cNvPr id="10244" name="Rectangle 5">
            <a:hlinkClick r:id="" action="ppaction://hlinkshowjump?jump=nextslide"/>
          </p:cNvPr>
          <p:cNvSpPr>
            <a:spLocks noChangeArrowheads="1"/>
          </p:cNvSpPr>
          <p:nvPr/>
        </p:nvSpPr>
        <p:spPr bwMode="auto">
          <a:xfrm>
            <a:off x="5913438" y="6324600"/>
            <a:ext cx="639762" cy="18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10245" name="Rectangle 6">
            <a:hlinkClick r:id="" action="ppaction://hlinkshowjump?jump=endshow"/>
          </p:cNvPr>
          <p:cNvSpPr>
            <a:spLocks noChangeArrowheads="1"/>
          </p:cNvSpPr>
          <p:nvPr/>
        </p:nvSpPr>
        <p:spPr bwMode="auto">
          <a:xfrm>
            <a:off x="7924800" y="6324600"/>
            <a:ext cx="639763" cy="18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10246" name="Rectangle 7">
            <a:hlinkClick r:id="" action="ppaction://hlinkshowjump?jump=previousslide"/>
          </p:cNvPr>
          <p:cNvSpPr>
            <a:spLocks noChangeArrowheads="1"/>
          </p:cNvSpPr>
          <p:nvPr/>
        </p:nvSpPr>
        <p:spPr bwMode="auto">
          <a:xfrm>
            <a:off x="5080000" y="6311900"/>
            <a:ext cx="639763" cy="18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10247" name="Rectangle 8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6781800" y="6311900"/>
            <a:ext cx="914400" cy="18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pic>
        <p:nvPicPr>
          <p:cNvPr id="10248" name="Picture 9" descr="p108"/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0000" y="1662113"/>
            <a:ext cx="6608763" cy="4378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1" name="Group 10"/>
          <p:cNvGrpSpPr/>
          <p:nvPr/>
        </p:nvGrpSpPr>
        <p:grpSpPr>
          <a:xfrm>
            <a:off x="38100" y="1292"/>
            <a:ext cx="9029700" cy="1266444"/>
            <a:chOff x="38100" y="1292"/>
            <a:chExt cx="9029700" cy="1266444"/>
          </a:xfrm>
        </p:grpSpPr>
        <p:sp>
          <p:nvSpPr>
            <p:cNvPr id="12" name="Line 6"/>
            <p:cNvSpPr>
              <a:spLocks noChangeShapeType="1"/>
            </p:cNvSpPr>
            <p:nvPr/>
          </p:nvSpPr>
          <p:spPr bwMode="auto">
            <a:xfrm>
              <a:off x="1219200" y="1114425"/>
              <a:ext cx="7696200" cy="0"/>
            </a:xfrm>
            <a:prstGeom prst="line">
              <a:avLst/>
            </a:prstGeom>
            <a:noFill/>
            <a:ln w="38100">
              <a:solidFill>
                <a:srgbClr val="3399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13" name="Picture 12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588" t="8064" r="4047"/>
            <a:stretch>
              <a:fillRect/>
            </a:stretch>
          </p:blipFill>
          <p:spPr bwMode="auto">
            <a:xfrm>
              <a:off x="38100" y="76200"/>
              <a:ext cx="971550" cy="1066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4" name="Picture 13"/>
            <p:cNvPicPr>
              <a:picLocks noChangeAspect="1"/>
            </p:cNvPicPr>
            <p:nvPr/>
          </p:nvPicPr>
          <p:blipFill rotWithShape="1">
            <a:blip r:embed="rId7" cstate="print"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504" r="11176"/>
            <a:stretch/>
          </p:blipFill>
          <p:spPr>
            <a:xfrm>
              <a:off x="8075907" y="1292"/>
              <a:ext cx="991893" cy="1266444"/>
            </a:xfrm>
            <a:prstGeom prst="rect">
              <a:avLst/>
            </a:prstGeom>
          </p:spPr>
        </p:pic>
      </p:grpSp>
    </p:spTree>
    <p:custDataLst>
      <p:tags r:id="rId1"/>
    </p:custDataLst>
  </p:cSld>
  <p:clrMapOvr>
    <a:masterClrMapping/>
  </p:clrMapOvr>
  <p:transition spd="med">
    <p:comb/>
  </p:transition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COUNT" val="17"/>
  <p:tag name="ARTICULATE_PROJECT_OPEN" val="1"/>
  <p:tag name="ARTICULATE_USED_PAGE_ORIENTATION" val="1"/>
  <p:tag name="ARTICULATE_USED_PAGE_SIZE" val="1"/>
  <p:tag name="TAG_BACKING_FORM_KEY" val="2884764-c:\ashraf\d\ashraf 2\lectures\saudia\145-zoo\gamal-lectures\new-articulate\lectures\lecture-24 chromosomal-bases\lecture 24.pptx"/>
  <p:tag name="ARTICULATE_PRESENTER_VERSION" val="7"/>
  <p:tag name="ARTICULATE_REFERENCE_COUNT" val="0"/>
  <p:tag name="ARTICULATE_PLAYER_GLOSSARY_XML" val="&lt;?xml version=&quot;1.0&quot; encoding=&quot;utf-16&quot;?&gt;&lt;glossary xmlns:xsi=&quot;http://www.w3.org/2001/XMLSchema-instance&quot; xmlns:xsd=&quot;http://www.w3.org/2001/XMLSchema&quot;&gt;&lt;terms /&gt;&lt;/glossary&gt;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UDIO_ID" val="262"/>
  <p:tag name="ARTICULATE_SLIDE_THUMBNAIL_REFRESH" val="1"/>
  <p:tag name="ARTICULATE_USED_LAYOUT" val="7"/>
  <p:tag name="ARTICULATE_NAV_LEVEL" val="1"/>
  <p:tag name="ARTICULATE_SLIDE_PRESENTER_GUID" val="8d66120d-443e-4d3c-9cb3-cef5466d003d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eb56506e53de4dda9847affcb8e43b76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95a196bb2f6d4ef888ca049b54100df8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UDIO_ID" val="263"/>
  <p:tag name="ARTICULATE_USED_LAYOUT" val="2"/>
  <p:tag name="ARTICULATE_NAV_LEVEL" val="1"/>
  <p:tag name="ARTICULATE_SLIDE_PRESENTER_GUID" val="8d66120d-443e-4d3c-9cb3-cef5466d003d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UDIO_ID" val="264"/>
  <p:tag name="ARTICULATE_USED_LAYOUT" val="7"/>
  <p:tag name="ARTICULATE_NAV_LEVEL" val="1"/>
  <p:tag name="ARTICULATE_SLIDE_PRESENTER_GUID" val="8d66120d-443e-4d3c-9cb3-cef5466d003d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UDIO_ID" val="285"/>
  <p:tag name="ARTICULATE_USED_LAYOUT" val="6"/>
  <p:tag name="ARTICULATE_NAV_LEVEL" val="1"/>
  <p:tag name="ARTICULATE_SLIDE_PRESENTER_GUID" val="8d66120d-443e-4d3c-9cb3-cef5466d003d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UDIO_ID" val="266"/>
  <p:tag name="ARTICULATE_USED_LAYOUT" val="2"/>
  <p:tag name="ARTICULATE_NAV_LEVEL" val="1"/>
  <p:tag name="ARTICULATE_SLIDE_PRESENTER_GUID" val="8d66120d-443e-4d3c-9cb3-cef5466d003d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  <p:tag name="AUDIO_ID" val="279"/>
  <p:tag name="ARTICULATE_USED_LAYOUT" val="7"/>
  <p:tag name="ARTICULATE_NAV_LEVEL" val="1"/>
  <p:tag name="ARTICULATE_SLIDE_PRESENTER_GUID" val="8d66120d-443e-4d3c-9cb3-cef5466d003d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UDIO_ID" val="267"/>
  <p:tag name="ARTICULATE_USED_LAYOUT" val="2"/>
  <p:tag name="ARTICULATE_NAV_LEVEL" val="1"/>
  <p:tag name="ARTICULATE_SLIDE_PRESENTER_GUID" val="8d66120d-443e-4d3c-9cb3-cef5466d003d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UDIO_ID" val="280"/>
  <p:tag name="ARTICULATE_USED_LAYOUT" val="7"/>
  <p:tag name="ARTICULATE_NAV_LEVEL" val="1"/>
  <p:tag name="ARTICULATE_SLIDE_PRESENTER_GUID" val="8d66120d-443e-4d3c-9cb3-cef5466d003d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UDIO_ID" val="257"/>
  <p:tag name="ARTICULATE_USED_LAYOUT" val="7"/>
  <p:tag name="ARTICULATE_NAV_LEVEL" val="1"/>
  <p:tag name="ARTICULATE_SLIDE_PRESENTER_GUID" val="8d66120d-443e-4d3c-9cb3-cef5466d003d"/>
  <p:tag name="ARTICULATE_SLIDE_PAUSE" val="0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UDIO_ID" val="270"/>
  <p:tag name="ARTICULATE_USED_LAYOUT" val="2"/>
  <p:tag name="ARTICULATE_NAV_LEVEL" val="1"/>
  <p:tag name="ARTICULATE_SLIDE_PRESENTER_GUID" val="8d66120d-443e-4d3c-9cb3-cef5466d003d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UDIO_ID" val="281"/>
  <p:tag name="ARTICULATE_USED_LAYOUT" val="2"/>
  <p:tag name="ARTICULATE_NAV_LEVEL" val="1"/>
  <p:tag name="ARTICULATE_SLIDE_PRESENTER_GUID" val="8d66120d-443e-4d3c-9cb3-cef5466d003d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QUIZMAKER_QUIZ_FILENAME" val="C:\Ashraf\D\Faculty file\e-Larning\1433-1434\المحتوى الرقمي\Zoo-145\Without-Sound\20 Lecture-Chromosomal-Bases\Quiz1.quiz"/>
  <p:tag name="QUIZMAKER_QUIZ_SLIDE_ID" val="287"/>
  <p:tag name="OVERRIDE" val="QUIZMAKER_QUIZ_SLIDE"/>
  <p:tag name="QUIZMAKER_QUIZ_TITLE" val="Quiz1"/>
  <p:tag name="ARTICULATE_DESCRIPTION" val="Quiz - 4 questions"/>
  <p:tag name="AQP_PASS_SCORE" val="60"/>
  <p:tag name="QUIZMAKER_LAST_MODIFY_DATE" val="41653.8813425926"/>
  <p:tag name="EMBEDDEDCONTENT_LASTWRITETIMEUTC" val="2014-01-14 18:09:08Z"/>
  <p:tag name="ELAPSEDTIME" val="5"/>
  <p:tag name="AQP_PASS_ACTION" val="2"/>
  <p:tag name="AQP_FAIL_ACTION" val="2"/>
  <p:tag name="ARTICULATE_SHOW_IN_MENU" val="multipleitems"/>
  <p:tag name="AUDIO_ID" val="287"/>
  <p:tag name="ARTICULATE_USED_LAYOUT" val="6"/>
  <p:tag name="ARTICULATE_NAV_LEVEL" val="1"/>
  <p:tag name="ARTICULATE_SLIDE_PRESENTER_GUID" val="8d66120d-443e-4d3c-9cb3-cef5466d003d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IS_DEFAULT" val="Fals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False"/>
  <p:tag name="ARTICULATE_PLAYER_CONTROL_PLAYPAUSE" val="False"/>
  <p:tag name="ARTICULATE_PLAYER_CONTROLS_SET" val="True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QM_PROPERTY" val="1"/>
  <p:tag name="ART_QM_A" val="1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QM_PROPERTY" val="1"/>
  <p:tag name="ART_QM_B" val="1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QM_PROPERTY" val="1"/>
  <p:tag name="ART_QM_A" val="1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GUID" val="fdc36053-3428-461a-b770-225e36c90266"/>
  <p:tag name="ARTICULATE_PLAYLIST_ID" val="-1"/>
  <p:tag name="ARTICULATE_SLIDE_NAV" val="17"/>
  <p:tag name="AUDIO_ID" val="286"/>
  <p:tag name="ARTICULATE_USED_LAYOUT" val="1"/>
  <p:tag name="ARTICULATE_NAV_LEVEL" val="1"/>
  <p:tag name="ARTICULATE_SLIDE_PRESENTER_GUID" val="8d66120d-443e-4d3c-9cb3-cef5466d003d"/>
  <p:tag name="ARTICULATE_SLIDE_PAUSE" val="0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UBLISH_MODE" val="2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UBLISH_MODE" val="2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UBLISH_MODE" val="2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UBLISH_MODE" val="2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06d7afbce09946128653d101d6d53703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UDIO_ID" val="259"/>
  <p:tag name="ARTICULATE_USED_LAYOUT" val="2"/>
  <p:tag name="ARTICULATE_NAV_LEVEL" val="1"/>
  <p:tag name="ARTICULATE_SLIDE_PRESENTER_GUID" val="8d66120d-443e-4d3c-9cb3-cef5466d003d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UDIO_ID" val="271"/>
  <p:tag name="ARTICULATE_USED_LAYOUT" val="2"/>
  <p:tag name="ARTICULATE_NAV_LEVEL" val="1"/>
  <p:tag name="ARTICULATE_SLIDE_PRESENTER_GUID" val="8d66120d-443e-4d3c-9cb3-cef5466d003d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UDIO_ID" val="260"/>
  <p:tag name="ARTICULATE_USED_LAYOUT" val="2"/>
  <p:tag name="ARTICULATE_NAV_LEVEL" val="1"/>
  <p:tag name="ARTICULATE_SLIDE_PRESENTER_GUID" val="8d66120d-443e-4d3c-9cb3-cef5466d003d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  <p:tag name="AUDIO_ID" val="261"/>
  <p:tag name="ARTICULATE_USED_LAYOUT" val="2"/>
  <p:tag name="ARTICULATE_NAV_LEVEL" val="1"/>
  <p:tag name="ARTICULATE_SLIDE_PRESENTER_GUID" val="8d66120d-443e-4d3c-9cb3-cef5466d003d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d54424429c4148bcb5e5cf50ab126eb9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e62dd7350bc144e59d5f15557186f3ad"/>
</p:tagLst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1663</TotalTime>
  <Words>1232</Words>
  <Application>Microsoft Office PowerPoint</Application>
  <PresentationFormat>On-screen Show (4:3)</PresentationFormat>
  <Paragraphs>115</Paragraphs>
  <Slides>17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Default Design</vt:lpstr>
      <vt:lpstr>PowerPoint Presentation</vt:lpstr>
      <vt:lpstr>1. The chromosomal basis of sex varies with the organism</vt:lpstr>
      <vt:lpstr>1. The chromosomal basis of sex varies with the organism</vt:lpstr>
      <vt:lpstr>2. Sex-linked genes have unique patterns of inheritance</vt:lpstr>
      <vt:lpstr>Sex-linked genes</vt:lpstr>
      <vt:lpstr>PowerPoint Presentation</vt:lpstr>
      <vt:lpstr>PowerPoint Presentation</vt:lpstr>
      <vt:lpstr>PowerPoint Presentation</vt:lpstr>
      <vt:lpstr>Chromosomal Mutations</vt:lpstr>
      <vt:lpstr>PowerPoint Presentation</vt:lpstr>
      <vt:lpstr>Symptoms of Down Syndrome</vt:lpstr>
      <vt:lpstr>PowerPoint Presentation</vt:lpstr>
      <vt:lpstr>PowerPoint Presentation</vt:lpstr>
      <vt:lpstr>PowerPoint Presentation</vt:lpstr>
      <vt:lpstr>PowerPoint Presentation</vt:lpstr>
      <vt:lpstr>Quiz1</vt:lpstr>
      <vt:lpstr>PowerPoint Presentation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HP</cp:lastModifiedBy>
  <cp:revision>126</cp:revision>
  <dcterms:created xsi:type="dcterms:W3CDTF">2006-04-10T17:27:32Z</dcterms:created>
  <dcterms:modified xsi:type="dcterms:W3CDTF">2014-01-16T10:52:14Z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rticulatePath">
    <vt:lpwstr>Lecture 24</vt:lpwstr>
  </property>
  <property fmtid="{D5CDD505-2E9C-101B-9397-08002B2CF9AE}" pid="3" name="ArticulateUseProject">
    <vt:lpwstr>1</vt:lpwstr>
  </property>
  <property fmtid="{D5CDD505-2E9C-101B-9397-08002B2CF9AE}" pid="4" name="ArticulateProjectVersion">
    <vt:lpwstr>7</vt:lpwstr>
  </property>
  <property fmtid="{D5CDD505-2E9C-101B-9397-08002B2CF9AE}" pid="5" name="ArticulateGUID">
    <vt:lpwstr>DACEBDE0-30B2-4291-8DD5-696483923ADA</vt:lpwstr>
  </property>
  <property fmtid="{D5CDD505-2E9C-101B-9397-08002B2CF9AE}" pid="6" name="ArticulateProjectFull">
    <vt:lpwstr>C:\Ashraf\D\Ashraf 2\Lectures\Saudia\145-Zoo\Gamal-Lectures\New-Articulate\Lectures\Lecture-24 Chromosomal-Bases\Lecture 24.ppta</vt:lpwstr>
  </property>
</Properties>
</file>