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1" r:id="rId5"/>
    <p:sldId id="264" r:id="rId6"/>
    <p:sldId id="265" r:id="rId7"/>
    <p:sldId id="267" r:id="rId8"/>
    <p:sldId id="270" r:id="rId9"/>
    <p:sldId id="271" r:id="rId10"/>
    <p:sldId id="274" r:id="rId11"/>
    <p:sldId id="280" r:id="rId12"/>
    <p:sldId id="283" r:id="rId13"/>
    <p:sldId id="281" r:id="rId14"/>
    <p:sldId id="282" r:id="rId15"/>
    <p:sldId id="285" r:id="rId16"/>
    <p:sldId id="284" r:id="rId17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1F6202-BCE2-4D17-94E8-79EDCC687B9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16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3AF45-5703-4F66-BF00-353F8BCE208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641154"/>
      </p:ext>
    </p:extLst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F9695-9974-4D6E-B44C-98506CD353D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773197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6C778-6925-4930-B4AD-FC7CD8FB133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164022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F3B43-732C-4E7E-B3DB-01894C3F64D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290412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B948-4C62-4E0F-B752-FF41885F460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953485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796D-8A97-45C6-958D-D9D4817EC4C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966648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0F1A8-2283-451D-A3D6-1AB49CF84B7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020246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41C50-38DC-44B3-9807-37B99304696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23279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97FB-EB52-434A-ACD9-A44F7D51DED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95178"/>
      </p:ext>
    </p:extLst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73698-DDB7-4E28-BF83-8CD4FE5A7DF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03850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BF966-F46A-4915-8C43-6ABC77F468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62884"/>
      </p:ext>
    </p:extLst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8A1D5C9-C072-414E-9374-F1C0DA47F42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11" Type="http://schemas.openxmlformats.org/officeDocument/2006/relationships/image" Target="../media/image8.wmf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9.xml"/><Relationship Id="rId7" Type="http://schemas.openxmlformats.org/officeDocument/2006/relationships/image" Target="../media/image21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0.xml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tags" Target="../tags/tag2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7.png"/><Relationship Id="rId5" Type="http://schemas.openxmlformats.org/officeDocument/2006/relationships/tags" Target="../tags/tag25.xml"/><Relationship Id="rId10" Type="http://schemas.openxmlformats.org/officeDocument/2006/relationships/image" Target="../media/image26.png"/><Relationship Id="rId4" Type="http://schemas.openxmlformats.org/officeDocument/2006/relationships/tags" Target="../tags/tag24.xml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730947E-E0F9-4F90-96BF-889B5E25169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572000" y="6324600"/>
            <a:ext cx="2209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5"/>
          <a:stretch>
            <a:fillRect/>
          </a:stretch>
        </p:blipFill>
        <p:spPr bwMode="auto">
          <a:xfrm>
            <a:off x="5170488" y="1727200"/>
            <a:ext cx="3744912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0"/>
          <a:stretch>
            <a:fillRect/>
          </a:stretch>
        </p:blipFill>
        <p:spPr bwMode="auto">
          <a:xfrm>
            <a:off x="228600" y="1752600"/>
            <a:ext cx="46863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01600" y="1614488"/>
            <a:ext cx="8915400" cy="5029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057" name="Picture 9" descr="egg50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946650"/>
            <a:ext cx="8382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larva50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840288"/>
            <a:ext cx="120015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anim2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8945">
            <a:off x="3433763" y="4495800"/>
            <a:ext cx="1911350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762000" y="578485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981200" y="578485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3276600" y="578485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52400" y="60896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Egg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1295400" y="60896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Larva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590800" y="60896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Pupa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038600" y="60896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Adult</a:t>
            </a:r>
          </a:p>
        </p:txBody>
      </p:sp>
      <p:pic>
        <p:nvPicPr>
          <p:cNvPr id="2067" name="Picture 19" descr="chrysalis50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563" y="4794250"/>
            <a:ext cx="9604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1905000" y="1066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CHEMICAL SIGNALS IN ANIMALS</a:t>
            </a:r>
            <a:endParaRPr 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2" name="Group 2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24" name="Picture 23" descr="Picture1.bmp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 descr="C:\Users\mmoustafa\Desktop\amada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6384DF5-9D05-457D-926D-A738566E000A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8763000" cy="5256213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II- Adrenal cortex: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reacts to stress.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corticosteroids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(a family of steroid hormones) is regulated by the nervous system in response to stress for example: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Glucocorticoids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ACTH (</a:t>
            </a:r>
            <a:r>
              <a:rPr lang="en-US" alt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Adrenocorticotropic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Abnormally high doses are administered as medication to suppress the inflammation response.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Mineralocorticoids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example: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aldosterone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, which affects salt and water balance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Promotes re-absorption of </a:t>
            </a:r>
            <a:r>
              <a:rPr lang="en-US" alt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Na</a:t>
            </a:r>
            <a:r>
              <a:rPr lang="en-US" altLang="en-US" sz="1800" b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excretion of </a:t>
            </a:r>
            <a:r>
              <a:rPr lang="en-US" alt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K</a:t>
            </a:r>
            <a:r>
              <a:rPr lang="en-US" altLang="en-US" sz="1800" b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kidneys.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Their secretion regulated by </a:t>
            </a:r>
            <a:r>
              <a:rPr lang="en-US" alt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K</a:t>
            </a:r>
            <a:r>
              <a:rPr lang="en-US" altLang="en-US" sz="1800" b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blood.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1295400" y="46482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2">
              <a:spcBef>
                <a:spcPct val="0"/>
              </a:spcBef>
              <a:buFont typeface="Symbol" pitchFamily="18" charset="2"/>
              <a:buChar char="·"/>
            </a:pPr>
            <a:endParaRPr lang="en-US" altLang="en-US" sz="1200">
              <a:latin typeface="Times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2400" y="5156200"/>
            <a:ext cx="8382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C)  Sex hormones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085850" lvl="2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Androgens are secreted by the adrenal cortex may account for the female sex drive.</a:t>
            </a:r>
          </a:p>
          <a:p>
            <a:pPr marL="1085850" lvl="2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adrenal cortex also secretes small amounts of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estrogens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progesterone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8991600" cy="4956175"/>
          </a:xfrm>
        </p:spPr>
        <p:txBody>
          <a:bodyPr>
            <a:spAutoFit/>
          </a:bodyPr>
          <a:lstStyle/>
          <a:p>
            <a:pPr marL="609600" indent="-381000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Testes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hormones: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Testosterone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 steroids.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Supports sperm formation.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 development and maintenance of male sex characteristics.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609600" indent="-381000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Ovaries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hormones:</a:t>
            </a:r>
          </a:p>
          <a:p>
            <a:pPr marL="990600" lvl="1" indent="-414338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Estrogens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steroids.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 uterine lining growth.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 development and maintenance of female sex characteristics.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  <a:p>
            <a:pPr marL="990600" lvl="1" indent="-363538" eaLnBrk="1" hangingPunct="1">
              <a:buClr>
                <a:srgbClr val="0000FF"/>
              </a:buClr>
              <a:buFontTx/>
              <a:buAutoNum type="arabi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Progesterone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steroids.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Promotes uterine lining growth.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6477000" cy="971550"/>
          </a:xfrm>
        </p:spPr>
        <p:txBody>
          <a:bodyPr>
            <a:spAutoFit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7. 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Tests &amp; 8. ovaries: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</a:br>
            <a:r>
              <a:rPr lang="en-US" altLang="en-U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Gonadal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steroids regulate growth, development, reproductive cycles, and sexual behavior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2D864F-E20D-44A3-AC49-7B272BFD48B4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274638"/>
            <a:ext cx="5410200" cy="563562"/>
          </a:xfrm>
          <a:noFill/>
        </p:spPr>
        <p:txBody>
          <a:bodyPr/>
          <a:lstStyle/>
          <a:p>
            <a:pPr algn="l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b="1" dirty="0" smtClean="0">
                <a:solidFill>
                  <a:srgbClr val="0000FF"/>
                </a:solidFill>
              </a:rPr>
              <a:t>9- Thymus gland</a:t>
            </a:r>
            <a:r>
              <a:rPr lang="en-US" altLang="en-US" sz="3600" dirty="0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286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Secretes </a:t>
            </a:r>
            <a:r>
              <a:rPr lang="en-US" altLang="en-US" sz="28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Thymosin</a:t>
            </a:r>
            <a:r>
              <a:rPr lang="en-US" alt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a peptide.</a:t>
            </a:r>
            <a:br>
              <a:rPr lang="en-US" alt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It stimulates T lymphocytes</a:t>
            </a:r>
            <a:r>
              <a:rPr lang="en-US" alt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1295400" y="46482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2">
              <a:spcBef>
                <a:spcPct val="0"/>
              </a:spcBef>
              <a:buFont typeface="Symbol" pitchFamily="18" charset="2"/>
              <a:buChar char="·"/>
            </a:pPr>
            <a:endParaRPr lang="en-US" altLang="en-US" sz="1200">
              <a:latin typeface="Times" charset="0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7239000" cy="9747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 hormones affect target cells </a:t>
            </a:r>
            <a:r>
              <a:rPr lang="en-US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receptors on the membrane protein  </a:t>
            </a:r>
            <a:endParaRPr lang="en-GB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990600" y="4616450"/>
            <a:ext cx="7315200" cy="14017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Steroid hormones enter the target cells and trigger protein synthesis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receptors in the nucleus.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B61CAA-071F-40D0-BFF4-43A571AE3DC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2"/>
          <a:stretch>
            <a:fillRect/>
          </a:stretch>
        </p:blipFill>
        <p:spPr bwMode="auto">
          <a:xfrm>
            <a:off x="152400" y="76200"/>
            <a:ext cx="8763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Page 961</a:t>
            </a:r>
            <a:endParaRPr lang="en-GB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65B671D-D39B-4ADF-8909-84228997BF6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9"/>
          <a:stretch>
            <a:fillRect/>
          </a:stretch>
        </p:blipFill>
        <p:spPr bwMode="auto">
          <a:xfrm>
            <a:off x="228600" y="76200"/>
            <a:ext cx="86868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0" y="6537325"/>
            <a:ext cx="22098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b="1">
                <a:latin typeface="Times" charset="0"/>
              </a:rPr>
              <a:t>Table 45.1 (continued</a:t>
            </a:r>
            <a:r>
              <a:rPr lang="en-US" altLang="en-US" sz="1500">
                <a:latin typeface="Times" charset="0"/>
              </a:rPr>
              <a:t>)</a:t>
            </a:r>
            <a:endParaRPr lang="en-US" altLang="en-US" sz="2400">
              <a:latin typeface="Times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41C50-38DC-44B3-9807-37B99304696B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2299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99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76883C1-50CD-4FDC-80D2-50399E50EF6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5"/>
          <a:stretch>
            <a:fillRect/>
          </a:stretch>
        </p:blipFill>
        <p:spPr bwMode="auto">
          <a:xfrm>
            <a:off x="5181600" y="1295400"/>
            <a:ext cx="382587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638800" y="2300288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Thyroid releasing H. </a:t>
            </a:r>
            <a:endParaRPr lang="en-GB" sz="1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264400" y="4144963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Thyroid stimulating H. 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8" name="Group 14"/>
          <p:cNvGrpSpPr>
            <a:grpSpLocks/>
          </p:cNvGrpSpPr>
          <p:nvPr/>
        </p:nvGrpSpPr>
        <p:grpSpPr bwMode="auto">
          <a:xfrm>
            <a:off x="6832600" y="6629400"/>
            <a:ext cx="685800" cy="152400"/>
            <a:chOff x="4304" y="4048"/>
            <a:chExt cx="432" cy="96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4736" y="4048"/>
              <a:ext cx="0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flipH="1">
              <a:off x="4304" y="4144"/>
              <a:ext cx="4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flipV="1">
              <a:off x="4304" y="4048"/>
              <a:ext cx="0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5257800" cy="5335307"/>
          </a:xfrm>
        </p:spPr>
        <p:txBody>
          <a:bodyPr>
            <a:spAutoFit/>
          </a:bodyPr>
          <a:lstStyle/>
          <a:p>
            <a:pPr marL="6096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thyroid gland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of mammals consists of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two lobes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located on the ventral surface of the trachea.  It contains 4 small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Parathyroid glands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It plays role in maintaining normal blood pressure, heart rate and digestion ..etc.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609600" indent="-3810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Thyroid glands secretes 3 hormones:</a:t>
            </a: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63538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Tri-</a:t>
            </a: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iodothyronine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[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(T</a:t>
            </a:r>
            <a:r>
              <a:rPr lang="en-US" alt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3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), 3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atoms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]: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amino acid derivative.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63538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Thyroxine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[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(T</a:t>
            </a:r>
            <a:r>
              <a:rPr lang="en-US" alt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4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), 4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atoms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]: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amino acid derivative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and maintain metabolic processes.</a:t>
            </a: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TSH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hormones.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2658"/>
            <a:ext cx="8229600" cy="830997"/>
          </a:xfrm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3. Thyroid gland: 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its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hormones help in development,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      bioenergetics, and homeostasis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b="1" dirty="0" smtClean="0">
                <a:solidFill>
                  <a:schemeClr val="tx1"/>
                </a:solidFill>
              </a:rPr>
              <a:t>ثبات البيئة الفسيولو</a:t>
            </a:r>
            <a:r>
              <a:rPr lang="ar-SA" altLang="en-US" sz="1800" b="1" dirty="0" smtClean="0">
                <a:solidFill>
                  <a:schemeClr val="tx1"/>
                </a:solidFill>
              </a:rPr>
              <a:t>ﭽ</a:t>
            </a:r>
            <a:r>
              <a:rPr lang="ar-EG" altLang="en-US" sz="1800" b="1" dirty="0" smtClean="0">
                <a:solidFill>
                  <a:schemeClr val="tx1"/>
                </a:solidFill>
              </a:rPr>
              <a:t>ـية الداخلية</a:t>
            </a:r>
            <a:endParaRPr lang="en-US" altLang="en-US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D6C7020-E228-41F1-8E22-0B1BFE3710C2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3146425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Hyperthyroidism: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    It is the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excessive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secretion of thyroid hormones causes:</a:t>
            </a:r>
          </a:p>
          <a:p>
            <a:pPr marL="990600" lvl="1" indent="-304800" eaLnBrk="1" hangingPunct="1">
              <a:buClr>
                <a:srgbClr val="0000FF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high body temperature, sweating, weight loss, Irritability, high blood pressure.</a:t>
            </a:r>
          </a:p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Hypothyroidism: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   It is an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insufficient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قليل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amount of thyroid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hormones</a:t>
            </a:r>
            <a:r>
              <a:rPr lang="en-US" alt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because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deficiency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in human diet</a:t>
            </a:r>
            <a:r>
              <a:rPr lang="en-US" alt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(causes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Goiter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Infants: cretinism. 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دمامة</a:t>
            </a:r>
            <a:endParaRPr lang="en-US" alt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Adults: weight gain, lethargy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الخمول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, cold  intolerance.</a:t>
            </a: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Goiter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تضخم الغدة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often is associated with iodine                                                       deficiency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نقص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152400"/>
            <a:ext cx="86106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12800" indent="-812800">
              <a:spcBef>
                <a:spcPct val="20000"/>
              </a:spcBef>
              <a:buClr>
                <a:srgbClr val="0000FF"/>
              </a:buClr>
              <a:buFont typeface="Symbol" pitchFamily="18" charset="2"/>
              <a:buAutoNum type="romanUcPeriod" startAt="3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Calcitonin: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peptide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endParaRPr lang="en-US" altLang="en-US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1168400" lvl="1" indent="-363538">
              <a:spcBef>
                <a:spcPct val="20000"/>
              </a:spcBef>
              <a:buClr>
                <a:srgbClr val="339933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Lowers blood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levels.</a:t>
            </a:r>
          </a:p>
          <a:p>
            <a:pPr marL="1168400" lvl="1" indent="-363538">
              <a:spcBef>
                <a:spcPct val="20000"/>
              </a:spcBef>
              <a:buClr>
                <a:srgbClr val="339933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Its secretion regulated by calcium in blood.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1"/>
          <a:stretch>
            <a:fillRect/>
          </a:stretch>
        </p:blipFill>
        <p:spPr bwMode="auto">
          <a:xfrm>
            <a:off x="6553200" y="3657600"/>
            <a:ext cx="2514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11650"/>
            <a:ext cx="3352800" cy="23526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A4B2582-9D27-467D-85EF-32948B1BA01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66812"/>
            <a:ext cx="8686800" cy="561498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is secreted by</a:t>
            </a:r>
            <a:r>
              <a:rPr lang="en-US" altLang="en-US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four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parathyroid glands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which are embedded in the surface of the thyroid gland</a:t>
            </a:r>
            <a:r>
              <a:rPr lang="en-US" altLang="en-US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 functions as: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calcium in the blood.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Causes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osteoclasts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فقد الكالسيوم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to break down bone, releasing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into the blood.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the kidneys to reabsorb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تعيد إمتصاص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kidneys to convert vitamin D to its active form, which stimulate intestine to absorb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and </a:t>
            </a:r>
            <a:r>
              <a:rPr lang="en-US" alt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are antagonistic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متضادين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hormones. Thus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and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regulate blood calcium level (important role in homeostasis).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Hypoparathyoidism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</a:t>
            </a:r>
            <a:r>
              <a:rPr lang="en-US" alt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tetany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It is 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lack of PTH which causes: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1428750" lvl="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4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 in the blood drop.</a:t>
            </a:r>
          </a:p>
          <a:p>
            <a:pPr marL="1428750" lvl="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Convulsive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تشنج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contractions of the                                                skeletal muscles.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39700"/>
            <a:ext cx="6553200" cy="774700"/>
          </a:xfrm>
        </p:spPr>
        <p:txBody>
          <a:bodyPr>
            <a:spAutoFit/>
          </a:bodyPr>
          <a:lstStyle/>
          <a:p>
            <a:pPr algn="l" eaLnBrk="1" hangingPunct="1">
              <a:lnSpc>
                <a:spcPct val="70000"/>
              </a:lnSpc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4- Parathyroid gland:</a:t>
            </a:r>
            <a:r>
              <a:rPr lang="en-US" altLang="en-US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32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/>
            </a:r>
            <a:br>
              <a:rPr lang="en-US" altLang="en-US" sz="32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</a:br>
            <a:r>
              <a:rPr lang="en-US" altLang="en-U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Secretes Parathyroid hormone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(PTH): </a:t>
            </a:r>
            <a:r>
              <a:rPr lang="en-US" altLang="en-U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 is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 peptide</a:t>
            </a:r>
            <a:r>
              <a:rPr lang="en-US" altLang="en-US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</p:txBody>
      </p:sp>
      <p:pic>
        <p:nvPicPr>
          <p:cNvPr id="5125" name="Picture 6" descr="imagesCA84CF1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97438"/>
            <a:ext cx="2819400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4267200" y="5257800"/>
            <a:ext cx="19050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46D90C9-5E62-4B76-9041-569D9F9A8322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2"/>
          <a:stretch>
            <a:fillRect/>
          </a:stretch>
        </p:blipFill>
        <p:spPr bwMode="auto">
          <a:xfrm>
            <a:off x="762000" y="1219200"/>
            <a:ext cx="78486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81200" y="1524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Hormonal control of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calcium</a:t>
            </a: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mtClean="0"/>
              <a:t> </a:t>
            </a: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homeostasis in mammals blood</a:t>
            </a:r>
            <a:endParaRPr lang="en-GB" sz="24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03350"/>
            <a:ext cx="8915400" cy="5514975"/>
          </a:xfrm>
        </p:spPr>
        <p:txBody>
          <a:bodyPr>
            <a:spAutoFit/>
          </a:bodyPr>
          <a:lstStyle/>
          <a:p>
            <a:pPr marL="347663" indent="-3381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pancreas has both endocrine and exocrine functions.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Exocrine function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secretion of bicarbonate ions and digestive enzymes.</a:t>
            </a:r>
            <a:endParaRPr lang="en-US" alt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Endocrine function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glucagon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are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beta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alpha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cells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islets of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Langerhans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جيوب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لانجرانز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Insulin: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 protein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beta cells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Lowers blood glucose levels.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all body cells (except brain cells) to take up glucose.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Slows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glycogenolysis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يبطىء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تحلل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الجليكوجين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(a source of glucose).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Inhibits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gluconeogenesis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يوقف تكوين الجلوكوز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glucose in blood (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negative feedback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1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Hypoinsulinism</a:t>
            </a:r>
            <a:r>
              <a:rPr lang="en-US" altLang="en-US" sz="2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1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 </a:t>
            </a:r>
            <a:r>
              <a:rPr lang="ar-EG" altLang="en-US" sz="17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نقص </a:t>
            </a:r>
            <a:r>
              <a:rPr lang="ar-EG" altLang="en-US" sz="17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الإنسولين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Hereditary factors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عامل </a:t>
            </a:r>
            <a:r>
              <a:rPr lang="ar-EG" altLang="en-U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وراثى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play a role in its development.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High blood sugar levels 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  <a:cs typeface="Times" charset="0"/>
              </a:rPr>
              <a:t>–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sugar is excreted in the urine.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Symptoms: excessive urination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كثرة التبول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excessive thirst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العطش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-14288"/>
            <a:ext cx="7086600" cy="1098551"/>
          </a:xfrm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5.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Pancreas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e</a:t>
            </a:r>
            <a:r>
              <a:rPr lang="en-US" alt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ndocrine tissues of the pancreas secrete insulin and</a:t>
            </a:r>
            <a:r>
              <a:rPr lang="en-GB" alt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glucagon, antagonistic hormones that regulate blood glucose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84288"/>
            <a:ext cx="8991600" cy="5268912"/>
          </a:xfrm>
        </p:spPr>
        <p:txBody>
          <a:bodyPr>
            <a:spAutoFit/>
          </a:bodyPr>
          <a:lstStyle/>
          <a:p>
            <a:pPr marL="990600" lvl="1" indent="-533400" eaLnBrk="1" hangingPunct="1"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Type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insulin-dependent diabetes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Autoimmune disorder.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appears in childhood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الطفولة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Treatment: insulin injections.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Type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non-insulin-dependent diabetes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due to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target cells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having a decreased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responsiveness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to insulin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قلة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الإستجابة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للإنسولين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occurs after age 40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  <a:cs typeface="Times" charset="0"/>
              </a:rPr>
              <a:t>–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risk increases with age.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Accounts for over 90% of diabetes cases.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Glucagon: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 protein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alpha cells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3413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levels. </a:t>
            </a:r>
          </a:p>
          <a:p>
            <a:pPr marL="1581150" lvl="3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glycogenolysis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تحلل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الجليكوجين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the liver and skeletal muscle to produce glucose. </a:t>
            </a:r>
          </a:p>
          <a:p>
            <a:pPr marL="1581150" lvl="3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glucose in blood (negative feedback).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276600" y="228600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Pancreas</a:t>
            </a:r>
            <a:endParaRPr lang="en-US" sz="36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5"/>
          <a:stretch>
            <a:fillRect/>
          </a:stretch>
        </p:blipFill>
        <p:spPr bwMode="auto">
          <a:xfrm>
            <a:off x="685800" y="1146175"/>
            <a:ext cx="7848600" cy="56356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81200" y="1524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Hormonal control of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mtClean="0"/>
              <a:t> </a:t>
            </a:r>
            <a:r>
              <a:rPr 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homeostasis in mammals blood</a:t>
            </a:r>
            <a:endParaRPr lang="en-GB" sz="24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35075"/>
            <a:ext cx="8686800" cy="5546725"/>
          </a:xfrm>
        </p:spPr>
        <p:txBody>
          <a:bodyPr>
            <a:spAutoFit/>
          </a:bodyPr>
          <a:lstStyle/>
          <a:p>
            <a:pPr marL="515938" indent="-2873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adrenal glands are located adjacent to the kidneys.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adrenal cortex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القشرة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is the outer portion.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adrenal medulla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is the inner portion.</a:t>
            </a:r>
          </a:p>
          <a:p>
            <a:pPr marL="1168400" lvl="1" indent="-711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812800" indent="-8128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I- Adrenal medulla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المركز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Developmentally and functionally related to the nervous system.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 produces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following hormones (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 response to stress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</a:t>
            </a:r>
          </a:p>
          <a:p>
            <a:pPr marL="1168400" lvl="1" indent="-711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804863" lvl="1" indent="-347663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Epinephrine</a:t>
            </a:r>
            <a:r>
              <a:rPr lang="en-US" altLang="en-US" sz="1800" b="1" dirty="0" smtClean="0">
                <a:cs typeface="Times" charset="0"/>
              </a:rPr>
              <a:t> (</a:t>
            </a:r>
            <a:r>
              <a:rPr lang="en-US" altLang="en-US" sz="1800" dirty="0" smtClean="0">
                <a:cs typeface="Times" charset="0"/>
              </a:rPr>
              <a:t>adrenaline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هرمون القلب</a:t>
            </a:r>
            <a:r>
              <a:rPr lang="en-US" altLang="en-US" sz="1800" b="1" dirty="0" smtClean="0">
                <a:cs typeface="Times" charset="0"/>
              </a:rPr>
              <a:t>).</a:t>
            </a:r>
          </a:p>
          <a:p>
            <a:pPr marL="804863" lvl="1" indent="-347663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Norepinephrine</a:t>
            </a:r>
            <a:r>
              <a:rPr lang="en-US" altLang="en-US" sz="1800" b="1" dirty="0" smtClean="0">
                <a:cs typeface="Times" charset="0"/>
              </a:rPr>
              <a:t> (</a:t>
            </a:r>
            <a:r>
              <a:rPr lang="en-US" altLang="en-US" sz="1800" dirty="0" smtClean="0">
                <a:cs typeface="Times" charset="0"/>
              </a:rPr>
              <a:t>noradrenaline</a:t>
            </a:r>
            <a:r>
              <a:rPr lang="en-US" altLang="en-US" sz="1800" b="1" dirty="0" smtClean="0">
                <a:cs typeface="Times" charset="0"/>
              </a:rPr>
              <a:t>).</a:t>
            </a:r>
          </a:p>
          <a:p>
            <a:pPr marL="1168400" lvl="1" indent="-7112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cs typeface="Times" charset="0"/>
              </a:rPr>
              <a:t>    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They are amino acid derivatives (synthesized from tyrosine) and function as:</a:t>
            </a:r>
          </a:p>
          <a:p>
            <a:pPr marL="1168400" lvl="1" indent="-7112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cs typeface="Times" charset="0"/>
            </a:endParaRP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 and blood fatty acid level.</a:t>
            </a: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Increases heart rate and stroke volume and dilates bronchioles.</a:t>
            </a: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Shunts blood away from skin, digestive organs, and kidneys, and increases blood flow to heart, brain, and skeletal muscle.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8077200" cy="823913"/>
          </a:xfrm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alt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6. </a:t>
            </a: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adrenal gland:</a:t>
            </a:r>
            <a:r>
              <a:rPr lang="en-US" altLang="en-US" sz="2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4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/>
            </a:r>
            <a:br>
              <a:rPr lang="en-US" altLang="en-US" sz="24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</a:br>
            <a:r>
              <a:rPr lang="en-US" altLang="en-U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adrenal medulla and adrenal cortex help the body manage stress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6"/>
  <p:tag name="ARTICULATE_PROJECT_OPEN" val="1"/>
  <p:tag name="ARTICULATE_USED_PAGE_ORIENTATION" val="1"/>
  <p:tag name="ARTICULATE_USED_PAGE_SIZE" val="1"/>
  <p:tag name="TAG_BACKING_FORM_KEY" val="2950042-c:\ashraf\d\ashraf 2\lectures\saudia\145-zoo\gamal-lectures\new-articulate\lectures\lecture-26 endocrine\lecture 26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6 Lecture-Endocrine\Quiz2.quiz"/>
  <p:tag name="QUIZMAKER_QUIZ_SLIDE_ID" val="285"/>
  <p:tag name="OVERRIDE" val="QUIZMAKER_QUIZ_SLIDE"/>
  <p:tag name="QUIZMAKER_QUIZ_TITLE" val="Quiz2"/>
  <p:tag name="ARTICULATE_DESCRIPTION" val="Quiz - 4 questions"/>
  <p:tag name="AQP_PASS_SCORE" val="6"/>
  <p:tag name="QUIZMAKER_LAST_MODIFY_DATE" val="41653.9112731482"/>
  <p:tag name="EMBEDDEDCONTENT_LASTWRITETIMEUTC" val="2014-01-14 18:52:14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d482e39-8ae4-4204-8f42-15766686652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9d482e39-8ae4-4204-8f42-15766686652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d482e39-8ae4-4204-8f42-15766686652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1023</Words>
  <Application>Microsoft Office PowerPoint</Application>
  <PresentationFormat>On-screen Show (4:3)</PresentationFormat>
  <Paragraphs>143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 3. Thyroid gland: its hormones help in development,             bioenergetics, and homeostasis ثبات البيئة الفسيولوﭽـية الداخلية</vt:lpstr>
      <vt:lpstr>PowerPoint Presentation</vt:lpstr>
      <vt:lpstr>4- Parathyroid gland:  Secretes Parathyroid hormone (PTH): it is a peptide </vt:lpstr>
      <vt:lpstr>PowerPoint Presentation</vt:lpstr>
      <vt:lpstr>5. Pancreas:  The endocrine tissues of the pancreas secrete insulin and glucagon, antagonistic hormones that regulate blood glucose</vt:lpstr>
      <vt:lpstr>PowerPoint Presentation</vt:lpstr>
      <vt:lpstr>PowerPoint Presentation</vt:lpstr>
      <vt:lpstr>6. The adrenal gland:  adrenal medulla and adrenal cortex help the body manage stress</vt:lpstr>
      <vt:lpstr>PowerPoint Presentation</vt:lpstr>
      <vt:lpstr>7. Tests &amp; 8. ovaries:  Gonadal steroids regulate growth, development, reproductive cycles, and sexual behavior</vt:lpstr>
      <vt:lpstr>9- Thymus gland:</vt:lpstr>
      <vt:lpstr>PowerPoint Presentation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88</cp:revision>
  <dcterms:created xsi:type="dcterms:W3CDTF">2006-05-06T20:26:14Z</dcterms:created>
  <dcterms:modified xsi:type="dcterms:W3CDTF">2014-01-16T10:58:57Z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DC814410-03CA-4A77-8208-58DDCF28CC37</vt:lpwstr>
  </property>
  <property fmtid="{D5CDD505-2E9C-101B-9397-08002B2CF9AE}" pid="3" name="ArticulatePath">
    <vt:lpwstr>Lecture 26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2\Lectures\Saudia\145-Zoo\Gamal-Lectures\New-Articulate\Lectures\Lecture-26 Endocrine\Lecture 26.ppta</vt:lpwstr>
  </property>
</Properties>
</file>