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9F653-CB7C-419E-9B40-11FD681C26E1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3537E-6E85-4335-83C6-284B6DBA55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3537E-6E85-4335-83C6-284B6DBA554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09E3A7-BB31-4DD5-8279-D929EA9549A3}" type="datetimeFigureOut">
              <a:rPr lang="en-US" smtClean="0"/>
              <a:pPr/>
              <a:t>1/10/2010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767BDC-10D9-42D6-AFAE-4DB1135E46C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EG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الفيتامينات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الفيتامينات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>
                <a:cs typeface="+mj-cs"/>
              </a:rPr>
              <a:t>ه</a:t>
            </a:r>
            <a:r>
              <a:rPr lang="ar-SA" dirty="0" smtClean="0">
                <a:cs typeface="+mj-cs"/>
              </a:rPr>
              <a:t>ي</a:t>
            </a:r>
            <a:r>
              <a:rPr lang="ar-EG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مركبات حيوية </a:t>
            </a:r>
            <a:r>
              <a:rPr lang="ar-EG" dirty="0" smtClean="0">
                <a:cs typeface="+mj-cs"/>
              </a:rPr>
              <a:t>كيميائية </a:t>
            </a:r>
            <a:r>
              <a:rPr lang="ar-EG" dirty="0" smtClean="0">
                <a:cs typeface="+mj-cs"/>
              </a:rPr>
              <a:t>توجد </a:t>
            </a:r>
            <a:r>
              <a:rPr lang="ar-SA" dirty="0" smtClean="0">
                <a:cs typeface="+mj-cs"/>
              </a:rPr>
              <a:t>في</a:t>
            </a:r>
            <a:r>
              <a:rPr lang="ar-EG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الغذاء بكمية ضئيلة وهى تعمل كمنظمات حيوية </a:t>
            </a:r>
            <a:r>
              <a:rPr lang="ar-EG" dirty="0" err="1" smtClean="0">
                <a:cs typeface="+mj-cs"/>
              </a:rPr>
              <a:t>و</a:t>
            </a:r>
            <a:r>
              <a:rPr lang="ar-EG" dirty="0" smtClean="0">
                <a:cs typeface="+mj-cs"/>
              </a:rPr>
              <a:t> نقصها </a:t>
            </a:r>
            <a:r>
              <a:rPr lang="ar-EG" dirty="0" err="1" smtClean="0">
                <a:cs typeface="+mj-cs"/>
              </a:rPr>
              <a:t>ف</a:t>
            </a:r>
            <a:r>
              <a:rPr lang="ar-SA" dirty="0" smtClean="0">
                <a:cs typeface="+mj-cs"/>
              </a:rPr>
              <a:t>ي</a:t>
            </a:r>
            <a:r>
              <a:rPr lang="ar-EG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الغذاء </a:t>
            </a:r>
            <a:r>
              <a:rPr lang="ar-EG" dirty="0" smtClean="0">
                <a:cs typeface="+mj-cs"/>
              </a:rPr>
              <a:t>يؤد</a:t>
            </a:r>
            <a:r>
              <a:rPr lang="ar-SA" dirty="0" smtClean="0">
                <a:cs typeface="+mj-cs"/>
              </a:rPr>
              <a:t>ي</a:t>
            </a:r>
            <a:r>
              <a:rPr lang="ar-EG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حتما </a:t>
            </a:r>
            <a:r>
              <a:rPr lang="ar-SA" dirty="0" err="1" smtClean="0">
                <a:cs typeface="+mj-cs"/>
              </a:rPr>
              <a:t>إ</a:t>
            </a:r>
            <a:r>
              <a:rPr lang="ar-EG" dirty="0" err="1" smtClean="0">
                <a:cs typeface="+mj-cs"/>
              </a:rPr>
              <a:t>لى</a:t>
            </a:r>
            <a:r>
              <a:rPr lang="ar-EG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المرض</a:t>
            </a:r>
            <a:r>
              <a:rPr lang="ar-EG" dirty="0" smtClean="0">
                <a:cs typeface="+mj-cs"/>
              </a:rPr>
              <a:t>.</a:t>
            </a:r>
            <a:endParaRPr lang="ar-SA" dirty="0" smtClean="0">
              <a:cs typeface="+mj-cs"/>
            </a:endParaRPr>
          </a:p>
          <a:p>
            <a:pPr algn="r" rtl="1"/>
            <a:r>
              <a:rPr lang="ar-EG" dirty="0" smtClean="0">
                <a:cs typeface="+mj-cs"/>
              </a:rPr>
              <a:t>تقسم </a:t>
            </a:r>
            <a:r>
              <a:rPr lang="ar-EG" dirty="0" smtClean="0">
                <a:cs typeface="+mj-cs"/>
              </a:rPr>
              <a:t>الفيتامينات </a:t>
            </a:r>
            <a:r>
              <a:rPr lang="ar-EG" dirty="0" err="1" smtClean="0">
                <a:cs typeface="+mj-cs"/>
              </a:rPr>
              <a:t>الى</a:t>
            </a:r>
            <a:r>
              <a:rPr lang="ar-EG" dirty="0" smtClean="0">
                <a:cs typeface="+mj-cs"/>
              </a:rPr>
              <a:t> مجموعات حسب ذوبانها </a:t>
            </a:r>
            <a:r>
              <a:rPr lang="ar-EG" dirty="0" err="1" smtClean="0">
                <a:cs typeface="+mj-cs"/>
              </a:rPr>
              <a:t>فى</a:t>
            </a:r>
            <a:r>
              <a:rPr lang="ar-EG" dirty="0" smtClean="0">
                <a:cs typeface="+mj-cs"/>
              </a:rPr>
              <a:t> الدهون </a:t>
            </a:r>
            <a:r>
              <a:rPr lang="ar-EG" dirty="0" err="1" smtClean="0">
                <a:cs typeface="+mj-cs"/>
              </a:rPr>
              <a:t>و</a:t>
            </a:r>
            <a:r>
              <a:rPr lang="ar-EG" dirty="0" smtClean="0">
                <a:cs typeface="+mj-cs"/>
              </a:rPr>
              <a:t> الماء </a:t>
            </a:r>
            <a:r>
              <a:rPr lang="ar-EG" dirty="0" err="1" smtClean="0">
                <a:cs typeface="+mj-cs"/>
              </a:rPr>
              <a:t>كالآتى</a:t>
            </a:r>
            <a:r>
              <a:rPr lang="ar-EG" dirty="0" smtClean="0">
                <a:cs typeface="+mj-cs"/>
              </a:rPr>
              <a:t>:-</a:t>
            </a:r>
          </a:p>
          <a:p>
            <a:pPr lvl="1" algn="r" rtl="1"/>
            <a:r>
              <a:rPr lang="ar-EG" b="1" dirty="0" smtClean="0">
                <a:cs typeface="+mj-cs"/>
              </a:rPr>
              <a:t>أ- </a:t>
            </a:r>
            <a:r>
              <a:rPr lang="ar-EG" b="1" dirty="0" smtClean="0">
                <a:cs typeface="+mj-cs"/>
              </a:rPr>
              <a:t>الفيتامينات الذائبة </a:t>
            </a:r>
            <a:r>
              <a:rPr lang="ar-EG" b="1" dirty="0" err="1" smtClean="0">
                <a:cs typeface="+mj-cs"/>
              </a:rPr>
              <a:t>فى</a:t>
            </a:r>
            <a:r>
              <a:rPr lang="ar-EG" b="1" dirty="0" smtClean="0">
                <a:cs typeface="+mj-cs"/>
              </a:rPr>
              <a:t> الدهون مثل (</a:t>
            </a:r>
            <a:r>
              <a:rPr lang="en-US" b="1" dirty="0" smtClean="0">
                <a:cs typeface="+mj-cs"/>
              </a:rPr>
              <a:t>A, D, E, and K</a:t>
            </a:r>
            <a:r>
              <a:rPr lang="ar-EG" b="1" dirty="0" smtClean="0">
                <a:cs typeface="+mj-cs"/>
              </a:rPr>
              <a:t>)</a:t>
            </a:r>
            <a:r>
              <a:rPr lang="ar-SA" dirty="0" smtClean="0">
                <a:cs typeface="+mj-cs"/>
              </a:rPr>
              <a:t>: لا </a:t>
            </a:r>
            <a:r>
              <a:rPr lang="ar-EG" dirty="0" smtClean="0">
                <a:cs typeface="+mj-cs"/>
              </a:rPr>
              <a:t>يتم </a:t>
            </a:r>
            <a:r>
              <a:rPr lang="ar-EG" dirty="0" err="1" smtClean="0">
                <a:cs typeface="+mj-cs"/>
              </a:rPr>
              <a:t>اخراجها</a:t>
            </a:r>
            <a:r>
              <a:rPr lang="ar-EG" dirty="0" smtClean="0">
                <a:cs typeface="+mj-cs"/>
              </a:rPr>
              <a:t> بسهوله </a:t>
            </a:r>
            <a:r>
              <a:rPr lang="ar-EG" dirty="0" err="1" smtClean="0">
                <a:cs typeface="+mj-cs"/>
              </a:rPr>
              <a:t>و</a:t>
            </a:r>
            <a:r>
              <a:rPr lang="ar-EG" dirty="0" smtClean="0">
                <a:cs typeface="+mj-cs"/>
              </a:rPr>
              <a:t> </a:t>
            </a:r>
            <a:r>
              <a:rPr lang="ar-EG" dirty="0" err="1" smtClean="0">
                <a:cs typeface="+mj-cs"/>
              </a:rPr>
              <a:t>تتخزن</a:t>
            </a:r>
            <a:r>
              <a:rPr lang="ar-EG" dirty="0" smtClean="0">
                <a:cs typeface="+mj-cs"/>
              </a:rPr>
              <a:t> في النسيج </a:t>
            </a:r>
            <a:r>
              <a:rPr lang="ar-EG" dirty="0" err="1" smtClean="0">
                <a:cs typeface="+mj-cs"/>
              </a:rPr>
              <a:t>الشحمي</a:t>
            </a:r>
            <a:r>
              <a:rPr lang="ar-EG" dirty="0" smtClean="0">
                <a:cs typeface="+mj-cs"/>
              </a:rPr>
              <a:t> (لذلك لابد من </a:t>
            </a:r>
            <a:r>
              <a:rPr lang="ar-EG" dirty="0" err="1" smtClean="0">
                <a:cs typeface="+mj-cs"/>
              </a:rPr>
              <a:t>اخذها</a:t>
            </a:r>
            <a:r>
              <a:rPr lang="ar-EG" dirty="0" smtClean="0">
                <a:cs typeface="+mj-cs"/>
              </a:rPr>
              <a:t> بكميات </a:t>
            </a:r>
            <a:r>
              <a:rPr lang="ar-EG" dirty="0" smtClean="0">
                <a:cs typeface="+mj-cs"/>
              </a:rPr>
              <a:t>محدودة</a:t>
            </a:r>
            <a:r>
              <a:rPr lang="ar-SA" dirty="0" smtClean="0">
                <a:cs typeface="+mj-cs"/>
              </a:rPr>
              <a:t>)</a:t>
            </a:r>
          </a:p>
          <a:p>
            <a:pPr lvl="1" algn="r" rtl="1"/>
            <a:r>
              <a:rPr lang="ar-EG" b="1" dirty="0" smtClean="0">
                <a:cs typeface="+mj-cs"/>
              </a:rPr>
              <a:t>ب </a:t>
            </a:r>
            <a:r>
              <a:rPr lang="ar-EG" b="1" dirty="0" smtClean="0">
                <a:cs typeface="+mj-cs"/>
              </a:rPr>
              <a:t>- الفيتامينات الذائبة فى الماء مثل (</a:t>
            </a:r>
            <a:r>
              <a:rPr lang="en-US" b="1" dirty="0" smtClean="0">
                <a:cs typeface="+mj-cs"/>
              </a:rPr>
              <a:t>B and C</a:t>
            </a:r>
            <a:r>
              <a:rPr lang="ar-EG" b="1" dirty="0" smtClean="0">
                <a:cs typeface="+mj-cs"/>
              </a:rPr>
              <a:t>)</a:t>
            </a:r>
            <a:r>
              <a:rPr lang="ar-SA" b="1" dirty="0" smtClean="0">
                <a:cs typeface="+mj-cs"/>
              </a:rPr>
              <a:t>:</a:t>
            </a:r>
            <a:r>
              <a:rPr lang="ar-SA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يسهل </a:t>
            </a:r>
            <a:r>
              <a:rPr lang="ar-EG" dirty="0" err="1" smtClean="0">
                <a:cs typeface="+mj-cs"/>
              </a:rPr>
              <a:t>اخراجها</a:t>
            </a:r>
            <a:r>
              <a:rPr lang="ar-EG" dirty="0" smtClean="0">
                <a:cs typeface="+mj-cs"/>
              </a:rPr>
              <a:t> و </a:t>
            </a:r>
            <a:r>
              <a:rPr lang="ar-EG" dirty="0" smtClean="0">
                <a:cs typeface="+mj-cs"/>
              </a:rPr>
              <a:t>لا</a:t>
            </a:r>
            <a:r>
              <a:rPr lang="ar-SA" dirty="0" smtClean="0">
                <a:cs typeface="+mj-cs"/>
              </a:rPr>
              <a:t> </a:t>
            </a:r>
            <a:r>
              <a:rPr lang="ar-EG" dirty="0" smtClean="0">
                <a:cs typeface="+mj-cs"/>
              </a:rPr>
              <a:t>تتجمع </a:t>
            </a:r>
            <a:r>
              <a:rPr lang="ar-EG" dirty="0" smtClean="0">
                <a:cs typeface="+mj-cs"/>
              </a:rPr>
              <a:t>في الجسم مما قد يؤدي </a:t>
            </a:r>
            <a:r>
              <a:rPr lang="ar-EG" dirty="0" err="1" smtClean="0">
                <a:cs typeface="+mj-cs"/>
              </a:rPr>
              <a:t>الى</a:t>
            </a:r>
            <a:r>
              <a:rPr lang="ar-EG" dirty="0" smtClean="0">
                <a:cs typeface="+mj-cs"/>
              </a:rPr>
              <a:t> </a:t>
            </a:r>
            <a:r>
              <a:rPr lang="ar-EG" dirty="0" err="1" smtClean="0">
                <a:cs typeface="+mj-cs"/>
              </a:rPr>
              <a:t>افرازها</a:t>
            </a:r>
            <a:r>
              <a:rPr lang="ar-SA" dirty="0" smtClean="0">
                <a:cs typeface="+mj-cs"/>
              </a:rPr>
              <a:t>.</a:t>
            </a:r>
            <a:endParaRPr lang="ar-EG" dirty="0" smtClean="0">
              <a:cs typeface="+mj-cs"/>
            </a:endParaRPr>
          </a:p>
          <a:p>
            <a:pPr lvl="1" algn="r" rtl="1"/>
            <a:endParaRPr lang="en-US" sz="2200" dirty="0" smtClean="0"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نبذه عن </a:t>
            </a:r>
            <a:r>
              <a:rPr lang="ar-SA" dirty="0" err="1" smtClean="0"/>
              <a:t>الفتامينات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اساسيه للصحه و النمو</a:t>
            </a: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اساسية للنشاطات البيولوجيه في الجسم</a:t>
            </a: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يحتاجها الجسم بكميات قليله و تؤخذ من الطعام</a:t>
            </a: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لا تصنع في الجسم بالعمليات الحيويه</a:t>
            </a: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نقصها يؤدي الى امراض</a:t>
            </a: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لا تدخل في تكوين انسجة الجسم و لا تعطي طاقه</a:t>
            </a:r>
          </a:p>
          <a:p>
            <a:pPr algn="r" rtl="1"/>
            <a:r>
              <a:rPr lang="ar-EG" sz="3200" dirty="0" smtClean="0">
                <a:cs typeface="+mj-cs"/>
              </a:rPr>
              <a:t>قد يؤخذ في الطعام في صورة مركب مثل البروفيتامين</a:t>
            </a:r>
            <a:r>
              <a:rPr lang="ar-EG" sz="3200" dirty="0" smtClean="0">
                <a:cs typeface="+mj-cs"/>
              </a:rPr>
              <a:t> ثم يصنع منه </a:t>
            </a:r>
            <a:r>
              <a:rPr lang="ar-EG" sz="3200" dirty="0" smtClean="0">
                <a:cs typeface="+mj-cs"/>
              </a:rPr>
              <a:t>الفيتامين</a:t>
            </a:r>
            <a:r>
              <a:rPr lang="en-US" sz="3200" dirty="0" smtClean="0">
                <a:cs typeface="+mj-cs"/>
              </a:rPr>
              <a:t> </a:t>
            </a:r>
            <a:r>
              <a:rPr lang="ar-EG" sz="3200" dirty="0" smtClean="0">
                <a:cs typeface="+mj-cs"/>
              </a:rPr>
              <a:t>مثال </a:t>
            </a:r>
            <a:r>
              <a:rPr lang="ar-EG" sz="3200" dirty="0" smtClean="0">
                <a:cs typeface="+mj-cs"/>
              </a:rPr>
              <a:t>على </a:t>
            </a:r>
            <a:r>
              <a:rPr lang="ar-EG" sz="3200" dirty="0" smtClean="0">
                <a:cs typeface="+mj-cs"/>
              </a:rPr>
              <a:t>ذلك</a:t>
            </a:r>
            <a:r>
              <a:rPr lang="en-US" sz="3200" dirty="0" smtClean="0">
                <a:cs typeface="+mj-cs"/>
              </a:rPr>
              <a:t>: </a:t>
            </a:r>
            <a:r>
              <a:rPr lang="ar-EG" sz="3200" dirty="0" err="1" smtClean="0">
                <a:cs typeface="+mj-cs"/>
              </a:rPr>
              <a:t>كاروتين</a:t>
            </a:r>
            <a:r>
              <a:rPr lang="ar-EG" sz="3200" dirty="0" smtClean="0">
                <a:cs typeface="+mj-cs"/>
              </a:rPr>
              <a:t>      </a:t>
            </a:r>
            <a:r>
              <a:rPr lang="en-US" sz="3200" dirty="0" smtClean="0">
                <a:cs typeface="+mj-cs"/>
              </a:rPr>
              <a:t>  </a:t>
            </a:r>
            <a:r>
              <a:rPr lang="ar-EG" sz="3200" dirty="0" smtClean="0">
                <a:cs typeface="+mj-cs"/>
              </a:rPr>
              <a:t> </a:t>
            </a:r>
            <a:r>
              <a:rPr lang="ar-EG" sz="3200" dirty="0" err="1" smtClean="0">
                <a:cs typeface="+mj-cs"/>
              </a:rPr>
              <a:t>كاروتينز</a:t>
            </a:r>
            <a:r>
              <a:rPr lang="ar-EG" sz="3200" dirty="0" smtClean="0">
                <a:cs typeface="+mj-cs"/>
              </a:rPr>
              <a:t> </a:t>
            </a:r>
            <a:r>
              <a:rPr lang="en-US" sz="3200" dirty="0" smtClean="0">
                <a:cs typeface="+mj-cs"/>
              </a:rPr>
              <a:t>     </a:t>
            </a:r>
            <a:r>
              <a:rPr lang="ar-EG" sz="3200" dirty="0" smtClean="0">
                <a:cs typeface="+mj-cs"/>
              </a:rPr>
              <a:t>     </a:t>
            </a:r>
            <a:r>
              <a:rPr lang="ar-EG" sz="3200" dirty="0" smtClean="0">
                <a:cs typeface="+mj-cs"/>
              </a:rPr>
              <a:t>فيتامين </a:t>
            </a:r>
            <a:r>
              <a:rPr lang="en-US" sz="3200" dirty="0" smtClean="0">
                <a:cs typeface="Times New Roman" pitchFamily="18" charset="0"/>
              </a:rPr>
              <a:t>A</a:t>
            </a:r>
            <a:endParaRPr lang="ar-EG" sz="3200" dirty="0" smtClean="0">
              <a:cs typeface="+mj-cs"/>
            </a:endParaRP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ar-EG" sz="3200" dirty="0" smtClean="0">
                <a:cs typeface="+mj-cs"/>
              </a:rPr>
              <a:t>العديد منها يعمل كمساعد للانزيم</a:t>
            </a:r>
          </a:p>
          <a:p>
            <a:pPr marL="274320" indent="-274320" algn="r" rtl="1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ar-EG" dirty="0"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300212" y="5690315"/>
            <a:ext cx="2438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أنواع الفيتامينات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2"/>
          <a:ext cx="8229600" cy="4389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3608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cs typeface="+mj-cs"/>
                        </a:rPr>
                        <a:t>أعراض النقص في جسم الإنسان</a:t>
                      </a:r>
                      <a:endParaRPr lang="en-US" sz="24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cs typeface="+mj-cs"/>
                        </a:rPr>
                        <a:t>الوظيفة </a:t>
                      </a:r>
                      <a:endParaRPr lang="en-US" sz="24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cs typeface="+mj-cs"/>
                        </a:rPr>
                        <a:t>المصدر </a:t>
                      </a:r>
                      <a:endParaRPr lang="en-US" sz="24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cs typeface="+mj-cs"/>
                        </a:rPr>
                        <a:t>الفيتامين </a:t>
                      </a:r>
                      <a:endParaRPr lang="en-US" sz="24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 anchor="ctr"/>
                </a:tc>
              </a:tr>
              <a:tr h="1916024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cs typeface="+mj-cs"/>
                        </a:rPr>
                        <a:t>الع</a:t>
                      </a:r>
                      <a:r>
                        <a:rPr lang="ar-EG" sz="2200" baseline="0" dirty="0" smtClean="0">
                          <a:cs typeface="+mj-cs"/>
                        </a:rPr>
                        <a:t>م</a:t>
                      </a:r>
                      <a:r>
                        <a:rPr lang="ar-SA" sz="2200" baseline="0" dirty="0" smtClean="0">
                          <a:cs typeface="+mj-cs"/>
                        </a:rPr>
                        <a:t>ى </a:t>
                      </a:r>
                      <a:r>
                        <a:rPr lang="ar-SA" sz="2200" baseline="0" dirty="0">
                          <a:cs typeface="+mj-cs"/>
                        </a:rPr>
                        <a:t>الليلي</a:t>
                      </a:r>
                      <a:r>
                        <a:rPr lang="ar-SA" sz="2200" baseline="0" dirty="0" smtClean="0">
                          <a:cs typeface="+mj-cs"/>
                        </a:rPr>
                        <a:t>،</a:t>
                      </a:r>
                      <a:r>
                        <a:rPr lang="ar-EG" sz="2200" baseline="0" dirty="0" smtClean="0">
                          <a:cs typeface="+mj-cs"/>
                        </a:rPr>
                        <a:t> جفاف </a:t>
                      </a:r>
                      <a:r>
                        <a:rPr lang="ar-EG" sz="2200" baseline="0" dirty="0" smtClean="0">
                          <a:cs typeface="+mj-cs"/>
                        </a:rPr>
                        <a:t>العين</a:t>
                      </a:r>
                      <a:r>
                        <a:rPr lang="ar-SA" sz="2200" baseline="0" dirty="0" smtClean="0">
                          <a:cs typeface="+mj-cs"/>
                        </a:rPr>
                        <a:t>، </a:t>
                      </a:r>
                      <a:r>
                        <a:rPr lang="ar-EG" sz="2200" baseline="0" dirty="0" smtClean="0">
                          <a:cs typeface="+mj-cs"/>
                        </a:rPr>
                        <a:t>تاخر </a:t>
                      </a:r>
                      <a:r>
                        <a:rPr lang="ar-SA" sz="2200" baseline="0" dirty="0" smtClean="0">
                          <a:cs typeface="+mj-cs"/>
                        </a:rPr>
                        <a:t>نمو </a:t>
                      </a:r>
                      <a:r>
                        <a:rPr lang="ar-EG" sz="2200" baseline="0" dirty="0" smtClean="0">
                          <a:cs typeface="+mj-cs"/>
                        </a:rPr>
                        <a:t>ا</a:t>
                      </a:r>
                      <a:r>
                        <a:rPr lang="ar-SA" sz="2200" baseline="0" dirty="0" smtClean="0">
                          <a:cs typeface="+mj-cs"/>
                        </a:rPr>
                        <a:t>لعظام </a:t>
                      </a:r>
                      <a:r>
                        <a:rPr lang="ar-SA" sz="2200" baseline="0" dirty="0" err="1" smtClean="0">
                          <a:cs typeface="+mj-cs"/>
                        </a:rPr>
                        <a:t>و</a:t>
                      </a:r>
                      <a:r>
                        <a:rPr lang="ar-SA" sz="2200" baseline="0" dirty="0" smtClean="0">
                          <a:cs typeface="+mj-cs"/>
                        </a:rPr>
                        <a:t> </a:t>
                      </a:r>
                      <a:r>
                        <a:rPr lang="ar-SA" sz="2200" baseline="0" dirty="0" smtClean="0">
                          <a:cs typeface="+mj-cs"/>
                        </a:rPr>
                        <a:t>الأسنان</a:t>
                      </a:r>
                      <a:endParaRPr lang="en-US" sz="22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cs typeface="+mj-cs"/>
                        </a:rPr>
                        <a:t>مكون للصبغيات في شبكية العين، ضروري للرؤية الطبيعية، وللنمو العام ، نمو العظام و الأسنان، </a:t>
                      </a:r>
                      <a:r>
                        <a:rPr lang="ar-SA" sz="2200" baseline="0" dirty="0" smtClean="0">
                          <a:cs typeface="+mj-cs"/>
                        </a:rPr>
                        <a:t>وسلامة</a:t>
                      </a:r>
                      <a:r>
                        <a:rPr lang="ar-EG" sz="2200" baseline="0" dirty="0" smtClean="0">
                          <a:cs typeface="+mj-cs"/>
                        </a:rPr>
                        <a:t> </a:t>
                      </a:r>
                      <a:r>
                        <a:rPr lang="ar-EG" sz="2200" baseline="0" dirty="0" err="1" smtClean="0">
                          <a:cs typeface="+mj-cs"/>
                        </a:rPr>
                        <a:t>البشره</a:t>
                      </a:r>
                      <a:endParaRPr lang="en-US" sz="22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cs typeface="+mj-cs"/>
                        </a:rPr>
                        <a:t>الكبد ، زيت </a:t>
                      </a:r>
                      <a:r>
                        <a:rPr lang="ar-SA" sz="2200" baseline="0" dirty="0" smtClean="0">
                          <a:cs typeface="+mj-cs"/>
                        </a:rPr>
                        <a:t>السمك</a:t>
                      </a:r>
                      <a:r>
                        <a:rPr lang="ar-EG" sz="2200" baseline="0" dirty="0" smtClean="0">
                          <a:cs typeface="+mj-cs"/>
                        </a:rPr>
                        <a:t>,</a:t>
                      </a:r>
                      <a:r>
                        <a:rPr lang="ar-SA" sz="2200" baseline="0" dirty="0" smtClean="0">
                          <a:cs typeface="+mj-cs"/>
                        </a:rPr>
                        <a:t> </a:t>
                      </a:r>
                      <a:r>
                        <a:rPr lang="ar-SA" sz="2200" kern="1200" dirty="0" smtClean="0">
                          <a:cs typeface="+mj-cs"/>
                        </a:rPr>
                        <a:t>الجزر</a:t>
                      </a:r>
                      <a:r>
                        <a:rPr lang="en-US" sz="2200" baseline="0" dirty="0" smtClean="0">
                          <a:cs typeface="+mj-cs"/>
                        </a:rPr>
                        <a:t>.</a:t>
                      </a:r>
                      <a:r>
                        <a:rPr lang="ar-SA" sz="2200" kern="1200" dirty="0" smtClean="0">
                          <a:cs typeface="+mj-cs"/>
                        </a:rPr>
                        <a:t> السبانخ، الحليب</a:t>
                      </a:r>
                      <a:endParaRPr lang="en-US" sz="2200" b="1" i="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cs typeface="+mj-cs"/>
                        </a:rPr>
                        <a:t>فيتامين أ</a:t>
                      </a:r>
                      <a:r>
                        <a:rPr lang="en-US" sz="2200" baseline="0" dirty="0">
                          <a:cs typeface="+mj-cs"/>
                        </a:rPr>
                        <a:t> (A) </a:t>
                      </a:r>
                      <a:endParaRPr lang="en-US" sz="220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 marL="0" marR="0" marT="0" marB="0"/>
                </a:tc>
              </a:tr>
              <a:tr h="163733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cs typeface="+mj-cs"/>
                        </a:rPr>
                        <a:t>- خلل في نمو العظام ، الكساح عند الأطفال</a:t>
                      </a:r>
                      <a:endParaRPr lang="en-US" sz="2200" baseline="0" dirty="0" smtClean="0">
                        <a:cs typeface="+mj-cs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cs typeface="+mj-cs"/>
                        </a:rPr>
                        <a:t>- لين العظام عند الكبار</a:t>
                      </a:r>
                      <a:endParaRPr lang="en-US" sz="2200" b="1" i="0" baseline="0" dirty="0" smtClean="0">
                        <a:latin typeface="Arial" pitchFamily="34" charset="0"/>
                        <a:ea typeface="Times New Roman"/>
                        <a:cs typeface="+mj-cs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endParaRPr lang="en-US" sz="2200" b="1" i="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err="1" smtClean="0">
                          <a:cs typeface="+mj-cs"/>
                        </a:rPr>
                        <a:t>يحافض</a:t>
                      </a:r>
                      <a:r>
                        <a:rPr lang="ar-SA" sz="2200" baseline="0" dirty="0" smtClean="0">
                          <a:cs typeface="+mj-cs"/>
                        </a:rPr>
                        <a:t> على مستوى الكالسيوم والفسفور في البلازما ، ضروري للنمو الطبيعي وسلامة العظام</a:t>
                      </a:r>
                      <a:endParaRPr lang="en-US" sz="2200" b="1" i="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cs typeface="+mj-cs"/>
                        </a:rPr>
                        <a:t>الكبد ، زيت كبد الحوت ، صفار البيض ، الحليب ، الزبدة ، والسمن</a:t>
                      </a:r>
                      <a:endParaRPr lang="en-US" sz="2200" b="1" i="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cs typeface="+mj-cs"/>
                        </a:rPr>
                        <a:t>فيتامين </a:t>
                      </a:r>
                      <a:r>
                        <a:rPr lang="ar-SA" sz="2200" baseline="0" dirty="0" err="1" smtClean="0">
                          <a:cs typeface="+mj-cs"/>
                        </a:rPr>
                        <a:t>د</a:t>
                      </a:r>
                      <a:r>
                        <a:rPr lang="en-US" sz="2200" baseline="0" dirty="0" smtClean="0">
                          <a:cs typeface="+mj-cs"/>
                        </a:rPr>
                        <a:t> (D)</a:t>
                      </a:r>
                      <a:endParaRPr lang="en-US" sz="2200" b="1" i="0" baseline="0" dirty="0">
                        <a:latin typeface="Arial" pitchFamily="34" charset="0"/>
                        <a:ea typeface="Times New Roman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أنواع الفيتامينات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828800"/>
          <a:ext cx="8382000" cy="477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743200"/>
                <a:gridCol w="1752600"/>
                <a:gridCol w="1600200"/>
              </a:tblGrid>
              <a:tr h="62992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أعراض النقص في جسم الإنسان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الوظيفة 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المصدر 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الفيتامين 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14630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زيادة هشاشة خلايا الدم الحمراء و ضمور في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العضلات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نع 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للاكسده, يمنع تأكسد الأحماض الدهنية غير المشبعة التي تدخل في تركيب الفيتامينات وبعض الهرمونات الجنسية والأغشية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الخلوية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الزيوت النباتية ، القمح، والخس, اللحوم والسمك و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الزبد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فيتامين هـ</a:t>
                      </a: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(E)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62992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نقص في عمليات التجلط </a:t>
                      </a:r>
                      <a:endParaRPr lang="ar-EG" sz="2200" baseline="0" dirty="0" smtClean="0">
                        <a:latin typeface="Traditional Arabic" pitchFamily="2" charset="-78"/>
                        <a:cs typeface="Traditional Arabic" pitchFamily="2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النزيف الدموي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ضروري لعملية تخثر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الد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،</a:t>
                      </a:r>
                      <a:endParaRPr lang="en-US" sz="2200" baseline="0" dirty="0" smtClean="0">
                        <a:latin typeface="Traditional Arabic" pitchFamily="2" charset="-78"/>
                        <a:cs typeface="Traditional Arabic" pitchFamily="2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يعمل كمساعد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انزيم</a:t>
                      </a:r>
                      <a:endParaRPr lang="en-US" sz="2200" b="1" i="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بكتيريا الأمعاء ، الخضروات الورقية الخضراء</a:t>
                      </a:r>
                      <a:endParaRPr lang="en-US" sz="2200" b="1" i="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فيتامين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ك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(K)</a:t>
                      </a:r>
                      <a:endParaRPr lang="en-US" sz="2200" b="1" i="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157480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مرض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البيربري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(ضعف في عضلة القلب، تضخم الجانب الأيمن للقلب، خلل في وظيفة الأعصاب والقناة الهضمية)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يعمل كمساعد إنزيمي ضروري لعمليات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أيض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الأحماض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الأمينية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(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ازاحة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المجاميع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الكربوكسيليه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من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احماض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الفاكيتو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)</a:t>
                      </a:r>
                      <a:endParaRPr lang="en-US" sz="2200" b="1" i="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الكبد ، الخضروات الورقية الخضراء ، اللحوم ، الحبوب</a:t>
                      </a:r>
                      <a:endParaRPr lang="en-US" sz="2200" b="1" i="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الثيامين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ب1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(B1) </a:t>
                      </a:r>
                      <a:endParaRPr lang="en-US" sz="2200" baseline="0" dirty="0" smtClean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2200" b="1" i="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أعراض النقص في جسم الإنسان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الوظيفة 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المصدر 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الفيتامين 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التهابات الجلد، التهابات وتشققات في زوايا الفم</a:t>
                      </a:r>
                      <a:r>
                        <a:rPr lang="ar-EG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، 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تقرحات </a:t>
                      </a:r>
                      <a:r>
                        <a:rPr lang="ar-EG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في 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القرنية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يعمل كمساعد إنزيمي ضروري لعمليات في تفاعلات الاكسدة على صورة </a:t>
                      </a: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&amp; FAD   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FADH2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الكبد، البيض، الحليب، الجبن، الخضروات الورقية الخضراء,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الحبوب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رايبوفلافين ب2</a:t>
                      </a: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(B2)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مرض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البيلاجرا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(التهابات الجلد، اضطرابات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هضميه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و عصبيه)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يعمل كمساعد إنزيمي في تفاعلات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الاكسدة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و الاختزال على صورة 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NAD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&amp; 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NADP</a:t>
                      </a:r>
                      <a:endParaRPr lang="en-US" sz="2200" baseline="0" dirty="0" smtClean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  <a:p>
                      <a:pPr algn="r"/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اللحوم، السمك، الحبوب،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البقوليات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النياسين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تابع أنواع الفيتامينات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أعراض النقص في جسم الإنسان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الوظيفة 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المصدر 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الفيتامين</a:t>
                      </a:r>
                      <a:endParaRPr lang="en-US" sz="2400" b="1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التهابات الجلد، ونوع من </a:t>
                      </a:r>
                      <a:r>
                        <a:rPr lang="ar-SA" sz="2200" baseline="0" dirty="0" err="1">
                          <a:latin typeface="Traditional Arabic" pitchFamily="2" charset="-78"/>
                          <a:cs typeface="Traditional Arabic" pitchFamily="2" charset="-78"/>
                        </a:rPr>
                        <a:t>انواع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الانيميا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مرافق إنزيمي في تفاعلات </a:t>
                      </a:r>
                      <a:r>
                        <a:rPr lang="ar-SA" sz="2200" baseline="0" dirty="0" err="1">
                          <a:latin typeface="Traditional Arabic" pitchFamily="2" charset="-78"/>
                          <a:cs typeface="Traditional Arabic" pitchFamily="2" charset="-78"/>
                        </a:rPr>
                        <a:t>انزيمية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err="1">
                          <a:latin typeface="Traditional Arabic" pitchFamily="2" charset="-78"/>
                          <a:cs typeface="Traditional Arabic" pitchFamily="2" charset="-78"/>
                        </a:rPr>
                        <a:t>خاصه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بالتمثيل الغذائي للأحماض </a:t>
                      </a:r>
                      <a:r>
                        <a:rPr lang="ar-SA" sz="2200" baseline="0" dirty="0" err="1">
                          <a:latin typeface="Traditional Arabic" pitchFamily="2" charset="-78"/>
                          <a:cs typeface="Traditional Arabic" pitchFamily="2" charset="-78"/>
                        </a:rPr>
                        <a:t>الأمينية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و لعمليات </a:t>
                      </a:r>
                      <a:r>
                        <a:rPr lang="ar-SA" sz="2200" baseline="0" dirty="0" err="1">
                          <a:latin typeface="Traditional Arabic" pitchFamily="2" charset="-78"/>
                          <a:cs typeface="Traditional Arabic" pitchFamily="2" charset="-78"/>
                        </a:rPr>
                        <a:t>أيض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البروتينات مثل (ازاحة المجاميع الكربوكسيليه و مجاميع امين و نقل المجاميع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الامينية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الكبد، اللحوم، الحبوب، </a:t>
                      </a:r>
                      <a:r>
                        <a:rPr lang="ar-SA" sz="2200" baseline="0" dirty="0" err="1">
                          <a:latin typeface="Traditional Arabic" pitchFamily="2" charset="-78"/>
                          <a:cs typeface="Traditional Arabic" pitchFamily="2" charset="-78"/>
                        </a:rPr>
                        <a:t>البقوليات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و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السمك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البايردوكسين ب6</a:t>
                      </a: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(B6) 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تاخر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في النمو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و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يؤدي إلى نوع من فقر الدم 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Anemia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ناتجه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عن خلل في تصنيع الحمض النووي 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DNA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مرافق إنزيمي ضروري 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يعمل كحامل </a:t>
                      </a:r>
                      <a:r>
                        <a:rPr lang="ar-EG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لذرات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الكربون في تفاعلات 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مهمة لتصنيع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البيورين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و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الثايمين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و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الاحماض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النوويه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endParaRPr lang="en-US" sz="2200" baseline="0" dirty="0" smtClean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الخضار، الكبد، الحبوب،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البقوليات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.</a:t>
                      </a:r>
                      <a:endParaRPr lang="en-US" sz="2200" baseline="0" dirty="0" smtClean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  <a:p>
                      <a:pPr algn="r" rtl="1"/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حامض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الفوليك</a:t>
                      </a:r>
                      <a:endParaRPr lang="en-US" sz="2200" baseline="0" dirty="0" smtClean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  <a:p>
                      <a:pPr algn="r" rtl="1"/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r" rtl="1"/>
            <a:r>
              <a:rPr lang="ar-SA" dirty="0" smtClean="0"/>
              <a:t>تابع أنواع الفيتامينات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341120"/>
          <a:ext cx="8229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057400"/>
                <a:gridCol w="2057400"/>
                <a:gridCol w="1905000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أعراض النقص في جسم الإنسان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الوظيفة 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المصدر 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الفيتامين </a:t>
                      </a:r>
                      <a:endParaRPr lang="en-US" sz="24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فقر الدم الخبيث 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يدخل في تصنيع الحمض الاميني ميثايونين وفي تفاعلات بعض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الاحماض</a:t>
                      </a:r>
                      <a:r>
                        <a:rPr lang="ar-EG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النوويه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 </a:t>
                      </a: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الكبد، اللحوم، السمك </a:t>
                      </a:r>
                      <a:r>
                        <a:rPr lang="ar-SA" sz="2200" baseline="0">
                          <a:latin typeface="Traditional Arabic" pitchFamily="2" charset="-78"/>
                          <a:cs typeface="Traditional Arabic" pitchFamily="2" charset="-78"/>
                        </a:rPr>
                        <a:t>منتجات </a:t>
                      </a:r>
                      <a:r>
                        <a:rPr lang="ar-SA" sz="2200" baseline="0" smtClean="0">
                          <a:latin typeface="Traditional Arabic" pitchFamily="2" charset="-78"/>
                          <a:cs typeface="Traditional Arabic" pitchFamily="2" charset="-78"/>
                        </a:rPr>
                        <a:t>الحليب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فيتامين ب12</a:t>
                      </a: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(B12</a:t>
                      </a:r>
                      <a:r>
                        <a:rPr lang="en-US" sz="2200" baseline="0" dirty="0">
                          <a:latin typeface="Traditional Arabic" pitchFamily="2" charset="-78"/>
                          <a:cs typeface="Traditional Arabic" pitchFamily="2" charset="-78"/>
                        </a:rPr>
                        <a:t>) </a:t>
                      </a:r>
                      <a:endParaRPr lang="en-US" sz="2200" baseline="0" dirty="0" smtClean="0">
                        <a:latin typeface="Traditional Arabic" pitchFamily="2" charset="-78"/>
                        <a:cs typeface="Traditional Arabic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200" kern="1200" baseline="0" dirty="0" smtClean="0">
                          <a:solidFill>
                            <a:schemeClr val="dk1"/>
                          </a:solidFill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EG" sz="2200" kern="1200" baseline="0" dirty="0" smtClean="0">
                          <a:solidFill>
                            <a:schemeClr val="dk1"/>
                          </a:solidFill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(</a:t>
                      </a:r>
                      <a:r>
                        <a:rPr lang="ar-SA" sz="2200" kern="1200" baseline="0" dirty="0" smtClean="0">
                          <a:solidFill>
                            <a:schemeClr val="dk1"/>
                          </a:solidFill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كوبالامين </a:t>
                      </a:r>
                      <a:r>
                        <a:rPr lang="ar-EG" sz="2200" kern="1200" baseline="0" dirty="0" smtClean="0">
                          <a:solidFill>
                            <a:schemeClr val="dk1"/>
                          </a:solidFill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)</a:t>
                      </a:r>
                      <a:endParaRPr lang="en-US" sz="2200" baseline="0" dirty="0"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مرض الإسقربوط (صعوبة شفاء الجروح والتقرحات الجلدية ، التهاب في اللثه نزيف تحت الجلد الام مفصليه و انميا ،</a:t>
                      </a:r>
                      <a:endParaRPr lang="en-US" sz="2200" baseline="0" dirty="0" smtClean="0">
                        <a:latin typeface="Traditional Arabic" pitchFamily="2" charset="-78"/>
                        <a:cs typeface="Traditional Arabic" pitchFamily="2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العظام لا تنمو بالشكل الطبيعي,</a:t>
                      </a:r>
                      <a:endParaRPr lang="en-US" sz="2200" baseline="0" dirty="0" smtClean="0">
                        <a:latin typeface="Traditional Arabic" pitchFamily="2" charset="-78"/>
                        <a:cs typeface="Traditional Arabic" pitchFamily="2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تصبح الشعيرات الدموية هشة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مساعد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انزيم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في تفاعلات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اضافة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الهيدروكسيل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وفي تصنيع بعض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الهرمونات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من الحامض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الاميني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الثايروسين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ومضاد للتأكسد ,امتصاص الحديد من الامعاء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الفواكه الحامضة ، الطماطم ، البطيخ ، الجوافة و الخيار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حامض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الاسكوربيك</a:t>
                      </a:r>
                      <a:r>
                        <a:rPr lang="ar-SA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فيتامين </a:t>
                      </a:r>
                      <a:r>
                        <a:rPr lang="ar-SA" sz="2200" baseline="0" dirty="0" err="1" smtClean="0">
                          <a:latin typeface="Traditional Arabic" pitchFamily="2" charset="-78"/>
                          <a:cs typeface="Traditional Arabic" pitchFamily="2" charset="-78"/>
                        </a:rPr>
                        <a:t>ج</a:t>
                      </a:r>
                      <a:r>
                        <a:rPr lang="en-US" sz="2200" baseline="0" dirty="0" smtClean="0">
                          <a:latin typeface="Traditional Arabic" pitchFamily="2" charset="-78"/>
                          <a:cs typeface="Traditional Arabic" pitchFamily="2" charset="-78"/>
                        </a:rPr>
                        <a:t> (C)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algn="r" rtl="1"/>
            <a:r>
              <a:rPr lang="ar-SA" dirty="0" smtClean="0"/>
              <a:t>تابع أنواع الفيتامينات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637</Words>
  <Application>Microsoft Office PowerPoint</Application>
  <PresentationFormat>On-screen Show (4:3)</PresentationFormat>
  <Paragraphs>98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الفيتامينات</vt:lpstr>
      <vt:lpstr>الفيتامينات</vt:lpstr>
      <vt:lpstr>نبذه عن الفتامينات</vt:lpstr>
      <vt:lpstr>أنواع الفيتامينات</vt:lpstr>
      <vt:lpstr>تابع أنواع الفيتامينات</vt:lpstr>
      <vt:lpstr>تابع أنواع الفيتامينات</vt:lpstr>
      <vt:lpstr>تابع أنواع الفيتامينات</vt:lpstr>
      <vt:lpstr>تابع أنواع الفيتامينات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الدم</dc:title>
  <dc:creator>Nojood</dc:creator>
  <cp:lastModifiedBy>Nojood</cp:lastModifiedBy>
  <cp:revision>11</cp:revision>
  <dcterms:created xsi:type="dcterms:W3CDTF">2009-01-19T16:22:40Z</dcterms:created>
  <dcterms:modified xsi:type="dcterms:W3CDTF">2010-01-10T19:56:46Z</dcterms:modified>
</cp:coreProperties>
</file>