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6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3D5C23-B344-4140-B854-664CB03C1CEB}" type="datetimeFigureOut">
              <a:rPr lang="en-US" smtClean="0"/>
              <a:t>9/6/2015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05ED3-1AB5-4954-B36C-8442B81D7AE3}" type="slidenum">
              <a:rPr lang="en-US" smtClean="0"/>
              <a:t>‹#›</a:t>
            </a:fld>
            <a:endParaRPr lang="en-US"/>
          </a:p>
        </p:txBody>
      </p:sp>
    </p:spTree>
    <p:extLst>
      <p:ext uri="{BB962C8B-B14F-4D97-AF65-F5344CB8AC3E}">
        <p14:creationId xmlns:p14="http://schemas.microsoft.com/office/powerpoint/2010/main" val="2415449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3D5C23-B344-4140-B854-664CB03C1CEB}" type="datetimeFigureOut">
              <a:rPr lang="en-US" smtClean="0"/>
              <a:t>9/6/2015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05ED3-1AB5-4954-B36C-8442B81D7AE3}" type="slidenum">
              <a:rPr lang="en-US" smtClean="0"/>
              <a:t>‹#›</a:t>
            </a:fld>
            <a:endParaRPr lang="en-US"/>
          </a:p>
        </p:txBody>
      </p:sp>
    </p:spTree>
    <p:extLst>
      <p:ext uri="{BB962C8B-B14F-4D97-AF65-F5344CB8AC3E}">
        <p14:creationId xmlns:p14="http://schemas.microsoft.com/office/powerpoint/2010/main" val="273768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3D5C23-B344-4140-B854-664CB03C1CEB}" type="datetimeFigureOut">
              <a:rPr lang="en-US" smtClean="0"/>
              <a:t>9/6/2015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05ED3-1AB5-4954-B36C-8442B81D7AE3}" type="slidenum">
              <a:rPr lang="en-US" smtClean="0"/>
              <a:t>‹#›</a:t>
            </a:fld>
            <a:endParaRPr lang="en-US"/>
          </a:p>
        </p:txBody>
      </p:sp>
    </p:spTree>
    <p:extLst>
      <p:ext uri="{BB962C8B-B14F-4D97-AF65-F5344CB8AC3E}">
        <p14:creationId xmlns:p14="http://schemas.microsoft.com/office/powerpoint/2010/main" val="4107082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3D5C23-B344-4140-B854-664CB03C1CEB}" type="datetimeFigureOut">
              <a:rPr lang="en-US" smtClean="0"/>
              <a:t>9/6/2015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05ED3-1AB5-4954-B36C-8442B81D7AE3}" type="slidenum">
              <a:rPr lang="en-US" smtClean="0"/>
              <a:t>‹#›</a:t>
            </a:fld>
            <a:endParaRPr lang="en-US"/>
          </a:p>
        </p:txBody>
      </p:sp>
    </p:spTree>
    <p:extLst>
      <p:ext uri="{BB962C8B-B14F-4D97-AF65-F5344CB8AC3E}">
        <p14:creationId xmlns:p14="http://schemas.microsoft.com/office/powerpoint/2010/main" val="721811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3D5C23-B344-4140-B854-664CB03C1CEB}" type="datetimeFigureOut">
              <a:rPr lang="en-US" smtClean="0"/>
              <a:t>9/6/2015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05ED3-1AB5-4954-B36C-8442B81D7AE3}" type="slidenum">
              <a:rPr lang="en-US" smtClean="0"/>
              <a:t>‹#›</a:t>
            </a:fld>
            <a:endParaRPr lang="en-US"/>
          </a:p>
        </p:txBody>
      </p:sp>
    </p:spTree>
    <p:extLst>
      <p:ext uri="{BB962C8B-B14F-4D97-AF65-F5344CB8AC3E}">
        <p14:creationId xmlns:p14="http://schemas.microsoft.com/office/powerpoint/2010/main" val="2060361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3D5C23-B344-4140-B854-664CB03C1CEB}" type="datetimeFigureOut">
              <a:rPr lang="en-US" smtClean="0"/>
              <a:t>9/6/2015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05ED3-1AB5-4954-B36C-8442B81D7AE3}" type="slidenum">
              <a:rPr lang="en-US" smtClean="0"/>
              <a:t>‹#›</a:t>
            </a:fld>
            <a:endParaRPr lang="en-US"/>
          </a:p>
        </p:txBody>
      </p:sp>
    </p:spTree>
    <p:extLst>
      <p:ext uri="{BB962C8B-B14F-4D97-AF65-F5344CB8AC3E}">
        <p14:creationId xmlns:p14="http://schemas.microsoft.com/office/powerpoint/2010/main" val="4019842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3D5C23-B344-4140-B854-664CB03C1CEB}" type="datetimeFigureOut">
              <a:rPr lang="en-US" smtClean="0"/>
              <a:t>9/6/2015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E05ED3-1AB5-4954-B36C-8442B81D7AE3}" type="slidenum">
              <a:rPr lang="en-US" smtClean="0"/>
              <a:t>‹#›</a:t>
            </a:fld>
            <a:endParaRPr lang="en-US"/>
          </a:p>
        </p:txBody>
      </p:sp>
    </p:spTree>
    <p:extLst>
      <p:ext uri="{BB962C8B-B14F-4D97-AF65-F5344CB8AC3E}">
        <p14:creationId xmlns:p14="http://schemas.microsoft.com/office/powerpoint/2010/main" val="33376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3D5C23-B344-4140-B854-664CB03C1CEB}" type="datetimeFigureOut">
              <a:rPr lang="en-US" smtClean="0"/>
              <a:t>9/6/2015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E05ED3-1AB5-4954-B36C-8442B81D7AE3}" type="slidenum">
              <a:rPr lang="en-US" smtClean="0"/>
              <a:t>‹#›</a:t>
            </a:fld>
            <a:endParaRPr lang="en-US"/>
          </a:p>
        </p:txBody>
      </p:sp>
    </p:spTree>
    <p:extLst>
      <p:ext uri="{BB962C8B-B14F-4D97-AF65-F5344CB8AC3E}">
        <p14:creationId xmlns:p14="http://schemas.microsoft.com/office/powerpoint/2010/main" val="2793224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3D5C23-B344-4140-B854-664CB03C1CEB}" type="datetimeFigureOut">
              <a:rPr lang="en-US" smtClean="0"/>
              <a:t>9/6/2015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E05ED3-1AB5-4954-B36C-8442B81D7AE3}" type="slidenum">
              <a:rPr lang="en-US" smtClean="0"/>
              <a:t>‹#›</a:t>
            </a:fld>
            <a:endParaRPr lang="en-US"/>
          </a:p>
        </p:txBody>
      </p:sp>
    </p:spTree>
    <p:extLst>
      <p:ext uri="{BB962C8B-B14F-4D97-AF65-F5344CB8AC3E}">
        <p14:creationId xmlns:p14="http://schemas.microsoft.com/office/powerpoint/2010/main" val="1925629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3D5C23-B344-4140-B854-664CB03C1CEB}" type="datetimeFigureOut">
              <a:rPr lang="en-US" smtClean="0"/>
              <a:t>9/6/2015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05ED3-1AB5-4954-B36C-8442B81D7AE3}" type="slidenum">
              <a:rPr lang="en-US" smtClean="0"/>
              <a:t>‹#›</a:t>
            </a:fld>
            <a:endParaRPr lang="en-US"/>
          </a:p>
        </p:txBody>
      </p:sp>
    </p:spTree>
    <p:extLst>
      <p:ext uri="{BB962C8B-B14F-4D97-AF65-F5344CB8AC3E}">
        <p14:creationId xmlns:p14="http://schemas.microsoft.com/office/powerpoint/2010/main" val="3109743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3D5C23-B344-4140-B854-664CB03C1CEB}" type="datetimeFigureOut">
              <a:rPr lang="en-US" smtClean="0"/>
              <a:t>9/6/2015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05ED3-1AB5-4954-B36C-8442B81D7AE3}" type="slidenum">
              <a:rPr lang="en-US" smtClean="0"/>
              <a:t>‹#›</a:t>
            </a:fld>
            <a:endParaRPr lang="en-US"/>
          </a:p>
        </p:txBody>
      </p:sp>
    </p:spTree>
    <p:extLst>
      <p:ext uri="{BB962C8B-B14F-4D97-AF65-F5344CB8AC3E}">
        <p14:creationId xmlns:p14="http://schemas.microsoft.com/office/powerpoint/2010/main" val="729509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3D5C23-B344-4140-B854-664CB03C1CEB}" type="datetimeFigureOut">
              <a:rPr lang="en-US" smtClean="0"/>
              <a:t>9/6/2015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E05ED3-1AB5-4954-B36C-8442B81D7AE3}" type="slidenum">
              <a:rPr lang="en-US" smtClean="0"/>
              <a:t>‹#›</a:t>
            </a:fld>
            <a:endParaRPr lang="en-US"/>
          </a:p>
        </p:txBody>
      </p:sp>
    </p:spTree>
    <p:extLst>
      <p:ext uri="{BB962C8B-B14F-4D97-AF65-F5344CB8AC3E}">
        <p14:creationId xmlns:p14="http://schemas.microsoft.com/office/powerpoint/2010/main" val="3165912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Lecture 2</a:t>
            </a:r>
            <a:br>
              <a:rPr lang="en-US" dirty="0" smtClean="0"/>
            </a:br>
            <a:r>
              <a:rPr lang="en-US" dirty="0" smtClean="0"/>
              <a:t>(Chapter 2) </a:t>
            </a:r>
            <a:endParaRPr lang="en-US" dirty="0"/>
          </a:p>
        </p:txBody>
      </p:sp>
      <p:sp>
        <p:nvSpPr>
          <p:cNvPr id="3" name="Subtitle 2"/>
          <p:cNvSpPr>
            <a:spLocks noGrp="1"/>
          </p:cNvSpPr>
          <p:nvPr>
            <p:ph type="subTitle" idx="1"/>
          </p:nvPr>
        </p:nvSpPr>
        <p:spPr/>
        <p:txBody>
          <a:bodyPr/>
          <a:lstStyle/>
          <a:p>
            <a:r>
              <a:rPr lang="en-US" dirty="0" smtClean="0"/>
              <a:t>Introduction to Semantics and Pragmatics </a:t>
            </a:r>
            <a:endParaRPr lang="en-US" dirty="0"/>
          </a:p>
        </p:txBody>
      </p:sp>
    </p:spTree>
    <p:extLst>
      <p:ext uri="{BB962C8B-B14F-4D97-AF65-F5344CB8AC3E}">
        <p14:creationId xmlns:p14="http://schemas.microsoft.com/office/powerpoint/2010/main" val="473628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pPr marL="0" indent="0">
              <a:buNone/>
            </a:pPr>
            <a:r>
              <a:rPr lang="en-US" b="1" u="sng" dirty="0"/>
              <a:t>2.5.1.2 Equivalence</a:t>
            </a:r>
            <a:endParaRPr lang="en-US" dirty="0"/>
          </a:p>
          <a:p>
            <a:pPr marL="0" indent="0">
              <a:buNone/>
            </a:pPr>
            <a:r>
              <a:rPr lang="en-US" dirty="0"/>
              <a:t>Propositional equivalence between two sentences can be straightforwardly defined as </a:t>
            </a:r>
            <a:r>
              <a:rPr lang="en-US" i="1" dirty="0"/>
              <a:t>mutual entailment</a:t>
            </a:r>
            <a:r>
              <a:rPr lang="en-US" dirty="0"/>
              <a:t>. That is, in effect, equivalent to saying that the two sentences always express the same proposition. The following are examples of equivalence:</a:t>
            </a:r>
          </a:p>
          <a:p>
            <a:pPr marL="0" indent="0">
              <a:buNone/>
            </a:pPr>
            <a:r>
              <a:rPr lang="en-US" dirty="0"/>
              <a:t>John killed the wasp.              The wasp was killed by John.</a:t>
            </a:r>
          </a:p>
          <a:p>
            <a:pPr marL="0" indent="0">
              <a:buNone/>
            </a:pPr>
            <a:r>
              <a:rPr lang="en-US" dirty="0"/>
              <a:t>The wasp is dead.                    The wasp is not alive.</a:t>
            </a:r>
          </a:p>
          <a:p>
            <a:pPr marL="0" indent="0">
              <a:buNone/>
            </a:pPr>
            <a:r>
              <a:rPr lang="en-US" dirty="0"/>
              <a:t>It began at 10 o'clock.               It commenced at 10 o'clock.</a:t>
            </a:r>
          </a:p>
          <a:p>
            <a:pPr marL="0" indent="0">
              <a:buNone/>
            </a:pPr>
            <a:r>
              <a:rPr lang="en-US" dirty="0"/>
              <a:t> </a:t>
            </a:r>
          </a:p>
          <a:p>
            <a:pPr marL="0" indent="0">
              <a:buNone/>
            </a:pPr>
            <a:r>
              <a:rPr lang="en-US" dirty="0"/>
              <a:t>If it is true that John killed the wasp, then it is also true that the wasp was killed by John and if it is true that the wasp was killed by John, then it is also necessarily true that John killed the wasp; a parallel two-way entailment </a:t>
            </a:r>
            <a:r>
              <a:rPr lang="en-US" dirty="0" smtClean="0"/>
              <a:t>holds between </a:t>
            </a:r>
            <a:r>
              <a:rPr lang="en-US" dirty="0"/>
              <a:t>the members of the other two pairs.</a:t>
            </a:r>
          </a:p>
          <a:p>
            <a:pPr marL="0" indent="0">
              <a:buNone/>
            </a:pPr>
            <a:r>
              <a:rPr lang="en-US" dirty="0"/>
              <a:t>S1 (T)             S2 (T)    &amp;                      S1(T)                S2(T) </a:t>
            </a:r>
          </a:p>
          <a:p>
            <a:pPr marL="0" indent="0">
              <a:buNone/>
            </a:pPr>
            <a:r>
              <a:rPr lang="en-US" b="1" dirty="0"/>
              <a:t> </a:t>
            </a:r>
            <a:endParaRPr lang="en-US" dirty="0"/>
          </a:p>
          <a:p>
            <a:endParaRPr lang="en-US" dirty="0"/>
          </a:p>
        </p:txBody>
      </p:sp>
      <p:cxnSp>
        <p:nvCxnSpPr>
          <p:cNvPr id="5" name="Straight Arrow Connector 4"/>
          <p:cNvCxnSpPr/>
          <p:nvPr/>
        </p:nvCxnSpPr>
        <p:spPr>
          <a:xfrm>
            <a:off x="1295400" y="4495800"/>
            <a:ext cx="609600"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7" name="Straight Arrow Connector 6"/>
          <p:cNvCxnSpPr/>
          <p:nvPr/>
        </p:nvCxnSpPr>
        <p:spPr>
          <a:xfrm flipH="1">
            <a:off x="5181600" y="4495800"/>
            <a:ext cx="838200"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109170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a:bodyPr>
          <a:lstStyle/>
          <a:p>
            <a:pPr marL="0" indent="0">
              <a:buNone/>
            </a:pPr>
            <a:r>
              <a:rPr lang="en-US" b="1" dirty="0"/>
              <a:t>2.5.1.3 Contrariety</a:t>
            </a:r>
            <a:endParaRPr lang="en-US" dirty="0"/>
          </a:p>
          <a:p>
            <a:pPr marL="0" indent="0">
              <a:buNone/>
            </a:pPr>
            <a:r>
              <a:rPr lang="en-US" dirty="0"/>
              <a:t> </a:t>
            </a:r>
          </a:p>
          <a:p>
            <a:pPr marL="0" indent="0">
              <a:buNone/>
            </a:pPr>
            <a:r>
              <a:rPr lang="en-US" dirty="0"/>
              <a:t>John killed the wasp.                    The wasp is alive.</a:t>
            </a:r>
          </a:p>
          <a:p>
            <a:pPr marL="0" indent="0">
              <a:buNone/>
            </a:pPr>
            <a:r>
              <a:rPr lang="en-US" dirty="0"/>
              <a:t>John killed the wasp.             </a:t>
            </a:r>
            <a:r>
              <a:rPr lang="en-US" dirty="0" smtClean="0"/>
              <a:t>   </a:t>
            </a:r>
            <a:r>
              <a:rPr lang="en-US" dirty="0"/>
              <a:t>Mary killed the wasp.</a:t>
            </a:r>
          </a:p>
          <a:p>
            <a:pPr marL="0" indent="0" rtl="1">
              <a:buNone/>
            </a:pPr>
            <a:r>
              <a:rPr lang="en-US" dirty="0"/>
              <a:t>This paint is red.                           This paint is green.</a:t>
            </a:r>
          </a:p>
          <a:p>
            <a:pPr marL="0" indent="0">
              <a:buNone/>
            </a:pPr>
            <a:r>
              <a:rPr lang="en-US" dirty="0"/>
              <a:t>We can define this relation in terms of entailment, by saying that S1 and S2 </a:t>
            </a:r>
            <a:r>
              <a:rPr lang="en-US" dirty="0" smtClean="0"/>
              <a:t>are contraries </a:t>
            </a:r>
            <a:r>
              <a:rPr lang="en-US" dirty="0" err="1"/>
              <a:t>iff</a:t>
            </a:r>
            <a:r>
              <a:rPr lang="en-US" dirty="0"/>
              <a:t> S1 entails not-S2, but not-S2 does not entail S1 .</a:t>
            </a:r>
          </a:p>
          <a:p>
            <a:pPr marL="0" indent="0">
              <a:buNone/>
            </a:pPr>
            <a:r>
              <a:rPr lang="en-US" dirty="0"/>
              <a:t>Thus, </a:t>
            </a:r>
            <a:r>
              <a:rPr lang="en-US" i="1" dirty="0"/>
              <a:t>This paint is red </a:t>
            </a:r>
            <a:r>
              <a:rPr lang="en-US" dirty="0"/>
              <a:t>entails </a:t>
            </a:r>
            <a:r>
              <a:rPr lang="en-US" i="1" dirty="0"/>
              <a:t>This paint is not green, </a:t>
            </a:r>
            <a:r>
              <a:rPr lang="en-US" dirty="0"/>
              <a:t>but </a:t>
            </a:r>
            <a:r>
              <a:rPr lang="en-US" i="1" dirty="0"/>
              <a:t>This paint is not </a:t>
            </a:r>
            <a:r>
              <a:rPr lang="en-US" i="1" dirty="0" smtClean="0"/>
              <a:t>green </a:t>
            </a:r>
            <a:r>
              <a:rPr lang="en-US" dirty="0" smtClean="0"/>
              <a:t>does </a:t>
            </a:r>
            <a:r>
              <a:rPr lang="en-US" dirty="0"/>
              <a:t>not entail </a:t>
            </a:r>
            <a:r>
              <a:rPr lang="en-US" i="1" dirty="0"/>
              <a:t>This paint is red, </a:t>
            </a:r>
            <a:r>
              <a:rPr lang="en-US" dirty="0"/>
              <a:t>since it might well be, for instance, yellow.</a:t>
            </a:r>
          </a:p>
          <a:p>
            <a:pPr marL="0" indent="0">
              <a:buNone/>
            </a:pPr>
            <a:endParaRPr lang="en-US" dirty="0"/>
          </a:p>
        </p:txBody>
      </p:sp>
    </p:spTree>
    <p:extLst>
      <p:ext uri="{BB962C8B-B14F-4D97-AF65-F5344CB8AC3E}">
        <p14:creationId xmlns:p14="http://schemas.microsoft.com/office/powerpoint/2010/main" val="1888175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610600" cy="5668963"/>
          </a:xfrm>
        </p:spPr>
        <p:txBody>
          <a:bodyPr>
            <a:normAutofit fontScale="92500"/>
          </a:bodyPr>
          <a:lstStyle/>
          <a:p>
            <a:pPr marL="0" indent="0">
              <a:buNone/>
            </a:pPr>
            <a:r>
              <a:rPr lang="en-US" b="1" u="sng" dirty="0"/>
              <a:t>2.5.1.4 Contradiction</a:t>
            </a:r>
            <a:endParaRPr lang="en-US" dirty="0"/>
          </a:p>
          <a:p>
            <a:pPr marL="0" indent="0">
              <a:buNone/>
            </a:pPr>
            <a:r>
              <a:rPr lang="en-US" dirty="0"/>
              <a:t>Contradictory propositions must have opposite truth values in every circumstance: In other words, they cannot be either both true or both false. In any particular circumstance, one member of a contradictory pair must be true and the other</a:t>
            </a:r>
          </a:p>
          <a:p>
            <a:pPr marL="0" indent="0">
              <a:buNone/>
            </a:pPr>
            <a:r>
              <a:rPr lang="en-US" dirty="0"/>
              <a:t>false. The following sentences exemplify contradictory pairs:</a:t>
            </a:r>
          </a:p>
          <a:p>
            <a:pPr marL="0" indent="0">
              <a:buNone/>
            </a:pPr>
            <a:r>
              <a:rPr lang="en-US" dirty="0"/>
              <a:t>The wasp is dead.                         The wasp is alive.</a:t>
            </a:r>
          </a:p>
          <a:p>
            <a:pPr marL="0" indent="0">
              <a:buNone/>
            </a:pPr>
            <a:r>
              <a:rPr lang="en-US" dirty="0"/>
              <a:t>John is still singing.     </a:t>
            </a:r>
            <a:r>
              <a:rPr lang="en-US" dirty="0" smtClean="0"/>
              <a:t>        </a:t>
            </a:r>
            <a:r>
              <a:rPr lang="en-US" dirty="0"/>
              <a:t>John is no longer singing.</a:t>
            </a:r>
          </a:p>
          <a:p>
            <a:pPr marL="0" indent="0" rtl="1">
              <a:buNone/>
            </a:pPr>
            <a:r>
              <a:rPr lang="en-US" dirty="0"/>
              <a:t>No dogs are brown.     </a:t>
            </a:r>
            <a:r>
              <a:rPr lang="en-US" dirty="0" smtClean="0"/>
              <a:t>At </a:t>
            </a:r>
            <a:r>
              <a:rPr lang="en-US" dirty="0"/>
              <a:t>least some dogs are brown.</a:t>
            </a:r>
          </a:p>
          <a:p>
            <a:pPr marL="0" indent="0">
              <a:buNone/>
            </a:pPr>
            <a:endParaRPr lang="en-US" dirty="0"/>
          </a:p>
        </p:txBody>
      </p:sp>
    </p:spTree>
    <p:extLst>
      <p:ext uri="{BB962C8B-B14F-4D97-AF65-F5344CB8AC3E}">
        <p14:creationId xmlns:p14="http://schemas.microsoft.com/office/powerpoint/2010/main" val="905097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b="1" u="sng" dirty="0"/>
              <a:t>2.5.1.5 Independence</a:t>
            </a:r>
            <a:endParaRPr lang="en-US" dirty="0"/>
          </a:p>
          <a:p>
            <a:pPr marL="0" indent="0">
              <a:buNone/>
            </a:pPr>
            <a:r>
              <a:rPr lang="en-US" dirty="0"/>
              <a:t>For some pairs of propositions, the truth values vary independently of one another: they may be both true, both false, or one true and the other false:</a:t>
            </a:r>
          </a:p>
          <a:p>
            <a:pPr marL="0" indent="0">
              <a:buNone/>
            </a:pPr>
            <a:r>
              <a:rPr lang="en-US" dirty="0"/>
              <a:t>John is retired</a:t>
            </a:r>
            <a:r>
              <a:rPr lang="en-US"/>
              <a:t>.            </a:t>
            </a:r>
            <a:r>
              <a:rPr lang="en-US" smtClean="0"/>
              <a:t>              </a:t>
            </a:r>
            <a:r>
              <a:rPr lang="en-US" dirty="0"/>
              <a:t>Mary is married.</a:t>
            </a:r>
          </a:p>
          <a:p>
            <a:pPr marL="0" indent="0">
              <a:buNone/>
            </a:pPr>
            <a:r>
              <a:rPr lang="en-US" dirty="0" smtClean="0"/>
              <a:t>Christmas </a:t>
            </a:r>
            <a:r>
              <a:rPr lang="en-US" dirty="0"/>
              <a:t>day falls on </a:t>
            </a:r>
            <a:r>
              <a:rPr lang="en-US" dirty="0" smtClean="0"/>
              <a:t>a           </a:t>
            </a:r>
            <a:r>
              <a:rPr lang="en-US" dirty="0" smtClean="0"/>
              <a:t>It is Tuesday today.</a:t>
            </a:r>
            <a:r>
              <a:rPr lang="en-US" dirty="0" smtClean="0"/>
              <a:t>                                              Wednesday </a:t>
            </a:r>
            <a:r>
              <a:rPr lang="en-US" dirty="0"/>
              <a:t>this year.</a:t>
            </a:r>
          </a:p>
          <a:p>
            <a:pPr marL="0" indent="0">
              <a:buNone/>
            </a:pPr>
            <a:endParaRPr lang="en-US" dirty="0"/>
          </a:p>
        </p:txBody>
      </p:sp>
    </p:spTree>
    <p:extLst>
      <p:ext uri="{BB962C8B-B14F-4D97-AF65-F5344CB8AC3E}">
        <p14:creationId xmlns:p14="http://schemas.microsoft.com/office/powerpoint/2010/main" val="3874357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85000" lnSpcReduction="20000"/>
          </a:bodyPr>
          <a:lstStyle/>
          <a:p>
            <a:pPr marL="0" indent="0">
              <a:buNone/>
            </a:pPr>
            <a:r>
              <a:rPr lang="en-US" b="1" dirty="0"/>
              <a:t>Chapter 2</a:t>
            </a:r>
            <a:endParaRPr lang="en-US" dirty="0"/>
          </a:p>
          <a:p>
            <a:pPr marL="0" indent="0">
              <a:buNone/>
            </a:pPr>
            <a:r>
              <a:rPr lang="en-US" b="1" dirty="0"/>
              <a:t> </a:t>
            </a:r>
            <a:endParaRPr lang="en-US" dirty="0"/>
          </a:p>
          <a:p>
            <a:pPr marL="0" indent="0">
              <a:buNone/>
            </a:pPr>
            <a:r>
              <a:rPr lang="en-US" b="1" strike="sngStrike" dirty="0"/>
              <a:t>2.1 Introduction</a:t>
            </a:r>
            <a:endParaRPr lang="en-US" dirty="0"/>
          </a:p>
          <a:p>
            <a:pPr marL="0" indent="0">
              <a:buNone/>
            </a:pPr>
            <a:r>
              <a:rPr lang="en-US" b="1" strike="sngStrike" dirty="0"/>
              <a:t>2.2 Arguments and predicates</a:t>
            </a:r>
            <a:endParaRPr lang="en-US" dirty="0"/>
          </a:p>
          <a:p>
            <a:pPr marL="0" indent="0">
              <a:buNone/>
            </a:pPr>
            <a:r>
              <a:rPr lang="en-US" b="1" dirty="0"/>
              <a:t>2.3 Sense, denotation, and reference: intension and extension</a:t>
            </a:r>
            <a:endParaRPr lang="en-US" dirty="0"/>
          </a:p>
          <a:p>
            <a:pPr marL="0" indent="0">
              <a:buNone/>
            </a:pPr>
            <a:r>
              <a:rPr lang="en-US" b="1" dirty="0"/>
              <a:t>2.4 Sentence, statement, utterance, and proposition</a:t>
            </a:r>
            <a:endParaRPr lang="en-US" dirty="0"/>
          </a:p>
          <a:p>
            <a:pPr marL="0" indent="0" rtl="1">
              <a:buNone/>
            </a:pPr>
            <a:r>
              <a:rPr lang="en-US" b="1" dirty="0"/>
              <a:t>2.5 Logical properties of sentences</a:t>
            </a:r>
            <a:endParaRPr lang="en-US" dirty="0"/>
          </a:p>
          <a:p>
            <a:pPr marL="0" indent="0">
              <a:buNone/>
            </a:pPr>
            <a:r>
              <a:rPr lang="en-US" b="1" strike="sngStrike" dirty="0"/>
              <a:t>2.6 Logical classes</a:t>
            </a:r>
            <a:endParaRPr lang="en-US" dirty="0"/>
          </a:p>
          <a:p>
            <a:pPr marL="0" indent="0">
              <a:buNone/>
            </a:pPr>
            <a:r>
              <a:rPr lang="en-US" b="1" strike="sngStrike" dirty="0"/>
              <a:t>2.7 Logical relations</a:t>
            </a:r>
            <a:endParaRPr lang="en-US" dirty="0"/>
          </a:p>
          <a:p>
            <a:pPr marL="0" indent="0">
              <a:buNone/>
            </a:pPr>
            <a:r>
              <a:rPr lang="en-US" b="1" strike="sngStrike" dirty="0"/>
              <a:t>2.8 Quantification</a:t>
            </a:r>
            <a:endParaRPr lang="en-US" dirty="0"/>
          </a:p>
          <a:p>
            <a:pPr marL="0" indent="0">
              <a:buNone/>
            </a:pPr>
            <a:r>
              <a:rPr lang="en-US" b="1" strike="sngStrike" dirty="0"/>
              <a:t>2.9 Use and </a:t>
            </a:r>
            <a:r>
              <a:rPr lang="en-US" b="1" strike="sngStrike" dirty="0" err="1"/>
              <a:t>mentionDiscussion</a:t>
            </a:r>
            <a:r>
              <a:rPr lang="en-US" b="1" strike="sngStrike" dirty="0"/>
              <a:t> questions </a:t>
            </a:r>
            <a:r>
              <a:rPr lang="en-US" b="1" strike="sngStrike" dirty="0" err="1"/>
              <a:t>andexercises</a:t>
            </a:r>
            <a:endParaRPr lang="en-US" dirty="0"/>
          </a:p>
          <a:p>
            <a:pPr marL="0" indent="0">
              <a:buNone/>
            </a:pPr>
            <a:r>
              <a:rPr lang="en-US" b="1" strike="sngStrike" dirty="0"/>
              <a:t>Suggestions for further reading</a:t>
            </a:r>
            <a:endParaRPr lang="en-US" dirty="0"/>
          </a:p>
          <a:p>
            <a:pPr marL="0" indent="0">
              <a:buNone/>
            </a:pPr>
            <a:endParaRPr lang="en-US" dirty="0"/>
          </a:p>
        </p:txBody>
      </p:sp>
    </p:spTree>
    <p:extLst>
      <p:ext uri="{BB962C8B-B14F-4D97-AF65-F5344CB8AC3E}">
        <p14:creationId xmlns:p14="http://schemas.microsoft.com/office/powerpoint/2010/main" val="1679822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t>2.3 Sense, denotation, and reference: </a:t>
            </a:r>
            <a:r>
              <a:rPr lang="en-US" b="1" i="1" u="sng" dirty="0" smtClean="0"/>
              <a:t>intension and extension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One </a:t>
            </a:r>
            <a:r>
              <a:rPr lang="en-US" dirty="0"/>
              <a:t>way of approaching the study of meaning is to attempt to correlate </a:t>
            </a:r>
            <a:r>
              <a:rPr lang="en-US" i="1" dirty="0"/>
              <a:t>expressions</a:t>
            </a:r>
            <a:r>
              <a:rPr lang="en-US" dirty="0"/>
              <a:t> in language with aspects of the world. This is known as the </a:t>
            </a:r>
            <a:r>
              <a:rPr lang="en-US" b="1" dirty="0"/>
              <a:t>extensional </a:t>
            </a:r>
            <a:r>
              <a:rPr lang="en-US" dirty="0"/>
              <a:t>approach to meaning. The thing or things in the world referred to by a particular expression is its </a:t>
            </a:r>
            <a:r>
              <a:rPr lang="en-US" b="1" dirty="0"/>
              <a:t>referent(s): </a:t>
            </a:r>
            <a:r>
              <a:rPr lang="en-US" dirty="0"/>
              <a:t>in saying </a:t>
            </a:r>
            <a:r>
              <a:rPr lang="en-US" i="1" dirty="0"/>
              <a:t>The cat's hungry, </a:t>
            </a:r>
            <a:r>
              <a:rPr lang="en-US" dirty="0"/>
              <a:t>I am (normally) referring to a particular</a:t>
            </a:r>
          </a:p>
          <a:p>
            <a:pPr marL="0" indent="0">
              <a:buNone/>
            </a:pPr>
            <a:r>
              <a:rPr lang="en-US" dirty="0"/>
              <a:t>cat, and that cat is the referent of the expression </a:t>
            </a:r>
            <a:r>
              <a:rPr lang="en-US" i="1" dirty="0"/>
              <a:t>the cat. </a:t>
            </a:r>
            <a:r>
              <a:rPr lang="en-US" dirty="0"/>
              <a:t>This is sometimes called the </a:t>
            </a:r>
            <a:r>
              <a:rPr lang="en-US" b="1" dirty="0"/>
              <a:t>reference </a:t>
            </a:r>
            <a:r>
              <a:rPr lang="en-US" dirty="0"/>
              <a:t>of the word </a:t>
            </a:r>
            <a:r>
              <a:rPr lang="en-US" i="1" dirty="0"/>
              <a:t>cat.</a:t>
            </a:r>
            <a:endParaRPr lang="en-US" dirty="0"/>
          </a:p>
          <a:p>
            <a:pPr marL="0" indent="0">
              <a:buNone/>
            </a:pPr>
            <a:r>
              <a:rPr lang="en-US" dirty="0"/>
              <a:t>The alternative to an extensional approach to meaning is an </a:t>
            </a:r>
            <a:r>
              <a:rPr lang="en-US" b="1" dirty="0" err="1"/>
              <a:t>intensional</a:t>
            </a:r>
            <a:r>
              <a:rPr lang="en-US" dirty="0"/>
              <a:t> approach. Take the word </a:t>
            </a:r>
            <a:r>
              <a:rPr lang="en-US" i="1" dirty="0"/>
              <a:t>cat.</a:t>
            </a:r>
            <a:r>
              <a:rPr lang="en-US" dirty="0"/>
              <a:t> For them, </a:t>
            </a:r>
            <a:r>
              <a:rPr lang="en-US" b="1" dirty="0"/>
              <a:t>sense</a:t>
            </a:r>
            <a:r>
              <a:rPr lang="en-US" dirty="0"/>
              <a:t> is a matter of the relations between a word and other words in a language. So, for instance, the sense of </a:t>
            </a:r>
            <a:r>
              <a:rPr lang="en-US" i="1" dirty="0"/>
              <a:t>cat </a:t>
            </a:r>
            <a:r>
              <a:rPr lang="en-US" dirty="0"/>
              <a:t>would be constituted by its relations with other words such as </a:t>
            </a:r>
            <a:r>
              <a:rPr lang="en-US" i="1" dirty="0"/>
              <a:t>dog </a:t>
            </a:r>
            <a:r>
              <a:rPr lang="en-US" dirty="0"/>
              <a:t>(a cat is necessarily not a dog), </a:t>
            </a:r>
            <a:r>
              <a:rPr lang="en-US" i="1" dirty="0"/>
              <a:t>animal </a:t>
            </a:r>
            <a:r>
              <a:rPr lang="en-US" dirty="0"/>
              <a:t>(a cat is an animal), </a:t>
            </a:r>
            <a:r>
              <a:rPr lang="en-US" i="1" dirty="0" err="1"/>
              <a:t>miaow</a:t>
            </a:r>
            <a:r>
              <a:rPr lang="en-US" i="1" dirty="0"/>
              <a:t> (The cat </a:t>
            </a:r>
            <a:r>
              <a:rPr lang="en-US" i="1" dirty="0" err="1"/>
              <a:t>miaowed</a:t>
            </a:r>
            <a:r>
              <a:rPr lang="en-US" dirty="0"/>
              <a:t> is normal but </a:t>
            </a:r>
            <a:r>
              <a:rPr lang="en-US" i="1" dirty="0"/>
              <a:t>?The dog </a:t>
            </a:r>
            <a:r>
              <a:rPr lang="en-US" i="1" dirty="0" err="1"/>
              <a:t>miaowed</a:t>
            </a:r>
            <a:r>
              <a:rPr lang="en-US" dirty="0"/>
              <a:t> is not).</a:t>
            </a:r>
          </a:p>
          <a:p>
            <a:endParaRPr lang="en-US" dirty="0"/>
          </a:p>
        </p:txBody>
      </p:sp>
    </p:spTree>
    <p:extLst>
      <p:ext uri="{BB962C8B-B14F-4D97-AF65-F5344CB8AC3E}">
        <p14:creationId xmlns:p14="http://schemas.microsoft.com/office/powerpoint/2010/main" val="757081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i="1" dirty="0"/>
              <a:t>Note. </a:t>
            </a:r>
            <a:endParaRPr lang="en-US" dirty="0"/>
          </a:p>
          <a:p>
            <a:pPr marL="0" indent="0" fontAlgn="base">
              <a:buNone/>
            </a:pPr>
            <a:r>
              <a:rPr lang="en-US" i="1" dirty="0"/>
              <a:t>Connotation</a:t>
            </a:r>
            <a:r>
              <a:rPr lang="en-US" dirty="0"/>
              <a:t>: the emotional content of a word.</a:t>
            </a:r>
          </a:p>
          <a:p>
            <a:pPr marL="0" indent="0" fontAlgn="base">
              <a:buNone/>
            </a:pPr>
            <a:r>
              <a:rPr lang="en-US" i="1" dirty="0"/>
              <a:t>Denotation</a:t>
            </a:r>
            <a:r>
              <a:rPr lang="en-US" dirty="0"/>
              <a:t> (core meaning): the meaning of an expression less its connotative meaning.</a:t>
            </a:r>
          </a:p>
          <a:p>
            <a:pPr marL="0" indent="0">
              <a:buNone/>
            </a:pPr>
            <a:endParaRPr lang="en-US" dirty="0"/>
          </a:p>
        </p:txBody>
      </p:sp>
    </p:spTree>
    <p:extLst>
      <p:ext uri="{BB962C8B-B14F-4D97-AF65-F5344CB8AC3E}">
        <p14:creationId xmlns:p14="http://schemas.microsoft.com/office/powerpoint/2010/main" val="4253203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marL="0" indent="0" rtl="1">
              <a:buNone/>
            </a:pPr>
            <a:r>
              <a:rPr lang="en-US" b="1" u="sng" dirty="0"/>
              <a:t>2.4 Sentence, statement, utterance and proposition</a:t>
            </a:r>
            <a:endParaRPr lang="en-US" dirty="0"/>
          </a:p>
          <a:p>
            <a:pPr marL="0" indent="0" rtl="1">
              <a:buNone/>
            </a:pPr>
            <a:r>
              <a:rPr lang="en-US" b="1" u="sng" dirty="0"/>
              <a:t>2.4.1 Sentence meaning; truth conditions; propositional content</a:t>
            </a:r>
            <a:endParaRPr lang="en-US" dirty="0"/>
          </a:p>
          <a:p>
            <a:pPr marL="0" indent="0">
              <a:buNone/>
            </a:pPr>
            <a:r>
              <a:rPr lang="en-US" dirty="0"/>
              <a:t>A </a:t>
            </a:r>
            <a:r>
              <a:rPr lang="en-US" b="1" dirty="0"/>
              <a:t>sentence</a:t>
            </a:r>
            <a:r>
              <a:rPr lang="en-US" dirty="0"/>
              <a:t> is a grammatically complete string of words expressing a complete thought. A sentence can be thought of as the IDEAL string of words behind various utterances.  Thus, </a:t>
            </a:r>
            <a:r>
              <a:rPr lang="en-US" i="1" dirty="0"/>
              <a:t>The cat sat on the mat </a:t>
            </a:r>
            <a:r>
              <a:rPr lang="en-US" dirty="0"/>
              <a:t>and </a:t>
            </a:r>
            <a:r>
              <a:rPr lang="en-US" i="1" dirty="0"/>
              <a:t>John put his hat on the table </a:t>
            </a:r>
            <a:r>
              <a:rPr lang="en-US" dirty="0"/>
              <a:t>are sentences of English; but</a:t>
            </a:r>
            <a:r>
              <a:rPr lang="en-US" i="1" dirty="0"/>
              <a:t> John put on the table </a:t>
            </a:r>
            <a:r>
              <a:rPr lang="en-US" dirty="0"/>
              <a:t>and </a:t>
            </a:r>
            <a:r>
              <a:rPr lang="en-US" i="1" dirty="0"/>
              <a:t>Is the of mother boy swim </a:t>
            </a:r>
            <a:r>
              <a:rPr lang="en-US" dirty="0"/>
              <a:t>are not.</a:t>
            </a:r>
          </a:p>
          <a:p>
            <a:endParaRPr lang="en-US" dirty="0"/>
          </a:p>
        </p:txBody>
      </p:sp>
    </p:spTree>
    <p:extLst>
      <p:ext uri="{BB962C8B-B14F-4D97-AF65-F5344CB8AC3E}">
        <p14:creationId xmlns:p14="http://schemas.microsoft.com/office/powerpoint/2010/main" val="2152661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a:bodyPr>
          <a:lstStyle/>
          <a:p>
            <a:pPr marL="0" indent="0">
              <a:buNone/>
            </a:pPr>
            <a:r>
              <a:rPr lang="en-US" i="1" dirty="0"/>
              <a:t>An </a:t>
            </a:r>
            <a:r>
              <a:rPr lang="en-US" b="1" i="1" dirty="0"/>
              <a:t>utterance</a:t>
            </a:r>
            <a:r>
              <a:rPr lang="en-US" i="1" dirty="0"/>
              <a:t> is any stretch of talk, by one person, before and after which there is silence on the part of that person. An utterance is the use by a particular speaker, on a particular occasion, of a piece of language, such as a sequence of sentences, or a simple phrase, or even a simple word. </a:t>
            </a:r>
            <a:r>
              <a:rPr lang="en-US" dirty="0"/>
              <a:t>The abstract idea of a sentence is the basis for understanding those expressions which are not sentences. The meanings of non-sentences can best be </a:t>
            </a:r>
            <a:r>
              <a:rPr lang="en-US" dirty="0" err="1"/>
              <a:t>analysed</a:t>
            </a:r>
            <a:r>
              <a:rPr lang="en-US" dirty="0"/>
              <a:t> by considering them to be abbreviations, or incomplete versions, of whole sentences.</a:t>
            </a:r>
          </a:p>
          <a:p>
            <a:endParaRPr lang="en-US" dirty="0"/>
          </a:p>
        </p:txBody>
      </p:sp>
    </p:spTree>
    <p:extLst>
      <p:ext uri="{BB962C8B-B14F-4D97-AF65-F5344CB8AC3E}">
        <p14:creationId xmlns:p14="http://schemas.microsoft.com/office/powerpoint/2010/main" val="1872371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pPr marL="0" indent="0">
              <a:buNone/>
            </a:pPr>
            <a:r>
              <a:rPr lang="en-US" b="1" dirty="0"/>
              <a:t>PROPOSITION</a:t>
            </a:r>
            <a:r>
              <a:rPr lang="en-US" dirty="0"/>
              <a:t>: Semantics is concerned with the meanings of non- sentences, such as phrases and incomplete sentences, just as much as with whole sentences. But it is more convenient to begin our analysis with the case of whole sentences. The meanings of whole sentences involve propositions; the notion of a proposition is central to semantics.</a:t>
            </a:r>
          </a:p>
          <a:p>
            <a:pPr marL="0" indent="0">
              <a:buNone/>
            </a:pPr>
            <a:r>
              <a:rPr lang="en-US" dirty="0"/>
              <a:t>A </a:t>
            </a:r>
            <a:r>
              <a:rPr lang="en-US" b="1" dirty="0"/>
              <a:t>PROPOSITION</a:t>
            </a:r>
            <a:r>
              <a:rPr lang="en-US" dirty="0"/>
              <a:t> is that part of the meaning of the utterance of a sentence which describes some state of aﬀairs. A proposition is a claim about the world. It has just the form of an idea. It can be true or false. The state of aﬀairs typically involves people or things referred to by expressions in the sentence and the situation or action they are involved in. In uttering a declarative sentence a speaker typically asserts a proposition. The notion of </a:t>
            </a:r>
            <a:r>
              <a:rPr lang="en-US" b="1" dirty="0"/>
              <a:t>truth</a:t>
            </a:r>
            <a:r>
              <a:rPr lang="en-US" dirty="0"/>
              <a:t> can be used to decide whether two sentences express diﬀerent propositions. Thus, if there is any conceivable set of circumstances in which one sentence is true, while the other is false, we can be sure that they express diﬀerent propositions.</a:t>
            </a:r>
          </a:p>
          <a:p>
            <a:endParaRPr lang="en-US" dirty="0"/>
          </a:p>
        </p:txBody>
      </p:sp>
    </p:spTree>
    <p:extLst>
      <p:ext uri="{BB962C8B-B14F-4D97-AF65-F5344CB8AC3E}">
        <p14:creationId xmlns:p14="http://schemas.microsoft.com/office/powerpoint/2010/main" val="3565747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For more clarification, consider the following (READ it): </a:t>
            </a:r>
            <a:br>
              <a:rPr lang="en-US" dirty="0"/>
            </a:b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1600200"/>
            <a:ext cx="4901609" cy="4261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8262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pPr marL="0" indent="0">
              <a:buNone/>
            </a:pPr>
            <a:r>
              <a:rPr lang="en-US" b="1" u="sng" dirty="0"/>
              <a:t>2.5 Logical properties of sentences</a:t>
            </a:r>
            <a:endParaRPr lang="en-US" dirty="0"/>
          </a:p>
          <a:p>
            <a:pPr marL="0" indent="0" rtl="1">
              <a:buNone/>
            </a:pPr>
            <a:r>
              <a:rPr lang="en-US" b="1" u="sng" dirty="0"/>
              <a:t>2.5.1 Logical relations between sentences</a:t>
            </a:r>
            <a:endParaRPr lang="en-US" dirty="0"/>
          </a:p>
          <a:p>
            <a:pPr marL="0" indent="0">
              <a:buNone/>
            </a:pPr>
            <a:r>
              <a:rPr lang="en-US" b="1" u="sng" dirty="0"/>
              <a:t>2.5.1.1 Entailment</a:t>
            </a:r>
            <a:r>
              <a:rPr lang="en-US" dirty="0"/>
              <a:t> (unilateral entailment)</a:t>
            </a:r>
          </a:p>
          <a:p>
            <a:pPr marL="0" indent="0">
              <a:buNone/>
            </a:pPr>
            <a:r>
              <a:rPr lang="en-US" dirty="0"/>
              <a:t>This and the following relations strictly speaking hold between propositions, and that is how we shall treat them to begin with. Entailment is the relation which holds between the P and the corresponding Q items in the following:</a:t>
            </a:r>
          </a:p>
          <a:p>
            <a:pPr marL="0" indent="0">
              <a:buNone/>
            </a:pPr>
            <a:r>
              <a:rPr lang="en-US" b="1" i="1" dirty="0"/>
              <a:t>P</a:t>
            </a:r>
            <a:r>
              <a:rPr lang="en-US" i="1" dirty="0"/>
              <a:t> </a:t>
            </a:r>
            <a:r>
              <a:rPr lang="en-US" dirty="0"/>
              <a:t>(S1)                                                           </a:t>
            </a:r>
            <a:r>
              <a:rPr lang="en-US" b="1" i="1" dirty="0"/>
              <a:t>Q</a:t>
            </a:r>
            <a:r>
              <a:rPr lang="en-US" i="1" dirty="0"/>
              <a:t> </a:t>
            </a:r>
            <a:r>
              <a:rPr lang="en-US" dirty="0"/>
              <a:t>(S2)</a:t>
            </a:r>
          </a:p>
          <a:p>
            <a:pPr marL="0" indent="0">
              <a:buNone/>
            </a:pPr>
            <a:r>
              <a:rPr lang="en-US" dirty="0"/>
              <a:t>It's a dog.                                        It's an animal.</a:t>
            </a:r>
          </a:p>
          <a:p>
            <a:pPr marL="0" indent="0">
              <a:buNone/>
            </a:pPr>
            <a:r>
              <a:rPr lang="en-US" dirty="0"/>
              <a:t>John killed the wasp.                      The wasp died.</a:t>
            </a:r>
          </a:p>
          <a:p>
            <a:pPr marL="0" indent="0" rtl="1">
              <a:buNone/>
            </a:pPr>
            <a:r>
              <a:rPr lang="en-US" dirty="0"/>
              <a:t>All dogs are purple.                        My dog is purple.</a:t>
            </a:r>
          </a:p>
          <a:p>
            <a:pPr marL="0" indent="0">
              <a:buNone/>
            </a:pPr>
            <a:r>
              <a:rPr lang="en-US" dirty="0"/>
              <a:t>To say that proposition P </a:t>
            </a:r>
            <a:r>
              <a:rPr lang="en-US" b="1" dirty="0"/>
              <a:t>entails </a:t>
            </a:r>
            <a:r>
              <a:rPr lang="en-US" dirty="0"/>
              <a:t>proposition Q means that the truth of Q follows logically and inescapably from the truth of P, and the falsity of P follows likewise from the falsity of Q.</a:t>
            </a:r>
          </a:p>
          <a:p>
            <a:pPr marL="0" indent="0">
              <a:buNone/>
            </a:pPr>
            <a:r>
              <a:rPr lang="en-US" dirty="0"/>
              <a:t>S1 (T)             S2 (T)    </a:t>
            </a:r>
            <a:r>
              <a:rPr lang="en-US" b="1" u="sng" dirty="0"/>
              <a:t>BUT</a:t>
            </a:r>
            <a:r>
              <a:rPr lang="en-US" dirty="0"/>
              <a:t>                 S1(T)                S2(T) </a:t>
            </a:r>
          </a:p>
          <a:p>
            <a:pPr marL="0" indent="0">
              <a:buNone/>
            </a:pPr>
            <a:r>
              <a:rPr lang="en-US" dirty="0"/>
              <a:t> </a:t>
            </a:r>
          </a:p>
          <a:p>
            <a:pPr marL="0" indent="0">
              <a:buNone/>
            </a:pPr>
            <a:r>
              <a:rPr lang="en-US" dirty="0"/>
              <a:t>S1 (not)                        S2 (not)               </a:t>
            </a:r>
          </a:p>
          <a:p>
            <a:endParaRPr lang="en-US" dirty="0"/>
          </a:p>
        </p:txBody>
      </p:sp>
      <p:cxnSp>
        <p:nvCxnSpPr>
          <p:cNvPr id="5" name="Straight Arrow Connector 4"/>
          <p:cNvCxnSpPr/>
          <p:nvPr/>
        </p:nvCxnSpPr>
        <p:spPr>
          <a:xfrm>
            <a:off x="1219200" y="4953000"/>
            <a:ext cx="685800"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7" name="Straight Arrow Connector 6"/>
          <p:cNvCxnSpPr/>
          <p:nvPr/>
        </p:nvCxnSpPr>
        <p:spPr>
          <a:xfrm flipH="1">
            <a:off x="1562100" y="5562600"/>
            <a:ext cx="1333500"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9" name="Straight Arrow Connector 8"/>
          <p:cNvCxnSpPr/>
          <p:nvPr/>
        </p:nvCxnSpPr>
        <p:spPr>
          <a:xfrm flipH="1">
            <a:off x="5105400" y="4953000"/>
            <a:ext cx="914400"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1" name="Straight Connector 10"/>
          <p:cNvCxnSpPr/>
          <p:nvPr/>
        </p:nvCxnSpPr>
        <p:spPr>
          <a:xfrm flipH="1">
            <a:off x="5410200" y="4724400"/>
            <a:ext cx="152400" cy="685800"/>
          </a:xfrm>
          <a:prstGeom prst="line">
            <a:avLst/>
          </a:prstGeom>
        </p:spPr>
        <p:style>
          <a:lnRef idx="2">
            <a:schemeClr val="accent3"/>
          </a:lnRef>
          <a:fillRef idx="0">
            <a:schemeClr val="accent3"/>
          </a:fillRef>
          <a:effectRef idx="1">
            <a:schemeClr val="accent3"/>
          </a:effectRef>
          <a:fontRef idx="minor">
            <a:schemeClr val="tx1"/>
          </a:fontRef>
        </p:style>
      </p:cxnSp>
      <p:cxnSp>
        <p:nvCxnSpPr>
          <p:cNvPr id="13" name="Straight Connector 12"/>
          <p:cNvCxnSpPr/>
          <p:nvPr/>
        </p:nvCxnSpPr>
        <p:spPr>
          <a:xfrm>
            <a:off x="5410200" y="4724400"/>
            <a:ext cx="304800" cy="685800"/>
          </a:xfrm>
          <a:prstGeom prst="line">
            <a:avLst/>
          </a:prstGeom>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37826820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879</Words>
  <Application>Microsoft Office PowerPoint</Application>
  <PresentationFormat>On-screen Show (4:3)</PresentationFormat>
  <Paragraphs>66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Lecture 2 (Chapter 2) </vt:lpstr>
      <vt:lpstr>PowerPoint Presentation</vt:lpstr>
      <vt:lpstr>2.3 Sense, denotation, and reference: intension and extension </vt:lpstr>
      <vt:lpstr>PowerPoint Presentation</vt:lpstr>
      <vt:lpstr>PowerPoint Presentation</vt:lpstr>
      <vt:lpstr>PowerPoint Presentation</vt:lpstr>
      <vt:lpstr>PowerPoint Presentation</vt:lpstr>
      <vt:lpstr>For more clarification, consider the following (READ it):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 (Chapter 2)</dc:title>
  <dc:creator>pc</dc:creator>
  <cp:lastModifiedBy>pc</cp:lastModifiedBy>
  <cp:revision>2</cp:revision>
  <dcterms:created xsi:type="dcterms:W3CDTF">2015-09-06T06:01:56Z</dcterms:created>
  <dcterms:modified xsi:type="dcterms:W3CDTF">2015-09-06T06:17:21Z</dcterms:modified>
</cp:coreProperties>
</file>