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1" r:id="rId1"/>
  </p:sldMasterIdLst>
  <p:notesMasterIdLst>
    <p:notesMasterId r:id="rId43"/>
  </p:notesMasterIdLst>
  <p:sldIdLst>
    <p:sldId id="256" r:id="rId2"/>
    <p:sldId id="405" r:id="rId3"/>
    <p:sldId id="471" r:id="rId4"/>
    <p:sldId id="466" r:id="rId5"/>
    <p:sldId id="467" r:id="rId6"/>
    <p:sldId id="468" r:id="rId7"/>
    <p:sldId id="469" r:id="rId8"/>
    <p:sldId id="470" r:id="rId9"/>
    <p:sldId id="472" r:id="rId10"/>
    <p:sldId id="473" r:id="rId11"/>
    <p:sldId id="474" r:id="rId12"/>
    <p:sldId id="408" r:id="rId13"/>
    <p:sldId id="410" r:id="rId14"/>
    <p:sldId id="411" r:id="rId15"/>
    <p:sldId id="429" r:id="rId16"/>
    <p:sldId id="430" r:id="rId17"/>
    <p:sldId id="431" r:id="rId18"/>
    <p:sldId id="432" r:id="rId19"/>
    <p:sldId id="475" r:id="rId20"/>
    <p:sldId id="477" r:id="rId21"/>
    <p:sldId id="480" r:id="rId22"/>
    <p:sldId id="433" r:id="rId23"/>
    <p:sldId id="479" r:id="rId24"/>
    <p:sldId id="489" r:id="rId25"/>
    <p:sldId id="490" r:id="rId26"/>
    <p:sldId id="491" r:id="rId27"/>
    <p:sldId id="492" r:id="rId28"/>
    <p:sldId id="481" r:id="rId29"/>
    <p:sldId id="482" r:id="rId30"/>
    <p:sldId id="483" r:id="rId31"/>
    <p:sldId id="487" r:id="rId32"/>
    <p:sldId id="484" r:id="rId33"/>
    <p:sldId id="485" r:id="rId34"/>
    <p:sldId id="488" r:id="rId35"/>
    <p:sldId id="460" r:id="rId36"/>
    <p:sldId id="447" r:id="rId37"/>
    <p:sldId id="448" r:id="rId38"/>
    <p:sldId id="449" r:id="rId39"/>
    <p:sldId id="455" r:id="rId40"/>
    <p:sldId id="456" r:id="rId41"/>
    <p:sldId id="457" r:id="rId42"/>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7455" autoAdjust="0"/>
    <p:restoredTop sz="92040" autoAdjust="0"/>
  </p:normalViewPr>
  <p:slideViewPr>
    <p:cSldViewPr>
      <p:cViewPr varScale="1">
        <p:scale>
          <a:sx n="69" d="100"/>
          <a:sy n="69" d="100"/>
        </p:scale>
        <p:origin x="-10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2" d="100"/>
          <a:sy n="52" d="100"/>
        </p:scale>
        <p:origin x="-289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vl1pPr>
          </a:lstStyle>
          <a:p>
            <a:endParaRPr lang="en-US"/>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fld id="{8AE989E2-7797-434B-9EF3-E446AC6D30FA}" type="datetimeFigureOut">
              <a:rPr lang="en-US"/>
              <a:pPr/>
              <a:t>2/3/2020</a:t>
            </a:fld>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vl1pPr>
          </a:lstStyle>
          <a:p>
            <a:endParaRPr lang="en-US"/>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A3262469-0C3A-41D7-B374-7DAFCFFBDBC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j-lt"/>
        <a:ea typeface="+mn-ea"/>
        <a:cs typeface="+mn-cs"/>
      </a:defRPr>
    </a:lvl1pPr>
    <a:lvl2pPr marL="457200" algn="l" rtl="0" fontAlgn="base">
      <a:spcBef>
        <a:spcPct val="30000"/>
      </a:spcBef>
      <a:spcAft>
        <a:spcPct val="0"/>
      </a:spcAft>
      <a:defRPr sz="1200" kern="1200">
        <a:solidFill>
          <a:schemeClr val="tx1"/>
        </a:solidFill>
        <a:latin typeface="+mj-lt"/>
        <a:ea typeface="+mn-ea"/>
        <a:cs typeface="+mn-cs"/>
      </a:defRPr>
    </a:lvl2pPr>
    <a:lvl3pPr marL="914400" algn="l" rtl="0" fontAlgn="base">
      <a:spcBef>
        <a:spcPct val="30000"/>
      </a:spcBef>
      <a:spcAft>
        <a:spcPct val="0"/>
      </a:spcAft>
      <a:defRPr sz="1200" kern="1200">
        <a:solidFill>
          <a:schemeClr val="tx1"/>
        </a:solidFill>
        <a:latin typeface="+mj-lt"/>
        <a:ea typeface="+mn-ea"/>
        <a:cs typeface="+mn-cs"/>
      </a:defRPr>
    </a:lvl3pPr>
    <a:lvl4pPr marL="1371600" algn="l" rtl="0" fontAlgn="base">
      <a:spcBef>
        <a:spcPct val="30000"/>
      </a:spcBef>
      <a:spcAft>
        <a:spcPct val="0"/>
      </a:spcAft>
      <a:defRPr sz="1200" kern="1200">
        <a:solidFill>
          <a:schemeClr val="tx1"/>
        </a:solidFill>
        <a:latin typeface="+mj-lt"/>
        <a:ea typeface="+mn-ea"/>
        <a:cs typeface="+mn-cs"/>
      </a:defRPr>
    </a:lvl4pPr>
    <a:lvl5pPr marL="1828800" algn="l" rtl="0" fontAlgn="base">
      <a:spcBef>
        <a:spcPct val="30000"/>
      </a:spcBef>
      <a:spcAft>
        <a:spcPct val="0"/>
      </a:spcAft>
      <a:defRPr sz="1200" kern="1200">
        <a:solidFill>
          <a:schemeClr val="tx1"/>
        </a:solidFill>
        <a:latin typeface="+mj-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25: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3" name="Google Shape;253;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6: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0" name="Google Shape;260;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7: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7" name="Google Shape;267;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8: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4" name="Google Shape;274;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4: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6" name="Google Shape;176;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5: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6: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7: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7" name="Google Shape;197;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2: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2" name="Google Shape;232;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3: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9" name="Google Shape;239;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4:notes"/>
          <p:cNvSpPr txBox="1">
            <a:spLocks noGrp="1"/>
          </p:cNvSpPr>
          <p:nvPr>
            <p:ph type="body" idx="1"/>
          </p:nvPr>
        </p:nvSpPr>
        <p:spPr>
          <a:xfrm>
            <a:off x="685480" y="4343144"/>
            <a:ext cx="5487041" cy="411501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6" name="Google Shape;246;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l" rtl="0">
              <a:defRPr sz="3200">
                <a:solidFill>
                  <a:schemeClr val="tx1"/>
                </a:solidFill>
              </a:defRPr>
            </a:lvl1pPr>
          </a:lstStyle>
          <a:p>
            <a:r>
              <a:rPr kumimoji="0" lang="ar-SA" dirty="0" smtClean="0"/>
              <a:t>انقر لتحرير نمط العنوان الرئيسي</a:t>
            </a:r>
            <a:endParaRPr kumimoji="0" lang="en-US" dirty="0"/>
          </a:p>
        </p:txBody>
      </p:sp>
      <p:sp>
        <p:nvSpPr>
          <p:cNvPr id="9" name="عنوان فرعي 8"/>
          <p:cNvSpPr>
            <a:spLocks noGrp="1"/>
          </p:cNvSpPr>
          <p:nvPr>
            <p:ph type="subTitle" idx="1"/>
          </p:nvPr>
        </p:nvSpPr>
        <p:spPr>
          <a:xfrm>
            <a:off x="1219200" y="5124450"/>
            <a:ext cx="6858000" cy="533400"/>
          </a:xfrm>
        </p:spPr>
        <p:txBody>
          <a:bodyPr/>
          <a:lstStyle>
            <a:lvl1pPr marL="0" indent="0" algn="l">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dirty="0" smtClean="0"/>
              <a:t>انقر لتحرير نمط العنوان الثانوي الرئيسي</a:t>
            </a:r>
            <a:endParaRPr kumimoji="0" lang="en-US" dirty="0"/>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pPr>
              <a:defRPr/>
            </a:pPr>
            <a:endParaRPr lang="en-US"/>
          </a:p>
        </p:txBody>
      </p:sp>
      <p:sp>
        <p:nvSpPr>
          <p:cNvPr id="17" name="عنصر نائب للتذييل 16"/>
          <p:cNvSpPr>
            <a:spLocks noGrp="1"/>
          </p:cNvSpPr>
          <p:nvPr>
            <p:ph type="ftr" sz="quarter" idx="11"/>
          </p:nvPr>
        </p:nvSpPr>
        <p:spPr>
          <a:xfrm>
            <a:off x="2898648" y="6355080"/>
            <a:ext cx="3474720" cy="365760"/>
          </a:xfrm>
        </p:spPr>
        <p:txBody>
          <a:bodyPr/>
          <a:lstStyle/>
          <a:p>
            <a:pPr>
              <a:defRPr/>
            </a:pPr>
            <a:endParaRPr lang="en-US"/>
          </a:p>
        </p:txBody>
      </p:sp>
      <p:sp>
        <p:nvSpPr>
          <p:cNvPr id="29" name="عنصر نائب لرقم الشريحة 28"/>
          <p:cNvSpPr>
            <a:spLocks noGrp="1"/>
          </p:cNvSpPr>
          <p:nvPr>
            <p:ph type="sldNum" sz="quarter" idx="12"/>
          </p:nvPr>
        </p:nvSpPr>
        <p:spPr>
          <a:xfrm>
            <a:off x="1216152" y="6355080"/>
            <a:ext cx="1219200" cy="365760"/>
          </a:xfrm>
        </p:spPr>
        <p:txBody>
          <a:bodyPr/>
          <a:lstStyle/>
          <a:p>
            <a:pPr>
              <a:defRPr/>
            </a:pPr>
            <a:fld id="{E7D7DE30-99C8-4930-BF57-FFE465DE5863}" type="slidenum">
              <a:rPr lang="en-US" smtClean="0"/>
              <a:pPr>
                <a:defRPr/>
              </a:pPr>
              <a:t>‹#›</a:t>
            </a:fld>
            <a:endParaRPr lang="en-US"/>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rtl="0" eaLnBrk="1" latinLnBrk="0" hangingPunct="1"/>
            <a:endParaRPr kumimoji="0" lang="en-US" dirty="0"/>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E7D7DE30-99C8-4930-BF57-FFE465DE5863}" type="slidenum">
              <a:rPr lang="en-US" smtClean="0"/>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E7D7DE30-99C8-4930-BF57-FFE465DE5863}" type="slidenum">
              <a:rPr lang="en-US" smtClean="0"/>
              <a:pPr>
                <a:defRPr/>
              </a:pPr>
              <a:t>‹#›</a:t>
            </a:fld>
            <a:endParaRPr lang="en-US"/>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عنوان، ونص، ومحتوى" type="txAndObj">
  <p:cSld name="عنوان، ونص، ومحتوى">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a:endParaRPr/>
          </a:p>
        </p:txBody>
      </p:sp>
      <p:sp>
        <p:nvSpPr>
          <p:cNvPr id="33" name="Google Shape;33;p5"/>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lstStyle>
            <a:lvl1pPr marL="457200" lvl="0" indent="-342900" algn="l">
              <a:lnSpc>
                <a:spcPct val="115000"/>
              </a:lnSpc>
              <a:spcBef>
                <a:spcPts val="360"/>
              </a:spcBef>
              <a:spcAft>
                <a:spcPts val="0"/>
              </a:spcAft>
              <a:buClr>
                <a:schemeClr val="dk1"/>
              </a:buClr>
              <a:buSzPts val="1800"/>
              <a:buChar char="●"/>
              <a:defRPr/>
            </a:lvl1pPr>
            <a:lvl2pPr marL="914400" lvl="1" indent="-342900" algn="l">
              <a:lnSpc>
                <a:spcPct val="115000"/>
              </a:lnSpc>
              <a:spcBef>
                <a:spcPts val="360"/>
              </a:spcBef>
              <a:spcAft>
                <a:spcPts val="0"/>
              </a:spcAft>
              <a:buClr>
                <a:schemeClr val="dk1"/>
              </a:buClr>
              <a:buSzPts val="1800"/>
              <a:buChar char="○"/>
              <a:defRPr/>
            </a:lvl2pPr>
            <a:lvl3pPr marL="1371600" lvl="2" indent="-342900" algn="l">
              <a:lnSpc>
                <a:spcPct val="115000"/>
              </a:lnSpc>
              <a:spcBef>
                <a:spcPts val="360"/>
              </a:spcBef>
              <a:spcAft>
                <a:spcPts val="0"/>
              </a:spcAft>
              <a:buClr>
                <a:schemeClr val="dk1"/>
              </a:buClr>
              <a:buSzPts val="1800"/>
              <a:buChar char="■"/>
              <a:defRPr/>
            </a:lvl3pPr>
            <a:lvl4pPr marL="1828800" lvl="3" indent="-342900" algn="l">
              <a:lnSpc>
                <a:spcPct val="115000"/>
              </a:lnSpc>
              <a:spcBef>
                <a:spcPts val="360"/>
              </a:spcBef>
              <a:spcAft>
                <a:spcPts val="0"/>
              </a:spcAft>
              <a:buClr>
                <a:schemeClr val="dk1"/>
              </a:buClr>
              <a:buSzPts val="1800"/>
              <a:buChar char="●"/>
              <a:defRPr/>
            </a:lvl4pPr>
            <a:lvl5pPr marL="2286000" lvl="4" indent="-342900" algn="l">
              <a:lnSpc>
                <a:spcPct val="115000"/>
              </a:lnSpc>
              <a:spcBef>
                <a:spcPts val="36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1600"/>
              </a:spcBef>
              <a:spcAft>
                <a:spcPts val="0"/>
              </a:spcAft>
              <a:buClr>
                <a:schemeClr val="dk1"/>
              </a:buClr>
              <a:buSzPts val="1800"/>
              <a:buChar char="●"/>
              <a:defRPr/>
            </a:lvl7pPr>
            <a:lvl8pPr marL="3657600" lvl="7" indent="-342900" algn="r" rtl="1">
              <a:lnSpc>
                <a:spcPct val="90000"/>
              </a:lnSpc>
              <a:spcBef>
                <a:spcPts val="1600"/>
              </a:spcBef>
              <a:spcAft>
                <a:spcPts val="0"/>
              </a:spcAft>
              <a:buClr>
                <a:schemeClr val="dk1"/>
              </a:buClr>
              <a:buSzPts val="1800"/>
              <a:buChar char="○"/>
              <a:defRPr/>
            </a:lvl8pPr>
            <a:lvl9pPr marL="4114800" lvl="8" indent="-342900" algn="r" rtl="1">
              <a:lnSpc>
                <a:spcPct val="90000"/>
              </a:lnSpc>
              <a:spcBef>
                <a:spcPts val="1600"/>
              </a:spcBef>
              <a:spcAft>
                <a:spcPts val="1600"/>
              </a:spcAft>
              <a:buClr>
                <a:schemeClr val="dk1"/>
              </a:buClr>
              <a:buSzPts val="1800"/>
              <a:buChar char="■"/>
              <a:defRPr/>
            </a:lvl9pPr>
          </a:lstStyle>
          <a:p>
            <a:endParaRPr/>
          </a:p>
        </p:txBody>
      </p:sp>
      <p:sp>
        <p:nvSpPr>
          <p:cNvPr id="34" name="Google Shape;34;p5"/>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lstStyle>
            <a:lvl1pPr marL="457200" lvl="0" indent="-342900" algn="l">
              <a:lnSpc>
                <a:spcPct val="115000"/>
              </a:lnSpc>
              <a:spcBef>
                <a:spcPts val="360"/>
              </a:spcBef>
              <a:spcAft>
                <a:spcPts val="0"/>
              </a:spcAft>
              <a:buClr>
                <a:schemeClr val="dk1"/>
              </a:buClr>
              <a:buSzPts val="1800"/>
              <a:buChar char="●"/>
              <a:defRPr/>
            </a:lvl1pPr>
            <a:lvl2pPr marL="914400" lvl="1" indent="-342900" algn="l">
              <a:lnSpc>
                <a:spcPct val="115000"/>
              </a:lnSpc>
              <a:spcBef>
                <a:spcPts val="360"/>
              </a:spcBef>
              <a:spcAft>
                <a:spcPts val="0"/>
              </a:spcAft>
              <a:buClr>
                <a:schemeClr val="dk1"/>
              </a:buClr>
              <a:buSzPts val="1800"/>
              <a:buChar char="○"/>
              <a:defRPr/>
            </a:lvl2pPr>
            <a:lvl3pPr marL="1371600" lvl="2" indent="-342900" algn="l">
              <a:lnSpc>
                <a:spcPct val="115000"/>
              </a:lnSpc>
              <a:spcBef>
                <a:spcPts val="360"/>
              </a:spcBef>
              <a:spcAft>
                <a:spcPts val="0"/>
              </a:spcAft>
              <a:buClr>
                <a:schemeClr val="dk1"/>
              </a:buClr>
              <a:buSzPts val="1800"/>
              <a:buChar char="■"/>
              <a:defRPr/>
            </a:lvl3pPr>
            <a:lvl4pPr marL="1828800" lvl="3" indent="-342900" algn="l">
              <a:lnSpc>
                <a:spcPct val="115000"/>
              </a:lnSpc>
              <a:spcBef>
                <a:spcPts val="360"/>
              </a:spcBef>
              <a:spcAft>
                <a:spcPts val="0"/>
              </a:spcAft>
              <a:buClr>
                <a:schemeClr val="dk1"/>
              </a:buClr>
              <a:buSzPts val="1800"/>
              <a:buChar char="●"/>
              <a:defRPr/>
            </a:lvl4pPr>
            <a:lvl5pPr marL="2286000" lvl="4" indent="-342900" algn="l">
              <a:lnSpc>
                <a:spcPct val="115000"/>
              </a:lnSpc>
              <a:spcBef>
                <a:spcPts val="36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1600"/>
              </a:spcBef>
              <a:spcAft>
                <a:spcPts val="0"/>
              </a:spcAft>
              <a:buClr>
                <a:schemeClr val="dk1"/>
              </a:buClr>
              <a:buSzPts val="1800"/>
              <a:buChar char="●"/>
              <a:defRPr/>
            </a:lvl7pPr>
            <a:lvl8pPr marL="3657600" lvl="7" indent="-342900" algn="r" rtl="1">
              <a:lnSpc>
                <a:spcPct val="90000"/>
              </a:lnSpc>
              <a:spcBef>
                <a:spcPts val="1600"/>
              </a:spcBef>
              <a:spcAft>
                <a:spcPts val="0"/>
              </a:spcAft>
              <a:buClr>
                <a:schemeClr val="dk1"/>
              </a:buClr>
              <a:buSzPts val="1800"/>
              <a:buChar char="○"/>
              <a:defRPr/>
            </a:lvl8pPr>
            <a:lvl9pPr marL="4114800" lvl="8" indent="-342900" algn="r" rtl="1">
              <a:lnSpc>
                <a:spcPct val="90000"/>
              </a:lnSpc>
              <a:spcBef>
                <a:spcPts val="1600"/>
              </a:spcBef>
              <a:spcAft>
                <a:spcPts val="1600"/>
              </a:spcAft>
              <a:buClr>
                <a:schemeClr val="dk1"/>
              </a:buClr>
              <a:buSzPts val="1800"/>
              <a:buChar char="■"/>
              <a:defRPr/>
            </a:lvl9pPr>
          </a:lstStyle>
          <a:p>
            <a:endParaRPr/>
          </a:p>
        </p:txBody>
      </p:sp>
      <p:sp>
        <p:nvSpPr>
          <p:cNvPr id="35" name="Google Shape;35;p5"/>
          <p:cNvSpPr txBox="1">
            <a:spLocks noGrp="1"/>
          </p:cNvSpPr>
          <p:nvPr>
            <p:ph type="dt" idx="10"/>
          </p:nvPr>
        </p:nvSpPr>
        <p:spPr>
          <a:xfrm>
            <a:off x="457200" y="6245225"/>
            <a:ext cx="2133600" cy="4761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6" name="Google Shape;36;p5"/>
          <p:cNvSpPr txBox="1">
            <a:spLocks noGrp="1"/>
          </p:cNvSpPr>
          <p:nvPr>
            <p:ph type="ftr" idx="11"/>
          </p:nvPr>
        </p:nvSpPr>
        <p:spPr>
          <a:xfrm>
            <a:off x="3124200" y="6245225"/>
            <a:ext cx="2895600" cy="4761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7" name="Google Shape;37;p5"/>
          <p:cNvSpPr txBox="1">
            <a:spLocks noGrp="1"/>
          </p:cNvSpPr>
          <p:nvPr>
            <p:ph type="sldNum" idx="12"/>
          </p:nvPr>
        </p:nvSpPr>
        <p:spPr>
          <a:xfrm>
            <a:off x="6553200" y="6245225"/>
            <a:ext cx="2133600" cy="4761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000">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E7D7DE30-99C8-4930-BF57-FFE465DE5863}" type="slidenum">
              <a:rPr lang="en-US" smtClean="0"/>
              <a:pPr>
                <a:defRPr/>
              </a:pPr>
              <a:t>‹#›</a:t>
            </a:fld>
            <a:endParaRPr lang="en-US"/>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pPr>
              <a:defRPr/>
            </a:pPr>
            <a:endParaRPr lang="en-US"/>
          </a:p>
        </p:txBody>
      </p:sp>
      <p:sp>
        <p:nvSpPr>
          <p:cNvPr id="5" name="عنصر نائب للتذييل 4"/>
          <p:cNvSpPr>
            <a:spLocks noGrp="1"/>
          </p:cNvSpPr>
          <p:nvPr>
            <p:ph type="ftr" sz="quarter" idx="11"/>
          </p:nvPr>
        </p:nvSpPr>
        <p:spPr>
          <a:xfrm>
            <a:off x="2898648" y="6355080"/>
            <a:ext cx="3474720" cy="365760"/>
          </a:xfrm>
        </p:spPr>
        <p:txBody>
          <a:bodyPr/>
          <a:lstStyle/>
          <a:p>
            <a:pPr>
              <a:defRPr/>
            </a:pPr>
            <a:endParaRPr lang="en-US"/>
          </a:p>
        </p:txBody>
      </p:sp>
      <p:sp>
        <p:nvSpPr>
          <p:cNvPr id="6" name="عنصر نائب لرقم الشريحة 5"/>
          <p:cNvSpPr>
            <a:spLocks noGrp="1"/>
          </p:cNvSpPr>
          <p:nvPr>
            <p:ph type="sldNum" sz="quarter" idx="12"/>
          </p:nvPr>
        </p:nvSpPr>
        <p:spPr>
          <a:xfrm>
            <a:off x="1069848" y="6355080"/>
            <a:ext cx="1520952" cy="365760"/>
          </a:xfrm>
        </p:spPr>
        <p:txBody>
          <a:bodyPr/>
          <a:lstStyle/>
          <a:p>
            <a:pPr>
              <a:defRPr/>
            </a:pPr>
            <a:fld id="{E7D7DE30-99C8-4930-BF57-FFE465DE5863}" type="slidenum">
              <a:rPr lang="en-US" smtClean="0"/>
              <a:pPr>
                <a:defRPr/>
              </a:pPr>
              <a:t>‹#›</a:t>
            </a:fld>
            <a:endParaRPr lang="en-US"/>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pPr>
              <a:defRPr/>
            </a:pPr>
            <a:endParaRPr lang="en-US"/>
          </a:p>
        </p:txBody>
      </p:sp>
      <p:sp>
        <p:nvSpPr>
          <p:cNvPr id="6" name="عنصر نائب للتذييل 5"/>
          <p:cNvSpPr>
            <a:spLocks noGrp="1"/>
          </p:cNvSpPr>
          <p:nvPr>
            <p:ph type="ftr" sz="quarter" idx="11"/>
          </p:nvPr>
        </p:nvSpPr>
        <p:spPr/>
        <p:txBody>
          <a:bodyPr/>
          <a:lstStyle/>
          <a:p>
            <a:pPr>
              <a:defRPr/>
            </a:pPr>
            <a:endParaRPr lang="en-US"/>
          </a:p>
        </p:txBody>
      </p:sp>
      <p:sp>
        <p:nvSpPr>
          <p:cNvPr id="7" name="عنصر نائب لرقم الشريحة 6"/>
          <p:cNvSpPr>
            <a:spLocks noGrp="1"/>
          </p:cNvSpPr>
          <p:nvPr>
            <p:ph type="sldNum" sz="quarter" idx="12"/>
          </p:nvPr>
        </p:nvSpPr>
        <p:spPr/>
        <p:txBody>
          <a:bodyPr/>
          <a:lstStyle/>
          <a:p>
            <a:pPr>
              <a:defRPr/>
            </a:pPr>
            <a:fld id="{E7D7DE30-99C8-4930-BF57-FFE465DE5863}" type="slidenum">
              <a:rPr lang="en-US" smtClean="0"/>
              <a:pPr>
                <a:defRPr/>
              </a:pPr>
              <a:t>‹#›</a:t>
            </a:fld>
            <a:endParaRPr lang="en-US"/>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pPr>
              <a:defRPr/>
            </a:pPr>
            <a:endParaRPr lang="en-US"/>
          </a:p>
        </p:txBody>
      </p:sp>
      <p:sp>
        <p:nvSpPr>
          <p:cNvPr id="8" name="عنصر نائب للتذييل 7"/>
          <p:cNvSpPr>
            <a:spLocks noGrp="1"/>
          </p:cNvSpPr>
          <p:nvPr>
            <p:ph type="ftr" sz="quarter" idx="11"/>
          </p:nvPr>
        </p:nvSpPr>
        <p:spPr/>
        <p:txBody>
          <a:bodyPr/>
          <a:lstStyle/>
          <a:p>
            <a:pPr>
              <a:defRPr/>
            </a:pPr>
            <a:endParaRPr lang="en-US"/>
          </a:p>
        </p:txBody>
      </p:sp>
      <p:sp>
        <p:nvSpPr>
          <p:cNvPr id="9" name="عنصر نائب لرقم الشريحة 8"/>
          <p:cNvSpPr>
            <a:spLocks noGrp="1"/>
          </p:cNvSpPr>
          <p:nvPr>
            <p:ph type="sldNum" sz="quarter" idx="12"/>
          </p:nvPr>
        </p:nvSpPr>
        <p:spPr/>
        <p:txBody>
          <a:bodyPr/>
          <a:lstStyle/>
          <a:p>
            <a:pPr>
              <a:defRPr/>
            </a:pPr>
            <a:fld id="{E7D7DE30-99C8-4930-BF57-FFE465DE5863}" type="slidenum">
              <a:rPr lang="en-US" smtClean="0"/>
              <a:pPr>
                <a:defRPr/>
              </a:pPr>
              <a:t>‹#›</a:t>
            </a:fld>
            <a:endParaRPr lang="en-US"/>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pPr>
              <a:defRPr/>
            </a:pPr>
            <a:endParaRPr lang="en-US"/>
          </a:p>
        </p:txBody>
      </p:sp>
      <p:sp>
        <p:nvSpPr>
          <p:cNvPr id="4" name="عنصر نائب للتذييل 3"/>
          <p:cNvSpPr>
            <a:spLocks noGrp="1"/>
          </p:cNvSpPr>
          <p:nvPr>
            <p:ph type="ftr" sz="quarter" idx="11"/>
          </p:nvPr>
        </p:nvSpPr>
        <p:spPr/>
        <p:txBody>
          <a:bodyPr/>
          <a:lstStyle/>
          <a:p>
            <a:pPr>
              <a:defRPr/>
            </a:pPr>
            <a:endParaRPr lang="en-US"/>
          </a:p>
        </p:txBody>
      </p:sp>
      <p:sp>
        <p:nvSpPr>
          <p:cNvPr id="5" name="عنصر نائب لرقم الشريحة 4"/>
          <p:cNvSpPr>
            <a:spLocks noGrp="1"/>
          </p:cNvSpPr>
          <p:nvPr>
            <p:ph type="sldNum" sz="quarter" idx="12"/>
          </p:nvPr>
        </p:nvSpPr>
        <p:spPr/>
        <p:txBody>
          <a:bodyPr/>
          <a:lstStyle/>
          <a:p>
            <a:pPr>
              <a:defRPr/>
            </a:pPr>
            <a:fld id="{E7D7DE30-99C8-4930-BF57-FFE465DE5863}" type="slidenum">
              <a:rPr lang="en-US" smtClean="0"/>
              <a:pPr>
                <a:defRPr/>
              </a:pPr>
              <a:t>‹#›</a:t>
            </a:fld>
            <a:endParaRPr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endParaRPr lang="en-US"/>
          </a:p>
        </p:txBody>
      </p:sp>
      <p:sp>
        <p:nvSpPr>
          <p:cNvPr id="3" name="عنصر نائب للتذييل 2"/>
          <p:cNvSpPr>
            <a:spLocks noGrp="1"/>
          </p:cNvSpPr>
          <p:nvPr>
            <p:ph type="ftr" sz="quarter" idx="11"/>
          </p:nvPr>
        </p:nvSpPr>
        <p:spPr/>
        <p:txBody>
          <a:bodyPr/>
          <a:lstStyle/>
          <a:p>
            <a:pPr>
              <a:defRPr/>
            </a:pPr>
            <a:endParaRPr lang="en-US"/>
          </a:p>
        </p:txBody>
      </p:sp>
      <p:sp>
        <p:nvSpPr>
          <p:cNvPr id="4" name="عنصر نائب لرقم الشريحة 3"/>
          <p:cNvSpPr>
            <a:spLocks noGrp="1"/>
          </p:cNvSpPr>
          <p:nvPr>
            <p:ph type="sldNum" sz="quarter" idx="12"/>
          </p:nvPr>
        </p:nvSpPr>
        <p:spPr/>
        <p:txBody>
          <a:bodyPr/>
          <a:lstStyle/>
          <a:p>
            <a:pPr>
              <a:defRPr/>
            </a:pPr>
            <a:fld id="{E7D7DE30-99C8-4930-BF57-FFE465DE5863}" type="slidenum">
              <a:rPr lang="en-US" smtClean="0"/>
              <a:pPr>
                <a:defRPr/>
              </a:pPr>
              <a:t>‹#›</a:t>
            </a:fld>
            <a:endParaRPr lang="en-US"/>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pPr>
              <a:defRPr/>
            </a:pPr>
            <a:endParaRPr lang="en-US"/>
          </a:p>
        </p:txBody>
      </p:sp>
      <p:sp>
        <p:nvSpPr>
          <p:cNvPr id="6" name="عنصر نائب للتذييل 5"/>
          <p:cNvSpPr>
            <a:spLocks noGrp="1"/>
          </p:cNvSpPr>
          <p:nvPr>
            <p:ph type="ftr" sz="quarter" idx="11"/>
          </p:nvPr>
        </p:nvSpPr>
        <p:spPr/>
        <p:txBody>
          <a:bodyPr/>
          <a:lstStyle/>
          <a:p>
            <a:pPr>
              <a:defRPr/>
            </a:pPr>
            <a:endParaRPr lang="en-US"/>
          </a:p>
        </p:txBody>
      </p:sp>
      <p:sp>
        <p:nvSpPr>
          <p:cNvPr id="7" name="عنصر نائب لرقم الشريحة 6"/>
          <p:cNvSpPr>
            <a:spLocks noGrp="1"/>
          </p:cNvSpPr>
          <p:nvPr>
            <p:ph type="sldNum" sz="quarter" idx="12"/>
          </p:nvPr>
        </p:nvSpPr>
        <p:spPr/>
        <p:txBody>
          <a:bodyPr/>
          <a:lstStyle/>
          <a:p>
            <a:pPr>
              <a:defRPr/>
            </a:pPr>
            <a:fld id="{E7D7DE30-99C8-4930-BF57-FFE465DE5863}" type="slidenum">
              <a:rPr lang="en-US" smtClean="0"/>
              <a:pPr>
                <a:defRPr/>
              </a:pPr>
              <a:t>‹#›</a:t>
            </a:fld>
            <a:endParaRPr lang="en-US"/>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pPr>
              <a:defRPr/>
            </a:pPr>
            <a:endParaRPr lang="en-US"/>
          </a:p>
        </p:txBody>
      </p:sp>
      <p:sp>
        <p:nvSpPr>
          <p:cNvPr id="6" name="عنصر نائب للتذييل 5"/>
          <p:cNvSpPr>
            <a:spLocks noGrp="1"/>
          </p:cNvSpPr>
          <p:nvPr>
            <p:ph type="ftr" sz="quarter" idx="11"/>
          </p:nvPr>
        </p:nvSpPr>
        <p:spPr/>
        <p:txBody>
          <a:bodyPr/>
          <a:lstStyle/>
          <a:p>
            <a:pPr>
              <a:defRPr/>
            </a:pPr>
            <a:endParaRPr lang="en-US"/>
          </a:p>
        </p:txBody>
      </p:sp>
      <p:sp>
        <p:nvSpPr>
          <p:cNvPr id="7" name="عنصر نائب لرقم الشريحة 6"/>
          <p:cNvSpPr>
            <a:spLocks noGrp="1"/>
          </p:cNvSpPr>
          <p:nvPr>
            <p:ph type="sldNum" sz="quarter" idx="12"/>
          </p:nvPr>
        </p:nvSpPr>
        <p:spPr/>
        <p:txBody>
          <a:bodyPr/>
          <a:lstStyle/>
          <a:p>
            <a:pPr>
              <a:defRPr/>
            </a:pPr>
            <a:fld id="{E7D7DE30-99C8-4930-BF57-FFE465DE5863}" type="slidenum">
              <a:rPr lang="en-US" smtClean="0"/>
              <a:pPr>
                <a:defRPr/>
              </a:pPr>
              <a:t>‹#›</a:t>
            </a:fld>
            <a:endParaRPr lang="en-US"/>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E7D7DE30-99C8-4930-BF57-FFE465DE5863}" type="slidenum">
              <a:rPr lang="en-US" smtClean="0"/>
              <a:pPr>
                <a:defRPr/>
              </a:pPr>
              <a:t>‹#›</a:t>
            </a:fld>
            <a:endParaRPr lang="en-US"/>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4" r:id="rId12"/>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en.wikipedia.org/wiki/Wireless_Sensor_Networks"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1600200"/>
            <a:ext cx="8534400" cy="1143000"/>
          </a:xfrm>
        </p:spPr>
        <p:txBody>
          <a:bodyPr>
            <a:normAutofit fontScale="90000"/>
          </a:bodyPr>
          <a:lstStyle/>
          <a:p>
            <a:pPr eaLnBrk="1" hangingPunct="1"/>
            <a:r>
              <a:rPr lang="en-US" sz="4000" b="1" dirty="0" smtClean="0">
                <a:effectLst>
                  <a:outerShdw blurRad="38100" dist="38100" dir="2700000" algn="tl">
                    <a:srgbClr val="C0C0C0"/>
                  </a:outerShdw>
                </a:effectLst>
                <a:latin typeface="Arial" charset="0"/>
              </a:rPr>
              <a:t>Lecture 2: Wireless </a:t>
            </a:r>
            <a:r>
              <a:rPr lang="en-US" sz="4000" b="1" dirty="0" smtClean="0">
                <a:effectLst>
                  <a:outerShdw blurRad="38100" dist="38100" dir="2700000" algn="tl">
                    <a:srgbClr val="C0C0C0"/>
                  </a:outerShdw>
                </a:effectLst>
                <a:latin typeface="Arial" charset="0"/>
              </a:rPr>
              <a:t>Sensor Networks: </a:t>
            </a:r>
            <a:r>
              <a:rPr lang="en-US" sz="4000" b="1" dirty="0" smtClean="0">
                <a:effectLst>
                  <a:outerShdw blurRad="38100" dist="38100" dir="2700000" algn="tl">
                    <a:srgbClr val="C0C0C0"/>
                  </a:outerShdw>
                </a:effectLst>
                <a:latin typeface="Arial" charset="0"/>
              </a:rPr>
              <a:t>A </a:t>
            </a:r>
            <a:r>
              <a:rPr lang="en-US" sz="4000" b="1" dirty="0" smtClean="0">
                <a:effectLst>
                  <a:outerShdw blurRad="38100" dist="38100" dir="2700000" algn="tl">
                    <a:srgbClr val="C0C0C0"/>
                  </a:outerShdw>
                </a:effectLst>
                <a:latin typeface="Arial" charset="0"/>
              </a:rPr>
              <a:t>Survey </a:t>
            </a:r>
            <a:br>
              <a:rPr lang="en-US" sz="4000" b="1" dirty="0" smtClean="0">
                <a:effectLst>
                  <a:outerShdw blurRad="38100" dist="38100" dir="2700000" algn="tl">
                    <a:srgbClr val="C0C0C0"/>
                  </a:outerShdw>
                </a:effectLst>
                <a:latin typeface="Arial" charset="0"/>
              </a:rPr>
            </a:br>
            <a:r>
              <a:rPr lang="en-US" sz="4000" b="1" dirty="0" smtClean="0">
                <a:effectLst>
                  <a:outerShdw blurRad="38100" dist="38100" dir="2700000" algn="tl">
                    <a:srgbClr val="C0C0C0"/>
                  </a:outerShdw>
                </a:effectLst>
                <a:latin typeface="Arial" charset="0"/>
              </a:rPr>
              <a:t/>
            </a:r>
            <a:br>
              <a:rPr lang="en-US" sz="4000" b="1" dirty="0" smtClean="0">
                <a:effectLst>
                  <a:outerShdw blurRad="38100" dist="38100" dir="2700000" algn="tl">
                    <a:srgbClr val="C0C0C0"/>
                  </a:outerShdw>
                </a:effectLst>
                <a:latin typeface="Arial" charset="0"/>
              </a:rPr>
            </a:br>
            <a:endParaRPr lang="en-US" sz="4000" b="1" dirty="0" smtClean="0">
              <a:effectLst>
                <a:outerShdw blurRad="38100" dist="38100" dir="2700000" algn="tl">
                  <a:srgbClr val="C0C0C0"/>
                </a:outerShdw>
              </a:effectLst>
              <a:latin typeface="Arial" charset="0"/>
            </a:endParaRPr>
          </a:p>
        </p:txBody>
      </p:sp>
      <p:sp>
        <p:nvSpPr>
          <p:cNvPr id="4099" name="Rectangle 3"/>
          <p:cNvSpPr>
            <a:spLocks noGrp="1" noChangeArrowheads="1"/>
          </p:cNvSpPr>
          <p:nvPr>
            <p:ph type="subTitle" idx="1"/>
          </p:nvPr>
        </p:nvSpPr>
        <p:spPr>
          <a:xfrm>
            <a:off x="685800" y="2438400"/>
            <a:ext cx="7772400" cy="3429000"/>
          </a:xfrm>
        </p:spPr>
        <p:txBody>
          <a:bodyPr/>
          <a:lstStyle/>
          <a:p>
            <a:pPr eaLnBrk="1" hangingPunct="1"/>
            <a:endParaRPr lang="en-US" sz="1800" dirty="0" smtClean="0">
              <a:latin typeface="Arial" charset="0"/>
            </a:endParaRPr>
          </a:p>
          <a:p>
            <a:pPr eaLnBrk="1" hangingPunct="1"/>
            <a:endParaRPr lang="en-US" sz="1800" dirty="0" smtClean="0">
              <a:latin typeface="Arial" charset="0"/>
            </a:endParaRPr>
          </a:p>
          <a:p>
            <a:pPr eaLnBrk="1" hangingPunct="1"/>
            <a:endParaRPr lang="en-US" sz="3600" dirty="0" smtClean="0">
              <a:latin typeface="Arial" charset="0"/>
            </a:endParaRPr>
          </a:p>
          <a:p>
            <a:r>
              <a:rPr lang="en-US" sz="2800" dirty="0" smtClean="0">
                <a:latin typeface="Arial" charset="0"/>
              </a:rPr>
              <a:t>      By </a:t>
            </a:r>
            <a:r>
              <a:rPr lang="en-US" sz="2800" dirty="0" err="1" smtClean="0">
                <a:latin typeface="Arial" charset="0"/>
              </a:rPr>
              <a:t>Maysoon</a:t>
            </a:r>
            <a:r>
              <a:rPr lang="en-US" sz="2800" dirty="0" smtClean="0">
                <a:latin typeface="Arial" charset="0"/>
              </a:rPr>
              <a:t> Al </a:t>
            </a:r>
            <a:r>
              <a:rPr lang="en-US" sz="2800" dirty="0" err="1" smtClean="0">
                <a:latin typeface="Arial" charset="0"/>
              </a:rPr>
              <a:t>Duwais</a:t>
            </a:r>
            <a:endParaRPr lang="en-US" sz="2800" dirty="0" smtClean="0">
              <a:latin typeface="Arial" charset="0"/>
            </a:endParaRPr>
          </a:p>
          <a:p>
            <a:pPr eaLnBrk="1" hangingPunct="1"/>
            <a:endParaRPr lang="en-US" sz="3600" dirty="0" smtClean="0">
              <a:latin typeface="Arial" charset="0"/>
            </a:endParaRPr>
          </a:p>
          <a:p>
            <a:pPr eaLnBrk="1" hangingPunct="1"/>
            <a:endParaRPr lang="en-US" sz="3600" dirty="0" smtClean="0">
              <a:latin typeface="Arial" charset="0"/>
            </a:endParaRPr>
          </a:p>
        </p:txBody>
      </p:sp>
      <p:sp>
        <p:nvSpPr>
          <p:cNvPr id="4" name="Slide Number Placeholder 3"/>
          <p:cNvSpPr>
            <a:spLocks noGrp="1"/>
          </p:cNvSpPr>
          <p:nvPr>
            <p:ph type="sldNum" sz="quarter" idx="12"/>
          </p:nvPr>
        </p:nvSpPr>
        <p:spPr/>
        <p:txBody>
          <a:bodyPr/>
          <a:lstStyle/>
          <a:p>
            <a:pPr>
              <a:defRPr/>
            </a:pPr>
            <a:fld id="{7B026A43-C162-46AD-9E65-9E5988BDFDA4}" type="slidenum">
              <a:rPr lang="en-US" smtClean="0"/>
              <a:pPr>
                <a:defRPr/>
              </a:pPr>
              <a:t>1</a:t>
            </a:fld>
            <a:endParaRPr lang="en-US"/>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Sensor Node Types</a:t>
            </a:r>
            <a:endParaRPr lang="en-US" dirty="0"/>
          </a:p>
        </p:txBody>
      </p:sp>
      <p:sp>
        <p:nvSpPr>
          <p:cNvPr id="3" name="عنصر نائب لرقم الشريحة 2"/>
          <p:cNvSpPr>
            <a:spLocks noGrp="1"/>
          </p:cNvSpPr>
          <p:nvPr>
            <p:ph type="sldNum" sz="quarter" idx="12"/>
          </p:nvPr>
        </p:nvSpPr>
        <p:spPr/>
        <p:txBody>
          <a:bodyPr/>
          <a:lstStyle/>
          <a:p>
            <a:pPr>
              <a:defRPr/>
            </a:pPr>
            <a:fld id="{E7D7DE30-99C8-4930-BF57-FFE465DE5863}" type="slidenum">
              <a:rPr lang="en-US" smtClean="0"/>
              <a:pPr>
                <a:defRPr/>
              </a:pPr>
              <a:t>10</a:t>
            </a:fld>
            <a:endParaRPr lang="en-US"/>
          </a:p>
        </p:txBody>
      </p:sp>
      <p:sp>
        <p:nvSpPr>
          <p:cNvPr id="4" name="عنصر نائب للمحتوى 3"/>
          <p:cNvSpPr>
            <a:spLocks noGrp="1"/>
          </p:cNvSpPr>
          <p:nvPr>
            <p:ph sz="quarter" idx="1"/>
          </p:nvPr>
        </p:nvSpPr>
        <p:spPr/>
        <p:txBody>
          <a:bodyPr/>
          <a:lstStyle/>
          <a:p>
            <a:pPr algn="just"/>
            <a:r>
              <a:rPr lang="en-US" dirty="0" smtClean="0"/>
              <a:t>The size of a single sensor node can vary from shoebox-sized nodes to the size of a dust. </a:t>
            </a:r>
            <a:endParaRPr lang="en-US" dirty="0" smtClean="0"/>
          </a:p>
          <a:p>
            <a:pPr algn="just"/>
            <a:r>
              <a:rPr lang="en-US" dirty="0" smtClean="0"/>
              <a:t>The </a:t>
            </a:r>
            <a:r>
              <a:rPr lang="en-US" dirty="0" smtClean="0"/>
              <a:t>cost of sensor nodes is similarly variable, ranging from hundreds of dollars to a few cents, depending </a:t>
            </a:r>
            <a:r>
              <a:rPr lang="en-US" dirty="0" smtClean="0"/>
              <a:t>on:</a:t>
            </a:r>
          </a:p>
          <a:p>
            <a:pPr marL="731520" lvl="1" indent="-457200" algn="just">
              <a:buFont typeface="+mj-lt"/>
              <a:buAutoNum type="arabicPeriod"/>
            </a:pPr>
            <a:r>
              <a:rPr lang="en-US" dirty="0" smtClean="0"/>
              <a:t>the </a:t>
            </a:r>
            <a:r>
              <a:rPr lang="en-US" dirty="0" smtClean="0"/>
              <a:t>size of the sensor network </a:t>
            </a:r>
          </a:p>
          <a:p>
            <a:pPr marL="731520" lvl="1" indent="-457200" algn="just">
              <a:buFont typeface="+mj-lt"/>
              <a:buAutoNum type="arabicPeriod"/>
            </a:pPr>
            <a:r>
              <a:rPr lang="en-US" dirty="0" smtClean="0"/>
              <a:t>the </a:t>
            </a:r>
            <a:r>
              <a:rPr lang="en-US" dirty="0" smtClean="0"/>
              <a:t>complexity of individual sensor </a:t>
            </a:r>
            <a:r>
              <a:rPr lang="en-US" dirty="0" smtClean="0"/>
              <a:t>nodes.</a:t>
            </a:r>
          </a:p>
          <a:p>
            <a:pPr marL="342900" lvl="0" indent="-342900" algn="just">
              <a:lnSpc>
                <a:spcPct val="150000"/>
              </a:lnSpc>
              <a:spcBef>
                <a:spcPts val="400"/>
              </a:spcBef>
              <a:buClr>
                <a:schemeClr val="dk1"/>
              </a:buClr>
              <a:buSzPts val="2000"/>
              <a:buFont typeface="Arial"/>
              <a:buChar char="•"/>
            </a:pPr>
            <a:r>
              <a:rPr lang="en-US" sz="2800" dirty="0" smtClean="0">
                <a:solidFill>
                  <a:schemeClr val="dk1"/>
                </a:solidFill>
                <a:latin typeface="Arial"/>
                <a:ea typeface="Arial"/>
                <a:cs typeface="Arial"/>
                <a:sym typeface="Arial"/>
              </a:rPr>
              <a:t>The different types of sensors</a:t>
            </a:r>
            <a:endParaRPr lang="en-US" sz="3200" dirty="0" smtClean="0"/>
          </a:p>
          <a:p>
            <a:pPr marL="742950" lvl="1" indent="-285750" algn="just">
              <a:lnSpc>
                <a:spcPct val="150000"/>
              </a:lnSpc>
              <a:spcBef>
                <a:spcPts val="360"/>
              </a:spcBef>
              <a:buClr>
                <a:schemeClr val="dk1"/>
              </a:buClr>
              <a:buSzPts val="1800"/>
              <a:buFont typeface="Arial"/>
              <a:buChar char="–"/>
            </a:pPr>
            <a:r>
              <a:rPr lang="en-US" sz="2400" dirty="0" smtClean="0">
                <a:solidFill>
                  <a:schemeClr val="dk1"/>
                </a:solidFill>
                <a:latin typeface="Arial"/>
                <a:ea typeface="Arial"/>
                <a:cs typeface="Arial"/>
                <a:sym typeface="Arial"/>
              </a:rPr>
              <a:t>Seismic, thermal, visual, infrared</a:t>
            </a:r>
            <a:endParaRPr lang="en-US" sz="2800" dirty="0" smtClean="0"/>
          </a:p>
          <a:p>
            <a:pPr algn="just"/>
            <a:endParaRPr lang="en-US" dirty="0" smtClean="0"/>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Sensor Nodes Examples</a:t>
            </a:r>
            <a:endParaRPr lang="en-US" dirty="0"/>
          </a:p>
        </p:txBody>
      </p:sp>
      <p:sp>
        <p:nvSpPr>
          <p:cNvPr id="3" name="عنصر نائب لرقم الشريحة 2"/>
          <p:cNvSpPr>
            <a:spLocks noGrp="1"/>
          </p:cNvSpPr>
          <p:nvPr>
            <p:ph type="sldNum" sz="quarter" idx="12"/>
          </p:nvPr>
        </p:nvSpPr>
        <p:spPr/>
        <p:txBody>
          <a:bodyPr/>
          <a:lstStyle/>
          <a:p>
            <a:pPr>
              <a:defRPr/>
            </a:pPr>
            <a:fld id="{E7D7DE30-99C8-4930-BF57-FFE465DE5863}" type="slidenum">
              <a:rPr lang="en-US" smtClean="0"/>
              <a:pPr>
                <a:defRPr/>
              </a:pPr>
              <a:t>11</a:t>
            </a:fld>
            <a:endParaRPr lang="en-US"/>
          </a:p>
        </p:txBody>
      </p:sp>
      <p:pic>
        <p:nvPicPr>
          <p:cNvPr id="3074" name="Picture 2" descr="Picture 5"/>
          <p:cNvPicPr>
            <a:picLocks noChangeAspect="1" noChangeArrowheads="1"/>
          </p:cNvPicPr>
          <p:nvPr/>
        </p:nvPicPr>
        <p:blipFill>
          <a:blip r:embed="rId2"/>
          <a:srcRect/>
          <a:stretch>
            <a:fillRect/>
          </a:stretch>
        </p:blipFill>
        <p:spPr bwMode="auto">
          <a:xfrm>
            <a:off x="1066800" y="1219200"/>
            <a:ext cx="7305675" cy="506352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76200"/>
            <a:ext cx="8305800" cy="1143000"/>
          </a:xfrm>
        </p:spPr>
        <p:txBody>
          <a:bodyPr/>
          <a:lstStyle/>
          <a:p>
            <a:r>
              <a:rPr lang="en-US" sz="4000" dirty="0" smtClean="0">
                <a:latin typeface="Calibri" pitchFamily="34" charset="0"/>
              </a:rPr>
              <a:t>Wireless Sensor Networks Applications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12</a:t>
            </a:fld>
            <a:endParaRPr lang="en-US"/>
          </a:p>
        </p:txBody>
      </p:sp>
      <p:sp>
        <p:nvSpPr>
          <p:cNvPr id="184323" name="Rectangle 3"/>
          <p:cNvSpPr>
            <a:spLocks noGrp="1" noChangeArrowheads="1"/>
          </p:cNvSpPr>
          <p:nvPr>
            <p:ph sz="quarter" idx="1"/>
          </p:nvPr>
        </p:nvSpPr>
        <p:spPr/>
        <p:txBody>
          <a:bodyPr/>
          <a:lstStyle/>
          <a:p>
            <a:pPr>
              <a:buNone/>
            </a:pPr>
            <a:endParaRPr lang="en-US" sz="3600" dirty="0" smtClean="0">
              <a:solidFill>
                <a:srgbClr val="FF0000"/>
              </a:solidFill>
              <a:latin typeface="Calibri" pitchFamily="34" charset="0"/>
            </a:endParaRPr>
          </a:p>
          <a:p>
            <a:r>
              <a:rPr lang="en-US" sz="2800" dirty="0" smtClean="0">
                <a:latin typeface="Calibri" pitchFamily="34" charset="0"/>
              </a:rPr>
              <a:t>Monitoring friendly forces, equipment, and ammunition</a:t>
            </a:r>
          </a:p>
          <a:p>
            <a:r>
              <a:rPr lang="en-US" sz="2800" dirty="0" smtClean="0">
                <a:latin typeface="Calibri" pitchFamily="34" charset="0"/>
              </a:rPr>
              <a:t>Battlefield surveillance</a:t>
            </a:r>
          </a:p>
          <a:p>
            <a:r>
              <a:rPr lang="en-US" sz="2800" dirty="0" smtClean="0">
                <a:latin typeface="Calibri" pitchFamily="34" charset="0"/>
              </a:rPr>
              <a:t>Reconnaissance of opposing forces and terrain</a:t>
            </a:r>
          </a:p>
          <a:p>
            <a:r>
              <a:rPr lang="en-US" sz="2800" dirty="0" smtClean="0">
                <a:latin typeface="Calibri" pitchFamily="34" charset="0"/>
              </a:rPr>
              <a:t>Targeting</a:t>
            </a:r>
          </a:p>
          <a:p>
            <a:r>
              <a:rPr lang="en-US" sz="2800" dirty="0" smtClean="0">
                <a:latin typeface="Calibri" pitchFamily="34" charset="0"/>
              </a:rPr>
              <a:t>Battle damage assessment</a:t>
            </a:r>
          </a:p>
          <a:p>
            <a:r>
              <a:rPr lang="en-US" sz="2800" dirty="0" smtClean="0">
                <a:latin typeface="Calibri" pitchFamily="34" charset="0"/>
              </a:rPr>
              <a:t>Nuclear, biological, and chemical attack detection</a:t>
            </a:r>
          </a:p>
          <a:p>
            <a:pPr>
              <a:buNone/>
            </a:pPr>
            <a:endParaRPr lang="en-US" sz="2800" dirty="0" smtClean="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0"/>
            <a:ext cx="8305800" cy="1143000"/>
          </a:xfrm>
        </p:spPr>
        <p:txBody>
          <a:bodyPr/>
          <a:lstStyle/>
          <a:p>
            <a:r>
              <a:rPr lang="en-US" sz="4000" dirty="0" smtClean="0">
                <a:latin typeface="Calibri" pitchFamily="34" charset="0"/>
              </a:rPr>
              <a:t>Wireless Sensor Networks Applications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13</a:t>
            </a:fld>
            <a:endParaRPr lang="en-US"/>
          </a:p>
        </p:txBody>
      </p:sp>
      <p:sp>
        <p:nvSpPr>
          <p:cNvPr id="184323" name="Rectangle 3"/>
          <p:cNvSpPr>
            <a:spLocks noGrp="1" noChangeArrowheads="1"/>
          </p:cNvSpPr>
          <p:nvPr>
            <p:ph sz="quarter" idx="1"/>
          </p:nvPr>
        </p:nvSpPr>
        <p:spPr>
          <a:xfrm>
            <a:off x="457200" y="990600"/>
            <a:ext cx="8229600" cy="4937760"/>
          </a:xfrm>
        </p:spPr>
        <p:txBody>
          <a:bodyPr/>
          <a:lstStyle/>
          <a:p>
            <a:pPr marL="742950" indent="-742950">
              <a:buFont typeface="+mj-lt"/>
              <a:buAutoNum type="arabicPeriod"/>
            </a:pPr>
            <a:endParaRPr lang="en-US" sz="3600" dirty="0" smtClean="0">
              <a:solidFill>
                <a:srgbClr val="FF0000"/>
              </a:solidFill>
              <a:latin typeface="Calibri" pitchFamily="34" charset="0"/>
            </a:endParaRPr>
          </a:p>
          <a:p>
            <a:pPr marL="514350" indent="-514350">
              <a:buFont typeface="+mj-lt"/>
              <a:buAutoNum type="arabicPeriod"/>
            </a:pPr>
            <a:endParaRPr lang="en-US" sz="2800" dirty="0" smtClean="0">
              <a:latin typeface="Calibri" pitchFamily="34" charset="0"/>
            </a:endParaRPr>
          </a:p>
          <a:p>
            <a:pPr marL="514350" indent="-514350">
              <a:buFont typeface="+mj-lt"/>
              <a:buAutoNum type="arabicPeriod"/>
            </a:pPr>
            <a:r>
              <a:rPr lang="en-US" sz="2800" dirty="0" smtClean="0">
                <a:latin typeface="Calibri" pitchFamily="34" charset="0"/>
              </a:rPr>
              <a:t>Forest fire detection</a:t>
            </a:r>
          </a:p>
          <a:p>
            <a:pPr marL="514350" indent="-514350">
              <a:buFont typeface="+mj-lt"/>
              <a:buAutoNum type="arabicPeriod"/>
            </a:pPr>
            <a:r>
              <a:rPr lang="en-US" sz="2800" dirty="0" smtClean="0">
                <a:latin typeface="Calibri" pitchFamily="34" charset="0"/>
              </a:rPr>
              <a:t>Bio-complexity mapping of environment</a:t>
            </a:r>
          </a:p>
          <a:p>
            <a:pPr marL="514350" indent="-514350">
              <a:buFont typeface="+mj-lt"/>
              <a:buAutoNum type="arabicPeriod"/>
            </a:pPr>
            <a:r>
              <a:rPr lang="en-US" sz="2800" dirty="0" smtClean="0">
                <a:latin typeface="Calibri" pitchFamily="34" charset="0"/>
              </a:rPr>
              <a:t>Flood detection</a:t>
            </a:r>
          </a:p>
          <a:p>
            <a:pPr marL="514350" indent="-514350">
              <a:buFont typeface="+mj-lt"/>
              <a:buAutoNum type="arabicPeriod"/>
            </a:pPr>
            <a:r>
              <a:rPr lang="en-US" sz="2800" dirty="0" smtClean="0">
                <a:latin typeface="Calibri" pitchFamily="34" charset="0"/>
              </a:rPr>
              <a:t>Precision Agriculture</a:t>
            </a:r>
          </a:p>
          <a:p>
            <a:pPr marL="514350" indent="-514350">
              <a:buFont typeface="+mj-lt"/>
              <a:buAutoNum type="arabicPeriod"/>
            </a:pPr>
            <a:r>
              <a:rPr lang="en-US" sz="2800" dirty="0" smtClean="0">
                <a:latin typeface="Calibri" pitchFamily="34" charset="0"/>
              </a:rPr>
              <a:t>Air and water pollution</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0"/>
            <a:ext cx="8305800" cy="1143000"/>
          </a:xfrm>
        </p:spPr>
        <p:txBody>
          <a:bodyPr/>
          <a:lstStyle/>
          <a:p>
            <a:r>
              <a:rPr lang="en-US" sz="4000" dirty="0" smtClean="0">
                <a:latin typeface="Calibri" pitchFamily="34" charset="0"/>
              </a:rPr>
              <a:t>Wireless Sensor Networks Applications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14</a:t>
            </a:fld>
            <a:endParaRPr lang="en-US"/>
          </a:p>
        </p:txBody>
      </p:sp>
      <p:sp>
        <p:nvSpPr>
          <p:cNvPr id="184323" name="Rectangle 3"/>
          <p:cNvSpPr>
            <a:spLocks noGrp="1" noChangeArrowheads="1"/>
          </p:cNvSpPr>
          <p:nvPr>
            <p:ph sz="quarter" idx="1"/>
          </p:nvPr>
        </p:nvSpPr>
        <p:spPr/>
        <p:txBody>
          <a:bodyPr/>
          <a:lstStyle/>
          <a:p>
            <a:pPr>
              <a:buNone/>
            </a:pPr>
            <a:r>
              <a:rPr lang="en-US" sz="3600" dirty="0" smtClean="0">
                <a:solidFill>
                  <a:srgbClr val="FF0000"/>
                </a:solidFill>
                <a:latin typeface="Calibri" pitchFamily="34" charset="0"/>
              </a:rPr>
              <a:t>Health Care Applications</a:t>
            </a:r>
            <a:endParaRPr lang="en-US" sz="3600" dirty="0" smtClean="0">
              <a:solidFill>
                <a:srgbClr val="FF0000"/>
              </a:solidFill>
              <a:latin typeface="Calibri" pitchFamily="34" charset="0"/>
            </a:endParaRPr>
          </a:p>
          <a:p>
            <a:endParaRPr lang="en-US" sz="2800" dirty="0" smtClean="0">
              <a:latin typeface="Calibri" pitchFamily="34" charset="0"/>
            </a:endParaRPr>
          </a:p>
          <a:p>
            <a:r>
              <a:rPr lang="en-US" sz="2800" dirty="0" err="1" smtClean="0">
                <a:latin typeface="Calibri" pitchFamily="34" charset="0"/>
              </a:rPr>
              <a:t>Telemonitoring</a:t>
            </a:r>
            <a:r>
              <a:rPr lang="en-US" sz="2800" dirty="0" smtClean="0">
                <a:latin typeface="Calibri" pitchFamily="34" charset="0"/>
              </a:rPr>
              <a:t> of human physiological data</a:t>
            </a:r>
          </a:p>
          <a:p>
            <a:r>
              <a:rPr lang="en-US" sz="2800" dirty="0" smtClean="0">
                <a:latin typeface="Calibri" pitchFamily="34" charset="0"/>
              </a:rPr>
              <a:t>Tracking and monitoring doctors and patients inside a hospital</a:t>
            </a:r>
          </a:p>
          <a:p>
            <a:r>
              <a:rPr lang="en-US" sz="2800" dirty="0" smtClean="0">
                <a:latin typeface="Calibri" pitchFamily="34" charset="0"/>
              </a:rPr>
              <a:t>Drug administration in hospitals</a:t>
            </a:r>
          </a:p>
          <a:p>
            <a:pPr>
              <a:buNone/>
            </a:pPr>
            <a:endParaRPr lang="en-US" sz="2800" dirty="0" smtClean="0">
              <a:latin typeface="Calibri" pitchFamily="34"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152400"/>
            <a:ext cx="8305800" cy="1143000"/>
          </a:xfrm>
        </p:spPr>
        <p:txBody>
          <a:bodyPr/>
          <a:lstStyle/>
          <a:p>
            <a:r>
              <a:rPr lang="en-US" sz="4000" dirty="0" smtClean="0">
                <a:latin typeface="Calibri" pitchFamily="34" charset="0"/>
              </a:rPr>
              <a:t>Wireless Sensor Networks Applications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15</a:t>
            </a:fld>
            <a:endParaRPr lang="en-US"/>
          </a:p>
        </p:txBody>
      </p:sp>
      <p:sp>
        <p:nvSpPr>
          <p:cNvPr id="184323" name="Rectangle 3"/>
          <p:cNvSpPr>
            <a:spLocks noGrp="1" noChangeArrowheads="1"/>
          </p:cNvSpPr>
          <p:nvPr>
            <p:ph sz="quarter" idx="1"/>
          </p:nvPr>
        </p:nvSpPr>
        <p:spPr/>
        <p:txBody>
          <a:bodyPr/>
          <a:lstStyle/>
          <a:p>
            <a:pPr>
              <a:buNone/>
            </a:pPr>
            <a:r>
              <a:rPr lang="en-US" sz="3600" dirty="0" smtClean="0">
                <a:solidFill>
                  <a:srgbClr val="FF0000"/>
                </a:solidFill>
                <a:latin typeface="Calibri" pitchFamily="34" charset="0"/>
              </a:rPr>
              <a:t>Home and Office Applications</a:t>
            </a:r>
            <a:endParaRPr lang="en-US" sz="3600" dirty="0" smtClean="0">
              <a:solidFill>
                <a:srgbClr val="FF0000"/>
              </a:solidFill>
              <a:latin typeface="Calibri" pitchFamily="34" charset="0"/>
            </a:endParaRPr>
          </a:p>
          <a:p>
            <a:endParaRPr lang="en-US" sz="2800" dirty="0" smtClean="0">
              <a:latin typeface="Calibri" pitchFamily="34" charset="0"/>
            </a:endParaRPr>
          </a:p>
          <a:p>
            <a:r>
              <a:rPr lang="en-US" sz="2800" dirty="0" smtClean="0">
                <a:latin typeface="Calibri" pitchFamily="34" charset="0"/>
              </a:rPr>
              <a:t>Home and office automation</a:t>
            </a:r>
          </a:p>
          <a:p>
            <a:r>
              <a:rPr lang="en-US" sz="2800" dirty="0" smtClean="0">
                <a:latin typeface="Calibri" pitchFamily="34" charset="0"/>
              </a:rPr>
              <a:t>Smart environment</a:t>
            </a:r>
          </a:p>
          <a:p>
            <a:pPr>
              <a:buNone/>
            </a:pPr>
            <a:endParaRPr lang="en-US" sz="2800" dirty="0" smtClean="0">
              <a:latin typeface="Calibri" pitchFamily="34"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152400"/>
            <a:ext cx="8305800" cy="1143000"/>
          </a:xfrm>
        </p:spPr>
        <p:txBody>
          <a:bodyPr/>
          <a:lstStyle/>
          <a:p>
            <a:r>
              <a:rPr lang="en-US" sz="4000" dirty="0" smtClean="0">
                <a:latin typeface="Calibri" pitchFamily="34" charset="0"/>
              </a:rPr>
              <a:t>Wireless Sensor Networks Applications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16</a:t>
            </a:fld>
            <a:endParaRPr lang="en-US"/>
          </a:p>
        </p:txBody>
      </p:sp>
      <p:sp>
        <p:nvSpPr>
          <p:cNvPr id="184323" name="Rectangle 3"/>
          <p:cNvSpPr>
            <a:spLocks noGrp="1" noChangeArrowheads="1"/>
          </p:cNvSpPr>
          <p:nvPr>
            <p:ph sz="quarter" idx="1"/>
          </p:nvPr>
        </p:nvSpPr>
        <p:spPr/>
        <p:txBody>
          <a:bodyPr/>
          <a:lstStyle/>
          <a:p>
            <a:pPr>
              <a:buNone/>
            </a:pPr>
            <a:r>
              <a:rPr lang="en-US" sz="3600" dirty="0" smtClean="0">
                <a:solidFill>
                  <a:srgbClr val="FF0000"/>
                </a:solidFill>
                <a:latin typeface="Calibri" pitchFamily="34" charset="0"/>
              </a:rPr>
              <a:t>Automotive Applications</a:t>
            </a:r>
            <a:endParaRPr lang="en-US" sz="3600" dirty="0" smtClean="0">
              <a:solidFill>
                <a:srgbClr val="FF0000"/>
              </a:solidFill>
              <a:latin typeface="Calibri" pitchFamily="34" charset="0"/>
            </a:endParaRPr>
          </a:p>
          <a:p>
            <a:endParaRPr lang="en-US" sz="2800" dirty="0" smtClean="0">
              <a:latin typeface="Calibri" pitchFamily="34" charset="0"/>
            </a:endParaRPr>
          </a:p>
          <a:p>
            <a:r>
              <a:rPr lang="en-US" sz="2800" dirty="0" smtClean="0">
                <a:latin typeface="Calibri" pitchFamily="34" charset="0"/>
              </a:rPr>
              <a:t>Reduces wiring effects</a:t>
            </a:r>
          </a:p>
          <a:p>
            <a:r>
              <a:rPr lang="en-US" sz="2800" dirty="0" smtClean="0">
                <a:latin typeface="Calibri" pitchFamily="34" charset="0"/>
              </a:rPr>
              <a:t>Measurements in chambers and rotating parts</a:t>
            </a:r>
          </a:p>
          <a:p>
            <a:r>
              <a:rPr lang="en-US" sz="2800" dirty="0" smtClean="0">
                <a:latin typeface="Calibri" pitchFamily="34" charset="0"/>
              </a:rPr>
              <a:t>Remote technical inspections</a:t>
            </a:r>
          </a:p>
          <a:p>
            <a:r>
              <a:rPr lang="en-US" sz="2800" dirty="0" smtClean="0">
                <a:latin typeface="Calibri" pitchFamily="34" charset="0"/>
              </a:rPr>
              <a:t>Conditions monitoring e.g. at a bearing</a:t>
            </a:r>
          </a:p>
          <a:p>
            <a:pPr>
              <a:buNone/>
            </a:pPr>
            <a:endParaRPr lang="en-US" sz="2800" dirty="0" smtClean="0">
              <a:latin typeface="Calibri" pitchFamily="34" charset="0"/>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Wireless Sensor Networks Applications</a:t>
            </a:r>
          </a:p>
        </p:txBody>
      </p:sp>
      <p:sp>
        <p:nvSpPr>
          <p:cNvPr id="6" name="Text Placeholder 5"/>
          <p:cNvSpPr>
            <a:spLocks noGrp="1"/>
          </p:cNvSpPr>
          <p:nvPr>
            <p:ph type="body" idx="1"/>
          </p:nvPr>
        </p:nvSpPr>
        <p:spPr/>
        <p:txBody>
          <a:bodyPr/>
          <a:lstStyle/>
          <a:p>
            <a:r>
              <a:rPr lang="en-US" dirty="0" smtClean="0">
                <a:solidFill>
                  <a:srgbClr val="FF0000"/>
                </a:solidFill>
                <a:latin typeface="Calibri" pitchFamily="34" charset="0"/>
              </a:rPr>
              <a:t>Automotive Applications</a:t>
            </a:r>
          </a:p>
        </p:txBody>
      </p:sp>
      <p:sp>
        <p:nvSpPr>
          <p:cNvPr id="8" name="Text Placeholder 7"/>
          <p:cNvSpPr>
            <a:spLocks noGrp="1"/>
          </p:cNvSpPr>
          <p:nvPr>
            <p:ph type="body" sz="half" idx="3"/>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DE6CE127-0292-4030-AB8F-26921EC8A19C}" type="slidenum">
              <a:rPr lang="en-US" smtClean="0"/>
              <a:pPr>
                <a:defRPr/>
              </a:pPr>
              <a:t>17</a:t>
            </a:fld>
            <a:endParaRPr lang="en-US"/>
          </a:p>
        </p:txBody>
      </p:sp>
      <p:pic>
        <p:nvPicPr>
          <p:cNvPr id="10" name="Content Placeholder 8" descr="Picture1.png"/>
          <p:cNvPicPr>
            <a:picLocks noGrp="1" noChangeAspect="1"/>
          </p:cNvPicPr>
          <p:nvPr>
            <p:ph sz="quarter" idx="2"/>
          </p:nvPr>
        </p:nvPicPr>
        <p:blipFill>
          <a:blip r:embed="rId3"/>
          <a:stretch>
            <a:fillRect/>
          </a:stretch>
        </p:blipFill>
        <p:spPr>
          <a:xfrm>
            <a:off x="514595" y="3138614"/>
            <a:ext cx="3923810" cy="2028572"/>
          </a:xfrm>
        </p:spPr>
      </p:pic>
      <p:pic>
        <p:nvPicPr>
          <p:cNvPr id="11" name="Picture 3"/>
          <p:cNvPicPr>
            <a:picLocks noGrp="1" noChangeAspect="1" noChangeArrowheads="1"/>
          </p:cNvPicPr>
          <p:nvPr>
            <p:ph sz="quarter" idx="4"/>
          </p:nvPr>
        </p:nvPicPr>
        <p:blipFill>
          <a:blip r:embed="rId4"/>
          <a:srcRect/>
          <a:stretch>
            <a:fillRect/>
          </a:stretch>
        </p:blipFill>
        <p:spPr bwMode="auto">
          <a:xfrm>
            <a:off x="4495800" y="2667000"/>
            <a:ext cx="4343400" cy="2845126"/>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0"/>
            <a:ext cx="8305800" cy="1143000"/>
          </a:xfrm>
        </p:spPr>
        <p:txBody>
          <a:bodyPr/>
          <a:lstStyle/>
          <a:p>
            <a:r>
              <a:rPr lang="en-US" sz="4000" dirty="0" smtClean="0">
                <a:latin typeface="Calibri" pitchFamily="34" charset="0"/>
              </a:rPr>
              <a:t>Wireless Sensor Networks Applications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18</a:t>
            </a:fld>
            <a:endParaRPr lang="en-US"/>
          </a:p>
        </p:txBody>
      </p:sp>
      <p:sp>
        <p:nvSpPr>
          <p:cNvPr id="184323" name="Rectangle 3"/>
          <p:cNvSpPr>
            <a:spLocks noGrp="1" noChangeArrowheads="1"/>
          </p:cNvSpPr>
          <p:nvPr>
            <p:ph sz="quarter" idx="1"/>
          </p:nvPr>
        </p:nvSpPr>
        <p:spPr/>
        <p:txBody>
          <a:bodyPr/>
          <a:lstStyle/>
          <a:p>
            <a:pPr>
              <a:buNone/>
            </a:pPr>
            <a:r>
              <a:rPr lang="en-US" sz="3600" dirty="0" smtClean="0">
                <a:solidFill>
                  <a:srgbClr val="FF0000"/>
                </a:solidFill>
                <a:latin typeface="Calibri" pitchFamily="34" charset="0"/>
              </a:rPr>
              <a:t>Other Commercial Applications</a:t>
            </a:r>
          </a:p>
          <a:p>
            <a:r>
              <a:rPr lang="en-US" sz="2800" dirty="0" smtClean="0">
                <a:latin typeface="Calibri" pitchFamily="34" charset="0"/>
              </a:rPr>
              <a:t>Environmental control in office buildings (estimated energy savings $55 billion per year!)</a:t>
            </a:r>
          </a:p>
          <a:p>
            <a:r>
              <a:rPr lang="en-US" sz="2800" dirty="0" smtClean="0">
                <a:latin typeface="Calibri" pitchFamily="34" charset="0"/>
              </a:rPr>
              <a:t>Interactive museums</a:t>
            </a:r>
          </a:p>
          <a:p>
            <a:r>
              <a:rPr lang="en-US" sz="2800" dirty="0" smtClean="0">
                <a:latin typeface="Calibri" pitchFamily="34" charset="0"/>
              </a:rPr>
              <a:t>Detecting and monitoring car thefts</a:t>
            </a:r>
          </a:p>
          <a:p>
            <a:r>
              <a:rPr lang="en-US" sz="2800" dirty="0" smtClean="0">
                <a:latin typeface="Calibri" pitchFamily="34" charset="0"/>
              </a:rPr>
              <a:t>Managing inventory control</a:t>
            </a:r>
          </a:p>
          <a:p>
            <a:r>
              <a:rPr lang="en-US" sz="2800" dirty="0" smtClean="0">
                <a:latin typeface="Calibri" pitchFamily="34" charset="0"/>
              </a:rPr>
              <a:t>Vehicle tracking and detection</a:t>
            </a: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WSN </a:t>
            </a:r>
            <a:r>
              <a:rPr lang="en-US" dirty="0" smtClean="0"/>
              <a:t>Characteristics</a:t>
            </a:r>
            <a:endParaRPr lang="en-US" dirty="0"/>
          </a:p>
        </p:txBody>
      </p:sp>
      <p:sp>
        <p:nvSpPr>
          <p:cNvPr id="3" name="عنصر نائب لرقم الشريحة 2"/>
          <p:cNvSpPr>
            <a:spLocks noGrp="1"/>
          </p:cNvSpPr>
          <p:nvPr>
            <p:ph type="sldNum" sz="quarter" idx="12"/>
          </p:nvPr>
        </p:nvSpPr>
        <p:spPr/>
        <p:txBody>
          <a:bodyPr/>
          <a:lstStyle/>
          <a:p>
            <a:pPr>
              <a:defRPr/>
            </a:pPr>
            <a:fld id="{E7D7DE30-99C8-4930-BF57-FFE465DE5863}" type="slidenum">
              <a:rPr lang="en-US" smtClean="0"/>
              <a:pPr>
                <a:defRPr/>
              </a:pPr>
              <a:t>19</a:t>
            </a:fld>
            <a:endParaRPr lang="en-US"/>
          </a:p>
        </p:txBody>
      </p:sp>
      <p:sp>
        <p:nvSpPr>
          <p:cNvPr id="4" name="عنصر نائب للمحتوى 3"/>
          <p:cNvSpPr>
            <a:spLocks noGrp="1"/>
          </p:cNvSpPr>
          <p:nvPr>
            <p:ph sz="quarter" idx="1"/>
          </p:nvPr>
        </p:nvSpPr>
        <p:spPr/>
        <p:txBody>
          <a:bodyPr>
            <a:normAutofit fontScale="92500" lnSpcReduction="10000"/>
          </a:bodyPr>
          <a:lstStyle/>
          <a:p>
            <a:pPr marL="514350" indent="-514350">
              <a:buFont typeface="+mj-lt"/>
              <a:buAutoNum type="arabicPeriod"/>
            </a:pPr>
            <a:r>
              <a:rPr lang="en-US" dirty="0" smtClean="0"/>
              <a:t>Power </a:t>
            </a:r>
            <a:r>
              <a:rPr lang="en-US" dirty="0" smtClean="0"/>
              <a:t>consumption constraints for nodes using batteries or energy harvesting </a:t>
            </a:r>
          </a:p>
          <a:p>
            <a:pPr marL="514350" indent="-514350">
              <a:buFont typeface="+mj-lt"/>
              <a:buAutoNum type="arabicPeriod"/>
            </a:pPr>
            <a:r>
              <a:rPr lang="en-US" dirty="0" smtClean="0"/>
              <a:t>Chance </a:t>
            </a:r>
            <a:r>
              <a:rPr lang="en-US" dirty="0" smtClean="0"/>
              <a:t>to cope with node failures </a:t>
            </a:r>
            <a:r>
              <a:rPr lang="en-US" dirty="0" smtClean="0"/>
              <a:t>(Fault Tolerance/Recovery) </a:t>
            </a:r>
            <a:endParaRPr lang="en-US" dirty="0" smtClean="0"/>
          </a:p>
          <a:p>
            <a:pPr marL="514350" indent="-514350">
              <a:buFont typeface="+mj-lt"/>
              <a:buAutoNum type="arabicPeriod"/>
            </a:pPr>
            <a:r>
              <a:rPr lang="en-US" dirty="0" smtClean="0"/>
              <a:t>Mobility </a:t>
            </a:r>
            <a:r>
              <a:rPr lang="en-US" dirty="0" smtClean="0"/>
              <a:t>of nodes </a:t>
            </a:r>
          </a:p>
          <a:p>
            <a:pPr marL="514350" indent="-514350">
              <a:buFont typeface="+mj-lt"/>
              <a:buAutoNum type="arabicPeriod"/>
            </a:pPr>
            <a:r>
              <a:rPr lang="en-US" dirty="0" smtClean="0"/>
              <a:t>Heterogeneity </a:t>
            </a:r>
            <a:r>
              <a:rPr lang="en-US" dirty="0" smtClean="0"/>
              <a:t>of nodes </a:t>
            </a:r>
          </a:p>
          <a:p>
            <a:pPr marL="514350" indent="-514350">
              <a:buFont typeface="+mj-lt"/>
              <a:buAutoNum type="arabicPeriod"/>
            </a:pPr>
            <a:r>
              <a:rPr lang="en-US" dirty="0" smtClean="0"/>
              <a:t>Scalability </a:t>
            </a:r>
            <a:r>
              <a:rPr lang="en-US" dirty="0" smtClean="0"/>
              <a:t>to large scale of deployment </a:t>
            </a:r>
          </a:p>
          <a:p>
            <a:pPr marL="514350" indent="-514350">
              <a:buFont typeface="+mj-lt"/>
              <a:buAutoNum type="arabicPeriod"/>
            </a:pPr>
            <a:r>
              <a:rPr lang="en-US" dirty="0" smtClean="0"/>
              <a:t>Capability </a:t>
            </a:r>
            <a:r>
              <a:rPr lang="en-US" dirty="0" smtClean="0"/>
              <a:t>to </a:t>
            </a:r>
            <a:r>
              <a:rPr lang="en-US" dirty="0" smtClean="0"/>
              <a:t>cope with </a:t>
            </a:r>
            <a:r>
              <a:rPr lang="en-US" dirty="0" smtClean="0"/>
              <a:t>harsh environmental </a:t>
            </a:r>
            <a:r>
              <a:rPr lang="en-US" dirty="0" smtClean="0"/>
              <a:t>conditions</a:t>
            </a:r>
          </a:p>
          <a:p>
            <a:pPr marL="514350" indent="-514350">
              <a:buFont typeface="+mj-lt"/>
              <a:buAutoNum type="arabicPeriod"/>
            </a:pPr>
            <a:r>
              <a:rPr lang="en-US" dirty="0" smtClean="0"/>
              <a:t>Simplicity </a:t>
            </a:r>
            <a:r>
              <a:rPr lang="en-US" dirty="0" smtClean="0"/>
              <a:t>of </a:t>
            </a:r>
            <a:r>
              <a:rPr lang="en-US" dirty="0" smtClean="0"/>
              <a:t>use</a:t>
            </a:r>
          </a:p>
          <a:p>
            <a:pPr marL="514350" indent="-514350">
              <a:buFont typeface="+mj-lt"/>
              <a:buAutoNum type="arabicPeriod"/>
            </a:pPr>
            <a:r>
              <a:rPr lang="en-US" dirty="0" smtClean="0"/>
              <a:t>More </a:t>
            </a:r>
            <a:r>
              <a:rPr lang="en-US" dirty="0" smtClean="0"/>
              <a:t>use of broadcast communications instead of </a:t>
            </a:r>
            <a:r>
              <a:rPr lang="en-US" dirty="0" smtClean="0"/>
              <a:t>point-to-point</a:t>
            </a:r>
          </a:p>
          <a:p>
            <a:pPr marL="514350" indent="-514350">
              <a:buFont typeface="+mj-lt"/>
              <a:buAutoNum type="arabicPeriod"/>
            </a:pPr>
            <a:r>
              <a:rPr lang="en-US" dirty="0" smtClean="0"/>
              <a:t>Nodes </a:t>
            </a:r>
            <a:r>
              <a:rPr lang="en-US" dirty="0" smtClean="0"/>
              <a:t>do not have a global ID such as an </a:t>
            </a:r>
            <a:r>
              <a:rPr lang="en-US" i="1" dirty="0" smtClean="0"/>
              <a:t>IP number</a:t>
            </a:r>
            <a:endParaRPr lang="en-US" dirty="0" smtClean="0"/>
          </a:p>
          <a:p>
            <a:pPr marL="514350" indent="-514350">
              <a:buFont typeface="+mj-lt"/>
              <a:buAutoNum type="arabicPeriod"/>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dirty="0" smtClean="0">
                <a:latin typeface="+mn-lt"/>
              </a:rPr>
              <a:t>Outline</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a:t>
            </a:fld>
            <a:endParaRPr lang="en-US"/>
          </a:p>
        </p:txBody>
      </p:sp>
      <p:sp>
        <p:nvSpPr>
          <p:cNvPr id="184323" name="Rectangle 3"/>
          <p:cNvSpPr>
            <a:spLocks noGrp="1" noChangeArrowheads="1"/>
          </p:cNvSpPr>
          <p:nvPr>
            <p:ph sz="quarter" idx="1"/>
          </p:nvPr>
        </p:nvSpPr>
        <p:spPr>
          <a:xfrm>
            <a:off x="685800" y="1447800"/>
            <a:ext cx="7772400" cy="4648200"/>
          </a:xfrm>
        </p:spPr>
        <p:txBody>
          <a:bodyPr>
            <a:normAutofit fontScale="62500" lnSpcReduction="20000"/>
          </a:bodyPr>
          <a:lstStyle/>
          <a:p>
            <a:r>
              <a:rPr lang="en-US" sz="2800" dirty="0" smtClean="0"/>
              <a:t>Terminologies</a:t>
            </a:r>
          </a:p>
          <a:p>
            <a:r>
              <a:rPr lang="en-US" sz="2800" dirty="0" smtClean="0"/>
              <a:t>What is WSN?</a:t>
            </a:r>
          </a:p>
          <a:p>
            <a:r>
              <a:rPr lang="en-US" sz="2800" dirty="0" smtClean="0"/>
              <a:t>WSN Components</a:t>
            </a:r>
          </a:p>
          <a:p>
            <a:r>
              <a:rPr lang="en-US" sz="2800" dirty="0" smtClean="0"/>
              <a:t>Sensor Node</a:t>
            </a:r>
          </a:p>
          <a:p>
            <a:pPr lvl="1"/>
            <a:r>
              <a:rPr lang="en-US" sz="2500" dirty="0" smtClean="0"/>
              <a:t>Functions</a:t>
            </a:r>
          </a:p>
          <a:p>
            <a:pPr lvl="1"/>
            <a:r>
              <a:rPr lang="en-US" sz="2500" dirty="0" smtClean="0"/>
              <a:t>Type</a:t>
            </a:r>
          </a:p>
          <a:p>
            <a:pPr lvl="1"/>
            <a:r>
              <a:rPr lang="en-US" sz="2500" dirty="0" smtClean="0"/>
              <a:t>Example</a:t>
            </a:r>
            <a:endParaRPr lang="en-US" sz="2500" dirty="0" smtClean="0"/>
          </a:p>
          <a:p>
            <a:r>
              <a:rPr lang="en-US" sz="2800" dirty="0" smtClean="0"/>
              <a:t>Wireless Sensor Networks </a:t>
            </a:r>
            <a:r>
              <a:rPr lang="en-US" sz="2800" dirty="0" smtClean="0"/>
              <a:t>Applications</a:t>
            </a:r>
          </a:p>
          <a:p>
            <a:r>
              <a:rPr lang="en-US" sz="2800" dirty="0" smtClean="0"/>
              <a:t>WSN Characteristics</a:t>
            </a:r>
            <a:endParaRPr lang="en-US" sz="2800" dirty="0" smtClean="0"/>
          </a:p>
          <a:p>
            <a:r>
              <a:rPr lang="en-US" sz="2800" dirty="0" smtClean="0"/>
              <a:t>WSN </a:t>
            </a:r>
            <a:r>
              <a:rPr lang="en-US" sz="2800" dirty="0" smtClean="0"/>
              <a:t>Advantages &amp; disadvantages</a:t>
            </a:r>
            <a:endParaRPr lang="en-US" sz="2800" dirty="0" smtClean="0"/>
          </a:p>
          <a:p>
            <a:r>
              <a:rPr lang="en-US" sz="2800" dirty="0" smtClean="0"/>
              <a:t>Factors </a:t>
            </a:r>
            <a:r>
              <a:rPr lang="en-US" sz="2800" dirty="0" smtClean="0"/>
              <a:t>Influencing Sensor Network </a:t>
            </a:r>
            <a:r>
              <a:rPr lang="en-US" sz="2800" dirty="0" smtClean="0"/>
              <a:t>Design</a:t>
            </a:r>
            <a:endParaRPr lang="en-US" sz="2800" dirty="0" smtClean="0"/>
          </a:p>
          <a:p>
            <a:r>
              <a:rPr lang="en-US" sz="2800" dirty="0" smtClean="0"/>
              <a:t>Sensor Networks Communication Architecture</a:t>
            </a:r>
          </a:p>
          <a:p>
            <a:r>
              <a:rPr lang="en-US" sz="2800" dirty="0" smtClean="0"/>
              <a:t>Sensor Network Protocols</a:t>
            </a:r>
          </a:p>
          <a:p>
            <a:r>
              <a:rPr lang="en-US" sz="2800" dirty="0" smtClean="0"/>
              <a:t>Sensor Networks Operating Systems</a:t>
            </a:r>
          </a:p>
          <a:p>
            <a:r>
              <a:rPr lang="en-US" sz="2800" dirty="0" smtClean="0"/>
              <a:t>Sensor Networks Simulators</a:t>
            </a:r>
          </a:p>
          <a:p>
            <a:r>
              <a:rPr lang="en-US" sz="2800" dirty="0" smtClean="0"/>
              <a:t>Conclusion</a:t>
            </a:r>
          </a:p>
          <a:p>
            <a:pPr>
              <a:buNone/>
            </a:pPr>
            <a:endParaRPr lang="en-US" sz="2800" dirty="0" smtClean="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2800"/>
              <a:buNone/>
            </a:pPr>
            <a:r>
              <a:rPr lang="en-US" sz="4400" dirty="0" smtClean="0">
                <a:solidFill>
                  <a:schemeClr val="dk2"/>
                </a:solidFill>
                <a:latin typeface="Arial"/>
                <a:ea typeface="Arial"/>
                <a:cs typeface="Arial"/>
                <a:sym typeface="Arial"/>
              </a:rPr>
              <a:t>WSN Advantages</a:t>
            </a:r>
            <a:endParaRPr sz="4400">
              <a:solidFill>
                <a:schemeClr val="dk2"/>
              </a:solidFill>
              <a:latin typeface="Arial"/>
              <a:ea typeface="Arial"/>
              <a:cs typeface="Arial"/>
              <a:sym typeface="Arial"/>
            </a:endParaRPr>
          </a:p>
        </p:txBody>
      </p:sp>
      <p:sp>
        <p:nvSpPr>
          <p:cNvPr id="102" name="Google Shape;102;p19"/>
          <p:cNvSpPr txBox="1">
            <a:spLocks noGrp="1"/>
          </p:cNvSpPr>
          <p:nvPr>
            <p:ph type="body" idx="1"/>
          </p:nvPr>
        </p:nvSpPr>
        <p:spPr>
          <a:xfrm>
            <a:off x="457200" y="1219200"/>
            <a:ext cx="8229600" cy="4525962"/>
          </a:xfrm>
          <a:prstGeom prst="rect">
            <a:avLst/>
          </a:prstGeom>
          <a:noFill/>
          <a:ln>
            <a:noFill/>
          </a:ln>
        </p:spPr>
        <p:txBody>
          <a:bodyPr spcFirstLastPara="1" wrap="square" lIns="91425" tIns="45700" rIns="91425" bIns="45700" anchor="t" anchorCtr="0">
            <a:noAutofit/>
          </a:bodyPr>
          <a:lstStyle/>
          <a:p>
            <a:pPr marL="514350" lvl="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Network setups can be carried out without fixed infrastructure. </a:t>
            </a:r>
          </a:p>
          <a:p>
            <a:pPr marL="514350" lvl="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Suitable </a:t>
            </a:r>
            <a:r>
              <a:rPr lang="en-US" sz="2200" dirty="0" smtClean="0">
                <a:solidFill>
                  <a:schemeClr val="dk1"/>
                </a:solidFill>
                <a:ea typeface="Arial"/>
                <a:cs typeface="Arial"/>
                <a:sym typeface="Arial"/>
              </a:rPr>
              <a:t>for the non-reachable places such as over the sea, mountains, rural areas or deep forests. </a:t>
            </a:r>
          </a:p>
          <a:p>
            <a:pPr marL="514350" lvl="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Flexible </a:t>
            </a:r>
            <a:r>
              <a:rPr lang="en-US" sz="2200" dirty="0" smtClean="0">
                <a:solidFill>
                  <a:schemeClr val="dk1"/>
                </a:solidFill>
                <a:ea typeface="Arial"/>
                <a:cs typeface="Arial"/>
                <a:sym typeface="Arial"/>
              </a:rPr>
              <a:t>if there is </a:t>
            </a:r>
            <a:r>
              <a:rPr lang="en-US" sz="2200" dirty="0" smtClean="0">
                <a:solidFill>
                  <a:schemeClr val="dk1"/>
                </a:solidFill>
                <a:ea typeface="Arial"/>
                <a:cs typeface="Arial"/>
                <a:sym typeface="Arial"/>
              </a:rPr>
              <a:t>a random </a:t>
            </a:r>
            <a:r>
              <a:rPr lang="en-US" sz="2200" dirty="0" smtClean="0">
                <a:solidFill>
                  <a:schemeClr val="dk1"/>
                </a:solidFill>
                <a:ea typeface="Arial"/>
                <a:cs typeface="Arial"/>
                <a:sym typeface="Arial"/>
              </a:rPr>
              <a:t>situation when additional workstation is </a:t>
            </a:r>
            <a:r>
              <a:rPr lang="en-US" sz="2200" dirty="0" smtClean="0">
                <a:solidFill>
                  <a:schemeClr val="dk1"/>
                </a:solidFill>
                <a:ea typeface="Arial"/>
                <a:cs typeface="Arial"/>
                <a:sym typeface="Arial"/>
              </a:rPr>
              <a:t>needed.</a:t>
            </a:r>
          </a:p>
          <a:p>
            <a:pPr marL="514350" lvl="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It </a:t>
            </a:r>
            <a:r>
              <a:rPr lang="en-US" sz="2200" dirty="0" smtClean="0">
                <a:solidFill>
                  <a:schemeClr val="dk1"/>
                </a:solidFill>
                <a:ea typeface="Arial"/>
                <a:cs typeface="Arial"/>
                <a:sym typeface="Arial"/>
              </a:rPr>
              <a:t>avoids plenty of wiring. </a:t>
            </a:r>
          </a:p>
          <a:p>
            <a:pPr marL="514350" lvl="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It is scalable, might </a:t>
            </a:r>
            <a:r>
              <a:rPr lang="en-US" sz="2200" dirty="0" smtClean="0">
                <a:solidFill>
                  <a:schemeClr val="dk1"/>
                </a:solidFill>
                <a:ea typeface="Arial"/>
                <a:cs typeface="Arial"/>
                <a:sym typeface="Arial"/>
              </a:rPr>
              <a:t>accommodate new devices at any </a:t>
            </a:r>
            <a:r>
              <a:rPr lang="en-US" sz="2200" dirty="0" smtClean="0">
                <a:solidFill>
                  <a:schemeClr val="dk1"/>
                </a:solidFill>
                <a:ea typeface="Arial"/>
                <a:cs typeface="Arial"/>
                <a:sym typeface="Arial"/>
              </a:rPr>
              <a:t>time.</a:t>
            </a:r>
            <a:endParaRPr lang="en-US" sz="2200" dirty="0" smtClean="0">
              <a:solidFill>
                <a:schemeClr val="dk1"/>
              </a:solidFill>
              <a:ea typeface="Arial"/>
              <a:cs typeface="Arial"/>
              <a:sym typeface="Arial"/>
            </a:endParaRPr>
          </a:p>
          <a:p>
            <a:pPr marL="514350" lvl="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It </a:t>
            </a:r>
            <a:r>
              <a:rPr lang="en-US" sz="2200" dirty="0" smtClean="0">
                <a:solidFill>
                  <a:schemeClr val="dk1"/>
                </a:solidFill>
                <a:ea typeface="Arial"/>
                <a:cs typeface="Arial"/>
                <a:sym typeface="Arial"/>
              </a:rPr>
              <a:t>can be accessed by using a centralized monitor.</a:t>
            </a:r>
            <a:endParaRPr sz="2200"/>
          </a:p>
        </p:txBody>
      </p:sp>
      <p:sp>
        <p:nvSpPr>
          <p:cNvPr id="103" name="Google Shape;103;p19"/>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20</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WSN Disadvantages</a:t>
            </a:r>
            <a:endParaRPr lang="en-US" dirty="0"/>
          </a:p>
        </p:txBody>
      </p:sp>
      <p:sp>
        <p:nvSpPr>
          <p:cNvPr id="3" name="عنصر نائب لرقم الشريحة 2"/>
          <p:cNvSpPr>
            <a:spLocks noGrp="1"/>
          </p:cNvSpPr>
          <p:nvPr>
            <p:ph type="sldNum" sz="quarter" idx="12"/>
          </p:nvPr>
        </p:nvSpPr>
        <p:spPr/>
        <p:txBody>
          <a:bodyPr/>
          <a:lstStyle/>
          <a:p>
            <a:pPr>
              <a:defRPr/>
            </a:pPr>
            <a:fld id="{E7D7DE30-99C8-4930-BF57-FFE465DE5863}" type="slidenum">
              <a:rPr lang="en-US" smtClean="0"/>
              <a:pPr>
                <a:defRPr/>
              </a:pPr>
              <a:t>21</a:t>
            </a:fld>
            <a:endParaRPr lang="en-US"/>
          </a:p>
        </p:txBody>
      </p:sp>
      <p:sp>
        <p:nvSpPr>
          <p:cNvPr id="4" name="عنصر نائب للمحتوى 3"/>
          <p:cNvSpPr>
            <a:spLocks noGrp="1"/>
          </p:cNvSpPr>
          <p:nvPr>
            <p:ph sz="quarter" idx="1"/>
          </p:nvPr>
        </p:nvSpPr>
        <p:spPr/>
        <p:txBody>
          <a:bodyPr>
            <a:normAutofit lnSpcReduction="10000"/>
          </a:bodyPr>
          <a:lstStyle/>
          <a:p>
            <a:pPr marL="51435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Less </a:t>
            </a:r>
            <a:r>
              <a:rPr lang="en-US" sz="2200" dirty="0" smtClean="0">
                <a:solidFill>
                  <a:schemeClr val="dk1"/>
                </a:solidFill>
                <a:ea typeface="Arial"/>
                <a:cs typeface="Arial"/>
                <a:sym typeface="Arial"/>
              </a:rPr>
              <a:t>secure because hackers can enter the access point and obtain all the information. </a:t>
            </a:r>
          </a:p>
          <a:p>
            <a:pPr marL="51435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Lower </a:t>
            </a:r>
            <a:r>
              <a:rPr lang="en-US" sz="2200" dirty="0" smtClean="0">
                <a:solidFill>
                  <a:schemeClr val="dk1"/>
                </a:solidFill>
                <a:ea typeface="Arial"/>
                <a:cs typeface="Arial"/>
                <a:sym typeface="Arial"/>
              </a:rPr>
              <a:t>speed </a:t>
            </a:r>
            <a:r>
              <a:rPr lang="en-US" sz="2200" dirty="0" smtClean="0">
                <a:solidFill>
                  <a:schemeClr val="dk1"/>
                </a:solidFill>
                <a:ea typeface="Arial"/>
                <a:cs typeface="Arial"/>
                <a:sym typeface="Arial"/>
              </a:rPr>
              <a:t>compared to </a:t>
            </a:r>
            <a:r>
              <a:rPr lang="en-US" sz="2200" dirty="0" smtClean="0">
                <a:solidFill>
                  <a:schemeClr val="dk1"/>
                </a:solidFill>
                <a:ea typeface="Arial"/>
                <a:cs typeface="Arial"/>
                <a:sym typeface="Arial"/>
              </a:rPr>
              <a:t>wired </a:t>
            </a:r>
            <a:r>
              <a:rPr lang="en-US" sz="2200" dirty="0" smtClean="0">
                <a:solidFill>
                  <a:schemeClr val="dk1"/>
                </a:solidFill>
                <a:ea typeface="Arial"/>
                <a:cs typeface="Arial"/>
                <a:sym typeface="Arial"/>
              </a:rPr>
              <a:t>networks. </a:t>
            </a:r>
            <a:endParaRPr lang="en-US" sz="2200" dirty="0" smtClean="0">
              <a:solidFill>
                <a:schemeClr val="dk1"/>
              </a:solidFill>
              <a:ea typeface="Arial"/>
              <a:cs typeface="Arial"/>
              <a:sym typeface="Arial"/>
            </a:endParaRPr>
          </a:p>
          <a:p>
            <a:pPr marL="51435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More </a:t>
            </a:r>
            <a:r>
              <a:rPr lang="en-US" sz="2200" dirty="0" smtClean="0">
                <a:solidFill>
                  <a:schemeClr val="dk1"/>
                </a:solidFill>
                <a:ea typeface="Arial"/>
                <a:cs typeface="Arial"/>
                <a:sym typeface="Arial"/>
              </a:rPr>
              <a:t>complicated to configure compared to a wired </a:t>
            </a:r>
            <a:r>
              <a:rPr lang="en-US" sz="2200" dirty="0" smtClean="0">
                <a:solidFill>
                  <a:schemeClr val="dk1"/>
                </a:solidFill>
                <a:ea typeface="Arial"/>
                <a:cs typeface="Arial"/>
                <a:sym typeface="Arial"/>
              </a:rPr>
              <a:t>network.</a:t>
            </a:r>
          </a:p>
          <a:p>
            <a:pPr marL="51435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Easily </a:t>
            </a:r>
            <a:r>
              <a:rPr lang="en-US" sz="2200" dirty="0" smtClean="0">
                <a:solidFill>
                  <a:schemeClr val="dk1"/>
                </a:solidFill>
                <a:ea typeface="Arial"/>
                <a:cs typeface="Arial"/>
                <a:sym typeface="Arial"/>
              </a:rPr>
              <a:t>troubled by surroundings (walls, microwave, large distances due to signal attenuation, etc). </a:t>
            </a:r>
          </a:p>
          <a:p>
            <a:pPr marL="51435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It </a:t>
            </a:r>
            <a:r>
              <a:rPr lang="en-US" sz="2200" dirty="0" smtClean="0">
                <a:solidFill>
                  <a:schemeClr val="dk1"/>
                </a:solidFill>
                <a:ea typeface="Arial"/>
                <a:cs typeface="Arial"/>
                <a:sym typeface="Arial"/>
              </a:rPr>
              <a:t>is easy for hackers to hack it we couldn’t control propagation of waves. </a:t>
            </a:r>
          </a:p>
          <a:p>
            <a:pPr marL="51435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Comparatively </a:t>
            </a:r>
            <a:r>
              <a:rPr lang="en-US" sz="2200" dirty="0" smtClean="0">
                <a:solidFill>
                  <a:schemeClr val="dk1"/>
                </a:solidFill>
                <a:ea typeface="Arial"/>
                <a:cs typeface="Arial"/>
                <a:sym typeface="Arial"/>
              </a:rPr>
              <a:t>low speed of communication. </a:t>
            </a:r>
          </a:p>
          <a:p>
            <a:pPr marL="514350" indent="-514350">
              <a:lnSpc>
                <a:spcPct val="150000"/>
              </a:lnSpc>
              <a:spcBef>
                <a:spcPts val="0"/>
              </a:spcBef>
              <a:buClr>
                <a:schemeClr val="dk1"/>
              </a:buClr>
              <a:buSzPts val="2000"/>
              <a:buFont typeface="+mj-lt"/>
              <a:buAutoNum type="arabicPeriod"/>
            </a:pPr>
            <a:r>
              <a:rPr lang="en-US" sz="2200" dirty="0" smtClean="0">
                <a:solidFill>
                  <a:schemeClr val="dk1"/>
                </a:solidFill>
                <a:ea typeface="Arial"/>
                <a:cs typeface="Arial"/>
                <a:sym typeface="Arial"/>
              </a:rPr>
              <a:t>Still </a:t>
            </a:r>
            <a:r>
              <a:rPr lang="en-US" sz="2200" dirty="0" smtClean="0">
                <a:solidFill>
                  <a:schemeClr val="dk1"/>
                </a:solidFill>
                <a:ea typeface="Arial"/>
                <a:cs typeface="Arial"/>
                <a:sym typeface="Arial"/>
              </a:rPr>
              <a:t>Costly (most importantly). </a:t>
            </a:r>
            <a:endParaRPr lang="en-US" sz="2200" dirty="0" smtClean="0">
              <a:solidFill>
                <a:schemeClr val="dk1"/>
              </a:solidFil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152400"/>
            <a:ext cx="8305800" cy="1143000"/>
          </a:xfrm>
        </p:spPr>
        <p:txBody>
          <a:bodyPr/>
          <a:lstStyle/>
          <a:p>
            <a:r>
              <a:rPr lang="en-US" dirty="0" smtClean="0">
                <a:latin typeface="Calibri" pitchFamily="34" charset="0"/>
              </a:rPr>
              <a:t>Factors Influencing WSN Design</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22</a:t>
            </a:fld>
            <a:endParaRPr lang="en-US"/>
          </a:p>
        </p:txBody>
      </p:sp>
      <p:sp>
        <p:nvSpPr>
          <p:cNvPr id="184323" name="Rectangle 3"/>
          <p:cNvSpPr>
            <a:spLocks noGrp="1" noChangeArrowheads="1"/>
          </p:cNvSpPr>
          <p:nvPr>
            <p:ph sz="quarter" idx="1"/>
          </p:nvPr>
        </p:nvSpPr>
        <p:spPr>
          <a:xfrm>
            <a:off x="685800" y="1371600"/>
            <a:ext cx="7772400" cy="4419600"/>
          </a:xfrm>
        </p:spPr>
        <p:txBody>
          <a:bodyPr/>
          <a:lstStyle/>
          <a:p>
            <a:r>
              <a:rPr lang="en-US" sz="2200" dirty="0" smtClean="0">
                <a:latin typeface="Calibri" pitchFamily="34" charset="0"/>
              </a:rPr>
              <a:t>Fault tolerance </a:t>
            </a:r>
          </a:p>
          <a:p>
            <a:r>
              <a:rPr lang="en-US" sz="2200" dirty="0" smtClean="0">
                <a:latin typeface="Calibri" pitchFamily="34" charset="0"/>
              </a:rPr>
              <a:t>Scalability</a:t>
            </a:r>
          </a:p>
          <a:p>
            <a:r>
              <a:rPr lang="en-US" sz="2200" dirty="0" smtClean="0">
                <a:latin typeface="Calibri" pitchFamily="34" charset="0"/>
              </a:rPr>
              <a:t>Production costs</a:t>
            </a:r>
          </a:p>
          <a:p>
            <a:r>
              <a:rPr lang="en-US" sz="2200" dirty="0" smtClean="0">
                <a:latin typeface="Calibri" pitchFamily="34" charset="0"/>
              </a:rPr>
              <a:t>Hardware constraints</a:t>
            </a:r>
          </a:p>
          <a:p>
            <a:r>
              <a:rPr lang="en-US" sz="2200" dirty="0" smtClean="0">
                <a:latin typeface="Calibri" pitchFamily="34" charset="0"/>
              </a:rPr>
              <a:t>Sensor network topology</a:t>
            </a:r>
          </a:p>
          <a:p>
            <a:r>
              <a:rPr lang="en-US" sz="2200" dirty="0" smtClean="0">
                <a:latin typeface="Calibri" pitchFamily="34" charset="0"/>
              </a:rPr>
              <a:t>Environment</a:t>
            </a:r>
          </a:p>
          <a:p>
            <a:r>
              <a:rPr lang="en-US" sz="2200" dirty="0" smtClean="0">
                <a:latin typeface="Calibri" pitchFamily="34" charset="0"/>
              </a:rPr>
              <a:t>Transmission media</a:t>
            </a:r>
          </a:p>
          <a:p>
            <a:r>
              <a:rPr lang="en-US" sz="2200" dirty="0" smtClean="0">
                <a:latin typeface="Calibri" pitchFamily="34" charset="0"/>
              </a:rPr>
              <a:t>Power Consumption </a:t>
            </a:r>
          </a:p>
          <a:p>
            <a:pPr lvl="1"/>
            <a:r>
              <a:rPr lang="en-US" sz="2000" dirty="0" smtClean="0">
                <a:latin typeface="Calibri" pitchFamily="34" charset="0"/>
              </a:rPr>
              <a:t>Sensing</a:t>
            </a:r>
          </a:p>
          <a:p>
            <a:pPr lvl="1"/>
            <a:r>
              <a:rPr lang="en-US" sz="2000" dirty="0" smtClean="0">
                <a:latin typeface="Calibri" pitchFamily="34" charset="0"/>
              </a:rPr>
              <a:t>Communication</a:t>
            </a:r>
          </a:p>
          <a:p>
            <a:pPr lvl="1"/>
            <a:r>
              <a:rPr lang="en-US" sz="2000" dirty="0" smtClean="0">
                <a:latin typeface="Calibri" pitchFamily="34" charset="0"/>
              </a:rPr>
              <a:t>Data processing</a:t>
            </a:r>
          </a:p>
        </p:txBody>
      </p:sp>
    </p:spTree>
  </p:cSld>
  <p:clrMapOvr>
    <a:masterClrMapping/>
  </p:clrMapOvr>
  <p:transition>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WSN Operations</a:t>
            </a:r>
            <a:endParaRPr lang="en-US" dirty="0"/>
          </a:p>
        </p:txBody>
      </p:sp>
      <p:sp>
        <p:nvSpPr>
          <p:cNvPr id="3" name="عنصر نائب لرقم الشريحة 2"/>
          <p:cNvSpPr>
            <a:spLocks noGrp="1"/>
          </p:cNvSpPr>
          <p:nvPr>
            <p:ph type="sldNum" sz="quarter" idx="12"/>
          </p:nvPr>
        </p:nvSpPr>
        <p:spPr/>
        <p:txBody>
          <a:bodyPr/>
          <a:lstStyle/>
          <a:p>
            <a:pPr>
              <a:defRPr/>
            </a:pPr>
            <a:fld id="{E7D7DE30-99C8-4930-BF57-FFE465DE5863}" type="slidenum">
              <a:rPr lang="en-US" smtClean="0"/>
              <a:pPr>
                <a:defRPr/>
              </a:pPr>
              <a:t>23</a:t>
            </a:fld>
            <a:endParaRPr lang="en-US"/>
          </a:p>
        </p:txBody>
      </p:sp>
      <p:sp>
        <p:nvSpPr>
          <p:cNvPr id="4" name="عنصر نائب للمحتوى 3"/>
          <p:cNvSpPr>
            <a:spLocks noGrp="1"/>
          </p:cNvSpPr>
          <p:nvPr>
            <p:ph sz="quarter" idx="1"/>
          </p:nvPr>
        </p:nvSpPr>
        <p:spPr/>
        <p:txBody>
          <a:bodyPr>
            <a:normAutofit/>
          </a:bodyPr>
          <a:lstStyle/>
          <a:p>
            <a:pPr marL="342900" lvl="0" indent="-342900">
              <a:lnSpc>
                <a:spcPct val="200000"/>
              </a:lnSpc>
              <a:spcBef>
                <a:spcPts val="400"/>
              </a:spcBef>
              <a:buClr>
                <a:schemeClr val="dk1"/>
              </a:buClr>
              <a:buSzPts val="2000"/>
              <a:buFont typeface="Arial"/>
              <a:buChar char="•"/>
            </a:pPr>
            <a:r>
              <a:rPr lang="en-US" sz="2800" dirty="0" smtClean="0">
                <a:solidFill>
                  <a:schemeClr val="dk1"/>
                </a:solidFill>
                <a:latin typeface="Arial"/>
                <a:ea typeface="Arial"/>
                <a:cs typeface="Arial"/>
                <a:sym typeface="Arial"/>
              </a:rPr>
              <a:t>Two important operations in a sensor networks</a:t>
            </a:r>
            <a:endParaRPr lang="en-US" sz="3200" dirty="0" smtClean="0"/>
          </a:p>
          <a:p>
            <a:pPr marL="742950" lvl="1" indent="-285750">
              <a:lnSpc>
                <a:spcPct val="200000"/>
              </a:lnSpc>
              <a:spcBef>
                <a:spcPts val="360"/>
              </a:spcBef>
              <a:buClr>
                <a:schemeClr val="dk1"/>
              </a:buClr>
              <a:buSzPts val="1800"/>
              <a:buFont typeface="Arial"/>
              <a:buChar char="–"/>
            </a:pPr>
            <a:r>
              <a:rPr lang="en-US" sz="2400" dirty="0" smtClean="0">
                <a:solidFill>
                  <a:schemeClr val="dk1"/>
                </a:solidFill>
                <a:latin typeface="Arial"/>
                <a:ea typeface="Arial"/>
                <a:cs typeface="Arial"/>
                <a:sym typeface="Arial"/>
              </a:rPr>
              <a:t>Data dissemination : the propagation of data/queries throughout the network</a:t>
            </a:r>
            <a:endParaRPr lang="en-US" sz="2800" dirty="0" smtClean="0"/>
          </a:p>
          <a:p>
            <a:pPr marL="742950" lvl="1" indent="-285750">
              <a:lnSpc>
                <a:spcPct val="200000"/>
              </a:lnSpc>
              <a:spcBef>
                <a:spcPts val="360"/>
              </a:spcBef>
              <a:buClr>
                <a:schemeClr val="dk1"/>
              </a:buClr>
              <a:buSzPts val="1800"/>
              <a:buFont typeface="Arial"/>
              <a:buChar char="–"/>
            </a:pPr>
            <a:r>
              <a:rPr lang="en-US" sz="2400" dirty="0" smtClean="0">
                <a:solidFill>
                  <a:schemeClr val="dk1"/>
                </a:solidFill>
                <a:latin typeface="Arial"/>
                <a:ea typeface="Arial"/>
                <a:cs typeface="Arial"/>
                <a:sym typeface="Arial"/>
              </a:rPr>
              <a:t>Data gathering : the collection of observed data from the individual sensor nodes to a sink</a:t>
            </a:r>
            <a:endParaRPr lang="en-US" sz="2800" dirty="0" smtClean="0"/>
          </a:p>
          <a:p>
            <a:pPr>
              <a:lnSpc>
                <a:spcPct val="200000"/>
              </a:lnSpc>
            </a:pP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1" i="0" u="none" dirty="0" smtClean="0">
                <a:solidFill>
                  <a:schemeClr val="dk2"/>
                </a:solidFill>
                <a:latin typeface="Arial"/>
                <a:ea typeface="Arial"/>
                <a:cs typeface="Arial"/>
                <a:sym typeface="Arial"/>
              </a:rPr>
              <a:t>Data </a:t>
            </a:r>
            <a:r>
              <a:rPr lang="en-US" sz="3600" b="1" dirty="0"/>
              <a:t>Dissemination</a:t>
            </a:r>
            <a:endParaRPr/>
          </a:p>
        </p:txBody>
      </p:sp>
      <p:sp>
        <p:nvSpPr>
          <p:cNvPr id="256" name="Google Shape;256;p4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1" i="0" u="none" dirty="0">
                <a:solidFill>
                  <a:schemeClr val="dk1"/>
                </a:solidFill>
              </a:rPr>
              <a:t>Dat</a:t>
            </a:r>
            <a:r>
              <a:rPr lang="en-US" sz="2000" b="1" dirty="0"/>
              <a:t>a dissemination:</a:t>
            </a:r>
            <a:r>
              <a:rPr lang="en-US" sz="2000" b="0" i="0" u="none" dirty="0">
                <a:solidFill>
                  <a:schemeClr val="dk1"/>
                </a:solidFill>
                <a:latin typeface="Arial"/>
                <a:ea typeface="Arial"/>
                <a:cs typeface="Arial"/>
                <a:sym typeface="Arial"/>
              </a:rPr>
              <a:t> is the process by which queries or data are routed in the sensor network. </a:t>
            </a:r>
            <a:endParaRPr sz="2000" b="0" i="0" u="none">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The data collected by sensor nodes has to be communicated to the node which </a:t>
            </a:r>
            <a:r>
              <a:rPr lang="en-US" sz="2000" b="0" i="0" u="none" dirty="0" smtClean="0">
                <a:solidFill>
                  <a:schemeClr val="dk1"/>
                </a:solidFill>
                <a:latin typeface="Arial"/>
                <a:ea typeface="Arial"/>
                <a:cs typeface="Arial"/>
                <a:sym typeface="Arial"/>
              </a:rPr>
              <a:t>is interested </a:t>
            </a:r>
            <a:r>
              <a:rPr lang="en-US" sz="2000" b="0" i="0" u="none" dirty="0">
                <a:solidFill>
                  <a:schemeClr val="dk1"/>
                </a:solidFill>
                <a:latin typeface="Arial"/>
                <a:ea typeface="Arial"/>
                <a:cs typeface="Arial"/>
                <a:sym typeface="Arial"/>
              </a:rPr>
              <a:t>in the data.</a:t>
            </a:r>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The node that generates data is called </a:t>
            </a:r>
            <a:r>
              <a:rPr lang="en-US" sz="2000" b="1" i="0" u="none" dirty="0">
                <a:solidFill>
                  <a:schemeClr val="dk1"/>
                </a:solidFill>
              </a:rPr>
              <a:t>source.</a:t>
            </a:r>
            <a:endParaRPr sz="2000"/>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the information to be reported is called an </a:t>
            </a:r>
            <a:r>
              <a:rPr lang="en-US" sz="2000" b="1" i="0" u="none" dirty="0">
                <a:solidFill>
                  <a:schemeClr val="dk1"/>
                </a:solidFill>
              </a:rPr>
              <a:t>event</a:t>
            </a:r>
            <a:r>
              <a:rPr lang="en-US" sz="2000" b="0" i="0" u="none" dirty="0">
                <a:solidFill>
                  <a:schemeClr val="dk1"/>
                </a:solidFill>
                <a:latin typeface="Arial"/>
                <a:ea typeface="Arial"/>
                <a:cs typeface="Arial"/>
                <a:sym typeface="Arial"/>
              </a:rPr>
              <a:t>. </a:t>
            </a: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A node which interested in an event is called </a:t>
            </a:r>
            <a:r>
              <a:rPr lang="en-US" sz="2000" b="1" i="0" u="none" dirty="0">
                <a:solidFill>
                  <a:schemeClr val="dk1"/>
                </a:solidFill>
              </a:rPr>
              <a:t>sink</a:t>
            </a:r>
            <a:r>
              <a:rPr lang="en-US" sz="2000" b="0" i="0" u="none" dirty="0">
                <a:solidFill>
                  <a:schemeClr val="dk1"/>
                </a:solidFill>
                <a:latin typeface="Arial"/>
                <a:ea typeface="Arial"/>
                <a:cs typeface="Arial"/>
                <a:sym typeface="Arial"/>
              </a:rPr>
              <a:t>.</a:t>
            </a:r>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Data </a:t>
            </a:r>
            <a:r>
              <a:rPr lang="en-US" sz="2000" dirty="0"/>
              <a:t>dissemination</a:t>
            </a:r>
            <a:r>
              <a:rPr lang="en-US" sz="2000" b="0" i="0" u="none" dirty="0">
                <a:solidFill>
                  <a:schemeClr val="dk1"/>
                </a:solidFill>
                <a:latin typeface="Arial"/>
                <a:ea typeface="Arial"/>
                <a:cs typeface="Arial"/>
                <a:sym typeface="Arial"/>
              </a:rPr>
              <a:t> consist of a two-step process: interest propagation and data propagation.</a:t>
            </a:r>
            <a:endParaRPr/>
          </a:p>
          <a:p>
            <a:pPr marL="742950" lvl="1" indent="-285750" algn="l" rtl="0">
              <a:lnSpc>
                <a:spcPct val="100000"/>
              </a:lnSpc>
              <a:spcBef>
                <a:spcPts val="360"/>
              </a:spcBef>
              <a:spcAft>
                <a:spcPts val="0"/>
              </a:spcAft>
              <a:buClr>
                <a:schemeClr val="dk1"/>
              </a:buClr>
              <a:buSzPts val="1800"/>
              <a:buFont typeface="Arial"/>
              <a:buAutoNum type="alphaLcPeriod"/>
            </a:pPr>
            <a:r>
              <a:rPr lang="en-US" sz="1800" b="1" i="0" u="none" dirty="0">
                <a:solidFill>
                  <a:schemeClr val="dk1"/>
                </a:solidFill>
              </a:rPr>
              <a:t>Interest propagation: </a:t>
            </a:r>
            <a:r>
              <a:rPr lang="en-US" sz="1800" b="0" i="0" u="none" dirty="0">
                <a:solidFill>
                  <a:schemeClr val="dk1"/>
                </a:solidFill>
                <a:latin typeface="Arial"/>
                <a:ea typeface="Arial"/>
                <a:cs typeface="Arial"/>
                <a:sym typeface="Arial"/>
              </a:rPr>
              <a:t>for every event that a sink is interested in, it broadcasts its interest to is neighbor, and across the network. </a:t>
            </a:r>
            <a:endParaRPr/>
          </a:p>
          <a:p>
            <a:pPr marL="742950" lvl="1" indent="-285750" algn="l" rtl="0">
              <a:lnSpc>
                <a:spcPct val="100000"/>
              </a:lnSpc>
              <a:spcBef>
                <a:spcPts val="360"/>
              </a:spcBef>
              <a:spcAft>
                <a:spcPts val="0"/>
              </a:spcAft>
              <a:buClr>
                <a:schemeClr val="dk1"/>
              </a:buClr>
              <a:buSzPts val="1800"/>
              <a:buFont typeface="Arial"/>
              <a:buAutoNum type="alphaLcPeriod"/>
            </a:pPr>
            <a:r>
              <a:rPr lang="en-US" sz="1800" b="1" i="0" u="none" dirty="0">
                <a:solidFill>
                  <a:schemeClr val="dk1"/>
                </a:solidFill>
              </a:rPr>
              <a:t>Data dissemination:</a:t>
            </a:r>
            <a:r>
              <a:rPr lang="en-US" sz="1800" b="0" i="0" u="none" dirty="0">
                <a:solidFill>
                  <a:schemeClr val="dk1"/>
                </a:solidFill>
                <a:latin typeface="Arial"/>
                <a:ea typeface="Arial"/>
                <a:cs typeface="Arial"/>
                <a:sym typeface="Arial"/>
              </a:rPr>
              <a:t> When an event is detected, it is reported to the interested nodes (sink). </a:t>
            </a:r>
            <a:endParaRPr/>
          </a:p>
        </p:txBody>
      </p:sp>
      <p:sp>
        <p:nvSpPr>
          <p:cNvPr id="257" name="Google Shape;257;p40"/>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24</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0" i="0" u="none" dirty="0" smtClean="0">
                <a:solidFill>
                  <a:schemeClr val="dk2"/>
                </a:solidFill>
                <a:latin typeface="Arial"/>
                <a:ea typeface="Arial"/>
                <a:cs typeface="Arial"/>
                <a:sym typeface="Arial"/>
              </a:rPr>
              <a:t> </a:t>
            </a:r>
            <a:r>
              <a:rPr lang="en-US" sz="3600" b="0" i="0" u="none" dirty="0">
                <a:solidFill>
                  <a:schemeClr val="dk2"/>
                </a:solidFill>
                <a:latin typeface="Arial"/>
                <a:ea typeface="Arial"/>
                <a:cs typeface="Arial"/>
                <a:sym typeface="Arial"/>
              </a:rPr>
              <a:t>Flooding</a:t>
            </a:r>
            <a:r>
              <a:rPr lang="en-US" sz="4400" b="0" i="0" u="none" dirty="0">
                <a:solidFill>
                  <a:schemeClr val="dk2"/>
                </a:solidFill>
                <a:latin typeface="Arial"/>
                <a:ea typeface="Arial"/>
                <a:cs typeface="Arial"/>
                <a:sym typeface="Arial"/>
              </a:rPr>
              <a:t> </a:t>
            </a:r>
            <a:endParaRPr/>
          </a:p>
        </p:txBody>
      </p:sp>
      <p:sp>
        <p:nvSpPr>
          <p:cNvPr id="263" name="Google Shape;263;p41"/>
          <p:cNvSpPr txBox="1">
            <a:spLocks noGrp="1"/>
          </p:cNvSpPr>
          <p:nvPr>
            <p:ph type="body" idx="1"/>
          </p:nvPr>
        </p:nvSpPr>
        <p:spPr>
          <a:xfrm>
            <a:off x="457200" y="1439475"/>
            <a:ext cx="8229600" cy="4153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US" sz="2000" b="0" i="0" u="none" dirty="0">
                <a:solidFill>
                  <a:schemeClr val="dk1"/>
                </a:solidFill>
                <a:latin typeface="Arial"/>
                <a:ea typeface="Arial"/>
                <a:cs typeface="Arial"/>
                <a:sym typeface="Arial"/>
              </a:rPr>
              <a:t>Each node which receives a packet (queries/data) broadcasts it</a:t>
            </a:r>
            <a:r>
              <a:rPr lang="en-US" sz="2000" dirty="0"/>
              <a:t> until</a:t>
            </a:r>
            <a:r>
              <a:rPr lang="en-US" sz="2000" b="0" i="0" u="none" dirty="0">
                <a:solidFill>
                  <a:schemeClr val="dk1"/>
                </a:solidFill>
                <a:latin typeface="Arial"/>
                <a:ea typeface="Arial"/>
                <a:cs typeface="Arial"/>
                <a:sym typeface="Arial"/>
              </a:rPr>
              <a:t> the packet reaches the destination node.</a:t>
            </a:r>
            <a:endParaRPr/>
          </a:p>
          <a:p>
            <a:pPr marL="0" lvl="0" indent="0" algn="l" rtl="0">
              <a:lnSpc>
                <a:spcPct val="100000"/>
              </a:lnSpc>
              <a:spcBef>
                <a:spcPts val="400"/>
              </a:spcBef>
              <a:spcAft>
                <a:spcPts val="0"/>
              </a:spcAft>
              <a:buSzPts val="1800"/>
              <a:buNone/>
            </a:pPr>
            <a:r>
              <a:rPr lang="en-US" sz="2000" b="0" i="0" u="none" dirty="0">
                <a:solidFill>
                  <a:schemeClr val="dk1"/>
                </a:solidFill>
                <a:latin typeface="Arial"/>
                <a:ea typeface="Arial"/>
                <a:cs typeface="Arial"/>
                <a:sym typeface="Arial"/>
              </a:rPr>
              <a:t>Disadvantages :</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dirty="0">
                <a:solidFill>
                  <a:schemeClr val="dk1"/>
                </a:solidFill>
                <a:latin typeface="Arial"/>
                <a:ea typeface="Arial"/>
                <a:cs typeface="Arial"/>
                <a:sym typeface="Arial"/>
              </a:rPr>
              <a:t>Implosion : </a:t>
            </a:r>
            <a:endParaRPr sz="1800"/>
          </a:p>
          <a:p>
            <a:pPr marL="1143000" lvl="2" indent="-228600" algn="l" rtl="0">
              <a:lnSpc>
                <a:spcPct val="100000"/>
              </a:lnSpc>
              <a:spcBef>
                <a:spcPts val="360"/>
              </a:spcBef>
              <a:spcAft>
                <a:spcPts val="0"/>
              </a:spcAft>
              <a:buClr>
                <a:schemeClr val="dk1"/>
              </a:buClr>
              <a:buSzPts val="1800"/>
              <a:buFont typeface="Arial"/>
              <a:buChar char="■"/>
            </a:pPr>
            <a:r>
              <a:rPr lang="en-US" sz="1800" dirty="0"/>
              <a:t>Happens</a:t>
            </a:r>
            <a:r>
              <a:rPr lang="en-US" sz="1800" b="0" i="0" u="none" dirty="0">
                <a:solidFill>
                  <a:schemeClr val="dk1"/>
                </a:solidFill>
                <a:latin typeface="Arial"/>
                <a:ea typeface="Arial"/>
                <a:cs typeface="Arial"/>
                <a:sym typeface="Arial"/>
              </a:rPr>
              <a:t> when duplicate messages sen</a:t>
            </a:r>
            <a:r>
              <a:rPr lang="en-US" sz="1800" dirty="0"/>
              <a:t>t</a:t>
            </a:r>
            <a:r>
              <a:rPr lang="en-US" sz="1800" b="0" i="0" u="none" dirty="0">
                <a:solidFill>
                  <a:schemeClr val="dk1"/>
                </a:solidFill>
                <a:latin typeface="Arial"/>
                <a:ea typeface="Arial"/>
                <a:cs typeface="Arial"/>
                <a:sym typeface="Arial"/>
              </a:rPr>
              <a:t> to the same node. </a:t>
            </a:r>
            <a:endParaRPr sz="1800" b="0" i="0" u="none">
              <a:solidFill>
                <a:schemeClr val="dk1"/>
              </a:solidFill>
              <a:latin typeface="Arial"/>
              <a:ea typeface="Arial"/>
              <a:cs typeface="Arial"/>
              <a:sym typeface="Arial"/>
            </a:endParaRPr>
          </a:p>
          <a:p>
            <a:pPr marL="1143000" lvl="2" indent="-228600" algn="l" rtl="0">
              <a:lnSpc>
                <a:spcPct val="100000"/>
              </a:lnSpc>
              <a:spcBef>
                <a:spcPts val="360"/>
              </a:spcBef>
              <a:spcAft>
                <a:spcPts val="0"/>
              </a:spcAft>
              <a:buClr>
                <a:schemeClr val="dk1"/>
              </a:buClr>
              <a:buSzPts val="1800"/>
              <a:buFont typeface="Arial"/>
              <a:buChar char="■"/>
            </a:pPr>
            <a:r>
              <a:rPr lang="en-US" sz="1800" dirty="0"/>
              <a:t>O</a:t>
            </a:r>
            <a:r>
              <a:rPr lang="en-US" sz="1800" b="0" i="0" u="none" dirty="0">
                <a:solidFill>
                  <a:schemeClr val="dk1"/>
                </a:solidFill>
                <a:latin typeface="Arial"/>
                <a:ea typeface="Arial"/>
                <a:cs typeface="Arial"/>
                <a:sym typeface="Arial"/>
              </a:rPr>
              <a:t>ccurs when a node receives copies of the same messages from many of its neighbors.</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dirty="0">
                <a:solidFill>
                  <a:schemeClr val="dk1"/>
                </a:solidFill>
                <a:latin typeface="Arial"/>
                <a:ea typeface="Arial"/>
                <a:cs typeface="Arial"/>
                <a:sym typeface="Arial"/>
              </a:rPr>
              <a:t>Overlap : </a:t>
            </a:r>
            <a:endParaRPr sz="1800" b="0" i="0" u="none">
              <a:solidFill>
                <a:schemeClr val="dk1"/>
              </a:solidFill>
              <a:latin typeface="Arial"/>
              <a:ea typeface="Arial"/>
              <a:cs typeface="Arial"/>
              <a:sym typeface="Arial"/>
            </a:endParaRPr>
          </a:p>
          <a:p>
            <a:pPr marL="1143000" lvl="2" indent="-228600" algn="l" rtl="0">
              <a:lnSpc>
                <a:spcPct val="100000"/>
              </a:lnSpc>
              <a:spcBef>
                <a:spcPts val="360"/>
              </a:spcBef>
              <a:spcAft>
                <a:spcPts val="0"/>
              </a:spcAft>
              <a:buClr>
                <a:schemeClr val="dk1"/>
              </a:buClr>
              <a:buSzPts val="1800"/>
              <a:buFont typeface="Arial"/>
              <a:buChar char="■"/>
            </a:pPr>
            <a:r>
              <a:rPr lang="en-US" sz="1800" b="0" i="0" u="none" dirty="0">
                <a:solidFill>
                  <a:schemeClr val="dk1"/>
                </a:solidFill>
                <a:latin typeface="Arial"/>
                <a:ea typeface="Arial"/>
                <a:cs typeface="Arial"/>
                <a:sym typeface="Arial"/>
              </a:rPr>
              <a:t>the same event may be sensed by more than one node due to overlapping regions of coverage. </a:t>
            </a:r>
            <a:endParaRPr sz="1800" b="0" i="0" u="none">
              <a:solidFill>
                <a:schemeClr val="dk1"/>
              </a:solidFill>
              <a:latin typeface="Arial"/>
              <a:ea typeface="Arial"/>
              <a:cs typeface="Arial"/>
              <a:sym typeface="Arial"/>
            </a:endParaRPr>
          </a:p>
          <a:p>
            <a:pPr marL="1143000" lvl="2" indent="-228600" algn="l" rtl="0">
              <a:lnSpc>
                <a:spcPct val="100000"/>
              </a:lnSpc>
              <a:spcBef>
                <a:spcPts val="360"/>
              </a:spcBef>
              <a:spcAft>
                <a:spcPts val="0"/>
              </a:spcAft>
              <a:buClr>
                <a:schemeClr val="dk1"/>
              </a:buClr>
              <a:buSzPts val="1800"/>
              <a:buFont typeface="Arial"/>
              <a:buChar char="■"/>
            </a:pPr>
            <a:r>
              <a:rPr lang="en-US" sz="1800" b="0" i="0" u="none" dirty="0">
                <a:solidFill>
                  <a:schemeClr val="dk1"/>
                </a:solidFill>
                <a:latin typeface="Arial"/>
                <a:ea typeface="Arial"/>
                <a:cs typeface="Arial"/>
                <a:sym typeface="Arial"/>
              </a:rPr>
              <a:t>This results in their neighbors receiving duplicate reports of the same event.</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dirty="0">
                <a:solidFill>
                  <a:schemeClr val="dk1"/>
                </a:solidFill>
                <a:latin typeface="Arial"/>
                <a:ea typeface="Arial"/>
                <a:cs typeface="Arial"/>
                <a:sym typeface="Arial"/>
              </a:rPr>
              <a:t>Resource blindness : the flooding protocol does not consider the available energy at the nodes and results in many redundant transmissions. Hence, it reduces the network lifetime.</a:t>
            </a:r>
            <a:endParaRPr/>
          </a:p>
        </p:txBody>
      </p:sp>
      <p:sp>
        <p:nvSpPr>
          <p:cNvPr id="264" name="Google Shape;264;p41"/>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25</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0" i="0" u="none" dirty="0" smtClean="0">
                <a:solidFill>
                  <a:schemeClr val="dk2"/>
                </a:solidFill>
                <a:latin typeface="Arial"/>
                <a:ea typeface="Arial"/>
                <a:cs typeface="Arial"/>
                <a:sym typeface="Arial"/>
              </a:rPr>
              <a:t>Gossiping</a:t>
            </a:r>
            <a:r>
              <a:rPr lang="en-US" sz="4400" b="0" i="0" u="none" dirty="0" smtClean="0">
                <a:solidFill>
                  <a:schemeClr val="dk2"/>
                </a:solidFill>
                <a:latin typeface="Arial"/>
                <a:ea typeface="Arial"/>
                <a:cs typeface="Arial"/>
                <a:sym typeface="Arial"/>
              </a:rPr>
              <a:t> </a:t>
            </a:r>
            <a:endParaRPr/>
          </a:p>
        </p:txBody>
      </p:sp>
      <p:sp>
        <p:nvSpPr>
          <p:cNvPr id="270" name="Google Shape;270;p4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Modified version of </a:t>
            </a:r>
            <a:r>
              <a:rPr lang="en-US" sz="2000" dirty="0"/>
              <a:t>f</a:t>
            </a:r>
            <a:r>
              <a:rPr lang="en-US" sz="2000" b="0" i="0" u="none" dirty="0">
                <a:solidFill>
                  <a:schemeClr val="dk1"/>
                </a:solidFill>
                <a:latin typeface="Arial"/>
                <a:ea typeface="Arial"/>
                <a:cs typeface="Arial"/>
                <a:sym typeface="Arial"/>
              </a:rPr>
              <a:t>looding</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The nodes do not broadcast a packet, but send it to a randomly selected neighbor.</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Avoid the problem of implosion</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It takes a long time for message to propagate throughout the network.</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It does not guarantee that all nodes of network will receive the message.</a:t>
            </a:r>
            <a:endParaRPr/>
          </a:p>
        </p:txBody>
      </p:sp>
      <p:sp>
        <p:nvSpPr>
          <p:cNvPr id="271" name="Google Shape;271;p42"/>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26</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1" i="0" u="none" dirty="0" smtClean="0">
                <a:solidFill>
                  <a:schemeClr val="dk2"/>
                </a:solidFill>
                <a:latin typeface="Arial"/>
                <a:ea typeface="Arial"/>
                <a:cs typeface="Arial"/>
                <a:sym typeface="Arial"/>
              </a:rPr>
              <a:t>Data </a:t>
            </a:r>
            <a:r>
              <a:rPr lang="en-US" sz="3600" b="1" i="0" u="none" dirty="0">
                <a:solidFill>
                  <a:schemeClr val="dk2"/>
                </a:solidFill>
                <a:latin typeface="Arial"/>
                <a:ea typeface="Arial"/>
                <a:cs typeface="Arial"/>
                <a:sym typeface="Arial"/>
              </a:rPr>
              <a:t>Gathering</a:t>
            </a:r>
            <a:r>
              <a:rPr lang="en-US" sz="4400" b="0" i="0" u="none" dirty="0">
                <a:solidFill>
                  <a:schemeClr val="dk2"/>
                </a:solidFill>
                <a:latin typeface="Arial"/>
                <a:ea typeface="Arial"/>
                <a:cs typeface="Arial"/>
                <a:sym typeface="Arial"/>
              </a:rPr>
              <a:t> </a:t>
            </a:r>
            <a:endParaRPr/>
          </a:p>
        </p:txBody>
      </p:sp>
      <p:sp>
        <p:nvSpPr>
          <p:cNvPr id="277" name="Google Shape;277;p4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objective of the data gathering problem is to transmit the sensed data from each sensor node to a BS.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goal of algorithm which implement data gathering is </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maximize the lifetime of network</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Minimum energy should be consumed</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The transmission occur with minimum delay</a:t>
            </a:r>
            <a:endParaRPr/>
          </a:p>
          <a:p>
            <a:pPr marL="742950" lvl="1" indent="-171450" algn="l" rtl="0">
              <a:lnSpc>
                <a:spcPct val="100000"/>
              </a:lnSpc>
              <a:spcBef>
                <a:spcPts val="36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342900" lvl="0" indent="-215900" algn="l" rtl="0">
              <a:lnSpc>
                <a:spcPct val="100000"/>
              </a:lnSpc>
              <a:spcBef>
                <a:spcPts val="400"/>
              </a:spcBef>
              <a:spcAft>
                <a:spcPts val="0"/>
              </a:spcAft>
              <a:buClr>
                <a:schemeClr val="dk1"/>
              </a:buClr>
              <a:buSzPts val="2000"/>
              <a:buFont typeface="Arial"/>
              <a:buNone/>
            </a:pPr>
            <a:endParaRPr/>
          </a:p>
        </p:txBody>
      </p:sp>
      <p:sp>
        <p:nvSpPr>
          <p:cNvPr id="278" name="Google Shape;278;p43"/>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27</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1" i="0" u="none" dirty="0" smtClean="0">
                <a:solidFill>
                  <a:schemeClr val="dk2"/>
                </a:solidFill>
                <a:latin typeface="Arial"/>
                <a:ea typeface="Arial"/>
                <a:cs typeface="Arial"/>
                <a:sym typeface="Arial"/>
              </a:rPr>
              <a:t>Sensor </a:t>
            </a:r>
            <a:r>
              <a:rPr lang="en-US" sz="3600" b="1" i="0" u="none" dirty="0">
                <a:solidFill>
                  <a:schemeClr val="dk2"/>
                </a:solidFill>
                <a:latin typeface="Arial"/>
                <a:ea typeface="Arial"/>
                <a:cs typeface="Arial"/>
                <a:sym typeface="Arial"/>
              </a:rPr>
              <a:t>Network Architecture</a:t>
            </a:r>
            <a:endParaRPr/>
          </a:p>
        </p:txBody>
      </p:sp>
      <p:sp>
        <p:nvSpPr>
          <p:cNvPr id="179" name="Google Shape;179;p2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The two basic kinds of sensor network architecture</a:t>
            </a:r>
            <a:endParaRPr/>
          </a:p>
          <a:p>
            <a:pPr marL="342900" lvl="0" indent="-190500" algn="l" rtl="0">
              <a:lnSpc>
                <a:spcPct val="100000"/>
              </a:lnSpc>
              <a:spcBef>
                <a:spcPts val="48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742950" lvl="1" indent="-285750" algn="l" rtl="0">
              <a:lnSpc>
                <a:spcPct val="100000"/>
              </a:lnSpc>
              <a:spcBef>
                <a:spcPts val="44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Layered Architecture</a:t>
            </a:r>
            <a:endParaRPr/>
          </a:p>
          <a:p>
            <a:pPr marL="742950" lvl="1" indent="-146050" algn="l" rtl="0">
              <a:lnSpc>
                <a:spcPct val="100000"/>
              </a:lnSpc>
              <a:spcBef>
                <a:spcPts val="440"/>
              </a:spcBef>
              <a:spcAft>
                <a:spcPts val="0"/>
              </a:spcAft>
              <a:buClr>
                <a:schemeClr val="dk1"/>
              </a:buClr>
              <a:buSzPts val="2200"/>
              <a:buFont typeface="Arial"/>
              <a:buNone/>
            </a:pPr>
            <a:endParaRPr sz="2200" b="0" i="0" u="none">
              <a:solidFill>
                <a:schemeClr val="dk1"/>
              </a:solidFill>
              <a:latin typeface="Arial"/>
              <a:ea typeface="Arial"/>
              <a:cs typeface="Arial"/>
              <a:sym typeface="Arial"/>
            </a:endParaRPr>
          </a:p>
          <a:p>
            <a:pPr marL="742950" lvl="1" indent="-285750" algn="l" rtl="0">
              <a:lnSpc>
                <a:spcPct val="100000"/>
              </a:lnSpc>
              <a:spcBef>
                <a:spcPts val="44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Clustered Architecture</a:t>
            </a:r>
            <a:endParaRPr/>
          </a:p>
        </p:txBody>
      </p:sp>
      <p:sp>
        <p:nvSpPr>
          <p:cNvPr id="180" name="Google Shape;180;p29"/>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28</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0" i="0" u="none" dirty="0" smtClean="0">
                <a:solidFill>
                  <a:schemeClr val="dk2"/>
                </a:solidFill>
                <a:latin typeface="Arial"/>
                <a:ea typeface="Arial"/>
                <a:cs typeface="Arial"/>
                <a:sym typeface="Arial"/>
              </a:rPr>
              <a:t>Layered </a:t>
            </a:r>
            <a:r>
              <a:rPr lang="en-US" sz="3600" b="0" i="0" u="none" dirty="0">
                <a:solidFill>
                  <a:schemeClr val="dk2"/>
                </a:solidFill>
                <a:latin typeface="Arial"/>
                <a:ea typeface="Arial"/>
                <a:cs typeface="Arial"/>
                <a:sym typeface="Arial"/>
              </a:rPr>
              <a:t>Architecture</a:t>
            </a:r>
            <a:r>
              <a:rPr lang="en-US" sz="4400" b="0" i="0" u="none" dirty="0">
                <a:solidFill>
                  <a:schemeClr val="dk2"/>
                </a:solidFill>
                <a:latin typeface="Arial"/>
                <a:ea typeface="Arial"/>
                <a:cs typeface="Arial"/>
                <a:sym typeface="Arial"/>
              </a:rPr>
              <a:t> </a:t>
            </a:r>
            <a:endParaRPr/>
          </a:p>
        </p:txBody>
      </p:sp>
      <p:sp>
        <p:nvSpPr>
          <p:cNvPr id="186" name="Google Shape;186;p3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A layered architecture has a single powerful base station (BS), and the layers of sensor nodes around it </a:t>
            </a:r>
            <a:r>
              <a:rPr lang="en-US" sz="2000" b="0" i="0" u="none" dirty="0" smtClean="0">
                <a:solidFill>
                  <a:schemeClr val="dk1"/>
                </a:solidFill>
                <a:latin typeface="Arial"/>
                <a:ea typeface="Arial"/>
                <a:cs typeface="Arial"/>
                <a:sym typeface="Arial"/>
              </a:rPr>
              <a:t>corresponds </a:t>
            </a:r>
            <a:r>
              <a:rPr lang="en-US" sz="2000" b="0" i="0" u="none" dirty="0">
                <a:solidFill>
                  <a:schemeClr val="dk1"/>
                </a:solidFill>
                <a:latin typeface="Arial"/>
                <a:ea typeface="Arial"/>
                <a:cs typeface="Arial"/>
                <a:sym typeface="Arial"/>
              </a:rPr>
              <a:t>to the nodes that have the same </a:t>
            </a:r>
            <a:r>
              <a:rPr lang="en-US" sz="2000" dirty="0"/>
              <a:t>distance </a:t>
            </a:r>
            <a:r>
              <a:rPr lang="en-US" sz="2000" b="0" i="0" u="none" dirty="0">
                <a:solidFill>
                  <a:schemeClr val="dk1"/>
                </a:solidFill>
                <a:latin typeface="Arial"/>
                <a:ea typeface="Arial"/>
                <a:cs typeface="Arial"/>
                <a:sym typeface="Arial"/>
              </a:rPr>
              <a:t>to the BS.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dirty="0"/>
              <a:t>T</a:t>
            </a:r>
            <a:r>
              <a:rPr lang="en-US" sz="2000" b="0" i="0" u="none" dirty="0">
                <a:solidFill>
                  <a:schemeClr val="dk1"/>
                </a:solidFill>
                <a:latin typeface="Arial"/>
                <a:ea typeface="Arial"/>
                <a:cs typeface="Arial"/>
                <a:sym typeface="Arial"/>
              </a:rPr>
              <a:t>he BS acts an access point to a wired network, and small nodes form a wireless backbone to provide wireless connectivity.</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The advantage of a layered architecture is that each node is involved only in short-distance, low-power transmissions to nodes of the neighboring layers.</a:t>
            </a:r>
            <a:endParaRPr/>
          </a:p>
        </p:txBody>
      </p:sp>
      <p:sp>
        <p:nvSpPr>
          <p:cNvPr id="187" name="Google Shape;187;p30"/>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29</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dirty="0" smtClean="0">
                <a:latin typeface="Calibri" pitchFamily="34" charset="0"/>
              </a:rPr>
              <a:t>Terminologies</a:t>
            </a:r>
            <a:endParaRPr lang="en-US"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a:t>
            </a:fld>
            <a:endParaRPr lang="en-US"/>
          </a:p>
        </p:txBody>
      </p:sp>
      <p:sp>
        <p:nvSpPr>
          <p:cNvPr id="184323" name="Rectangle 3"/>
          <p:cNvSpPr>
            <a:spLocks noGrp="1" noChangeArrowheads="1"/>
          </p:cNvSpPr>
          <p:nvPr>
            <p:ph sz="quarter" idx="1"/>
          </p:nvPr>
        </p:nvSpPr>
        <p:spPr>
          <a:xfrm>
            <a:off x="685800" y="1752600"/>
            <a:ext cx="7772400" cy="4572000"/>
          </a:xfrm>
        </p:spPr>
        <p:txBody>
          <a:bodyPr>
            <a:normAutofit lnSpcReduction="10000"/>
          </a:bodyPr>
          <a:lstStyle/>
          <a:p>
            <a:r>
              <a:rPr lang="en-US" sz="2800" dirty="0" smtClean="0">
                <a:solidFill>
                  <a:srgbClr val="FF0000"/>
                </a:solidFill>
                <a:latin typeface="Calibri" pitchFamily="34" charset="0"/>
              </a:rPr>
              <a:t>sensor</a:t>
            </a:r>
            <a:r>
              <a:rPr lang="en-US" sz="2800" dirty="0" smtClean="0">
                <a:latin typeface="Calibri" pitchFamily="34" charset="0"/>
              </a:rPr>
              <a:t> </a:t>
            </a:r>
          </a:p>
          <a:p>
            <a:pPr lvl="1"/>
            <a:r>
              <a:rPr lang="en-US" sz="2000" dirty="0" smtClean="0">
                <a:latin typeface="Calibri" pitchFamily="34" charset="0"/>
              </a:rPr>
              <a:t>A transducer</a:t>
            </a:r>
          </a:p>
          <a:p>
            <a:pPr lvl="1"/>
            <a:r>
              <a:rPr lang="en-US" sz="2000" dirty="0" smtClean="0">
                <a:latin typeface="Calibri" pitchFamily="34" charset="0"/>
              </a:rPr>
              <a:t>converts physical phenomenon e.g. heat, light, motion, vibration, and sound into electrical signals</a:t>
            </a:r>
          </a:p>
          <a:p>
            <a:r>
              <a:rPr lang="en-US" sz="2800" dirty="0" smtClean="0">
                <a:solidFill>
                  <a:srgbClr val="FF0000"/>
                </a:solidFill>
                <a:latin typeface="Calibri" pitchFamily="34" charset="0"/>
              </a:rPr>
              <a:t>sensor node</a:t>
            </a:r>
            <a:r>
              <a:rPr lang="en-US" sz="2800" dirty="0" smtClean="0">
                <a:latin typeface="Calibri" pitchFamily="34" charset="0"/>
              </a:rPr>
              <a:t> </a:t>
            </a:r>
          </a:p>
          <a:p>
            <a:pPr lvl="1"/>
            <a:r>
              <a:rPr lang="en-US" sz="2000" dirty="0" smtClean="0">
                <a:latin typeface="Calibri" pitchFamily="34" charset="0"/>
              </a:rPr>
              <a:t>basic unit in sensor network</a:t>
            </a:r>
          </a:p>
          <a:p>
            <a:pPr lvl="1"/>
            <a:r>
              <a:rPr lang="en-US" sz="2000" dirty="0" smtClean="0">
                <a:latin typeface="Calibri" pitchFamily="34" charset="0"/>
              </a:rPr>
              <a:t> contains on-board sensors, processor, memory, transceiver, and power supply</a:t>
            </a:r>
          </a:p>
          <a:p>
            <a:r>
              <a:rPr lang="en-US" sz="2800" dirty="0" smtClean="0">
                <a:solidFill>
                  <a:srgbClr val="FF0000"/>
                </a:solidFill>
                <a:latin typeface="Calibri" pitchFamily="34" charset="0"/>
              </a:rPr>
              <a:t>sensor network</a:t>
            </a:r>
            <a:r>
              <a:rPr lang="en-US" sz="2800" dirty="0" smtClean="0">
                <a:latin typeface="Calibri" pitchFamily="34" charset="0"/>
              </a:rPr>
              <a:t> </a:t>
            </a:r>
          </a:p>
          <a:p>
            <a:pPr lvl="1"/>
            <a:r>
              <a:rPr lang="en-US" sz="2000" dirty="0" smtClean="0">
                <a:latin typeface="Calibri" pitchFamily="34" charset="0"/>
              </a:rPr>
              <a:t>consists of a large number of sensor nodes </a:t>
            </a:r>
          </a:p>
          <a:p>
            <a:pPr lvl="1"/>
            <a:r>
              <a:rPr lang="en-US" sz="2000" dirty="0" smtClean="0">
                <a:latin typeface="Calibri" pitchFamily="34" charset="0"/>
              </a:rPr>
              <a:t>nodes deployed either inside or very close to the sensed phenomenon</a:t>
            </a:r>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Arial"/>
              <a:buNone/>
            </a:pPr>
            <a:r>
              <a:rPr lang="en-US" sz="2000" b="0" i="0" u="none" dirty="0" smtClean="0">
                <a:solidFill>
                  <a:schemeClr val="dk2"/>
                </a:solidFill>
                <a:latin typeface="Arial"/>
                <a:ea typeface="Arial"/>
                <a:cs typeface="Arial"/>
                <a:sym typeface="Arial"/>
              </a:rPr>
              <a:t>Layered </a:t>
            </a:r>
            <a:r>
              <a:rPr lang="en-US" sz="2000" b="0" i="0" u="none" dirty="0">
                <a:solidFill>
                  <a:schemeClr val="dk2"/>
                </a:solidFill>
                <a:latin typeface="Arial"/>
                <a:ea typeface="Arial"/>
                <a:cs typeface="Arial"/>
                <a:sym typeface="Arial"/>
              </a:rPr>
              <a:t>architecture</a:t>
            </a:r>
            <a:endParaRPr/>
          </a:p>
        </p:txBody>
      </p:sp>
      <p:pic>
        <p:nvPicPr>
          <p:cNvPr id="193" name="Google Shape;193;p31"/>
          <p:cNvPicPr preferRelativeResize="0">
            <a:picLocks noGrp="1"/>
          </p:cNvPicPr>
          <p:nvPr>
            <p:ph type="body" idx="1"/>
          </p:nvPr>
        </p:nvPicPr>
        <p:blipFill rotWithShape="1">
          <a:blip r:embed="rId3">
            <a:alphaModFix/>
          </a:blip>
          <a:srcRect/>
          <a:stretch/>
        </p:blipFill>
        <p:spPr>
          <a:xfrm>
            <a:off x="2884487" y="1600200"/>
            <a:ext cx="3375025" cy="4525962"/>
          </a:xfrm>
          <a:prstGeom prst="rect">
            <a:avLst/>
          </a:prstGeom>
          <a:noFill/>
          <a:ln>
            <a:noFill/>
          </a:ln>
        </p:spPr>
      </p:pic>
      <p:sp>
        <p:nvSpPr>
          <p:cNvPr id="194" name="Google Shape;194;p31"/>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30</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800"/>
              <a:buFont typeface="Arial"/>
              <a:buNone/>
            </a:pPr>
            <a:r>
              <a:rPr lang="en-US" sz="2800" b="0" i="0" u="none" dirty="0">
                <a:solidFill>
                  <a:schemeClr val="dk2"/>
                </a:solidFill>
                <a:latin typeface="Arial"/>
                <a:ea typeface="Arial"/>
                <a:cs typeface="Arial"/>
                <a:sym typeface="Arial"/>
              </a:rPr>
              <a:t>Unified Network Protocol Framework (UNPF)</a:t>
            </a:r>
            <a:endParaRPr/>
          </a:p>
        </p:txBody>
      </p:sp>
      <p:sp>
        <p:nvSpPr>
          <p:cNvPr id="200" name="Google Shape;200;p3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UNPF is a set of protocols for complete implementation of a layered architecture for sensor networks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UNPF integrates three operations in its protocol structure:</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Network initialization and maintenance</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MAC protocol</a:t>
            </a:r>
            <a:endParaRPr/>
          </a:p>
          <a:p>
            <a:pPr marL="742950" lvl="1" indent="-285750" algn="l" rtl="0">
              <a:lnSpc>
                <a:spcPct val="100000"/>
              </a:lnSpc>
              <a:spcBef>
                <a:spcPts val="36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Routing protocol</a:t>
            </a:r>
            <a:endParaRPr/>
          </a:p>
        </p:txBody>
      </p:sp>
      <p:sp>
        <p:nvSpPr>
          <p:cNvPr id="201" name="Google Shape;201;p32"/>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31</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600"/>
              <a:buFont typeface="Arial"/>
              <a:buNone/>
            </a:pPr>
            <a:r>
              <a:rPr lang="en-US" sz="3600" b="0" i="0" u="none" dirty="0" smtClean="0">
                <a:solidFill>
                  <a:schemeClr val="dk2"/>
                </a:solidFill>
                <a:latin typeface="Arial"/>
                <a:ea typeface="Arial"/>
                <a:cs typeface="Arial"/>
                <a:sym typeface="Arial"/>
              </a:rPr>
              <a:t>Clustered </a:t>
            </a:r>
            <a:r>
              <a:rPr lang="en-US" sz="3600" b="0" i="0" u="none" dirty="0">
                <a:solidFill>
                  <a:schemeClr val="dk2"/>
                </a:solidFill>
                <a:latin typeface="Arial"/>
                <a:ea typeface="Arial"/>
                <a:cs typeface="Arial"/>
                <a:sym typeface="Arial"/>
              </a:rPr>
              <a:t>Architecture</a:t>
            </a:r>
            <a:r>
              <a:rPr lang="en-US" sz="4400" b="0" i="0" u="none" dirty="0">
                <a:solidFill>
                  <a:schemeClr val="dk2"/>
                </a:solidFill>
                <a:latin typeface="Arial"/>
                <a:ea typeface="Arial"/>
                <a:cs typeface="Arial"/>
                <a:sym typeface="Arial"/>
              </a:rPr>
              <a:t> </a:t>
            </a:r>
            <a:endParaRPr/>
          </a:p>
        </p:txBody>
      </p:sp>
      <p:sp>
        <p:nvSpPr>
          <p:cNvPr id="235" name="Google Shape;235;p3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A clustered architecture organizes the sensor nodes into clusters, each governed by a cluster-head. </a:t>
            </a:r>
            <a:endParaRPr sz="2000" b="0" i="0" u="none">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The nodes in each cluster are involved in message exchanges with their cluster-heads, and these heads send message to a BS.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Clustered architecture is useful for sensor networks because of its inherent suitability for data fusion. </a:t>
            </a:r>
            <a:endParaRPr lang="en-US" sz="2000" b="0" i="0" u="none" dirty="0" smtClean="0">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The data gathered by all member of the cluster can be fused at the cluster-head, and only the resulting information needs to be communicated to the BS.</a:t>
            </a:r>
            <a:endParaRPr/>
          </a:p>
          <a:p>
            <a:pPr marL="342900" lvl="0" indent="-215900" algn="l" rtl="0">
              <a:lnSpc>
                <a:spcPct val="10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342900" lvl="0" indent="-342900" algn="l" rtl="0">
              <a:lnSpc>
                <a:spcPct val="100000"/>
              </a:lnSpc>
              <a:spcBef>
                <a:spcPts val="400"/>
              </a:spcBef>
              <a:spcAft>
                <a:spcPts val="0"/>
              </a:spcAft>
              <a:buClr>
                <a:schemeClr val="dk1"/>
              </a:buClr>
              <a:buSzPts val="2000"/>
              <a:buFont typeface="Arial"/>
              <a:buChar char="•"/>
            </a:pPr>
            <a:r>
              <a:rPr lang="en-US" sz="2000" b="0" i="0" u="none" dirty="0">
                <a:solidFill>
                  <a:schemeClr val="dk1"/>
                </a:solidFill>
                <a:latin typeface="Arial"/>
                <a:ea typeface="Arial"/>
                <a:cs typeface="Arial"/>
                <a:sym typeface="Arial"/>
              </a:rPr>
              <a:t>The cluster formation and election of cluster-heads must be an autonomous, distributed process.</a:t>
            </a:r>
            <a:endParaRPr/>
          </a:p>
        </p:txBody>
      </p:sp>
      <p:sp>
        <p:nvSpPr>
          <p:cNvPr id="236" name="Google Shape;236;p37"/>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32</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000"/>
              <a:buFont typeface="Arial"/>
              <a:buNone/>
            </a:pPr>
            <a:r>
              <a:rPr lang="en-US" sz="2000" b="0" i="0" u="none" dirty="0" smtClean="0">
                <a:solidFill>
                  <a:schemeClr val="dk2"/>
                </a:solidFill>
                <a:latin typeface="Arial"/>
                <a:ea typeface="Arial"/>
                <a:cs typeface="Arial"/>
                <a:sym typeface="Arial"/>
              </a:rPr>
              <a:t>Clustered </a:t>
            </a:r>
            <a:r>
              <a:rPr lang="en-US" sz="2000" b="0" i="0" u="none" dirty="0">
                <a:solidFill>
                  <a:schemeClr val="dk2"/>
                </a:solidFill>
                <a:latin typeface="Arial"/>
                <a:ea typeface="Arial"/>
                <a:cs typeface="Arial"/>
                <a:sym typeface="Arial"/>
              </a:rPr>
              <a:t>architecture</a:t>
            </a:r>
            <a:endParaRPr/>
          </a:p>
        </p:txBody>
      </p:sp>
      <p:pic>
        <p:nvPicPr>
          <p:cNvPr id="242" name="Google Shape;242;p38"/>
          <p:cNvPicPr preferRelativeResize="0">
            <a:picLocks noGrp="1"/>
          </p:cNvPicPr>
          <p:nvPr>
            <p:ph type="body" idx="1"/>
          </p:nvPr>
        </p:nvPicPr>
        <p:blipFill rotWithShape="1">
          <a:blip r:embed="rId3">
            <a:alphaModFix/>
          </a:blip>
          <a:srcRect/>
          <a:stretch/>
        </p:blipFill>
        <p:spPr>
          <a:xfrm>
            <a:off x="2879725" y="1557337"/>
            <a:ext cx="3384550" cy="4568825"/>
          </a:xfrm>
          <a:prstGeom prst="rect">
            <a:avLst/>
          </a:prstGeom>
          <a:noFill/>
          <a:ln>
            <a:noFill/>
          </a:ln>
        </p:spPr>
      </p:pic>
      <p:sp>
        <p:nvSpPr>
          <p:cNvPr id="243" name="Google Shape;243;p38"/>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33</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2400"/>
              <a:buFont typeface="Arial"/>
              <a:buNone/>
            </a:pPr>
            <a:r>
              <a:rPr lang="en-US" sz="2400" b="0" i="0" u="none">
                <a:solidFill>
                  <a:schemeClr val="dk2"/>
                </a:solidFill>
                <a:latin typeface="Arial"/>
                <a:ea typeface="Arial"/>
                <a:cs typeface="Arial"/>
                <a:sym typeface="Arial"/>
              </a:rPr>
              <a:t>Low-Energy Adaptive Clustering Hierarchy (LEACH)</a:t>
            </a:r>
            <a:endParaRPr/>
          </a:p>
        </p:txBody>
      </p:sp>
      <p:sp>
        <p:nvSpPr>
          <p:cNvPr id="249" name="Google Shape;249;p39"/>
          <p:cNvSpPr txBox="1">
            <a:spLocks noGrp="1"/>
          </p:cNvSpPr>
          <p:nvPr>
            <p:ph type="body" idx="1"/>
          </p:nvPr>
        </p:nvSpPr>
        <p:spPr>
          <a:xfrm>
            <a:off x="457200" y="1600200"/>
            <a:ext cx="814705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LEACH is a clustering-based protocol that minimizes energy waste in sensor networks. </a:t>
            </a:r>
            <a:endParaRPr sz="1800" b="0" i="0" u="none">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dk1"/>
              </a:buClr>
              <a:buSzPts val="1800"/>
              <a:buFont typeface="Arial"/>
              <a:buChar char="•"/>
            </a:pPr>
            <a:r>
              <a:rPr lang="en-US" sz="1800" b="0" i="0" u="none">
                <a:solidFill>
                  <a:schemeClr val="dk1"/>
                </a:solidFill>
                <a:latin typeface="Arial"/>
                <a:ea typeface="Arial"/>
                <a:cs typeface="Arial"/>
                <a:sym typeface="Arial"/>
              </a:rPr>
              <a:t>The operation of LEACH is spilt into two phases : setup and steady.</a:t>
            </a:r>
            <a:endParaRPr/>
          </a:p>
          <a:p>
            <a:pPr marL="742950" lvl="1" indent="-285750" algn="l" rtl="0">
              <a:lnSpc>
                <a:spcPct val="100000"/>
              </a:lnSpc>
              <a:spcBef>
                <a:spcPts val="320"/>
              </a:spcBef>
              <a:spcAft>
                <a:spcPts val="0"/>
              </a:spcAft>
              <a:buClr>
                <a:schemeClr val="dk1"/>
              </a:buClr>
              <a:buSzPts val="1600"/>
              <a:buFont typeface="Arial"/>
              <a:buChar char="–"/>
            </a:pPr>
            <a:r>
              <a:rPr lang="en-US" sz="1600" b="1" i="0" u="none">
                <a:solidFill>
                  <a:schemeClr val="dk1"/>
                </a:solidFill>
              </a:rPr>
              <a:t>Setup phase</a:t>
            </a:r>
            <a:r>
              <a:rPr lang="en-US" sz="1600" b="0" i="0" u="none">
                <a:solidFill>
                  <a:schemeClr val="dk1"/>
                </a:solidFill>
                <a:latin typeface="Arial"/>
                <a:ea typeface="Arial"/>
                <a:cs typeface="Arial"/>
                <a:sym typeface="Arial"/>
              </a:rPr>
              <a:t>: </a:t>
            </a:r>
            <a:endParaRPr sz="1600" b="0" i="0" u="none">
              <a:solidFill>
                <a:schemeClr val="dk1"/>
              </a:solidFill>
              <a:latin typeface="Arial"/>
              <a:ea typeface="Arial"/>
              <a:cs typeface="Arial"/>
              <a:sym typeface="Arial"/>
            </a:endParaRPr>
          </a:p>
          <a:p>
            <a:pPr marL="1143000" lvl="2" indent="-215900" algn="l" rtl="0">
              <a:lnSpc>
                <a:spcPct val="100000"/>
              </a:lnSpc>
              <a:spcBef>
                <a:spcPts val="320"/>
              </a:spcBef>
              <a:spcAft>
                <a:spcPts val="0"/>
              </a:spcAft>
              <a:buClr>
                <a:schemeClr val="dk1"/>
              </a:buClr>
              <a:buSzPts val="1600"/>
              <a:buFont typeface="Arial"/>
              <a:buChar char="•"/>
            </a:pPr>
            <a:r>
              <a:rPr lang="en-US" sz="1600"/>
              <a:t>Cluster heads are selected.</a:t>
            </a:r>
            <a:endParaRPr sz="1600"/>
          </a:p>
          <a:p>
            <a:pPr marL="1143000" lvl="2" indent="-215900" algn="l" rtl="0">
              <a:lnSpc>
                <a:spcPct val="100000"/>
              </a:lnSpc>
              <a:spcBef>
                <a:spcPts val="320"/>
              </a:spcBef>
              <a:spcAft>
                <a:spcPts val="0"/>
              </a:spcAft>
              <a:buClr>
                <a:schemeClr val="dk1"/>
              </a:buClr>
              <a:buSzPts val="1600"/>
              <a:buFont typeface="Arial"/>
              <a:buChar char="•"/>
            </a:pPr>
            <a:r>
              <a:rPr lang="en-US" sz="1600"/>
              <a:t>T</a:t>
            </a:r>
            <a:r>
              <a:rPr lang="en-US" sz="1600" b="0" i="0" u="none">
                <a:solidFill>
                  <a:schemeClr val="dk1"/>
                </a:solidFill>
                <a:latin typeface="Arial"/>
                <a:ea typeface="Arial"/>
                <a:cs typeface="Arial"/>
                <a:sym typeface="Arial"/>
              </a:rPr>
              <a:t>he cluster-heads advertise their selection to all nodes. </a:t>
            </a:r>
            <a:endParaRPr sz="1600" b="0" i="0" u="none">
              <a:solidFill>
                <a:schemeClr val="dk1"/>
              </a:solidFill>
              <a:latin typeface="Arial"/>
              <a:ea typeface="Arial"/>
              <a:cs typeface="Arial"/>
              <a:sym typeface="Arial"/>
            </a:endParaRPr>
          </a:p>
          <a:p>
            <a:pPr marL="1143000" lvl="2" indent="-215900" algn="l" rtl="0">
              <a:lnSpc>
                <a:spcPct val="100000"/>
              </a:lnSpc>
              <a:spcBef>
                <a:spcPts val="320"/>
              </a:spcBef>
              <a:spcAft>
                <a:spcPts val="0"/>
              </a:spcAft>
              <a:buClr>
                <a:schemeClr val="dk1"/>
              </a:buClr>
              <a:buSzPts val="1600"/>
              <a:buFont typeface="Arial"/>
              <a:buChar char="•"/>
            </a:pPr>
            <a:r>
              <a:rPr lang="en-US" sz="1600" b="0" i="0" u="none">
                <a:solidFill>
                  <a:schemeClr val="dk1"/>
                </a:solidFill>
                <a:latin typeface="Arial"/>
                <a:ea typeface="Arial"/>
                <a:cs typeface="Arial"/>
                <a:sym typeface="Arial"/>
              </a:rPr>
              <a:t>All nodes choose their nearest cluster-head by signal strength. </a:t>
            </a:r>
            <a:endParaRPr sz="1600" b="0" i="0" u="none">
              <a:solidFill>
                <a:schemeClr val="dk1"/>
              </a:solidFill>
              <a:latin typeface="Arial"/>
              <a:ea typeface="Arial"/>
              <a:cs typeface="Arial"/>
              <a:sym typeface="Arial"/>
            </a:endParaRPr>
          </a:p>
          <a:p>
            <a:pPr marL="1143000" lvl="2" indent="-215900" algn="l" rtl="0">
              <a:lnSpc>
                <a:spcPct val="100000"/>
              </a:lnSpc>
              <a:spcBef>
                <a:spcPts val="320"/>
              </a:spcBef>
              <a:spcAft>
                <a:spcPts val="0"/>
              </a:spcAft>
              <a:buClr>
                <a:schemeClr val="dk1"/>
              </a:buClr>
              <a:buSzPts val="1600"/>
              <a:buFont typeface="Arial"/>
              <a:buChar char="•"/>
            </a:pPr>
            <a:r>
              <a:rPr lang="en-US" sz="1600" b="0" i="0" u="none">
                <a:solidFill>
                  <a:schemeClr val="dk1"/>
                </a:solidFill>
                <a:latin typeface="Arial"/>
                <a:ea typeface="Arial"/>
                <a:cs typeface="Arial"/>
                <a:sym typeface="Arial"/>
              </a:rPr>
              <a:t>The cluster-heads then assign a</a:t>
            </a:r>
            <a:r>
              <a:rPr lang="en-US" sz="1600"/>
              <a:t> </a:t>
            </a:r>
            <a:r>
              <a:rPr lang="en-US" sz="1600" b="0" i="0" u="none">
                <a:solidFill>
                  <a:schemeClr val="dk1"/>
                </a:solidFill>
                <a:latin typeface="Arial"/>
                <a:ea typeface="Arial"/>
                <a:cs typeface="Arial"/>
                <a:sym typeface="Arial"/>
              </a:rPr>
              <a:t>schedule for their cluster members.</a:t>
            </a:r>
            <a:endParaRPr sz="1600" b="0" i="0" u="none">
              <a:solidFill>
                <a:schemeClr val="dk1"/>
              </a:solidFill>
              <a:latin typeface="Arial"/>
              <a:ea typeface="Arial"/>
              <a:cs typeface="Arial"/>
              <a:sym typeface="Arial"/>
            </a:endParaRPr>
          </a:p>
          <a:p>
            <a:pPr marL="742950" lvl="1" indent="-285750" algn="l" rtl="0">
              <a:lnSpc>
                <a:spcPct val="115000"/>
              </a:lnSpc>
              <a:spcBef>
                <a:spcPts val="0"/>
              </a:spcBef>
              <a:spcAft>
                <a:spcPts val="0"/>
              </a:spcAft>
              <a:buSzPts val="1800"/>
              <a:buChar char="–"/>
            </a:pPr>
            <a:r>
              <a:rPr lang="en-US" sz="1800" b="1"/>
              <a:t>Steady phase:</a:t>
            </a:r>
            <a:r>
              <a:rPr lang="en-US" sz="1800"/>
              <a:t> </a:t>
            </a:r>
            <a:endParaRPr sz="1800"/>
          </a:p>
          <a:p>
            <a:pPr marL="1143000" lvl="2" indent="-228600" algn="l" rtl="0">
              <a:lnSpc>
                <a:spcPct val="115000"/>
              </a:lnSpc>
              <a:spcBef>
                <a:spcPts val="0"/>
              </a:spcBef>
              <a:spcAft>
                <a:spcPts val="0"/>
              </a:spcAft>
              <a:buSzPts val="1800"/>
              <a:buChar char="•"/>
            </a:pPr>
            <a:r>
              <a:rPr lang="en-US" sz="1800"/>
              <a:t>Data transmission takes place based on the schedule.</a:t>
            </a:r>
            <a:endParaRPr sz="1800"/>
          </a:p>
          <a:p>
            <a:pPr marL="1143000" lvl="2" indent="-228600" algn="l" rtl="0">
              <a:lnSpc>
                <a:spcPct val="115000"/>
              </a:lnSpc>
              <a:spcBef>
                <a:spcPts val="0"/>
              </a:spcBef>
              <a:spcAft>
                <a:spcPts val="0"/>
              </a:spcAft>
              <a:buSzPts val="1800"/>
              <a:buChar char="•"/>
            </a:pPr>
            <a:r>
              <a:rPr lang="en-US" sz="1800"/>
              <a:t>The cluster-heads perform data aggregation/fusion. </a:t>
            </a:r>
            <a:endParaRPr/>
          </a:p>
          <a:p>
            <a:pPr marL="1143000" lvl="2" indent="-228600" algn="l" rtl="0">
              <a:lnSpc>
                <a:spcPct val="115000"/>
              </a:lnSpc>
              <a:spcBef>
                <a:spcPts val="0"/>
              </a:spcBef>
              <a:spcAft>
                <a:spcPts val="0"/>
              </a:spcAft>
              <a:buSzPts val="1800"/>
              <a:buChar char="•"/>
            </a:pPr>
            <a:r>
              <a:rPr lang="en-US" sz="1800"/>
              <a:t>After a certain period of time in the steady phase, cluster-heads are selected again through the setup phase.</a:t>
            </a:r>
            <a:endParaRPr sz="1600"/>
          </a:p>
        </p:txBody>
      </p:sp>
      <p:sp>
        <p:nvSpPr>
          <p:cNvPr id="250" name="Google Shape;250;p39"/>
          <p:cNvSpPr txBox="1"/>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400"/>
                <a:buFont typeface="Arial"/>
                <a:buNone/>
              </a:pPr>
              <a:t>34</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WSN Protocol Stack</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35</a:t>
            </a:fld>
            <a:endParaRPr lang="en-US"/>
          </a:p>
        </p:txBody>
      </p:sp>
      <p:pic>
        <p:nvPicPr>
          <p:cNvPr id="1026" name="Picture 2"/>
          <p:cNvPicPr>
            <a:picLocks noGrp="1" noChangeAspect="1" noChangeArrowheads="1"/>
          </p:cNvPicPr>
          <p:nvPr>
            <p:ph sz="quarter" idx="1"/>
          </p:nvPr>
        </p:nvPicPr>
        <p:blipFill>
          <a:blip r:embed="rId3"/>
          <a:srcRect/>
          <a:stretch>
            <a:fillRect/>
          </a:stretch>
        </p:blipFill>
        <p:spPr bwMode="auto">
          <a:xfrm>
            <a:off x="2356262" y="1676400"/>
            <a:ext cx="4501738" cy="4684241"/>
          </a:xfrm>
          <a:prstGeom prst="rect">
            <a:avLst/>
          </a:prstGeom>
          <a:noFill/>
          <a:ln w="9525">
            <a:noFill/>
            <a:miter lim="800000"/>
            <a:headEnd/>
            <a:tailEnd/>
          </a:ln>
          <a:effectLst/>
        </p:spPr>
      </p:pic>
    </p:spTree>
  </p:cSld>
  <p:clrMapOvr>
    <a:masterClrMapping/>
  </p:clrMapOvr>
  <p:transition>
    <p:plus/>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76200"/>
            <a:ext cx="8305800" cy="1143000"/>
          </a:xfrm>
        </p:spPr>
        <p:txBody>
          <a:bodyPr/>
          <a:lstStyle/>
          <a:p>
            <a:r>
              <a:rPr lang="en-US" dirty="0" smtClean="0">
                <a:latin typeface="Calibri" pitchFamily="34" charset="0"/>
              </a:rPr>
              <a:t>WSN Operating Systems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36</a:t>
            </a:fld>
            <a:endParaRPr lang="en-US"/>
          </a:p>
        </p:txBody>
      </p:sp>
      <p:sp>
        <p:nvSpPr>
          <p:cNvPr id="184323" name="Rectangle 3"/>
          <p:cNvSpPr>
            <a:spLocks noGrp="1" noChangeArrowheads="1"/>
          </p:cNvSpPr>
          <p:nvPr>
            <p:ph sz="quarter" idx="1"/>
          </p:nvPr>
        </p:nvSpPr>
        <p:spPr/>
        <p:txBody>
          <a:bodyPr/>
          <a:lstStyle/>
          <a:p>
            <a:r>
              <a:rPr lang="en-US" sz="3600" dirty="0" err="1" smtClean="0">
                <a:latin typeface="Calibri" pitchFamily="34" charset="0"/>
              </a:rPr>
              <a:t>TinyOS</a:t>
            </a:r>
            <a:r>
              <a:rPr lang="en-US" sz="3600" dirty="0" smtClean="0">
                <a:latin typeface="Calibri" pitchFamily="34" charset="0"/>
              </a:rPr>
              <a:t> </a:t>
            </a:r>
          </a:p>
          <a:p>
            <a:r>
              <a:rPr lang="en-US" sz="3600" dirty="0" err="1" smtClean="0">
                <a:latin typeface="Calibri" pitchFamily="34" charset="0"/>
              </a:rPr>
              <a:t>Contiki</a:t>
            </a:r>
            <a:endParaRPr lang="en-US" sz="3600" dirty="0" smtClean="0">
              <a:latin typeface="Calibri" pitchFamily="34" charset="0"/>
            </a:endParaRPr>
          </a:p>
          <a:p>
            <a:r>
              <a:rPr lang="en-US" sz="3600" dirty="0" smtClean="0">
                <a:latin typeface="Calibri" pitchFamily="34" charset="0"/>
              </a:rPr>
              <a:t>MANTIS</a:t>
            </a:r>
          </a:p>
          <a:p>
            <a:r>
              <a:rPr lang="en-US" sz="3600" dirty="0" err="1" smtClean="0">
                <a:latin typeface="Calibri" pitchFamily="34" charset="0"/>
              </a:rPr>
              <a:t>BTnut</a:t>
            </a:r>
            <a:endParaRPr lang="en-US" sz="3600" dirty="0" smtClean="0">
              <a:latin typeface="Calibri" pitchFamily="34" charset="0"/>
            </a:endParaRPr>
          </a:p>
          <a:p>
            <a:r>
              <a:rPr lang="en-US" sz="3600" dirty="0" smtClean="0">
                <a:latin typeface="Calibri" pitchFamily="34" charset="0"/>
              </a:rPr>
              <a:t>SOS</a:t>
            </a:r>
          </a:p>
          <a:p>
            <a:r>
              <a:rPr lang="en-US" sz="3600" dirty="0" err="1" smtClean="0">
                <a:latin typeface="Calibri" pitchFamily="34" charset="0"/>
              </a:rPr>
              <a:t>Nano</a:t>
            </a:r>
            <a:r>
              <a:rPr lang="en-US" sz="3600" dirty="0" smtClean="0">
                <a:latin typeface="Calibri" pitchFamily="34" charset="0"/>
              </a:rPr>
              <a:t>-RK</a:t>
            </a: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76200"/>
            <a:ext cx="8305800" cy="1143000"/>
          </a:xfrm>
        </p:spPr>
        <p:txBody>
          <a:bodyPr/>
          <a:lstStyle/>
          <a:p>
            <a:r>
              <a:rPr lang="en-US" dirty="0" err="1" smtClean="0">
                <a:latin typeface="Calibri" pitchFamily="34" charset="0"/>
              </a:rPr>
              <a:t>TinyOS</a:t>
            </a:r>
            <a:endParaRPr lang="en-US" dirty="0" smtClean="0">
              <a:latin typeface="Calibri" pitchFamily="34" charset="0"/>
            </a:endParaRPr>
          </a:p>
        </p:txBody>
      </p:sp>
      <p:sp>
        <p:nvSpPr>
          <p:cNvPr id="11" name="Slide Number Placeholder 10"/>
          <p:cNvSpPr>
            <a:spLocks noGrp="1"/>
          </p:cNvSpPr>
          <p:nvPr>
            <p:ph type="sldNum" sz="quarter" idx="12"/>
          </p:nvPr>
        </p:nvSpPr>
        <p:spPr/>
        <p:txBody>
          <a:bodyPr/>
          <a:lstStyle/>
          <a:p>
            <a:pPr>
              <a:defRPr/>
            </a:pPr>
            <a:fld id="{F442767B-48A0-4E92-8BF9-825173DDF3CC}" type="slidenum">
              <a:rPr lang="en-US" smtClean="0"/>
              <a:pPr>
                <a:defRPr/>
              </a:pPr>
              <a:t>37</a:t>
            </a:fld>
            <a:endParaRPr lang="en-US"/>
          </a:p>
        </p:txBody>
      </p:sp>
      <p:sp>
        <p:nvSpPr>
          <p:cNvPr id="184323" name="Rectangle 3"/>
          <p:cNvSpPr>
            <a:spLocks noGrp="1" noChangeArrowheads="1"/>
          </p:cNvSpPr>
          <p:nvPr>
            <p:ph sz="quarter" idx="1"/>
          </p:nvPr>
        </p:nvSpPr>
        <p:spPr>
          <a:xfrm>
            <a:off x="609600" y="1600200"/>
            <a:ext cx="7772400" cy="4800600"/>
          </a:xfrm>
        </p:spPr>
        <p:txBody>
          <a:bodyPr/>
          <a:lstStyle/>
          <a:p>
            <a:r>
              <a:rPr lang="en-US" sz="2800" dirty="0" smtClean="0">
                <a:latin typeface="Calibri" pitchFamily="34" charset="0"/>
              </a:rPr>
              <a:t>Event-driven programming model instead of multithreading</a:t>
            </a:r>
          </a:p>
          <a:p>
            <a:r>
              <a:rPr lang="en-US" sz="2800" dirty="0" err="1" smtClean="0">
                <a:latin typeface="Calibri" pitchFamily="34" charset="0"/>
              </a:rPr>
              <a:t>TinyOS</a:t>
            </a:r>
            <a:r>
              <a:rPr lang="en-US" sz="2800" dirty="0" smtClean="0">
                <a:latin typeface="Calibri" pitchFamily="34" charset="0"/>
              </a:rPr>
              <a:t> and its programs written in </a:t>
            </a:r>
            <a:r>
              <a:rPr lang="en-US" sz="2800" dirty="0" err="1" smtClean="0">
                <a:latin typeface="Calibri" pitchFamily="34" charset="0"/>
              </a:rPr>
              <a:t>nesC</a:t>
            </a:r>
            <a:r>
              <a:rPr lang="en-US" sz="2800" dirty="0" smtClean="0">
                <a:latin typeface="Calibri" pitchFamily="34" charset="0"/>
              </a:rPr>
              <a:t> </a:t>
            </a:r>
          </a:p>
        </p:txBody>
      </p:sp>
      <p:sp>
        <p:nvSpPr>
          <p:cNvPr id="4" name="AutoShape 7"/>
          <p:cNvSpPr>
            <a:spLocks noChangeArrowheads="1"/>
          </p:cNvSpPr>
          <p:nvPr/>
        </p:nvSpPr>
        <p:spPr bwMode="auto">
          <a:xfrm>
            <a:off x="2219325" y="4664075"/>
            <a:ext cx="4953000" cy="1611312"/>
          </a:xfrm>
          <a:prstGeom prst="cube">
            <a:avLst>
              <a:gd name="adj" fmla="val 23421"/>
            </a:avLst>
          </a:prstGeom>
          <a:solidFill>
            <a:srgbClr val="FFCC99"/>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Communication</a:t>
            </a:r>
          </a:p>
        </p:txBody>
      </p:sp>
      <p:sp>
        <p:nvSpPr>
          <p:cNvPr id="5" name="AutoShape 8"/>
          <p:cNvSpPr>
            <a:spLocks noChangeArrowheads="1"/>
          </p:cNvSpPr>
          <p:nvPr/>
        </p:nvSpPr>
        <p:spPr bwMode="auto">
          <a:xfrm>
            <a:off x="2219325" y="4370387"/>
            <a:ext cx="1651000" cy="1612900"/>
          </a:xfrm>
          <a:prstGeom prst="cube">
            <a:avLst>
              <a:gd name="adj" fmla="val 25000"/>
            </a:avLst>
          </a:prstGeom>
          <a:solidFill>
            <a:srgbClr val="CCFFCC"/>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Actuating</a:t>
            </a:r>
          </a:p>
        </p:txBody>
      </p:sp>
      <p:sp>
        <p:nvSpPr>
          <p:cNvPr id="6" name="AutoShape 9"/>
          <p:cNvSpPr>
            <a:spLocks noChangeArrowheads="1"/>
          </p:cNvSpPr>
          <p:nvPr/>
        </p:nvSpPr>
        <p:spPr bwMode="auto">
          <a:xfrm>
            <a:off x="3444875" y="4370387"/>
            <a:ext cx="1651000" cy="1612900"/>
          </a:xfrm>
          <a:prstGeom prst="cube">
            <a:avLst>
              <a:gd name="adj" fmla="val 25000"/>
            </a:avLst>
          </a:prstGeom>
          <a:solidFill>
            <a:srgbClr val="CCFFCC"/>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Sensing</a:t>
            </a:r>
          </a:p>
        </p:txBody>
      </p:sp>
      <p:sp>
        <p:nvSpPr>
          <p:cNvPr id="7" name="AutoShape 10"/>
          <p:cNvSpPr>
            <a:spLocks noChangeArrowheads="1"/>
          </p:cNvSpPr>
          <p:nvPr/>
        </p:nvSpPr>
        <p:spPr bwMode="auto">
          <a:xfrm>
            <a:off x="4668838" y="4370387"/>
            <a:ext cx="2503487" cy="1612900"/>
          </a:xfrm>
          <a:prstGeom prst="cube">
            <a:avLst>
              <a:gd name="adj" fmla="val 23421"/>
            </a:avLst>
          </a:prstGeom>
          <a:solidFill>
            <a:srgbClr val="CCFFCC"/>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Communication</a:t>
            </a:r>
          </a:p>
        </p:txBody>
      </p:sp>
      <p:sp>
        <p:nvSpPr>
          <p:cNvPr id="8" name="AutoShape 11"/>
          <p:cNvSpPr>
            <a:spLocks noChangeArrowheads="1"/>
          </p:cNvSpPr>
          <p:nvPr/>
        </p:nvSpPr>
        <p:spPr bwMode="auto">
          <a:xfrm>
            <a:off x="2379663" y="3784600"/>
            <a:ext cx="4686300" cy="928687"/>
          </a:xfrm>
          <a:prstGeom prst="cube">
            <a:avLst>
              <a:gd name="adj" fmla="val 34444"/>
            </a:avLst>
          </a:prstGeom>
          <a:solidFill>
            <a:srgbClr val="CCFFFF"/>
          </a:solidFill>
          <a:ln w="9525">
            <a:solidFill>
              <a:schemeClr val="tx1"/>
            </a:solidFill>
            <a:miter lim="800000"/>
            <a:headEnd/>
            <a:tailEnd/>
          </a:ln>
        </p:spPr>
        <p:txBody>
          <a:bodyPr wrap="none" anchor="ctr"/>
          <a:lstStyle/>
          <a:p>
            <a:pPr algn="ctr" eaLnBrk="0" hangingPunct="0"/>
            <a:r>
              <a:rPr lang="en-US" altLang="zh-CN" sz="1800" b="1" dirty="0">
                <a:latin typeface="Times New Roman" pitchFamily="18" charset="0"/>
                <a:ea typeface="宋体" charset="-122"/>
              </a:rPr>
              <a:t>Application (User Components)</a:t>
            </a:r>
          </a:p>
        </p:txBody>
      </p:sp>
      <p:sp>
        <p:nvSpPr>
          <p:cNvPr id="9" name="AutoShape 12"/>
          <p:cNvSpPr>
            <a:spLocks noChangeArrowheads="1"/>
          </p:cNvSpPr>
          <p:nvPr/>
        </p:nvSpPr>
        <p:spPr bwMode="auto">
          <a:xfrm>
            <a:off x="3048000" y="3352800"/>
            <a:ext cx="3216275" cy="684213"/>
          </a:xfrm>
          <a:prstGeom prst="cube">
            <a:avLst>
              <a:gd name="adj" fmla="val 25000"/>
            </a:avLst>
          </a:prstGeom>
          <a:solidFill>
            <a:srgbClr val="FFFF99"/>
          </a:solidFill>
          <a:ln w="9525">
            <a:solidFill>
              <a:schemeClr val="tx1"/>
            </a:solidFill>
            <a:miter lim="800000"/>
            <a:headEnd/>
            <a:tailEnd/>
          </a:ln>
        </p:spPr>
        <p:txBody>
          <a:bodyPr wrap="none" anchor="ctr"/>
          <a:lstStyle/>
          <a:p>
            <a:pPr algn="ctr" eaLnBrk="0" hangingPunct="0"/>
            <a:r>
              <a:rPr lang="en-US" altLang="zh-CN" sz="1800" b="1" dirty="0">
                <a:latin typeface="Times New Roman" pitchFamily="18" charset="0"/>
                <a:ea typeface="宋体" charset="-122"/>
              </a:rPr>
              <a:t>Main (includes Scheduler)</a:t>
            </a:r>
          </a:p>
        </p:txBody>
      </p:sp>
      <p:sp>
        <p:nvSpPr>
          <p:cNvPr id="10" name="Text Box 13"/>
          <p:cNvSpPr txBox="1">
            <a:spLocks noChangeArrowheads="1"/>
          </p:cNvSpPr>
          <p:nvPr/>
        </p:nvSpPr>
        <p:spPr bwMode="auto">
          <a:xfrm>
            <a:off x="3341688" y="5957887"/>
            <a:ext cx="2489200" cy="366713"/>
          </a:xfrm>
          <a:prstGeom prst="rect">
            <a:avLst/>
          </a:prstGeom>
          <a:noFill/>
          <a:ln w="12700">
            <a:noFill/>
            <a:miter lim="800000"/>
            <a:headEnd type="none" w="sm" len="sm"/>
            <a:tailEnd type="none" w="sm" len="sm"/>
          </a:ln>
        </p:spPr>
        <p:txBody>
          <a:bodyPr wrap="none">
            <a:spAutoFit/>
          </a:bodyPr>
          <a:lstStyle/>
          <a:p>
            <a:pPr eaLnBrk="0" hangingPunct="0"/>
            <a:r>
              <a:rPr lang="en-US" altLang="zh-CN" sz="1800" b="1">
                <a:latin typeface="Times New Roman" pitchFamily="18" charset="0"/>
                <a:ea typeface="宋体" charset="-122"/>
              </a:rPr>
              <a:t>Hardware Abstractions</a:t>
            </a:r>
          </a:p>
        </p:txBody>
      </p:sp>
    </p:spTree>
  </p:cSld>
  <p:clrMapOvr>
    <a:masterClrMapping/>
  </p:clrMapOvr>
  <p:transition>
    <p:newsfla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0"/>
            <a:ext cx="8305800" cy="1143000"/>
          </a:xfrm>
        </p:spPr>
        <p:txBody>
          <a:bodyPr/>
          <a:lstStyle/>
          <a:p>
            <a:r>
              <a:rPr lang="en-US" dirty="0" err="1" smtClean="0">
                <a:latin typeface="Calibri" pitchFamily="34" charset="0"/>
              </a:rPr>
              <a:t>TinyOS</a:t>
            </a:r>
            <a:r>
              <a:rPr lang="en-US" dirty="0" smtClean="0">
                <a:latin typeface="Calibri" pitchFamily="34" charset="0"/>
              </a:rPr>
              <a:t> </a:t>
            </a:r>
            <a:r>
              <a:rPr lang="en-US" dirty="0" err="1" smtClean="0">
                <a:latin typeface="Calibri" pitchFamily="34" charset="0"/>
              </a:rPr>
              <a:t>Charactersitics</a:t>
            </a:r>
            <a:endParaRPr lang="en-US"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38</a:t>
            </a:fld>
            <a:endParaRPr lang="en-US"/>
          </a:p>
        </p:txBody>
      </p:sp>
      <p:sp>
        <p:nvSpPr>
          <p:cNvPr id="184323" name="Rectangle 3"/>
          <p:cNvSpPr>
            <a:spLocks noGrp="1" noChangeArrowheads="1"/>
          </p:cNvSpPr>
          <p:nvPr>
            <p:ph sz="quarter" idx="1"/>
          </p:nvPr>
        </p:nvSpPr>
        <p:spPr/>
        <p:txBody>
          <a:bodyPr/>
          <a:lstStyle/>
          <a:p>
            <a:r>
              <a:rPr lang="en-US" sz="2800" dirty="0" smtClean="0">
                <a:latin typeface="Calibri" pitchFamily="34" charset="0"/>
              </a:rPr>
              <a:t>Small memory footprint</a:t>
            </a:r>
          </a:p>
          <a:p>
            <a:pPr lvl="1"/>
            <a:r>
              <a:rPr lang="en-US" sz="2200" dirty="0" smtClean="0">
                <a:latin typeface="Calibri" pitchFamily="34" charset="0"/>
              </a:rPr>
              <a:t>non-</a:t>
            </a:r>
            <a:r>
              <a:rPr lang="en-US" sz="2200" dirty="0" err="1" smtClean="0">
                <a:latin typeface="Calibri" pitchFamily="34" charset="0"/>
              </a:rPr>
              <a:t>preemptable</a:t>
            </a:r>
            <a:r>
              <a:rPr lang="en-US" sz="2200" dirty="0" smtClean="0">
                <a:latin typeface="Calibri" pitchFamily="34" charset="0"/>
              </a:rPr>
              <a:t> FIFO task scheduling</a:t>
            </a:r>
          </a:p>
          <a:p>
            <a:r>
              <a:rPr lang="en-US" sz="2800" dirty="0" smtClean="0">
                <a:latin typeface="Calibri" pitchFamily="34" charset="0"/>
              </a:rPr>
              <a:t>Power Efficient</a:t>
            </a:r>
          </a:p>
          <a:p>
            <a:pPr lvl="1"/>
            <a:r>
              <a:rPr lang="en-US" sz="2200" dirty="0" smtClean="0">
                <a:latin typeface="Calibri" pitchFamily="34" charset="0"/>
              </a:rPr>
              <a:t>Puts microcontroller to sleep</a:t>
            </a:r>
          </a:p>
          <a:p>
            <a:pPr lvl="1"/>
            <a:r>
              <a:rPr lang="en-US" sz="2200" dirty="0" smtClean="0">
                <a:latin typeface="Calibri" pitchFamily="34" charset="0"/>
              </a:rPr>
              <a:t>Puts radio to sleep</a:t>
            </a:r>
          </a:p>
          <a:p>
            <a:r>
              <a:rPr lang="en-US" sz="2800" dirty="0" smtClean="0">
                <a:latin typeface="Calibri" pitchFamily="34" charset="0"/>
              </a:rPr>
              <a:t>Concurrency-Intensive Operations</a:t>
            </a:r>
          </a:p>
          <a:p>
            <a:pPr lvl="1"/>
            <a:r>
              <a:rPr lang="en-US" sz="2200" dirty="0" smtClean="0">
                <a:latin typeface="Calibri" pitchFamily="34" charset="0"/>
              </a:rPr>
              <a:t>Event-driven architecture</a:t>
            </a:r>
          </a:p>
          <a:p>
            <a:pPr lvl="1"/>
            <a:r>
              <a:rPr lang="en-US" sz="2200" dirty="0" smtClean="0">
                <a:latin typeface="Calibri" pitchFamily="34" charset="0"/>
              </a:rPr>
              <a:t>Efficient Interrupts and event handling</a:t>
            </a:r>
          </a:p>
          <a:p>
            <a:r>
              <a:rPr lang="en-US" sz="2800" dirty="0" smtClean="0">
                <a:latin typeface="Calibri" pitchFamily="34" charset="0"/>
              </a:rPr>
              <a:t>No Real-time guarantees</a:t>
            </a: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WSN Simulators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39</a:t>
            </a:fld>
            <a:endParaRPr lang="en-US"/>
          </a:p>
        </p:txBody>
      </p:sp>
      <p:sp>
        <p:nvSpPr>
          <p:cNvPr id="184323" name="Rectangle 3"/>
          <p:cNvSpPr>
            <a:spLocks noGrp="1" noChangeArrowheads="1"/>
          </p:cNvSpPr>
          <p:nvPr>
            <p:ph sz="quarter" idx="1"/>
          </p:nvPr>
        </p:nvSpPr>
        <p:spPr>
          <a:xfrm>
            <a:off x="685800" y="1752600"/>
            <a:ext cx="7772400" cy="4648200"/>
          </a:xfrm>
        </p:spPr>
        <p:txBody>
          <a:bodyPr/>
          <a:lstStyle/>
          <a:p>
            <a:r>
              <a:rPr lang="en-US" dirty="0" smtClean="0">
                <a:latin typeface="Calibri" pitchFamily="34" charset="0"/>
              </a:rPr>
              <a:t>NS-2</a:t>
            </a:r>
          </a:p>
          <a:p>
            <a:r>
              <a:rPr lang="en-US" dirty="0" err="1" smtClean="0">
                <a:latin typeface="Calibri" pitchFamily="34" charset="0"/>
              </a:rPr>
              <a:t>GloMoSim</a:t>
            </a:r>
            <a:endParaRPr lang="en-US" dirty="0" smtClean="0">
              <a:latin typeface="Calibri" pitchFamily="34" charset="0"/>
            </a:endParaRPr>
          </a:p>
          <a:p>
            <a:r>
              <a:rPr lang="en-US" dirty="0" smtClean="0">
                <a:latin typeface="Calibri" pitchFamily="34" charset="0"/>
              </a:rPr>
              <a:t>OPNET</a:t>
            </a:r>
          </a:p>
          <a:p>
            <a:r>
              <a:rPr lang="en-US" dirty="0" err="1" smtClean="0">
                <a:latin typeface="Calibri" pitchFamily="34" charset="0"/>
              </a:rPr>
              <a:t>SensorSim</a:t>
            </a:r>
            <a:endParaRPr lang="en-US" dirty="0" smtClean="0">
              <a:latin typeface="Calibri" pitchFamily="34" charset="0"/>
            </a:endParaRPr>
          </a:p>
          <a:p>
            <a:r>
              <a:rPr lang="en-US" dirty="0" smtClean="0">
                <a:latin typeface="Calibri" pitchFamily="34" charset="0"/>
              </a:rPr>
              <a:t>J-</a:t>
            </a:r>
            <a:r>
              <a:rPr lang="en-US" dirty="0" err="1" smtClean="0">
                <a:latin typeface="Calibri" pitchFamily="34" charset="0"/>
              </a:rPr>
              <a:t>Sim</a:t>
            </a:r>
            <a:endParaRPr lang="en-US" dirty="0" smtClean="0">
              <a:latin typeface="Calibri" pitchFamily="34" charset="0"/>
            </a:endParaRPr>
          </a:p>
          <a:p>
            <a:r>
              <a:rPr lang="en-US" dirty="0" err="1" smtClean="0">
                <a:latin typeface="Calibri" pitchFamily="34" charset="0"/>
              </a:rPr>
              <a:t>OMNeT</a:t>
            </a:r>
            <a:r>
              <a:rPr lang="en-US" dirty="0" smtClean="0">
                <a:latin typeface="Calibri" pitchFamily="34" charset="0"/>
              </a:rPr>
              <a:t>++</a:t>
            </a:r>
          </a:p>
          <a:p>
            <a:r>
              <a:rPr lang="en-US" dirty="0" err="1" smtClean="0">
                <a:latin typeface="Calibri" pitchFamily="34" charset="0"/>
              </a:rPr>
              <a:t>Sidh</a:t>
            </a:r>
            <a:endParaRPr lang="en-US" dirty="0" smtClean="0">
              <a:latin typeface="Calibri" pitchFamily="34" charset="0"/>
            </a:endParaRPr>
          </a:p>
          <a:p>
            <a:r>
              <a:rPr lang="en-US" dirty="0" smtClean="0">
                <a:latin typeface="Calibri" pitchFamily="34" charset="0"/>
              </a:rPr>
              <a:t>SENS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What is WSN?</a:t>
            </a:r>
            <a:endParaRPr lang="en-US" dirty="0"/>
          </a:p>
        </p:txBody>
      </p:sp>
      <p:sp>
        <p:nvSpPr>
          <p:cNvPr id="4" name="عنصر نائب لرقم الشريحة 3"/>
          <p:cNvSpPr>
            <a:spLocks noGrp="1"/>
          </p:cNvSpPr>
          <p:nvPr>
            <p:ph type="sldNum" sz="quarter" idx="12"/>
          </p:nvPr>
        </p:nvSpPr>
        <p:spPr/>
        <p:txBody>
          <a:bodyPr/>
          <a:lstStyle/>
          <a:p>
            <a:pPr>
              <a:defRPr/>
            </a:pPr>
            <a:fld id="{F442767B-48A0-4E92-8BF9-825173DDF3CC}" type="slidenum">
              <a:rPr lang="en-US" smtClean="0"/>
              <a:pPr>
                <a:defRPr/>
              </a:pPr>
              <a:t>4</a:t>
            </a:fld>
            <a:endParaRPr lang="en-US"/>
          </a:p>
        </p:txBody>
      </p:sp>
      <p:sp>
        <p:nvSpPr>
          <p:cNvPr id="3" name="عنصر نائب للمحتوى 2"/>
          <p:cNvSpPr>
            <a:spLocks noGrp="1"/>
          </p:cNvSpPr>
          <p:nvPr>
            <p:ph sz="quarter" idx="1"/>
          </p:nvPr>
        </p:nvSpPr>
        <p:spPr/>
        <p:txBody>
          <a:bodyPr/>
          <a:lstStyle/>
          <a:p>
            <a:pPr algn="just"/>
            <a:r>
              <a:rPr lang="en-US" sz="2200" dirty="0" smtClean="0"/>
              <a:t>A wireless sensor network (WSN) is a wireless network that consists of distributed sensor nodes that monitor specific physical or environmental events or phenomena, such as temperature, sound, vibration, pressure, or motion, at different </a:t>
            </a:r>
            <a:r>
              <a:rPr lang="en-US" sz="2200" dirty="0" smtClean="0"/>
              <a:t>locations. </a:t>
            </a:r>
            <a:r>
              <a:rPr lang="en-US" sz="2200" dirty="0" smtClean="0"/>
              <a:t>The first development of WSN was first motivated by military purposes in order to do battlefield surveillance. Nowadays, new technologies have reduced the size, cost and power of these sensor nodes besides the development of wireless interfaces making the WSN one of the hottest topics of wireless </a:t>
            </a:r>
            <a:r>
              <a:rPr lang="en-US" sz="2200" dirty="0" smtClean="0"/>
              <a:t>communication. </a:t>
            </a:r>
            <a:endParaRPr lang="en-US" sz="2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WSN Emulators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40</a:t>
            </a:fld>
            <a:endParaRPr lang="en-US"/>
          </a:p>
        </p:txBody>
      </p:sp>
      <p:sp>
        <p:nvSpPr>
          <p:cNvPr id="184323" name="Rectangle 3"/>
          <p:cNvSpPr>
            <a:spLocks noGrp="1" noChangeArrowheads="1"/>
          </p:cNvSpPr>
          <p:nvPr>
            <p:ph sz="quarter" idx="1"/>
          </p:nvPr>
        </p:nvSpPr>
        <p:spPr>
          <a:xfrm>
            <a:off x="685800" y="1752600"/>
            <a:ext cx="7772400" cy="4648200"/>
          </a:xfrm>
        </p:spPr>
        <p:txBody>
          <a:bodyPr/>
          <a:lstStyle/>
          <a:p>
            <a:endParaRPr lang="en-US" dirty="0" smtClean="0">
              <a:latin typeface="Calibri" pitchFamily="34" charset="0"/>
            </a:endParaRPr>
          </a:p>
          <a:p>
            <a:r>
              <a:rPr lang="en-US" dirty="0" smtClean="0">
                <a:latin typeface="Calibri" pitchFamily="34" charset="0"/>
              </a:rPr>
              <a:t>TOSSIM</a:t>
            </a:r>
          </a:p>
          <a:p>
            <a:r>
              <a:rPr lang="en-US" dirty="0" smtClean="0">
                <a:latin typeface="Calibri" pitchFamily="34" charset="0"/>
              </a:rPr>
              <a:t>ATEMU</a:t>
            </a:r>
          </a:p>
          <a:p>
            <a:r>
              <a:rPr lang="en-US" dirty="0" err="1" smtClean="0">
                <a:latin typeface="Calibri" pitchFamily="34" charset="0"/>
              </a:rPr>
              <a:t>Avrora</a:t>
            </a:r>
            <a:endParaRPr lang="en-US" dirty="0" smtClean="0">
              <a:latin typeface="Calibri" pitchFamily="34" charset="0"/>
            </a:endParaRPr>
          </a:p>
          <a:p>
            <a:r>
              <a:rPr lang="en-US" dirty="0" err="1" smtClean="0">
                <a:latin typeface="Calibri" pitchFamily="34" charset="0"/>
              </a:rPr>
              <a:t>EmStar</a:t>
            </a:r>
            <a:endParaRPr lang="en-US" dirty="0" smtClean="0">
              <a:latin typeface="Calibri" pitchFamily="34" charset="0"/>
            </a:endParaRPr>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References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41</a:t>
            </a:fld>
            <a:endParaRPr lang="en-US"/>
          </a:p>
        </p:txBody>
      </p:sp>
      <p:sp>
        <p:nvSpPr>
          <p:cNvPr id="184323" name="Rectangle 3"/>
          <p:cNvSpPr>
            <a:spLocks noGrp="1" noChangeArrowheads="1"/>
          </p:cNvSpPr>
          <p:nvPr>
            <p:ph sz="quarter" idx="1"/>
          </p:nvPr>
        </p:nvSpPr>
        <p:spPr>
          <a:xfrm>
            <a:off x="457200" y="1752600"/>
            <a:ext cx="8229600" cy="4648200"/>
          </a:xfrm>
        </p:spPr>
        <p:txBody>
          <a:bodyPr>
            <a:normAutofit fontScale="92500" lnSpcReduction="20000"/>
          </a:bodyPr>
          <a:lstStyle/>
          <a:p>
            <a:r>
              <a:rPr lang="en-US" sz="2000" dirty="0" smtClean="0">
                <a:latin typeface="Calibri" pitchFamily="34" charset="0"/>
              </a:rPr>
              <a:t>I. F. </a:t>
            </a:r>
            <a:r>
              <a:rPr lang="en-US" sz="2000" dirty="0" err="1" smtClean="0">
                <a:latin typeface="Calibri" pitchFamily="34" charset="0"/>
              </a:rPr>
              <a:t>Akyildiz</a:t>
            </a:r>
            <a:r>
              <a:rPr lang="en-US" sz="2000" dirty="0" smtClean="0">
                <a:latin typeface="Calibri" pitchFamily="34" charset="0"/>
              </a:rPr>
              <a:t>, W. Su, Y. </a:t>
            </a:r>
            <a:r>
              <a:rPr lang="en-US" sz="2000" dirty="0" err="1" smtClean="0">
                <a:latin typeface="Calibri" pitchFamily="34" charset="0"/>
              </a:rPr>
              <a:t>Sankarasubramaniam</a:t>
            </a:r>
            <a:r>
              <a:rPr lang="en-US" sz="2000" dirty="0" smtClean="0">
                <a:latin typeface="Calibri" pitchFamily="34" charset="0"/>
              </a:rPr>
              <a:t>, and E. </a:t>
            </a:r>
            <a:r>
              <a:rPr lang="en-US" sz="2000" dirty="0" err="1" smtClean="0">
                <a:latin typeface="Calibri" pitchFamily="34" charset="0"/>
              </a:rPr>
              <a:t>Cayirci</a:t>
            </a:r>
            <a:r>
              <a:rPr lang="en-US" sz="2000" dirty="0" smtClean="0">
                <a:latin typeface="Calibri" pitchFamily="34" charset="0"/>
              </a:rPr>
              <a:t>, “Wireless Sensor Networks: A Survey”, Elsevier Computer Networks, volume 38, Issue 4, pp. 393-422, March 2002.</a:t>
            </a:r>
          </a:p>
          <a:p>
            <a:r>
              <a:rPr lang="en-US" sz="2000" dirty="0" smtClean="0">
                <a:latin typeface="Calibri" pitchFamily="34" charset="0"/>
              </a:rPr>
              <a:t>Dr. Victor Leung, Lecture Slides on “Wireless Sensor Networks”, University of British Columbia, Canada</a:t>
            </a:r>
          </a:p>
          <a:p>
            <a:r>
              <a:rPr lang="en-US" sz="2000" dirty="0" smtClean="0">
                <a:latin typeface="Calibri" pitchFamily="34" charset="0"/>
              </a:rPr>
              <a:t>D. </a:t>
            </a:r>
            <a:r>
              <a:rPr lang="en-US" sz="2000" dirty="0" err="1" smtClean="0">
                <a:latin typeface="Calibri" pitchFamily="34" charset="0"/>
              </a:rPr>
              <a:t>Curren</a:t>
            </a:r>
            <a:r>
              <a:rPr lang="en-US" sz="2000" dirty="0" smtClean="0">
                <a:latin typeface="Calibri" pitchFamily="34" charset="0"/>
              </a:rPr>
              <a:t>, “A Survey of Simulation in Sensor Networks”</a:t>
            </a:r>
          </a:p>
          <a:p>
            <a:r>
              <a:rPr lang="en-US" sz="2000" dirty="0" smtClean="0">
                <a:latin typeface="Calibri" pitchFamily="34" charset="0"/>
              </a:rPr>
              <a:t>Wikipedia, [Available Online] </a:t>
            </a:r>
            <a:r>
              <a:rPr lang="en-US" sz="2000" dirty="0" smtClean="0">
                <a:latin typeface="Calibri" pitchFamily="34" charset="0"/>
                <a:hlinkClick r:id="rId3"/>
              </a:rPr>
              <a:t>http://</a:t>
            </a:r>
            <a:r>
              <a:rPr lang="en-US" sz="2000" dirty="0" smtClean="0">
                <a:latin typeface="Calibri" pitchFamily="34" charset="0"/>
                <a:hlinkClick r:id="rId3"/>
              </a:rPr>
              <a:t>en.wikipedia.org/wiki/Wireless_Sensor_Networks</a:t>
            </a:r>
            <a:endParaRPr lang="en-US" sz="2000" dirty="0" smtClean="0">
              <a:latin typeface="Calibri" pitchFamily="34" charset="0"/>
            </a:endParaRPr>
          </a:p>
          <a:p>
            <a:r>
              <a:rPr lang="en-US" sz="2000" dirty="0" err="1" smtClean="0"/>
              <a:t>Fahad</a:t>
            </a:r>
            <a:r>
              <a:rPr lang="en-US" sz="2000" dirty="0" smtClean="0"/>
              <a:t> Al-</a:t>
            </a:r>
            <a:r>
              <a:rPr lang="en-US" sz="2000" dirty="0" err="1" smtClean="0"/>
              <a:t>Jabarti</a:t>
            </a:r>
            <a:r>
              <a:rPr lang="en-US" sz="2000" dirty="0" smtClean="0"/>
              <a:t> &amp; </a:t>
            </a:r>
            <a:r>
              <a:rPr lang="en-US" sz="2000" dirty="0" err="1" smtClean="0"/>
              <a:t>Khaled</a:t>
            </a:r>
            <a:r>
              <a:rPr lang="en-US" sz="2000" dirty="0" smtClean="0"/>
              <a:t> Al-Omar “A Survey on Wireless Sensor Networks (WSN)”</a:t>
            </a:r>
          </a:p>
          <a:p>
            <a:r>
              <a:rPr lang="en-US" sz="2000" dirty="0" smtClean="0">
                <a:latin typeface="Arial" charset="0"/>
              </a:rPr>
              <a:t> </a:t>
            </a:r>
            <a:r>
              <a:rPr lang="en-US" sz="2000" dirty="0" err="1" smtClean="0">
                <a:latin typeface="Arial" charset="0"/>
              </a:rPr>
              <a:t>Arslan</a:t>
            </a:r>
            <a:r>
              <a:rPr lang="en-US" sz="2000" dirty="0" smtClean="0">
                <a:latin typeface="Arial" charset="0"/>
              </a:rPr>
              <a:t> </a:t>
            </a:r>
            <a:r>
              <a:rPr lang="en-US" sz="2000" dirty="0" err="1" smtClean="0">
                <a:latin typeface="Arial" charset="0"/>
              </a:rPr>
              <a:t>Munir</a:t>
            </a:r>
            <a:r>
              <a:rPr lang="en-US" sz="1600" dirty="0" smtClean="0">
                <a:latin typeface="Arial" charset="0"/>
              </a:rPr>
              <a:t> “</a:t>
            </a:r>
            <a:r>
              <a:rPr lang="en-US" sz="2000" dirty="0" smtClean="0">
                <a:latin typeface="Calibri" pitchFamily="34" charset="0"/>
              </a:rPr>
              <a:t>Wireless Sensor Networks: A Survey”, University of Florida</a:t>
            </a:r>
          </a:p>
          <a:p>
            <a:r>
              <a:rPr lang="en-US" sz="2000" dirty="0" smtClean="0">
                <a:latin typeface="Calibri" pitchFamily="34" charset="0"/>
              </a:rPr>
              <a:t>Dr. </a:t>
            </a:r>
            <a:r>
              <a:rPr lang="en-US" sz="2000" dirty="0" err="1" smtClean="0">
                <a:latin typeface="Calibri" pitchFamily="34" charset="0"/>
              </a:rPr>
              <a:t>Chenyang</a:t>
            </a:r>
            <a:r>
              <a:rPr lang="en-US" sz="2000" dirty="0" smtClean="0">
                <a:latin typeface="Calibri" pitchFamily="34" charset="0"/>
              </a:rPr>
              <a:t> Lu Slides on “Berkeley Motes and </a:t>
            </a:r>
            <a:r>
              <a:rPr lang="en-US" sz="2000" dirty="0" err="1" smtClean="0">
                <a:latin typeface="Calibri" pitchFamily="34" charset="0"/>
              </a:rPr>
              <a:t>TinyOS</a:t>
            </a:r>
            <a:r>
              <a:rPr lang="en-US" sz="2000" dirty="0" smtClean="0">
                <a:latin typeface="Calibri" pitchFamily="34" charset="0"/>
              </a:rPr>
              <a:t>”, Washington University in St. Louis, USA</a:t>
            </a:r>
          </a:p>
          <a:p>
            <a:r>
              <a:rPr lang="en-US" sz="2000" dirty="0" smtClean="0">
                <a:latin typeface="Calibri" pitchFamily="34" charset="0"/>
              </a:rPr>
              <a:t>J. Hill and D. Culler, “A Wireless Embedded Sensor Architecture for System-Level Optimization”, Technical Report, U.C. Berkeley, 2001.</a:t>
            </a:r>
          </a:p>
          <a:p>
            <a:r>
              <a:rPr lang="en-US" sz="2000" dirty="0" smtClean="0">
                <a:latin typeface="Calibri" pitchFamily="34" charset="0"/>
              </a:rPr>
              <a:t>X. Su, B.S. </a:t>
            </a:r>
            <a:r>
              <a:rPr lang="en-US" sz="2000" dirty="0" err="1" smtClean="0">
                <a:latin typeface="Calibri" pitchFamily="34" charset="0"/>
              </a:rPr>
              <a:t>Prabhu</a:t>
            </a:r>
            <a:r>
              <a:rPr lang="en-US" sz="2000" dirty="0" smtClean="0">
                <a:latin typeface="Calibri" pitchFamily="34" charset="0"/>
              </a:rPr>
              <a:t>, and R. </a:t>
            </a:r>
            <a:r>
              <a:rPr lang="en-US" sz="2000" dirty="0" err="1" smtClean="0">
                <a:latin typeface="Calibri" pitchFamily="34" charset="0"/>
              </a:rPr>
              <a:t>Gadh</a:t>
            </a:r>
            <a:r>
              <a:rPr lang="en-US" sz="2000" dirty="0" smtClean="0">
                <a:latin typeface="Calibri" pitchFamily="34" charset="0"/>
              </a:rPr>
              <a:t>, “RFID based General Wireless Sensor Interface”, Technical Report, UCLA, 2003.</a:t>
            </a:r>
          </a:p>
          <a:p>
            <a:endParaRPr lang="en-US" sz="20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WSN Components</a:t>
            </a:r>
            <a:endParaRPr lang="en-US" dirty="0"/>
          </a:p>
        </p:txBody>
      </p:sp>
      <p:sp>
        <p:nvSpPr>
          <p:cNvPr id="4" name="عنصر نائب لرقم الشريحة 3"/>
          <p:cNvSpPr>
            <a:spLocks noGrp="1"/>
          </p:cNvSpPr>
          <p:nvPr>
            <p:ph type="sldNum" sz="quarter" idx="12"/>
          </p:nvPr>
        </p:nvSpPr>
        <p:spPr/>
        <p:txBody>
          <a:bodyPr/>
          <a:lstStyle/>
          <a:p>
            <a:pPr>
              <a:defRPr/>
            </a:pPr>
            <a:fld id="{F442767B-48A0-4E92-8BF9-825173DDF3CC}" type="slidenum">
              <a:rPr lang="en-US" smtClean="0"/>
              <a:pPr>
                <a:defRPr/>
              </a:pPr>
              <a:t>5</a:t>
            </a:fld>
            <a:endParaRPr lang="en-US"/>
          </a:p>
        </p:txBody>
      </p:sp>
      <p:sp>
        <p:nvSpPr>
          <p:cNvPr id="3" name="عنصر نائب للمحتوى 2"/>
          <p:cNvSpPr>
            <a:spLocks noGrp="1"/>
          </p:cNvSpPr>
          <p:nvPr>
            <p:ph sz="quarter" idx="1"/>
          </p:nvPr>
        </p:nvSpPr>
        <p:spPr/>
        <p:txBody>
          <a:bodyPr>
            <a:normAutofit/>
          </a:bodyPr>
          <a:lstStyle/>
          <a:p>
            <a:r>
              <a:rPr lang="en-US" sz="3200" dirty="0" smtClean="0"/>
              <a:t>There are four basic components in any WSN: </a:t>
            </a:r>
            <a:endParaRPr lang="en-US" sz="3200" dirty="0" smtClean="0"/>
          </a:p>
          <a:p>
            <a:pPr lvl="1"/>
            <a:r>
              <a:rPr lang="en-US" sz="2800" dirty="0" smtClean="0"/>
              <a:t>(</a:t>
            </a:r>
            <a:r>
              <a:rPr lang="en-US" sz="2800" dirty="0" smtClean="0"/>
              <a:t>1) a group of distributed sensor </a:t>
            </a:r>
            <a:r>
              <a:rPr lang="en-US" sz="2800" dirty="0" smtClean="0"/>
              <a:t>nodes.</a:t>
            </a:r>
          </a:p>
          <a:p>
            <a:pPr lvl="1"/>
            <a:r>
              <a:rPr lang="en-US" sz="2800" dirty="0" smtClean="0"/>
              <a:t>(2</a:t>
            </a:r>
            <a:r>
              <a:rPr lang="en-US" sz="2800" dirty="0" smtClean="0"/>
              <a:t>) an interconnecting wireless </a:t>
            </a:r>
            <a:r>
              <a:rPr lang="en-US" sz="2800" dirty="0" smtClean="0"/>
              <a:t>network</a:t>
            </a:r>
            <a:endParaRPr lang="en-US" sz="2800" dirty="0" smtClean="0"/>
          </a:p>
          <a:p>
            <a:pPr lvl="1"/>
            <a:r>
              <a:rPr lang="en-US" sz="2800" dirty="0" smtClean="0"/>
              <a:t>(3</a:t>
            </a:r>
            <a:r>
              <a:rPr lang="en-US" sz="2800" dirty="0" smtClean="0"/>
              <a:t>) a gathering-information base station(Sink</a:t>
            </a:r>
            <a:r>
              <a:rPr lang="en-US" sz="2800" dirty="0" smtClean="0"/>
              <a:t>)</a:t>
            </a:r>
          </a:p>
          <a:p>
            <a:pPr lvl="1"/>
            <a:r>
              <a:rPr lang="en-US" sz="2800" dirty="0" smtClean="0"/>
              <a:t>(</a:t>
            </a:r>
            <a:r>
              <a:rPr lang="en-US" sz="2800" dirty="0" smtClean="0"/>
              <a:t>4) a set of computing devices at the base station (or beyond) to interpret and analyze the received data from the </a:t>
            </a:r>
            <a:r>
              <a:rPr lang="en-US" sz="2800" dirty="0" smtClean="0"/>
              <a:t>nodes</a:t>
            </a:r>
          </a:p>
        </p:txBody>
      </p:sp>
      <p:sp>
        <p:nvSpPr>
          <p:cNvPr id="5" name="مستطيل 4"/>
          <p:cNvSpPr/>
          <p:nvPr/>
        </p:nvSpPr>
        <p:spPr>
          <a:xfrm>
            <a:off x="1676400" y="4953000"/>
            <a:ext cx="5867400" cy="707886"/>
          </a:xfrm>
          <a:prstGeom prst="rect">
            <a:avLst/>
          </a:prstGeom>
          <a:solidFill>
            <a:schemeClr val="bg2"/>
          </a:solidFill>
          <a:ln>
            <a:solidFill>
              <a:schemeClr val="tx1"/>
            </a:solidFill>
            <a:prstDash val="dash"/>
          </a:ln>
        </p:spPr>
        <p:txBody>
          <a:bodyPr wrap="square">
            <a:spAutoFit/>
          </a:bodyPr>
          <a:lstStyle/>
          <a:p>
            <a:pPr lvl="1" algn="l"/>
            <a:r>
              <a:rPr lang="en-US" sz="2000" dirty="0" smtClean="0">
                <a:solidFill>
                  <a:schemeClr val="bg1">
                    <a:lumMod val="50000"/>
                  </a:schemeClr>
                </a:solidFill>
              </a:rPr>
              <a:t>Note: sometimes the computing is done through the network itself </a:t>
            </a:r>
            <a:endParaRPr lang="en-US" sz="2000" dirty="0">
              <a:solidFill>
                <a:schemeClr val="bg1">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WSN Components</a:t>
            </a:r>
            <a:endParaRPr lang="en-US" dirty="0"/>
          </a:p>
        </p:txBody>
      </p:sp>
      <p:sp>
        <p:nvSpPr>
          <p:cNvPr id="3" name="عنصر نائب لرقم الشريحة 2"/>
          <p:cNvSpPr>
            <a:spLocks noGrp="1"/>
          </p:cNvSpPr>
          <p:nvPr>
            <p:ph type="sldNum" sz="quarter" idx="12"/>
          </p:nvPr>
        </p:nvSpPr>
        <p:spPr/>
        <p:txBody>
          <a:bodyPr/>
          <a:lstStyle/>
          <a:p>
            <a:pPr>
              <a:defRPr/>
            </a:pPr>
            <a:fld id="{E7D7DE30-99C8-4930-BF57-FFE465DE5863}" type="slidenum">
              <a:rPr lang="en-US" smtClean="0"/>
              <a:pPr>
                <a:defRPr/>
              </a:pPr>
              <a:t>6</a:t>
            </a:fld>
            <a:endParaRPr lang="en-US"/>
          </a:p>
        </p:txBody>
      </p:sp>
      <p:pic>
        <p:nvPicPr>
          <p:cNvPr id="1026" name="Picture 2" descr="Picture 1"/>
          <p:cNvPicPr>
            <a:picLocks noChangeAspect="1" noChangeArrowheads="1"/>
          </p:cNvPicPr>
          <p:nvPr/>
        </p:nvPicPr>
        <p:blipFill>
          <a:blip r:embed="rId2"/>
          <a:srcRect/>
          <a:stretch>
            <a:fillRect/>
          </a:stretch>
        </p:blipFill>
        <p:spPr bwMode="auto">
          <a:xfrm>
            <a:off x="1447800" y="1600200"/>
            <a:ext cx="6286500" cy="3785181"/>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Sensor Node</a:t>
            </a:r>
            <a:endParaRPr lang="en-US" dirty="0"/>
          </a:p>
        </p:txBody>
      </p:sp>
      <p:sp>
        <p:nvSpPr>
          <p:cNvPr id="3" name="عنصر نائب لرقم الشريحة 2"/>
          <p:cNvSpPr>
            <a:spLocks noGrp="1"/>
          </p:cNvSpPr>
          <p:nvPr>
            <p:ph type="sldNum" sz="quarter" idx="12"/>
          </p:nvPr>
        </p:nvSpPr>
        <p:spPr/>
        <p:txBody>
          <a:bodyPr/>
          <a:lstStyle/>
          <a:p>
            <a:pPr>
              <a:defRPr/>
            </a:pPr>
            <a:fld id="{E7D7DE30-99C8-4930-BF57-FFE465DE5863}" type="slidenum">
              <a:rPr lang="en-US" smtClean="0"/>
              <a:pPr>
                <a:defRPr/>
              </a:pPr>
              <a:t>7</a:t>
            </a:fld>
            <a:endParaRPr lang="en-US"/>
          </a:p>
        </p:txBody>
      </p:sp>
      <p:sp>
        <p:nvSpPr>
          <p:cNvPr id="4" name="عنصر نائب للمحتوى 3"/>
          <p:cNvSpPr>
            <a:spLocks noGrp="1"/>
          </p:cNvSpPr>
          <p:nvPr>
            <p:ph sz="quarter" idx="1"/>
          </p:nvPr>
        </p:nvSpPr>
        <p:spPr/>
        <p:txBody>
          <a:bodyPr>
            <a:normAutofit fontScale="92500"/>
          </a:bodyPr>
          <a:lstStyle/>
          <a:p>
            <a:r>
              <a:rPr lang="en-US" sz="2800" dirty="0" smtClean="0"/>
              <a:t>Sensor </a:t>
            </a:r>
            <a:r>
              <a:rPr lang="en-US" sz="2800" dirty="0" smtClean="0"/>
              <a:t>nodes,</a:t>
            </a:r>
          </a:p>
          <a:p>
            <a:pPr lvl="1"/>
            <a:r>
              <a:rPr lang="en-US" sz="2400" dirty="0" smtClean="0"/>
              <a:t>Low-cost </a:t>
            </a:r>
            <a:r>
              <a:rPr lang="en-US" sz="2400" dirty="0" smtClean="0"/>
              <a:t>and </a:t>
            </a:r>
            <a:r>
              <a:rPr lang="en-US" sz="2400" dirty="0" smtClean="0"/>
              <a:t>low-power devices used to accumulate the desired data and forward it to the base station. </a:t>
            </a:r>
          </a:p>
          <a:p>
            <a:pPr lvl="1"/>
            <a:r>
              <a:rPr lang="en-US" sz="2400" dirty="0" smtClean="0"/>
              <a:t>A sensor node is composed of:</a:t>
            </a:r>
          </a:p>
          <a:p>
            <a:pPr marL="1051560" lvl="2" indent="-457200">
              <a:buFont typeface="+mj-lt"/>
              <a:buAutoNum type="arabicPeriod"/>
            </a:pPr>
            <a:r>
              <a:rPr lang="en-US" sz="2400" dirty="0" smtClean="0"/>
              <a:t>S</a:t>
            </a:r>
            <a:r>
              <a:rPr lang="en-US" sz="2400" dirty="0" smtClean="0"/>
              <a:t>ensing unit</a:t>
            </a:r>
          </a:p>
          <a:p>
            <a:pPr marL="1051560" lvl="2" indent="-457200">
              <a:buFont typeface="+mj-lt"/>
              <a:buAutoNum type="arabicPeriod"/>
            </a:pPr>
            <a:r>
              <a:rPr lang="en-US" sz="2400" dirty="0" smtClean="0"/>
              <a:t>Radio transceiver or other wireless communications device</a:t>
            </a:r>
          </a:p>
          <a:p>
            <a:pPr marL="1051560" lvl="2" indent="-457200">
              <a:buFont typeface="+mj-lt"/>
              <a:buAutoNum type="arabicPeriod"/>
            </a:pPr>
            <a:r>
              <a:rPr lang="en-US" sz="2400" dirty="0" smtClean="0"/>
              <a:t>Microcontroller / </a:t>
            </a:r>
            <a:r>
              <a:rPr lang="en-US" sz="2400" dirty="0" smtClean="0">
                <a:latin typeface="Calibri" pitchFamily="34" charset="0"/>
              </a:rPr>
              <a:t>Processing Unit</a:t>
            </a:r>
            <a:r>
              <a:rPr lang="en-US" sz="2400" dirty="0" smtClean="0">
                <a:latin typeface="Calibri" pitchFamily="34" charset="0"/>
              </a:rPr>
              <a:t>.</a:t>
            </a:r>
            <a:endParaRPr lang="en-US" sz="2400" dirty="0" smtClean="0"/>
          </a:p>
          <a:p>
            <a:pPr marL="1051560" lvl="2" indent="-457200">
              <a:buFont typeface="+mj-lt"/>
              <a:buAutoNum type="arabicPeriod"/>
            </a:pPr>
            <a:r>
              <a:rPr lang="en-US" sz="2400" dirty="0" smtClean="0"/>
              <a:t>E</a:t>
            </a:r>
            <a:r>
              <a:rPr lang="en-US" sz="2400" dirty="0" smtClean="0"/>
              <a:t>nergy </a:t>
            </a:r>
            <a:r>
              <a:rPr lang="en-US" sz="2400" dirty="0" smtClean="0"/>
              <a:t>source, usually a battery, </a:t>
            </a:r>
            <a:endParaRPr lang="en-US" sz="2400" dirty="0" smtClean="0"/>
          </a:p>
          <a:p>
            <a:pPr marL="1051560" lvl="2" indent="-457200">
              <a:buFont typeface="+mj-lt"/>
              <a:buAutoNum type="arabicPeriod"/>
            </a:pPr>
            <a:r>
              <a:rPr lang="en-US" sz="2400" dirty="0" smtClean="0"/>
              <a:t>some </a:t>
            </a:r>
            <a:r>
              <a:rPr lang="en-US" sz="2400" dirty="0" smtClean="0"/>
              <a:t>sensor nodes have an additional memory </a:t>
            </a:r>
            <a:r>
              <a:rPr lang="en-US" sz="2400" dirty="0" smtClean="0"/>
              <a:t>component</a:t>
            </a:r>
          </a:p>
          <a:p>
            <a:pPr marL="1051560" lvl="2" indent="-457200">
              <a:buFont typeface="+mj-lt"/>
              <a:buAutoNum type="arabicPeriod"/>
            </a:pPr>
            <a:r>
              <a:rPr lang="en-US" sz="2400" dirty="0" smtClean="0"/>
              <a:t>Location Finding System (optional)</a:t>
            </a:r>
          </a:p>
          <a:p>
            <a:pPr marL="1051560" lvl="2" indent="-457200">
              <a:buFont typeface="+mj-lt"/>
              <a:buAutoNum type="arabicPeriod"/>
            </a:pPr>
            <a:r>
              <a:rPr lang="en-US" sz="2400" dirty="0" smtClean="0"/>
              <a:t>Power Generator (optional)</a:t>
            </a:r>
          </a:p>
          <a:p>
            <a:pPr marL="1051560" lvl="2" indent="-457200">
              <a:buFont typeface="+mj-lt"/>
              <a:buAutoNum type="arabicPeriod"/>
            </a:pPr>
            <a:r>
              <a:rPr lang="en-US" sz="2400" dirty="0" err="1" smtClean="0"/>
              <a:t>Mobilizer</a:t>
            </a:r>
            <a:r>
              <a:rPr lang="en-US" sz="2400" dirty="0" smtClean="0"/>
              <a:t> (optional)</a:t>
            </a:r>
          </a:p>
          <a:p>
            <a:pPr marL="1051560" lvl="2" indent="-457200">
              <a:buFont typeface="+mj-lt"/>
              <a:buAutoNum type="arabicPeriod"/>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Sensor </a:t>
            </a:r>
            <a:r>
              <a:rPr lang="en-US" sz="4000" dirty="0" smtClean="0">
                <a:latin typeface="Calibri" pitchFamily="34" charset="0"/>
              </a:rPr>
              <a:t>Node</a:t>
            </a:r>
            <a:endParaRPr lang="en-US" sz="40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8</a:t>
            </a:fld>
            <a:endParaRPr lang="en-US"/>
          </a:p>
        </p:txBody>
      </p:sp>
      <p:pic>
        <p:nvPicPr>
          <p:cNvPr id="6" name="Picture 2"/>
          <p:cNvPicPr>
            <a:picLocks noGrp="1" noChangeAspect="1" noChangeArrowheads="1"/>
          </p:cNvPicPr>
          <p:nvPr>
            <p:ph sz="quarter" idx="1"/>
          </p:nvPr>
        </p:nvPicPr>
        <p:blipFill>
          <a:blip r:embed="rId3"/>
          <a:srcRect/>
          <a:stretch>
            <a:fillRect/>
          </a:stretch>
        </p:blipFill>
        <p:spPr bwMode="auto">
          <a:xfrm>
            <a:off x="641109" y="1981200"/>
            <a:ext cx="7893291" cy="3810000"/>
          </a:xfrm>
          <a:prstGeom prst="rect">
            <a:avLst/>
          </a:prstGeom>
          <a:noFill/>
          <a:ln w="9525">
            <a:noFill/>
            <a:miter lim="800000"/>
            <a:headEnd/>
            <a:tailEnd/>
          </a:ln>
          <a:effectLst/>
        </p:spPr>
      </p:pic>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Sensor Node Functions</a:t>
            </a:r>
            <a:endParaRPr lang="en-US" dirty="0"/>
          </a:p>
        </p:txBody>
      </p:sp>
      <p:sp>
        <p:nvSpPr>
          <p:cNvPr id="3" name="عنصر نائب لرقم الشريحة 2"/>
          <p:cNvSpPr>
            <a:spLocks noGrp="1"/>
          </p:cNvSpPr>
          <p:nvPr>
            <p:ph type="sldNum" sz="quarter" idx="12"/>
          </p:nvPr>
        </p:nvSpPr>
        <p:spPr/>
        <p:txBody>
          <a:bodyPr/>
          <a:lstStyle/>
          <a:p>
            <a:pPr>
              <a:defRPr/>
            </a:pPr>
            <a:fld id="{E7D7DE30-99C8-4930-BF57-FFE465DE5863}" type="slidenum">
              <a:rPr lang="en-US" smtClean="0"/>
              <a:pPr>
                <a:defRPr/>
              </a:pPr>
              <a:t>9</a:t>
            </a:fld>
            <a:endParaRPr lang="en-US"/>
          </a:p>
        </p:txBody>
      </p:sp>
      <p:sp>
        <p:nvSpPr>
          <p:cNvPr id="4" name="عنصر نائب للمحتوى 3"/>
          <p:cNvSpPr>
            <a:spLocks noGrp="1"/>
          </p:cNvSpPr>
          <p:nvPr>
            <p:ph sz="quarter" idx="1"/>
          </p:nvPr>
        </p:nvSpPr>
        <p:spPr>
          <a:xfrm>
            <a:off x="457200" y="1066800"/>
            <a:ext cx="8229600" cy="4937760"/>
          </a:xfrm>
        </p:spPr>
        <p:txBody>
          <a:bodyPr>
            <a:normAutofit/>
          </a:bodyPr>
          <a:lstStyle/>
          <a:p>
            <a:pPr algn="just"/>
            <a:r>
              <a:rPr lang="en-US" sz="2000" dirty="0" smtClean="0"/>
              <a:t>Functionality of sensor nodes lies behind the ability of the node to either being the source of the data (i.e. senses the event) then transmits </a:t>
            </a:r>
            <a:r>
              <a:rPr lang="en-US" sz="2000" dirty="0" smtClean="0"/>
              <a:t>it.</a:t>
            </a:r>
          </a:p>
          <a:p>
            <a:pPr algn="just"/>
            <a:r>
              <a:rPr lang="en-US" sz="2000" dirty="0" smtClean="0"/>
              <a:t>or </a:t>
            </a:r>
            <a:r>
              <a:rPr lang="en-US" sz="2000" dirty="0" smtClean="0"/>
              <a:t>just being a pure transceiver that </a:t>
            </a:r>
            <a:r>
              <a:rPr lang="en-US" sz="2000" dirty="0" smtClean="0"/>
              <a:t>receives </a:t>
            </a:r>
            <a:r>
              <a:rPr lang="en-US" sz="2000" dirty="0" smtClean="0"/>
              <a:t>data from other sources then forwards it to other nodes in order to reach the base station. </a:t>
            </a:r>
            <a:endParaRPr lang="en-US" sz="2000" dirty="0" smtClean="0"/>
          </a:p>
          <a:p>
            <a:pPr algn="just"/>
            <a:r>
              <a:rPr lang="en-US" sz="2000" dirty="0" smtClean="0"/>
              <a:t>F</a:t>
            </a:r>
            <a:r>
              <a:rPr lang="en-US" sz="2000" dirty="0" smtClean="0"/>
              <a:t>unctionality </a:t>
            </a:r>
            <a:r>
              <a:rPr lang="en-US" sz="2000" dirty="0" smtClean="0"/>
              <a:t>depends on the network </a:t>
            </a:r>
            <a:r>
              <a:rPr lang="en-US" sz="2000" dirty="0" smtClean="0"/>
              <a:t>architecture</a:t>
            </a:r>
            <a:endParaRPr lang="en-US" sz="2000" dirty="0"/>
          </a:p>
        </p:txBody>
      </p:sp>
      <p:pic>
        <p:nvPicPr>
          <p:cNvPr id="2050" name="Picture 2" descr="Picture 4"/>
          <p:cNvPicPr>
            <a:picLocks noChangeAspect="1" noChangeArrowheads="1"/>
          </p:cNvPicPr>
          <p:nvPr/>
        </p:nvPicPr>
        <p:blipFill>
          <a:blip r:embed="rId2"/>
          <a:srcRect/>
          <a:stretch>
            <a:fillRect/>
          </a:stretch>
        </p:blipFill>
        <p:spPr bwMode="auto">
          <a:xfrm>
            <a:off x="1828800" y="2819400"/>
            <a:ext cx="5820754" cy="38862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3808</TotalTime>
  <Words>1958</Words>
  <Application>Microsoft PowerPoint</Application>
  <PresentationFormat>عرض على الشاشة (3:4)‏</PresentationFormat>
  <Paragraphs>323</Paragraphs>
  <Slides>41</Slides>
  <Notes>31</Notes>
  <HiddenSlides>0</HiddenSlides>
  <MMClips>0</MMClips>
  <ScaleCrop>false</ScaleCrop>
  <HeadingPairs>
    <vt:vector size="4" baseType="variant">
      <vt:variant>
        <vt:lpstr>سمة</vt:lpstr>
      </vt:variant>
      <vt:variant>
        <vt:i4>1</vt:i4>
      </vt:variant>
      <vt:variant>
        <vt:lpstr>عناوين الشرائح</vt:lpstr>
      </vt:variant>
      <vt:variant>
        <vt:i4>41</vt:i4>
      </vt:variant>
    </vt:vector>
  </HeadingPairs>
  <TitlesOfParts>
    <vt:vector size="42" baseType="lpstr">
      <vt:lpstr>أصل</vt:lpstr>
      <vt:lpstr>Lecture 2: Wireless Sensor Networks: A Survey   </vt:lpstr>
      <vt:lpstr>Outline</vt:lpstr>
      <vt:lpstr>Terminologies</vt:lpstr>
      <vt:lpstr>What is WSN?</vt:lpstr>
      <vt:lpstr>WSN Components</vt:lpstr>
      <vt:lpstr>WSN Components</vt:lpstr>
      <vt:lpstr>Sensor Node</vt:lpstr>
      <vt:lpstr>Sensor Node</vt:lpstr>
      <vt:lpstr>Sensor Node Functions</vt:lpstr>
      <vt:lpstr>Sensor Node Types</vt:lpstr>
      <vt:lpstr>Sensor Nodes Examples</vt:lpstr>
      <vt:lpstr>Wireless Sensor Networks Applications</vt:lpstr>
      <vt:lpstr>Wireless Sensor Networks Applications</vt:lpstr>
      <vt:lpstr>Wireless Sensor Networks Applications</vt:lpstr>
      <vt:lpstr>Wireless Sensor Networks Applications</vt:lpstr>
      <vt:lpstr>Wireless Sensor Networks Applications</vt:lpstr>
      <vt:lpstr>Wireless Sensor Networks Applications</vt:lpstr>
      <vt:lpstr>Wireless Sensor Networks Applications</vt:lpstr>
      <vt:lpstr>WSN Characteristics</vt:lpstr>
      <vt:lpstr>WSN Advantages</vt:lpstr>
      <vt:lpstr>WSN Disadvantages</vt:lpstr>
      <vt:lpstr>Factors Influencing WSN Design</vt:lpstr>
      <vt:lpstr>WSN Operations</vt:lpstr>
      <vt:lpstr>Data Dissemination</vt:lpstr>
      <vt:lpstr> Flooding </vt:lpstr>
      <vt:lpstr>Gossiping </vt:lpstr>
      <vt:lpstr>Data Gathering </vt:lpstr>
      <vt:lpstr>Sensor Network Architecture</vt:lpstr>
      <vt:lpstr>Layered Architecture </vt:lpstr>
      <vt:lpstr>Layered architecture</vt:lpstr>
      <vt:lpstr>Unified Network Protocol Framework (UNPF)</vt:lpstr>
      <vt:lpstr>Clustered Architecture </vt:lpstr>
      <vt:lpstr>Clustered architecture</vt:lpstr>
      <vt:lpstr>Low-Energy Adaptive Clustering Hierarchy (LEACH)</vt:lpstr>
      <vt:lpstr>WSN Protocol Stack</vt:lpstr>
      <vt:lpstr>WSN Operating Systems</vt:lpstr>
      <vt:lpstr>TinyOS</vt:lpstr>
      <vt:lpstr>TinyOS Charactersitics</vt:lpstr>
      <vt:lpstr>WSN Simulators</vt:lpstr>
      <vt:lpstr>WSN Emulators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Sensor Networks</dc:title>
  <dc:creator>Arslan</dc:creator>
  <cp:lastModifiedBy>L</cp:lastModifiedBy>
  <cp:revision>368</cp:revision>
  <dcterms:created xsi:type="dcterms:W3CDTF">2005-08-04T00:48:54Z</dcterms:created>
  <dcterms:modified xsi:type="dcterms:W3CDTF">2020-02-03T19:23:37Z</dcterms:modified>
</cp:coreProperties>
</file>