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4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7FF"/>
    <a:srgbClr val="006890"/>
    <a:srgbClr val="0054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6"/>
    <p:restoredTop sz="94643"/>
  </p:normalViewPr>
  <p:slideViewPr>
    <p:cSldViewPr snapToGrid="0" snapToObjects="1">
      <p:cViewPr varScale="1">
        <p:scale>
          <a:sx n="81" d="100"/>
          <a:sy n="81" d="100"/>
        </p:scale>
        <p:origin x="200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FDD95-5B51-F041-BB70-70781D649CAA}" type="datetimeFigureOut">
              <a:rPr lang="en-US" smtClean="0"/>
              <a:t>9/12/18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6ED06-0289-1843-B6D4-F67C10C6E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318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FDD95-5B51-F041-BB70-70781D649CAA}" type="datetimeFigureOut">
              <a:rPr lang="en-US" smtClean="0"/>
              <a:t>9/12/18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6ED06-0289-1843-B6D4-F67C10C6E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0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FDD95-5B51-F041-BB70-70781D649CAA}" type="datetimeFigureOut">
              <a:rPr lang="en-US" smtClean="0"/>
              <a:t>9/12/18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6ED06-0289-1843-B6D4-F67C10C6EF53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120679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FDD95-5B51-F041-BB70-70781D649CAA}" type="datetimeFigureOut">
              <a:rPr lang="en-US" smtClean="0"/>
              <a:t>9/12/18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6ED06-0289-1843-B6D4-F67C10C6E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7083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FDD95-5B51-F041-BB70-70781D649CAA}" type="datetimeFigureOut">
              <a:rPr lang="en-US" smtClean="0"/>
              <a:t>9/12/18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6ED06-0289-1843-B6D4-F67C10C6EF53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159704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FDD95-5B51-F041-BB70-70781D649CAA}" type="datetimeFigureOut">
              <a:rPr lang="en-US" smtClean="0"/>
              <a:t>9/12/18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6ED06-0289-1843-B6D4-F67C10C6E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4893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FDD95-5B51-F041-BB70-70781D649CAA}" type="datetimeFigureOut">
              <a:rPr lang="en-US" smtClean="0"/>
              <a:t>9/12/18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6ED06-0289-1843-B6D4-F67C10C6E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6160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FDD95-5B51-F041-BB70-70781D649CAA}" type="datetimeFigureOut">
              <a:rPr lang="en-US" smtClean="0"/>
              <a:t>9/12/18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6ED06-0289-1843-B6D4-F67C10C6E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670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FDD95-5B51-F041-BB70-70781D649CAA}" type="datetimeFigureOut">
              <a:rPr lang="en-US" smtClean="0"/>
              <a:t>9/12/18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6ED06-0289-1843-B6D4-F67C10C6E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070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FDD95-5B51-F041-BB70-70781D649CAA}" type="datetimeFigureOut">
              <a:rPr lang="en-US" smtClean="0"/>
              <a:t>9/12/18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6ED06-0289-1843-B6D4-F67C10C6E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55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FDD95-5B51-F041-BB70-70781D649CAA}" type="datetimeFigureOut">
              <a:rPr lang="en-US" smtClean="0"/>
              <a:t>9/12/18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6ED06-0289-1843-B6D4-F67C10C6E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12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FDD95-5B51-F041-BB70-70781D649CAA}" type="datetimeFigureOut">
              <a:rPr lang="en-US" smtClean="0"/>
              <a:t>9/12/18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6ED06-0289-1843-B6D4-F67C10C6E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336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FDD95-5B51-F041-BB70-70781D649CAA}" type="datetimeFigureOut">
              <a:rPr lang="en-US" smtClean="0"/>
              <a:t>9/12/18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6ED06-0289-1843-B6D4-F67C10C6E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190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FDD95-5B51-F041-BB70-70781D649CAA}" type="datetimeFigureOut">
              <a:rPr lang="en-US" smtClean="0"/>
              <a:t>9/12/18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6ED06-0289-1843-B6D4-F67C10C6E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41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FDD95-5B51-F041-BB70-70781D649CAA}" type="datetimeFigureOut">
              <a:rPr lang="en-US" smtClean="0"/>
              <a:t>9/12/18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6ED06-0289-1843-B6D4-F67C10C6E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473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FDD95-5B51-F041-BB70-70781D649CAA}" type="datetimeFigureOut">
              <a:rPr lang="en-US" smtClean="0"/>
              <a:t>9/12/18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6ED06-0289-1843-B6D4-F67C10C6E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36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FDD95-5B51-F041-BB70-70781D649CAA}" type="datetimeFigureOut">
              <a:rPr lang="en-US" smtClean="0"/>
              <a:t>9/12/18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1F6ED06-0289-1843-B6D4-F67C10C6E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19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2180" y="1092569"/>
            <a:ext cx="7766936" cy="1646302"/>
          </a:xfrm>
        </p:spPr>
        <p:txBody>
          <a:bodyPr/>
          <a:lstStyle/>
          <a:p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Bio-molecules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785559" y="3268955"/>
            <a:ext cx="7766936" cy="1096899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Lecture 2</a:t>
            </a:r>
            <a:endParaRPr lang="en-US" sz="2000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81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latin typeface="Calibri" charset="0"/>
                <a:ea typeface="Calibri" charset="0"/>
                <a:cs typeface="Calibri" charset="0"/>
              </a:rPr>
              <a:t>Carbohydrates</a:t>
            </a:r>
          </a:p>
        </p:txBody>
      </p:sp>
      <p:sp>
        <p:nvSpPr>
          <p:cNvPr id="1331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771939" y="1633330"/>
            <a:ext cx="6397487" cy="2130287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altLang="en-US" sz="2000" b="1" dirty="0">
                <a:latin typeface="Calibri" charset="0"/>
                <a:ea typeface="Calibri" charset="0"/>
                <a:cs typeface="Calibri" charset="0"/>
              </a:rPr>
              <a:t>Made of</a:t>
            </a:r>
            <a:r>
              <a:rPr lang="en-US" altLang="en-US" sz="2000" dirty="0">
                <a:latin typeface="Calibri" charset="0"/>
                <a:ea typeface="Calibri" charset="0"/>
                <a:cs typeface="Calibri" charset="0"/>
              </a:rPr>
              <a:t>: carbon, hydrogen, and oxygen atoms</a:t>
            </a:r>
          </a:p>
          <a:p>
            <a:pPr marL="0" indent="0" eaLnBrk="1" hangingPunct="1">
              <a:buNone/>
            </a:pPr>
            <a:endParaRPr lang="en-US" altLang="en-US" sz="2000" dirty="0">
              <a:latin typeface="Calibri" charset="0"/>
              <a:ea typeface="Calibri" charset="0"/>
              <a:cs typeface="Calibri" charset="0"/>
            </a:endParaRPr>
          </a:p>
          <a:p>
            <a:pPr marL="0" indent="0" eaLnBrk="1" hangingPunct="1">
              <a:buNone/>
            </a:pPr>
            <a:r>
              <a:rPr lang="en-US" altLang="en-US" sz="2000" b="1" dirty="0">
                <a:latin typeface="Calibri" charset="0"/>
                <a:ea typeface="Calibri" charset="0"/>
                <a:cs typeface="Calibri" charset="0"/>
              </a:rPr>
              <a:t>Job</a:t>
            </a:r>
            <a:r>
              <a:rPr lang="en-US" altLang="en-US" sz="2000" dirty="0">
                <a:latin typeface="Calibri" charset="0"/>
                <a:ea typeface="Calibri" charset="0"/>
                <a:cs typeface="Calibri" charset="0"/>
              </a:rPr>
              <a:t>: provide living things with energy</a:t>
            </a:r>
          </a:p>
          <a:p>
            <a:pPr marL="0" indent="0" eaLnBrk="1" hangingPunct="1">
              <a:buNone/>
            </a:pPr>
            <a:endParaRPr lang="en-US" altLang="en-US" sz="2000" dirty="0">
              <a:latin typeface="Calibri" charset="0"/>
              <a:ea typeface="Calibri" charset="0"/>
              <a:cs typeface="Calibri" charset="0"/>
            </a:endParaRPr>
          </a:p>
          <a:p>
            <a:pPr marL="0" indent="0" eaLnBrk="1" hangingPunct="1">
              <a:buNone/>
            </a:pPr>
            <a:r>
              <a:rPr lang="en-US" altLang="en-US" sz="2000" b="1" dirty="0">
                <a:latin typeface="Calibri" charset="0"/>
                <a:ea typeface="Calibri" charset="0"/>
                <a:cs typeface="Calibri" charset="0"/>
              </a:rPr>
              <a:t>Examples</a:t>
            </a:r>
            <a:r>
              <a:rPr lang="en-US" altLang="en-US" sz="2000" dirty="0">
                <a:latin typeface="Calibri" charset="0"/>
                <a:ea typeface="Calibri" charset="0"/>
                <a:cs typeface="Calibri" charset="0"/>
              </a:rPr>
              <a:t>: sugars and starches (corn, rice, potato, bread)</a:t>
            </a:r>
          </a:p>
        </p:txBody>
      </p:sp>
      <p:pic>
        <p:nvPicPr>
          <p:cNvPr id="1331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8" t="18701" r="9808" b="7013"/>
          <a:stretch>
            <a:fillRect/>
          </a:stretch>
        </p:blipFill>
        <p:spPr bwMode="auto">
          <a:xfrm>
            <a:off x="1390789" y="4121426"/>
            <a:ext cx="2955925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362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1477365" y="1646457"/>
            <a:ext cx="705643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defRPr/>
            </a:pPr>
            <a:r>
              <a:rPr lang="en-GB" sz="22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  <a:ea typeface="Calibri" charset="0"/>
                <a:cs typeface="Calibri" charset="0"/>
              </a:rPr>
              <a:t>Consisted of </a:t>
            </a:r>
            <a:r>
              <a:rPr lang="en-GB" sz="22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  <a:ea typeface="Calibri" charset="0"/>
                <a:cs typeface="Calibri" charset="0"/>
              </a:rPr>
              <a:t>hundreds</a:t>
            </a:r>
            <a:r>
              <a:rPr lang="en-GB" sz="2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  <a:ea typeface="Calibri" charset="0"/>
                <a:cs typeface="Calibri" charset="0"/>
              </a:rPr>
              <a:t> -</a:t>
            </a:r>
            <a:r>
              <a:rPr lang="en-GB" sz="22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  <a:ea typeface="Calibri" charset="0"/>
                <a:cs typeface="Calibri" charset="0"/>
              </a:rPr>
              <a:t>thousands</a:t>
            </a:r>
            <a:r>
              <a:rPr lang="en-GB" sz="2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GB" sz="22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  <a:ea typeface="Calibri" charset="0"/>
                <a:cs typeface="Calibri" charset="0"/>
              </a:rPr>
              <a:t>of monosaccharides. </a:t>
            </a: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1477365" y="2912787"/>
            <a:ext cx="815975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GB" altLang="en-US" sz="2200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  <a:ea typeface="Calibri" charset="0"/>
                <a:cs typeface="Calibri" charset="0"/>
              </a:rPr>
              <a:t>They are two types</a:t>
            </a:r>
            <a:r>
              <a:rPr lang="en-GB" altLang="en-US" sz="2200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  <a:ea typeface="Calibri" charset="0"/>
                <a:cs typeface="Calibri" charset="0"/>
              </a:rPr>
              <a:t>:</a:t>
            </a:r>
          </a:p>
          <a:p>
            <a:pPr algn="l" eaLnBrk="1" hangingPunct="1"/>
            <a:endParaRPr lang="en-GB" altLang="en-US" sz="2200" u="sng" dirty="0">
              <a:solidFill>
                <a:srgbClr val="080808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charset="0"/>
              <a:ea typeface="Calibri" charset="0"/>
              <a:cs typeface="Calibri" charset="0"/>
            </a:endParaRPr>
          </a:p>
          <a:p>
            <a:pPr algn="l" eaLnBrk="1" hangingPunct="1"/>
            <a:r>
              <a:rPr lang="en-GB" altLang="en-US" sz="22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  <a:ea typeface="Calibri" charset="0"/>
                <a:cs typeface="Calibri" charset="0"/>
              </a:rPr>
              <a:t>1- </a:t>
            </a:r>
            <a:r>
              <a:rPr lang="en-GB" altLang="en-US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  <a:ea typeface="Calibri" charset="0"/>
                <a:cs typeface="Calibri" charset="0"/>
              </a:rPr>
              <a:t>Storage</a:t>
            </a:r>
            <a:r>
              <a:rPr lang="en-GB" altLang="en-US" sz="2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  <a:ea typeface="Calibri" charset="0"/>
                <a:cs typeface="Calibri" charset="0"/>
              </a:rPr>
              <a:t>: Provide </a:t>
            </a:r>
            <a:r>
              <a:rPr lang="en-GB" altLang="en-US" sz="22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  <a:ea typeface="Calibri" charset="0"/>
                <a:cs typeface="Calibri" charset="0"/>
              </a:rPr>
              <a:t>sugar for cell by hydrolysis </a:t>
            </a:r>
            <a:r>
              <a:rPr lang="en-GB" altLang="en-US" sz="2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  <a:ea typeface="Calibri" charset="0"/>
                <a:cs typeface="Calibri" charset="0"/>
              </a:rPr>
              <a:t>as </a:t>
            </a:r>
            <a:r>
              <a:rPr lang="en-GB" altLang="en-US" sz="22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  <a:ea typeface="Calibri" charset="0"/>
                <a:cs typeface="Calibri" charset="0"/>
              </a:rPr>
              <a:t>Starch (in plants) </a:t>
            </a:r>
            <a:r>
              <a:rPr lang="en-US" altLang="en-US" sz="2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  <a:ea typeface="Calibri" charset="0"/>
                <a:cs typeface="Calibri" charset="0"/>
              </a:rPr>
              <a:t>and </a:t>
            </a:r>
            <a:r>
              <a:rPr lang="en-GB" altLang="en-US" sz="2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GB" altLang="en-US" sz="22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  <a:ea typeface="Calibri" charset="0"/>
                <a:cs typeface="Calibri" charset="0"/>
              </a:rPr>
              <a:t>Glycogen </a:t>
            </a:r>
            <a:r>
              <a:rPr lang="en-GB" altLang="en-US" sz="2200" dirty="0">
                <a:latin typeface="Calibri" charset="0"/>
                <a:ea typeface="Calibri" charset="0"/>
                <a:cs typeface="Calibri" charset="0"/>
              </a:rPr>
              <a:t>(in animals</a:t>
            </a:r>
            <a:r>
              <a:rPr lang="en-GB" altLang="en-US" sz="2200" dirty="0" smtClean="0">
                <a:latin typeface="Calibri" charset="0"/>
                <a:ea typeface="Calibri" charset="0"/>
                <a:cs typeface="Calibri" charset="0"/>
              </a:rPr>
              <a:t>).</a:t>
            </a:r>
          </a:p>
          <a:p>
            <a:pPr algn="l" eaLnBrk="1" hangingPunct="1"/>
            <a:endParaRPr lang="en-GB" altLang="en-US" sz="2200" dirty="0">
              <a:latin typeface="Calibri" charset="0"/>
              <a:ea typeface="Calibri" charset="0"/>
              <a:cs typeface="Calibri" charset="0"/>
            </a:endParaRPr>
          </a:p>
          <a:p>
            <a:pPr algn="l" eaLnBrk="1" hangingPunct="1"/>
            <a:r>
              <a:rPr lang="en-GB" altLang="en-US" sz="22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  <a:ea typeface="Calibri" charset="0"/>
                <a:cs typeface="Calibri" charset="0"/>
              </a:rPr>
              <a:t>2- </a:t>
            </a:r>
            <a:r>
              <a:rPr lang="en-GB" altLang="en-US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  <a:ea typeface="Calibri" charset="0"/>
                <a:cs typeface="Calibri" charset="0"/>
              </a:rPr>
              <a:t>Structural</a:t>
            </a:r>
            <a:r>
              <a:rPr lang="en-GB" altLang="en-US" sz="2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  <a:ea typeface="Calibri" charset="0"/>
                <a:cs typeface="Calibri" charset="0"/>
              </a:rPr>
              <a:t>: Serve </a:t>
            </a:r>
            <a:r>
              <a:rPr lang="en-GB" altLang="en-US" sz="22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  <a:ea typeface="Calibri" charset="0"/>
                <a:cs typeface="Calibri" charset="0"/>
              </a:rPr>
              <a:t>as building materials for the organism. </a:t>
            </a:r>
          </a:p>
          <a:p>
            <a:pPr algn="l" eaLnBrk="1" hangingPunct="1"/>
            <a:r>
              <a:rPr lang="en-GB" altLang="en-US" sz="22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  <a:ea typeface="Calibri" charset="0"/>
                <a:cs typeface="Calibri" charset="0"/>
              </a:rPr>
              <a:t> as Cellulose in plants (cell wall) and Chitin </a:t>
            </a:r>
            <a:r>
              <a:rPr lang="en-US" altLang="en-US" sz="2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  <a:ea typeface="Calibri" charset="0"/>
                <a:cs typeface="Calibri" charset="0"/>
              </a:rPr>
              <a:t>in </a:t>
            </a:r>
            <a:r>
              <a:rPr lang="en-US" altLang="en-US" sz="22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  <a:ea typeface="Calibri" charset="0"/>
                <a:cs typeface="Calibri" charset="0"/>
              </a:rPr>
              <a:t>the </a:t>
            </a:r>
            <a:r>
              <a:rPr lang="en-GB" altLang="en-US" sz="2200" dirty="0">
                <a:latin typeface="Calibri" charset="0"/>
                <a:ea typeface="Calibri" charset="0"/>
                <a:cs typeface="Calibri" charset="0"/>
              </a:rPr>
              <a:t>cuticle </a:t>
            </a:r>
            <a:r>
              <a:rPr lang="en-GB" altLang="en-US" sz="2200" dirty="0" smtClean="0">
                <a:latin typeface="Calibri" charset="0"/>
                <a:ea typeface="Calibri" charset="0"/>
                <a:cs typeface="Calibri" charset="0"/>
              </a:rPr>
              <a:t>(Skin) of </a:t>
            </a:r>
            <a:r>
              <a:rPr lang="en-GB" altLang="en-US" sz="2200" dirty="0">
                <a:latin typeface="Calibri" charset="0"/>
                <a:ea typeface="Calibri" charset="0"/>
                <a:cs typeface="Calibri" charset="0"/>
              </a:rPr>
              <a:t>insects</a:t>
            </a:r>
            <a:endParaRPr lang="en-GB" altLang="en-US" sz="2200" dirty="0">
              <a:effectLst>
                <a:outerShdw blurRad="38100" dist="38100" dir="2700000" algn="tl">
                  <a:srgbClr val="C0C0C0"/>
                </a:outerShdw>
              </a:effectLst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77365" y="751681"/>
            <a:ext cx="3247427" cy="646331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GB" altLang="en-US" sz="36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GB" altLang="en-US" sz="36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  <a:ea typeface="Calibri" charset="0"/>
                <a:cs typeface="Calibri" charset="0"/>
              </a:rPr>
              <a:t>Polysaccharides</a:t>
            </a:r>
            <a:endParaRPr lang="en-US" altLang="en-US" sz="3600" dirty="0">
              <a:effectLst>
                <a:outerShdw blurRad="38100" dist="38100" dir="2700000" algn="tl">
                  <a:srgbClr val="C0C0C0"/>
                </a:outerShdw>
              </a:effectLst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61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/>
          </p:cNvSpPr>
          <p:nvPr>
            <p:ph type="title"/>
          </p:nvPr>
        </p:nvSpPr>
        <p:spPr>
          <a:xfrm>
            <a:off x="1704976" y="526774"/>
            <a:ext cx="2098675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Calibri" charset="0"/>
                <a:ea typeface="Calibri" charset="0"/>
                <a:cs typeface="Calibri" charset="0"/>
              </a:rPr>
              <a:t>Lipids</a:t>
            </a:r>
          </a:p>
        </p:txBody>
      </p:sp>
      <p:sp>
        <p:nvSpPr>
          <p:cNvPr id="17411" name="Rectangle 3"/>
          <p:cNvSpPr>
            <a:spLocks noGrp="1" noRot="1"/>
          </p:cNvSpPr>
          <p:nvPr>
            <p:ph idx="1"/>
          </p:nvPr>
        </p:nvSpPr>
        <p:spPr>
          <a:xfrm>
            <a:off x="1704976" y="1544500"/>
            <a:ext cx="8007350" cy="313690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altLang="en-US" sz="2000" b="1" dirty="0">
                <a:latin typeface="Calibri" charset="0"/>
                <a:ea typeface="Calibri" charset="0"/>
                <a:cs typeface="Calibri" charset="0"/>
              </a:rPr>
              <a:t>Made of: </a:t>
            </a:r>
            <a:r>
              <a:rPr lang="en-US" altLang="en-US" sz="2000" dirty="0">
                <a:latin typeface="Calibri" charset="0"/>
                <a:ea typeface="Calibri" charset="0"/>
                <a:cs typeface="Calibri" charset="0"/>
              </a:rPr>
              <a:t>long chains of carbon and hydrogen atoms (with some oxygen).</a:t>
            </a:r>
          </a:p>
          <a:p>
            <a:pPr marL="0" indent="0" eaLnBrk="1" hangingPunct="1">
              <a:buNone/>
            </a:pPr>
            <a:endParaRPr lang="en-US" altLang="en-US" sz="2000" dirty="0">
              <a:latin typeface="Calibri" charset="0"/>
              <a:ea typeface="Calibri" charset="0"/>
              <a:cs typeface="Calibri" charset="0"/>
            </a:endParaRPr>
          </a:p>
          <a:p>
            <a:pPr marL="0" indent="0" eaLnBrk="1" hangingPunct="1">
              <a:buNone/>
            </a:pPr>
            <a:r>
              <a:rPr lang="en-US" altLang="en-US" sz="2000" b="1" dirty="0">
                <a:latin typeface="Calibri" charset="0"/>
                <a:ea typeface="Calibri" charset="0"/>
                <a:cs typeface="Calibri" charset="0"/>
              </a:rPr>
              <a:t>Job: </a:t>
            </a:r>
            <a:r>
              <a:rPr lang="en-US" altLang="en-US" sz="2000" dirty="0">
                <a:latin typeface="Calibri" charset="0"/>
                <a:ea typeface="Calibri" charset="0"/>
                <a:cs typeface="Calibri" charset="0"/>
              </a:rPr>
              <a:t>store energy.</a:t>
            </a:r>
          </a:p>
          <a:p>
            <a:pPr marL="0" indent="0" eaLnBrk="1" hangingPunct="1">
              <a:buNone/>
            </a:pPr>
            <a:endParaRPr lang="en-US" altLang="en-US" sz="2000" dirty="0">
              <a:latin typeface="Calibri" charset="0"/>
              <a:ea typeface="Calibri" charset="0"/>
              <a:cs typeface="Calibri" charset="0"/>
            </a:endParaRPr>
          </a:p>
          <a:p>
            <a:pPr marL="0" indent="0" eaLnBrk="1" hangingPunct="1">
              <a:buNone/>
            </a:pPr>
            <a:r>
              <a:rPr lang="en-US" altLang="en-US" sz="2000" b="1" dirty="0">
                <a:latin typeface="Calibri" charset="0"/>
                <a:ea typeface="Calibri" charset="0"/>
                <a:cs typeface="Calibri" charset="0"/>
              </a:rPr>
              <a:t>Examples</a:t>
            </a:r>
            <a:r>
              <a:rPr lang="en-US" altLang="en-US" sz="2000" dirty="0">
                <a:latin typeface="Calibri" charset="0"/>
                <a:ea typeface="Calibri" charset="0"/>
                <a:cs typeface="Calibri" charset="0"/>
              </a:rPr>
              <a:t>: fats and oils (butter, olive oil)</a:t>
            </a:r>
          </a:p>
        </p:txBody>
      </p:sp>
      <p:pic>
        <p:nvPicPr>
          <p:cNvPr id="17412" name="Picture 5" descr="http://www.sc2000.net/~czaremba/images/triglyceride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976" y="4251325"/>
            <a:ext cx="506730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95129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xmlns="" id="{0EADA1FD-BEC3-4DC3-81E2-1353881630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60079" y="540081"/>
            <a:ext cx="4953000" cy="457200"/>
          </a:xfrm>
          <a:ln>
            <a:miter lim="800000"/>
            <a:headEnd/>
            <a:tailEnd/>
          </a:ln>
          <a:extLst/>
        </p:spPr>
        <p:txBody>
          <a:bodyPr>
            <a:noAutofit/>
          </a:bodyPr>
          <a:lstStyle/>
          <a:p>
            <a:pPr>
              <a:defRPr/>
            </a:pPr>
            <a:r>
              <a:rPr lang="en-GB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  <a:ea typeface="Calibri" charset="0"/>
                <a:cs typeface="Calibri" charset="0"/>
              </a:rPr>
              <a:t>A) Saturated Fats</a:t>
            </a:r>
            <a:endParaRPr lang="en-GB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0963" name="Text Box 3">
            <a:extLst>
              <a:ext uri="{FF2B5EF4-FFF2-40B4-BE49-F238E27FC236}">
                <a16:creationId xmlns:a16="http://schemas.microsoft.com/office/drawing/2014/main" xmlns="" id="{896B9323-1D09-41F9-9063-2686F9BAD5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1859" y="1092269"/>
            <a:ext cx="803275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marL="182563" indent="-182563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indent="0" algn="just">
              <a:spcBef>
                <a:spcPct val="50000"/>
              </a:spcBef>
              <a:buClr>
                <a:srgbClr val="00B050"/>
              </a:buClr>
              <a:defRPr/>
            </a:pPr>
            <a:r>
              <a:rPr lang="en-GB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  <a:ea typeface="Calibri" charset="0"/>
                <a:cs typeface="Calibri" charset="0"/>
              </a:rPr>
              <a:t>There is </a:t>
            </a:r>
            <a:r>
              <a:rPr lang="en-GB" altLang="en-US" sz="20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  <a:ea typeface="Calibri" charset="0"/>
                <a:cs typeface="Calibri" charset="0"/>
              </a:rPr>
              <a:t>no double bonds </a:t>
            </a:r>
            <a:r>
              <a:rPr lang="en-GB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  <a:ea typeface="Calibri" charset="0"/>
                <a:cs typeface="Calibri" charset="0"/>
              </a:rPr>
              <a:t>between the carbons. All </a:t>
            </a:r>
            <a:r>
              <a:rPr lang="en-GB" alt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  <a:ea typeface="Calibri" charset="0"/>
                <a:cs typeface="Calibri" charset="0"/>
              </a:rPr>
              <a:t>C </a:t>
            </a:r>
            <a:r>
              <a:rPr lang="en-GB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  <a:ea typeface="Calibri" charset="0"/>
                <a:cs typeface="Calibri" charset="0"/>
              </a:rPr>
              <a:t>are linked with </a:t>
            </a:r>
            <a:r>
              <a:rPr lang="en-GB" alt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  <a:ea typeface="Calibri" charset="0"/>
                <a:cs typeface="Calibri" charset="0"/>
              </a:rPr>
              <a:t>H</a:t>
            </a:r>
            <a:r>
              <a:rPr lang="en-GB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  <a:ea typeface="Calibri" charset="0"/>
                <a:cs typeface="Calibri" charset="0"/>
              </a:rPr>
              <a:t>.  </a:t>
            </a:r>
          </a:p>
          <a:p>
            <a:pPr marL="0" indent="0" algn="just">
              <a:spcBef>
                <a:spcPct val="50000"/>
              </a:spcBef>
              <a:buClr>
                <a:srgbClr val="00B050"/>
              </a:buClr>
              <a:defRPr/>
            </a:pPr>
            <a:r>
              <a:rPr lang="en-GB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  <a:ea typeface="Calibri" charset="0"/>
                <a:cs typeface="Calibri" charset="0"/>
              </a:rPr>
              <a:t>Thus, it is </a:t>
            </a:r>
            <a:r>
              <a:rPr lang="en-GB" altLang="en-US" sz="20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  <a:ea typeface="Calibri" charset="0"/>
                <a:cs typeface="Calibri" charset="0"/>
              </a:rPr>
              <a:t>saturated with H</a:t>
            </a:r>
            <a:r>
              <a:rPr lang="en-GB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  <a:ea typeface="Calibri" charset="0"/>
                <a:cs typeface="Calibri" charset="0"/>
              </a:rPr>
              <a:t>. </a:t>
            </a:r>
          </a:p>
          <a:p>
            <a:pPr marL="0" indent="0" algn="just">
              <a:spcBef>
                <a:spcPct val="50000"/>
              </a:spcBef>
              <a:buClr>
                <a:srgbClr val="00B050"/>
              </a:buClr>
              <a:defRPr/>
            </a:pPr>
            <a:r>
              <a:rPr lang="en-GB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  <a:ea typeface="Calibri" charset="0"/>
                <a:cs typeface="Calibri" charset="0"/>
              </a:rPr>
              <a:t>Most </a:t>
            </a:r>
            <a:r>
              <a:rPr lang="en-GB" altLang="en-US" sz="20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  <a:ea typeface="Calibri" charset="0"/>
                <a:cs typeface="Calibri" charset="0"/>
              </a:rPr>
              <a:t>animal fats </a:t>
            </a:r>
            <a:r>
              <a:rPr lang="en-GB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  <a:ea typeface="Calibri" charset="0"/>
                <a:cs typeface="Calibri" charset="0"/>
              </a:rPr>
              <a:t>are saturated.  </a:t>
            </a:r>
          </a:p>
          <a:p>
            <a:pPr marL="0" indent="0" algn="just">
              <a:spcBef>
                <a:spcPct val="50000"/>
              </a:spcBef>
              <a:buClr>
                <a:srgbClr val="00B050"/>
              </a:buClr>
              <a:defRPr/>
            </a:pPr>
            <a:r>
              <a:rPr lang="en-GB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  <a:ea typeface="Calibri" charset="0"/>
                <a:cs typeface="Calibri" charset="0"/>
              </a:rPr>
              <a:t>They </a:t>
            </a:r>
            <a:r>
              <a:rPr lang="en-GB" altLang="en-US" sz="20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  <a:ea typeface="Calibri" charset="0"/>
                <a:cs typeface="Calibri" charset="0"/>
              </a:rPr>
              <a:t>are solid at </a:t>
            </a:r>
            <a:r>
              <a:rPr lang="en-GB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  <a:ea typeface="Calibri" charset="0"/>
                <a:cs typeface="Calibri" charset="0"/>
              </a:rPr>
              <a:t>room temperature.</a:t>
            </a:r>
          </a:p>
          <a:p>
            <a:pPr marL="0" indent="0" algn="just">
              <a:spcBef>
                <a:spcPct val="50000"/>
              </a:spcBef>
              <a:buClr>
                <a:srgbClr val="00B050"/>
              </a:buClr>
              <a:defRPr/>
            </a:pPr>
            <a:r>
              <a:rPr lang="en-GB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  <a:ea typeface="Calibri" charset="0"/>
                <a:cs typeface="Calibri" charset="0"/>
              </a:rPr>
              <a:t>Saturated fats-rich diet results in </a:t>
            </a:r>
            <a:r>
              <a:rPr lang="en-GB" altLang="en-US" sz="2000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  <a:ea typeface="Calibri" charset="0"/>
                <a:cs typeface="Calibri" charset="0"/>
              </a:rPr>
              <a:t>Atherosclerosis</a:t>
            </a:r>
            <a:r>
              <a:rPr lang="en-GB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  <a:ea typeface="Calibri" charset="0"/>
                <a:cs typeface="Calibri" charset="0"/>
              </a:rPr>
              <a:t>. </a:t>
            </a:r>
          </a:p>
        </p:txBody>
      </p:sp>
      <p:sp>
        <p:nvSpPr>
          <p:cNvPr id="40968" name="Text Box 8">
            <a:extLst>
              <a:ext uri="{FF2B5EF4-FFF2-40B4-BE49-F238E27FC236}">
                <a16:creationId xmlns:a16="http://schemas.microsoft.com/office/drawing/2014/main" xmlns="" id="{D184AA7D-EC81-451B-9D4F-79EC96BB1D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1859" y="4186194"/>
            <a:ext cx="7412141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marL="182563" indent="-182563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indent="0" algn="just">
              <a:spcBef>
                <a:spcPct val="50000"/>
              </a:spcBef>
              <a:buClr>
                <a:srgbClr val="00B050"/>
              </a:buClr>
            </a:pPr>
            <a:r>
              <a:rPr lang="en-GB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  <a:ea typeface="Calibri" charset="0"/>
                <a:cs typeface="Calibri" charset="0"/>
              </a:rPr>
              <a:t>These </a:t>
            </a:r>
            <a:r>
              <a:rPr lang="en-GB" altLang="en-US" sz="20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  <a:ea typeface="Calibri" charset="0"/>
                <a:cs typeface="Calibri" charset="0"/>
              </a:rPr>
              <a:t>double bonds </a:t>
            </a:r>
            <a:r>
              <a:rPr lang="en-GB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  <a:ea typeface="Calibri" charset="0"/>
                <a:cs typeface="Calibri" charset="0"/>
              </a:rPr>
              <a:t>are formed by the </a:t>
            </a:r>
            <a:r>
              <a:rPr lang="en-GB" altLang="en-US" sz="20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  <a:ea typeface="Calibri" charset="0"/>
                <a:cs typeface="Calibri" charset="0"/>
              </a:rPr>
              <a:t>removal of H atoms</a:t>
            </a:r>
            <a:r>
              <a:rPr lang="en-GB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  <a:ea typeface="Calibri" charset="0"/>
                <a:cs typeface="Calibri" charset="0"/>
              </a:rPr>
              <a:t>.</a:t>
            </a:r>
          </a:p>
          <a:p>
            <a:pPr marL="0" indent="0" algn="just">
              <a:spcBef>
                <a:spcPct val="50000"/>
              </a:spcBef>
              <a:buClr>
                <a:srgbClr val="00B050"/>
              </a:buClr>
            </a:pPr>
            <a:r>
              <a:rPr lang="en-GB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  <a:ea typeface="Calibri" charset="0"/>
                <a:cs typeface="Calibri" charset="0"/>
              </a:rPr>
              <a:t>Most </a:t>
            </a:r>
            <a:r>
              <a:rPr lang="en-GB" altLang="en-US" sz="20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  <a:ea typeface="Calibri" charset="0"/>
                <a:cs typeface="Calibri" charset="0"/>
              </a:rPr>
              <a:t>vegetable fats </a:t>
            </a:r>
            <a:r>
              <a:rPr lang="en-GB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  <a:ea typeface="Calibri" charset="0"/>
                <a:cs typeface="Calibri" charset="0"/>
              </a:rPr>
              <a:t>(oils)</a:t>
            </a:r>
            <a:r>
              <a:rPr lang="ar-EG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GB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  <a:ea typeface="Calibri" charset="0"/>
                <a:cs typeface="Calibri" charset="0"/>
              </a:rPr>
              <a:t>and </a:t>
            </a:r>
            <a:r>
              <a:rPr lang="en-US" altLang="en-US" sz="20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  <a:ea typeface="Calibri" charset="0"/>
                <a:cs typeface="Calibri" charset="0"/>
              </a:rPr>
              <a:t>fish </a:t>
            </a:r>
            <a:r>
              <a:rPr lang="en-US" altLang="en-US" sz="2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  <a:ea typeface="Calibri" charset="0"/>
                <a:cs typeface="Calibri" charset="0"/>
              </a:rPr>
              <a:t>fat</a:t>
            </a:r>
            <a:r>
              <a:rPr lang="en-US" alt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  <a:ea typeface="Calibri" charset="0"/>
                <a:cs typeface="Calibri" charset="0"/>
              </a:rPr>
              <a:t>s</a:t>
            </a:r>
            <a:r>
              <a:rPr lang="en-GB" alt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GB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  <a:ea typeface="Calibri" charset="0"/>
                <a:cs typeface="Calibri" charset="0"/>
              </a:rPr>
              <a:t>are unsaturated.  </a:t>
            </a:r>
          </a:p>
          <a:p>
            <a:pPr marL="0" indent="0" algn="just">
              <a:spcBef>
                <a:spcPct val="50000"/>
              </a:spcBef>
              <a:buClr>
                <a:srgbClr val="00B050"/>
              </a:buClr>
            </a:pPr>
            <a:r>
              <a:rPr lang="en-GB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  <a:ea typeface="Calibri" charset="0"/>
                <a:cs typeface="Calibri" charset="0"/>
              </a:rPr>
              <a:t>They are </a:t>
            </a:r>
            <a:r>
              <a:rPr lang="en-GB" altLang="en-US" sz="20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  <a:ea typeface="Calibri" charset="0"/>
                <a:cs typeface="Calibri" charset="0"/>
              </a:rPr>
              <a:t>liquid </a:t>
            </a:r>
            <a:r>
              <a:rPr lang="en-GB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  <a:ea typeface="Calibri" charset="0"/>
                <a:cs typeface="Calibri" charset="0"/>
              </a:rPr>
              <a:t>at room temperature.</a:t>
            </a:r>
          </a:p>
          <a:p>
            <a:pPr marL="0" indent="0" algn="just">
              <a:spcBef>
                <a:spcPct val="50000"/>
              </a:spcBef>
              <a:buClr>
                <a:srgbClr val="00B050"/>
              </a:buClr>
            </a:pPr>
            <a:r>
              <a:rPr lang="en-GB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  <a:ea typeface="Calibri" charset="0"/>
                <a:cs typeface="Calibri" charset="0"/>
              </a:rPr>
              <a:t>They can be synthetically converted to saturated (solid) by adding </a:t>
            </a:r>
            <a:r>
              <a:rPr lang="en-GB" alt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  <a:ea typeface="Calibri" charset="0"/>
                <a:cs typeface="Calibri" charset="0"/>
              </a:rPr>
              <a:t>H</a:t>
            </a:r>
            <a:br>
              <a:rPr lang="en-GB" alt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  <a:ea typeface="Calibri" charset="0"/>
                <a:cs typeface="Calibri" charset="0"/>
              </a:rPr>
            </a:br>
            <a:r>
              <a:rPr lang="en-GB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  <a:ea typeface="Calibri" charset="0"/>
                <a:cs typeface="Calibri" charset="0"/>
              </a:rPr>
              <a:t>   (</a:t>
            </a:r>
            <a:r>
              <a:rPr lang="en-GB" altLang="en-US" sz="2000" dirty="0" smtClean="0">
                <a:solidFill>
                  <a:srgbClr val="0000CC"/>
                </a:solidFill>
                <a:latin typeface="Calibri" charset="0"/>
                <a:ea typeface="Calibri" charset="0"/>
                <a:cs typeface="Calibri" charset="0"/>
              </a:rPr>
              <a:t>Hydrogenation</a:t>
            </a:r>
            <a:r>
              <a:rPr lang="en-GB" alt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  <a:ea typeface="Calibri" charset="0"/>
                <a:cs typeface="Calibri" charset="0"/>
              </a:rPr>
              <a:t>).</a:t>
            </a:r>
            <a:endParaRPr lang="en-GB" altLang="en-US" sz="2000" dirty="0">
              <a:effectLst>
                <a:outerShdw blurRad="38100" dist="38100" dir="2700000" algn="tl">
                  <a:srgbClr val="C0C0C0"/>
                </a:outerShdw>
              </a:effectLst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0972" name="Rectangle 12">
            <a:extLst>
              <a:ext uri="{FF2B5EF4-FFF2-40B4-BE49-F238E27FC236}">
                <a16:creationId xmlns:a16="http://schemas.microsoft.com/office/drawing/2014/main" xmlns="" id="{24043D69-4AF0-4BA6-9336-D680B9F881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0079" y="3557035"/>
            <a:ext cx="6096000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GB" alt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  <a:ea typeface="Calibri" charset="0"/>
                <a:cs typeface="Calibri" charset="0"/>
              </a:rPr>
              <a:t>B) Unsaturated Fats</a:t>
            </a:r>
            <a:endParaRPr lang="en-GB" altLang="en-US" sz="36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0436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User\Downloads\fattyaci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913" y="1304925"/>
            <a:ext cx="641985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8811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>
            <a:extLst>
              <a:ext uri="{FF2B5EF4-FFF2-40B4-BE49-F238E27FC236}">
                <a16:creationId xmlns:a16="http://schemas.microsoft.com/office/drawing/2014/main" xmlns="" id="{DEB1D4E4-CCCD-45FF-85AB-8E1EBFF3A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5CE6C997-7A1F-CF49-9102-6BE67E450500}" type="slidenum">
              <a:rPr lang="ar-SA" altLang="en-US">
                <a:solidFill>
                  <a:srgbClr val="045C75"/>
                </a:solidFill>
              </a:rPr>
              <a:pPr/>
              <a:t>15</a:t>
            </a:fld>
            <a:endParaRPr lang="en-GB" altLang="en-US">
              <a:solidFill>
                <a:srgbClr val="045C75"/>
              </a:solidFill>
            </a:endParaRPr>
          </a:p>
        </p:txBody>
      </p:sp>
      <p:sp>
        <p:nvSpPr>
          <p:cNvPr id="20483" name="Rectangle 2"/>
          <p:cNvSpPr>
            <a:spLocks noGrp="1"/>
          </p:cNvSpPr>
          <p:nvPr>
            <p:ph type="body" idx="1"/>
          </p:nvPr>
        </p:nvSpPr>
        <p:spPr>
          <a:xfrm>
            <a:off x="1676400" y="1730375"/>
            <a:ext cx="8883650" cy="1051570"/>
          </a:xfrm>
        </p:spPr>
        <p:txBody>
          <a:bodyPr>
            <a:spAutoFit/>
          </a:bodyPr>
          <a:lstStyle/>
          <a:p>
            <a:pPr marL="0" indent="0">
              <a:buClr>
                <a:srgbClr val="339933"/>
              </a:buClr>
              <a:buNone/>
              <a:tabLst>
                <a:tab pos="2743200" algn="l"/>
              </a:tabLst>
            </a:pPr>
            <a:r>
              <a:rPr lang="en-US" altLang="en-US" b="1" dirty="0">
                <a:solidFill>
                  <a:srgbClr val="FF0000"/>
                </a:solidFill>
              </a:rPr>
              <a:t>Phospholipids</a:t>
            </a:r>
            <a:r>
              <a:rPr lang="en-US" altLang="en-US" b="1" dirty="0">
                <a:solidFill>
                  <a:srgbClr val="000000"/>
                </a:solidFill>
              </a:rPr>
              <a:t> have two fatty acids attached to glycerol and a </a:t>
            </a:r>
            <a:r>
              <a:rPr lang="en-US" altLang="en-US" b="1" dirty="0">
                <a:solidFill>
                  <a:srgbClr val="FF0000"/>
                </a:solidFill>
              </a:rPr>
              <a:t>phosphate group</a:t>
            </a:r>
            <a:r>
              <a:rPr lang="en-US" altLang="en-US" b="1" dirty="0">
                <a:solidFill>
                  <a:srgbClr val="000000"/>
                </a:solidFill>
              </a:rPr>
              <a:t> at the third position.</a:t>
            </a:r>
          </a:p>
          <a:p>
            <a:pPr marL="0" indent="0">
              <a:buClr>
                <a:srgbClr val="339933"/>
              </a:buClr>
              <a:buNone/>
              <a:tabLst>
                <a:tab pos="2743200" algn="l"/>
              </a:tabLst>
            </a:pPr>
            <a:r>
              <a:rPr lang="en-US" altLang="en-US" b="1" dirty="0">
                <a:solidFill>
                  <a:srgbClr val="000000"/>
                </a:solidFill>
              </a:rPr>
              <a:t>The phosphate group carries a </a:t>
            </a:r>
            <a:r>
              <a:rPr lang="en-US" altLang="en-US" b="1" dirty="0">
                <a:solidFill>
                  <a:srgbClr val="0000FF"/>
                </a:solidFill>
              </a:rPr>
              <a:t>negative</a:t>
            </a:r>
            <a:r>
              <a:rPr lang="en-US" altLang="en-US" b="1" dirty="0">
                <a:solidFill>
                  <a:srgbClr val="000000"/>
                </a:solidFill>
              </a:rPr>
              <a:t> </a:t>
            </a:r>
            <a:r>
              <a:rPr lang="en-US" altLang="en-US" b="1" dirty="0">
                <a:solidFill>
                  <a:srgbClr val="0000FF"/>
                </a:solidFill>
              </a:rPr>
              <a:t>charge</a:t>
            </a:r>
            <a:r>
              <a:rPr lang="en-US" altLang="en-US" b="1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xmlns="" id="{8287511B-8C14-4ED2-9B72-0C62BF7587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74850" y="962026"/>
            <a:ext cx="2825750" cy="486287"/>
          </a:xfrm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en-US" sz="3200" b="1" dirty="0">
                <a:solidFill>
                  <a:srgbClr val="0000FF"/>
                </a:solidFill>
                <a:latin typeface="+mn-lt"/>
              </a:rPr>
              <a:t>Phospholipids</a:t>
            </a:r>
            <a:endParaRPr lang="en-US" altLang="en-US" sz="2400" b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4341" name="Line 4">
            <a:extLst>
              <a:ext uri="{FF2B5EF4-FFF2-40B4-BE49-F238E27FC236}">
                <a16:creationId xmlns:a16="http://schemas.microsoft.com/office/drawing/2014/main" xmlns="" id="{701AEE72-2C5B-4C77-B5C8-1D48AB3E3C02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6400" y="1557338"/>
            <a:ext cx="8763000" cy="0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989" name="Rectangle 5">
            <a:extLst>
              <a:ext uri="{FF2B5EF4-FFF2-40B4-BE49-F238E27FC236}">
                <a16:creationId xmlns:a16="http://schemas.microsoft.com/office/drawing/2014/main" xmlns="" id="{B3A408A1-D942-4B87-8E1F-DAD9C681DF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3768725"/>
            <a:ext cx="3960812" cy="153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b="1" dirty="0">
                <a:solidFill>
                  <a:srgbClr val="000000"/>
                </a:solidFill>
              </a:rPr>
              <a:t>The fatty acid </a:t>
            </a:r>
            <a:r>
              <a:rPr lang="en-US" altLang="en-US" b="1" dirty="0">
                <a:solidFill>
                  <a:srgbClr val="0000FF"/>
                </a:solidFill>
              </a:rPr>
              <a:t>tails</a:t>
            </a:r>
            <a:r>
              <a:rPr lang="en-US" altLang="en-US" b="1" dirty="0">
                <a:solidFill>
                  <a:srgbClr val="000000"/>
                </a:solidFill>
              </a:rPr>
              <a:t> are </a:t>
            </a:r>
            <a:r>
              <a:rPr lang="en-US" altLang="en-US" b="1" dirty="0">
                <a:solidFill>
                  <a:srgbClr val="FF0000"/>
                </a:solidFill>
              </a:rPr>
              <a:t>hydrophobic</a:t>
            </a:r>
            <a:r>
              <a:rPr lang="en-US" altLang="en-US" b="1" dirty="0">
                <a:solidFill>
                  <a:srgbClr val="000000"/>
                </a:solidFill>
              </a:rPr>
              <a:t>, but the phosphate group and its attachments form a </a:t>
            </a:r>
            <a:r>
              <a:rPr lang="en-US" altLang="en-US" b="1" dirty="0">
                <a:solidFill>
                  <a:srgbClr val="FF0000"/>
                </a:solidFill>
              </a:rPr>
              <a:t>hydrophilic</a:t>
            </a:r>
            <a:r>
              <a:rPr lang="en-US" altLang="en-US" b="1" dirty="0">
                <a:solidFill>
                  <a:srgbClr val="000000"/>
                </a:solidFill>
              </a:rPr>
              <a:t> </a:t>
            </a:r>
            <a:r>
              <a:rPr lang="en-US" altLang="en-US" b="1" dirty="0">
                <a:solidFill>
                  <a:srgbClr val="0000FF"/>
                </a:solidFill>
              </a:rPr>
              <a:t>head</a:t>
            </a:r>
            <a:r>
              <a:rPr lang="en-US" altLang="en-US" b="1" dirty="0">
                <a:solidFill>
                  <a:srgbClr val="000000"/>
                </a:solidFill>
              </a:rPr>
              <a:t>.</a:t>
            </a:r>
          </a:p>
          <a:p>
            <a:pPr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b="1" dirty="0">
                <a:solidFill>
                  <a:srgbClr val="000000"/>
                </a:solidFill>
              </a:rPr>
              <a:t>Thus, it is </a:t>
            </a:r>
            <a:r>
              <a:rPr lang="en-US" altLang="en-US" b="1" u="sng" dirty="0">
                <a:solidFill>
                  <a:srgbClr val="FF0000"/>
                </a:solidFill>
              </a:rPr>
              <a:t>amphipathic </a:t>
            </a:r>
          </a:p>
        </p:txBody>
      </p:sp>
      <p:pic>
        <p:nvPicPr>
          <p:cNvPr id="20487" name="Picture 6"/>
          <p:cNvPicPr>
            <a:picLocks noChangeAspect="1" noChangeArrowheads="1"/>
          </p:cNvPicPr>
          <p:nvPr/>
        </p:nvPicPr>
        <p:blipFill>
          <a:blip r:embed="rId2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846" b="4767"/>
          <a:stretch>
            <a:fillRect/>
          </a:stretch>
        </p:blipFill>
        <p:spPr bwMode="auto">
          <a:xfrm>
            <a:off x="5792514" y="2781945"/>
            <a:ext cx="4435475" cy="384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68497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xmlns="" id="{8B40051D-6797-4B58-95AD-2DBB3DF64A27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b="1" dirty="0">
                <a:solidFill>
                  <a:srgbClr val="92D050"/>
                </a:solidFill>
                <a:latin typeface="Calibri" charset="0"/>
                <a:ea typeface="Calibri" charset="0"/>
                <a:cs typeface="Calibri" charset="0"/>
              </a:rPr>
              <a:t>Proteins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xmlns="" id="{DCC60DDA-6CBE-4DA8-B19E-41CC1C28A2D0}"/>
              </a:ext>
            </a:extLst>
          </p:cNvPr>
          <p:cNvSpPr>
            <a:spLocks noGrp="1" noRot="1" noChangeArrowheads="1"/>
          </p:cNvSpPr>
          <p:nvPr>
            <p:ph idx="1"/>
          </p:nvPr>
        </p:nvSpPr>
        <p:spPr>
          <a:xfrm>
            <a:off x="1303269" y="1630018"/>
            <a:ext cx="8320088" cy="2746720"/>
          </a:xfrm>
        </p:spPr>
        <p:txBody>
          <a:bodyPr>
            <a:normAutofit/>
          </a:bodyPr>
          <a:lstStyle/>
          <a:p>
            <a:pPr marL="0" indent="0" algn="just">
              <a:buClr>
                <a:schemeClr val="accent3"/>
              </a:buClr>
              <a:buNone/>
              <a:defRPr/>
            </a:pPr>
            <a:r>
              <a:rPr lang="en-US" sz="2000" b="1" dirty="0">
                <a:latin typeface="Calibri" charset="0"/>
                <a:ea typeface="Calibri" charset="0"/>
                <a:cs typeface="Calibri" charset="0"/>
              </a:rPr>
              <a:t>Made of: 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Nitrogen, Carbon, Hydrogen, and other atoms</a:t>
            </a:r>
          </a:p>
          <a:p>
            <a:pPr marL="0" indent="0" algn="just">
              <a:buClr>
                <a:schemeClr val="accent3"/>
              </a:buClr>
              <a:buNone/>
              <a:defRPr/>
            </a:pPr>
            <a:endParaRPr lang="en-US" sz="2000" dirty="0">
              <a:latin typeface="Calibri" charset="0"/>
              <a:ea typeface="Calibri" charset="0"/>
              <a:cs typeface="Calibri" charset="0"/>
            </a:endParaRPr>
          </a:p>
          <a:p>
            <a:pPr marL="0" indent="0" algn="just">
              <a:buClr>
                <a:schemeClr val="accent3"/>
              </a:buClr>
              <a:buNone/>
              <a:defRPr/>
            </a:pPr>
            <a:r>
              <a:rPr lang="en-US" sz="2000" b="1" dirty="0">
                <a:latin typeface="Calibri" charset="0"/>
                <a:ea typeface="Calibri" charset="0"/>
                <a:cs typeface="Calibri" charset="0"/>
              </a:rPr>
              <a:t>Job: 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Many different jobs in our bodies </a:t>
            </a:r>
            <a:r>
              <a:rPr lang="en-US" altLang="en-US" sz="2000" dirty="0">
                <a:latin typeface="Calibri" charset="0"/>
                <a:ea typeface="Calibri" charset="0"/>
                <a:cs typeface="Calibri" charset="0"/>
              </a:rPr>
              <a:t>include </a:t>
            </a:r>
            <a:r>
              <a:rPr lang="en-US" altLang="en-US" sz="2000" dirty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rPr>
              <a:t>structural support</a:t>
            </a:r>
            <a:r>
              <a:rPr lang="en-US" altLang="en-US" sz="2000" dirty="0">
                <a:latin typeface="Calibri" charset="0"/>
                <a:ea typeface="Calibri" charset="0"/>
                <a:cs typeface="Calibri" charset="0"/>
              </a:rPr>
              <a:t>, </a:t>
            </a:r>
            <a:r>
              <a:rPr lang="en-US" altLang="en-US" sz="2000" dirty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rPr>
              <a:t>storage, transport</a:t>
            </a:r>
            <a:r>
              <a:rPr lang="en-US" altLang="en-US" sz="2000" dirty="0">
                <a:latin typeface="Calibri" charset="0"/>
                <a:ea typeface="Calibri" charset="0"/>
                <a:cs typeface="Calibri" charset="0"/>
              </a:rPr>
              <a:t> of other substances, intercellular signaling, movement, and defense against microbes.</a:t>
            </a:r>
            <a:endParaRPr lang="en-US" sz="2000" dirty="0">
              <a:latin typeface="Calibri" charset="0"/>
              <a:ea typeface="Calibri" charset="0"/>
              <a:cs typeface="Calibri" charset="0"/>
            </a:endParaRPr>
          </a:p>
          <a:p>
            <a:pPr marL="0" indent="0" algn="just">
              <a:buClr>
                <a:schemeClr val="accent3"/>
              </a:buClr>
              <a:buNone/>
              <a:defRPr/>
            </a:pPr>
            <a:endParaRPr lang="en-US" sz="2000" dirty="0">
              <a:latin typeface="Calibri" charset="0"/>
              <a:ea typeface="Calibri" charset="0"/>
              <a:cs typeface="Calibri" charset="0"/>
            </a:endParaRPr>
          </a:p>
          <a:p>
            <a:pPr marL="0" indent="0" algn="just">
              <a:buClr>
                <a:schemeClr val="accent3"/>
              </a:buClr>
              <a:buNone/>
              <a:defRPr/>
            </a:pPr>
            <a:r>
              <a:rPr lang="en-US" sz="2000" b="1" dirty="0">
                <a:latin typeface="Calibri" charset="0"/>
                <a:ea typeface="Calibri" charset="0"/>
                <a:cs typeface="Calibri" charset="0"/>
              </a:rPr>
              <a:t>Examples: 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enzymes, muscles</a:t>
            </a:r>
          </a:p>
        </p:txBody>
      </p:sp>
    </p:spTree>
    <p:extLst>
      <p:ext uri="{BB962C8B-B14F-4D97-AF65-F5344CB8AC3E}">
        <p14:creationId xmlns:p14="http://schemas.microsoft.com/office/powerpoint/2010/main" val="13640317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1981201" y="704850"/>
            <a:ext cx="3609975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b="1" dirty="0">
                <a:solidFill>
                  <a:srgbClr val="92D050"/>
                </a:solidFill>
                <a:latin typeface="Calibri" charset="0"/>
                <a:ea typeface="Calibri" charset="0"/>
                <a:cs typeface="Calibri" charset="0"/>
              </a:rPr>
              <a:t>Nucleic Acids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1752265" y="1647610"/>
            <a:ext cx="8208962" cy="3724275"/>
          </a:xfrm>
        </p:spPr>
        <p:txBody>
          <a:bodyPr>
            <a:normAutofit fontScale="85000" lnSpcReduction="20000"/>
          </a:bodyPr>
          <a:lstStyle/>
          <a:p>
            <a:pPr marL="0" indent="0" eaLnBrk="1" hangingPunct="1">
              <a:buNone/>
            </a:pPr>
            <a:r>
              <a:rPr lang="en-US" altLang="en-US" sz="2400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Nucleic acids </a:t>
            </a:r>
            <a:r>
              <a:rPr lang="en-US" altLang="en-US" sz="2400" dirty="0" smtClean="0">
                <a:latin typeface="Calibri" charset="0"/>
                <a:ea typeface="Calibri" charset="0"/>
                <a:cs typeface="Calibri" charset="0"/>
              </a:rPr>
              <a:t>are consisted of </a:t>
            </a:r>
            <a:r>
              <a:rPr lang="en-US" altLang="en-US" sz="2400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nucleotides</a:t>
            </a:r>
            <a:r>
              <a:rPr lang="en-US" altLang="en-US" sz="2400" dirty="0" smtClean="0">
                <a:latin typeface="Calibri" charset="0"/>
                <a:ea typeface="Calibri" charset="0"/>
                <a:cs typeface="Calibri" charset="0"/>
              </a:rPr>
              <a:t>.</a:t>
            </a:r>
          </a:p>
          <a:p>
            <a:pPr marL="0" indent="0" eaLnBrk="1" hangingPunct="1">
              <a:buNone/>
            </a:pPr>
            <a:endParaRPr lang="en-US" altLang="en-US" sz="2400" dirty="0" smtClean="0">
              <a:latin typeface="Calibri" charset="0"/>
              <a:ea typeface="Calibri" charset="0"/>
              <a:cs typeface="Calibri" charset="0"/>
            </a:endParaRPr>
          </a:p>
          <a:p>
            <a:pPr marL="0" indent="0" eaLnBrk="1" hangingPunct="1">
              <a:buNone/>
            </a:pPr>
            <a:r>
              <a:rPr lang="en-US" altLang="en-US" sz="2400" b="1" dirty="0" smtClean="0">
                <a:latin typeface="Calibri" charset="0"/>
                <a:ea typeface="Calibri" charset="0"/>
                <a:cs typeface="Calibri" charset="0"/>
              </a:rPr>
              <a:t>Nucleotides contain three parts</a:t>
            </a:r>
            <a:r>
              <a:rPr lang="en-US" altLang="en-US" sz="2400" dirty="0" smtClean="0">
                <a:latin typeface="Calibri" charset="0"/>
                <a:ea typeface="Calibri" charset="0"/>
                <a:cs typeface="Calibri" charset="0"/>
              </a:rPr>
              <a:t>:</a:t>
            </a:r>
          </a:p>
          <a:p>
            <a:pPr marL="0" indent="0">
              <a:buNone/>
            </a:pPr>
            <a:r>
              <a:rPr lang="en-US" altLang="en-US" sz="2400" dirty="0" smtClean="0">
                <a:latin typeface="Calibri" charset="0"/>
                <a:ea typeface="Calibri" charset="0"/>
                <a:cs typeface="Calibri" charset="0"/>
              </a:rPr>
              <a:t>Nitrogenous bases </a:t>
            </a:r>
            <a:r>
              <a:rPr lang="en-US" altLang="en-US" sz="2400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(A</a:t>
            </a:r>
            <a:r>
              <a:rPr lang="en-US" sz="2400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denine, guanine, cytosine, thymine and </a:t>
            </a:r>
            <a:r>
              <a:rPr lang="en-US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uracil</a:t>
            </a:r>
            <a:r>
              <a:rPr lang="en-US" sz="2400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)</a:t>
            </a:r>
          </a:p>
          <a:p>
            <a:pPr marL="0" indent="0">
              <a:buNone/>
            </a:pPr>
            <a:r>
              <a:rPr lang="en-US" altLang="en-US" sz="2400" dirty="0" smtClean="0">
                <a:latin typeface="Calibri" charset="0"/>
                <a:ea typeface="Calibri" charset="0"/>
                <a:cs typeface="Calibri" charset="0"/>
              </a:rPr>
              <a:t>Phosphate group.</a:t>
            </a:r>
          </a:p>
          <a:p>
            <a:pPr marL="0" indent="0">
              <a:buNone/>
            </a:pPr>
            <a:r>
              <a:rPr lang="en-US" altLang="en-US" sz="2400" dirty="0" smtClean="0">
                <a:latin typeface="Calibri" charset="0"/>
                <a:ea typeface="Calibri" charset="0"/>
                <a:cs typeface="Calibri" charset="0"/>
              </a:rPr>
              <a:t>Five carbon sugar.</a:t>
            </a:r>
          </a:p>
          <a:p>
            <a:pPr marL="0" indent="0" eaLnBrk="1" hangingPunct="1">
              <a:buNone/>
            </a:pPr>
            <a:r>
              <a:rPr lang="en-US" altLang="en-US" sz="24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endParaRPr lang="en-US" altLang="en-US" sz="2400" dirty="0">
              <a:latin typeface="Calibri" charset="0"/>
              <a:ea typeface="Calibri" charset="0"/>
              <a:cs typeface="Calibri" charset="0"/>
            </a:endParaRPr>
          </a:p>
          <a:p>
            <a:pPr marL="0" indent="0" eaLnBrk="1" hangingPunct="1">
              <a:buNone/>
            </a:pPr>
            <a:r>
              <a:rPr lang="en-US" altLang="en-US" sz="2400" b="1" dirty="0">
                <a:latin typeface="Calibri" charset="0"/>
                <a:ea typeface="Calibri" charset="0"/>
                <a:cs typeface="Calibri" charset="0"/>
              </a:rPr>
              <a:t>Job:</a:t>
            </a:r>
            <a:r>
              <a:rPr lang="en-US" altLang="en-US" sz="2400" dirty="0">
                <a:latin typeface="Calibri" charset="0"/>
                <a:ea typeface="Calibri" charset="0"/>
                <a:cs typeface="Calibri" charset="0"/>
              </a:rPr>
              <a:t> Store genetic information</a:t>
            </a:r>
          </a:p>
          <a:p>
            <a:pPr marL="0" indent="0" eaLnBrk="1" hangingPunct="1">
              <a:buNone/>
            </a:pPr>
            <a:endParaRPr lang="en-US" altLang="en-US" sz="2400" dirty="0">
              <a:latin typeface="Calibri" charset="0"/>
              <a:ea typeface="Calibri" charset="0"/>
              <a:cs typeface="Calibri" charset="0"/>
            </a:endParaRPr>
          </a:p>
          <a:p>
            <a:pPr marL="0" indent="0" eaLnBrk="1" hangingPunct="1">
              <a:buNone/>
            </a:pPr>
            <a:r>
              <a:rPr lang="en-US" altLang="en-US" sz="2400" b="1" dirty="0">
                <a:latin typeface="Calibri" charset="0"/>
                <a:ea typeface="Calibri" charset="0"/>
                <a:cs typeface="Calibri" charset="0"/>
              </a:rPr>
              <a:t>Examples</a:t>
            </a:r>
            <a:r>
              <a:rPr lang="en-US" altLang="en-US" sz="2400" dirty="0">
                <a:latin typeface="Calibri" charset="0"/>
                <a:ea typeface="Calibri" charset="0"/>
                <a:cs typeface="Calibri" charset="0"/>
              </a:rPr>
              <a:t>: DNA, RNA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0748" t="22191" r="19183" b="10083"/>
          <a:stretch/>
        </p:blipFill>
        <p:spPr>
          <a:xfrm>
            <a:off x="5391806" y="3509747"/>
            <a:ext cx="3941380" cy="2607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8249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551" y="1369343"/>
            <a:ext cx="8596668" cy="3880773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What is Life Made of</a:t>
            </a:r>
            <a:r>
              <a:rPr lang="en-US" altLang="en-US" sz="3200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?</a:t>
            </a:r>
          </a:p>
          <a:p>
            <a:r>
              <a:rPr lang="en-US" altLang="en-US" sz="2000" dirty="0">
                <a:latin typeface="Calibri" charset="0"/>
                <a:ea typeface="Calibri" charset="0"/>
                <a:cs typeface="Calibri" charset="0"/>
              </a:rPr>
              <a:t>Everything is made up of atoms.</a:t>
            </a:r>
          </a:p>
          <a:p>
            <a:endParaRPr lang="en-US" altLang="en-US" sz="2000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en-US" altLang="en-US" sz="2000" dirty="0">
                <a:latin typeface="Calibri" charset="0"/>
                <a:ea typeface="Calibri" charset="0"/>
                <a:cs typeface="Calibri" charset="0"/>
              </a:rPr>
              <a:t>Living </a:t>
            </a:r>
            <a:r>
              <a:rPr lang="en-US" altLang="en-US" sz="2000" dirty="0" smtClean="0">
                <a:latin typeface="Calibri" charset="0"/>
                <a:ea typeface="Calibri" charset="0"/>
                <a:cs typeface="Calibri" charset="0"/>
              </a:rPr>
              <a:t>organisms are </a:t>
            </a:r>
            <a:r>
              <a:rPr lang="en-US" altLang="en-US" sz="2000" dirty="0">
                <a:latin typeface="Calibri" charset="0"/>
                <a:ea typeface="Calibri" charset="0"/>
                <a:cs typeface="Calibri" charset="0"/>
              </a:rPr>
              <a:t>made up of cells.</a:t>
            </a:r>
          </a:p>
          <a:p>
            <a:endParaRPr lang="en-US" altLang="en-US" sz="2000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en-US" altLang="en-US" sz="2000" dirty="0">
                <a:latin typeface="Calibri" charset="0"/>
                <a:ea typeface="Calibri" charset="0"/>
                <a:cs typeface="Calibri" charset="0"/>
              </a:rPr>
              <a:t>Cells are made up of atoms.</a:t>
            </a:r>
          </a:p>
          <a:p>
            <a:endParaRPr lang="en-US" sz="3200" dirty="0">
              <a:solidFill>
                <a:srgbClr val="FF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25031"/>
          <a:stretch/>
        </p:blipFill>
        <p:spPr>
          <a:xfrm>
            <a:off x="4896840" y="1180586"/>
            <a:ext cx="4410289" cy="5141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31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Bio-molecules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90"/>
            <a:ext cx="8596668" cy="1284976"/>
          </a:xfrm>
        </p:spPr>
        <p:txBody>
          <a:bodyPr/>
          <a:lstStyle/>
          <a:p>
            <a:pPr marL="0" indent="0" algn="justLow">
              <a:buClr>
                <a:schemeClr val="accent3"/>
              </a:buClr>
              <a:buNone/>
              <a:defRPr/>
            </a:pP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  <a:ea typeface="Calibri" charset="0"/>
                <a:cs typeface="Calibri" charset="0"/>
              </a:rPr>
              <a:t>1- Structure 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  <a:ea typeface="Calibri" charset="0"/>
                <a:cs typeface="Calibri" charset="0"/>
              </a:rPr>
              <a:t>of 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  <a:ea typeface="Calibri" charset="0"/>
                <a:cs typeface="Calibri" charset="0"/>
              </a:rPr>
              <a:t>Water</a:t>
            </a:r>
          </a:p>
          <a:p>
            <a:pPr marL="0" indent="0" algn="justLow">
              <a:buClr>
                <a:schemeClr val="accent3"/>
              </a:buClr>
              <a:buNone/>
              <a:defRPr/>
            </a:pPr>
            <a:endParaRPr lang="en-US" sz="2000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charset="0"/>
              <a:ea typeface="Calibri" charset="0"/>
              <a:cs typeface="Calibri" charset="0"/>
            </a:endParaRPr>
          </a:p>
          <a:p>
            <a:pPr marL="0" indent="0" algn="justLow">
              <a:buClr>
                <a:schemeClr val="accent3"/>
              </a:buClr>
              <a:buNone/>
              <a:defRPr/>
            </a:pP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  <a:ea typeface="Calibri" charset="0"/>
                <a:cs typeface="Calibri" charset="0"/>
              </a:rPr>
              <a:t>2- Organic molecules </a:t>
            </a:r>
            <a:endParaRPr lang="en-US" sz="20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charset="0"/>
              <a:ea typeface="Calibri" charset="0"/>
              <a:cs typeface="Calibri" charset="0"/>
            </a:endParaRP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0063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Water</a:t>
            </a:r>
            <a:endParaRPr lang="en-US" dirty="0">
              <a:solidFill>
                <a:srgbClr val="FF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19610"/>
            <a:ext cx="8596668" cy="3880773"/>
          </a:xfrm>
        </p:spPr>
        <p:txBody>
          <a:bodyPr>
            <a:normAutofit/>
          </a:bodyPr>
          <a:lstStyle/>
          <a:p>
            <a:pPr marL="274320" indent="-274320">
              <a:lnSpc>
                <a:spcPct val="150000"/>
              </a:lnSpc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Arial" charset="0"/>
                <a:cs typeface="Arial" charset="0"/>
              </a:rPr>
              <a:t>Life exists on Earth because of the abundant liquid water</a:t>
            </a:r>
            <a:r>
              <a:rPr lang="en-GB" sz="2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 marL="274320" indent="-274320">
              <a:lnSpc>
                <a:spcPct val="150000"/>
              </a:lnSpc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Arial" charset="0"/>
                <a:cs typeface="Arial" charset="0"/>
              </a:rPr>
              <a:t>Water has been referred to as the 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Arial" charset="0"/>
                <a:cs typeface="Arial" charset="0"/>
              </a:rPr>
              <a:t>universal 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Arial" charset="0"/>
                <a:cs typeface="Arial" charset="0"/>
              </a:rPr>
              <a:t>solvent </a:t>
            </a: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Arial" charset="0"/>
                <a:cs typeface="Arial" charset="0"/>
              </a:rPr>
              <a:t>(capable of dissolving a </a:t>
            </a:r>
            <a:r>
              <a:rPr lang="en-US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Arial" charset="0"/>
                <a:cs typeface="Arial" charset="0"/>
              </a:rPr>
              <a:t>v</a:t>
            </a:r>
            <a:r>
              <a:rPr lang="en-US" sz="2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Arial" charset="0"/>
                <a:cs typeface="Arial" charset="0"/>
              </a:rPr>
              <a:t>arity</a:t>
            </a: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Arial" charset="0"/>
                <a:cs typeface="Arial" charset="0"/>
              </a:rPr>
              <a:t> of substances). </a:t>
            </a:r>
            <a:endParaRPr lang="en-US" sz="20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Arial" charset="0"/>
              <a:cs typeface="Arial" charset="0"/>
            </a:endParaRPr>
          </a:p>
          <a:p>
            <a:pPr marL="274320" indent="-274320">
              <a:lnSpc>
                <a:spcPct val="150000"/>
              </a:lnSpc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0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Arial" charset="0"/>
                <a:cs typeface="Arial" charset="0"/>
              </a:rPr>
              <a:t>Aqueous solutions:</a:t>
            </a:r>
            <a:r>
              <a:rPr lang="en-US" sz="20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Arial" charset="0"/>
                <a:cs typeface="Arial" charset="0"/>
              </a:rPr>
              <a:t>are solutions</a:t>
            </a: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Arial" charset="0"/>
                <a:cs typeface="Arial" charset="0"/>
              </a:rPr>
              <a:t> </a:t>
            </a:r>
            <a:r>
              <a:rPr lang="ar-SA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Arial" charset="0"/>
                <a:cs typeface="Arial" charset="0"/>
              </a:rPr>
              <a:t>that have materials dissolved in water)</a:t>
            </a:r>
            <a:r>
              <a:rPr lang="en-GB" sz="2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Arial" charset="0"/>
                <a:cs typeface="Arial" charset="0"/>
              </a:rPr>
              <a:t>  </a:t>
            </a:r>
          </a:p>
          <a:p>
            <a:pPr marL="274320" indent="-274320">
              <a:lnSpc>
                <a:spcPct val="150000"/>
              </a:lnSpc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Arial" charset="0"/>
                <a:cs typeface="Arial" charset="0"/>
              </a:rPr>
              <a:t>So, it has slightly 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Arial" charset="0"/>
                <a:cs typeface="Arial" charset="0"/>
              </a:rPr>
              <a:t>positive</a:t>
            </a:r>
            <a:r>
              <a:rPr lang="en-US" sz="20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Arial" charset="0"/>
                <a:cs typeface="Arial" charset="0"/>
              </a:rPr>
              <a:t>and a </a:t>
            </a: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Arial" charset="0"/>
                <a:cs typeface="Arial" charset="0"/>
              </a:rPr>
              <a:t>slightly</a:t>
            </a:r>
            <a:r>
              <a:rPr lang="en-US" sz="2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Arial" charset="0"/>
                <a:cs typeface="Arial" charset="0"/>
              </a:rPr>
              <a:t>negative</a:t>
            </a:r>
            <a:r>
              <a:rPr lang="en-US" sz="2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Arial" charset="0"/>
                <a:cs typeface="Arial" charset="0"/>
              </a:rPr>
              <a:t>sides</a:t>
            </a:r>
            <a:r>
              <a:rPr lang="en-GB" sz="20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endParaRPr lang="en-US" sz="20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66"/>
          <a:stretch>
            <a:fillRect/>
          </a:stretch>
        </p:blipFill>
        <p:spPr bwMode="auto">
          <a:xfrm>
            <a:off x="1015343" y="4454525"/>
            <a:ext cx="2736850" cy="24034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28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267318" y="1347460"/>
            <a:ext cx="8101012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FF0000"/>
              </a:buClr>
              <a:buSzPct val="75000"/>
              <a:tabLst>
                <a:tab pos="2743200" algn="l"/>
              </a:tabLst>
              <a:defRPr/>
            </a:pPr>
            <a:r>
              <a:rPr lang="en-US" sz="2000" kern="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  <a:ea typeface="Calibri" charset="0"/>
                <a:cs typeface="Calibri" charset="0"/>
              </a:rPr>
              <a:t>Hydro</a:t>
            </a:r>
            <a:r>
              <a:rPr lang="en-US" sz="20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  <a:ea typeface="Calibri" charset="0"/>
                <a:cs typeface="Calibri" charset="0"/>
              </a:rPr>
              <a:t>philic </a:t>
            </a:r>
            <a:r>
              <a:rPr lang="en-US" sz="2000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  <a:ea typeface="Calibri" charset="0"/>
                <a:cs typeface="Calibri" charset="0"/>
              </a:rPr>
              <a:t>( </a:t>
            </a:r>
            <a:r>
              <a:rPr lang="en-US" sz="2000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  <a:ea typeface="Calibri" charset="0"/>
                <a:cs typeface="Calibri" charset="0"/>
              </a:rPr>
              <a:t>water</a:t>
            </a:r>
            <a:r>
              <a:rPr lang="en-US" sz="2000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  <a:ea typeface="Calibri" charset="0"/>
                <a:cs typeface="Calibri" charset="0"/>
              </a:rPr>
              <a:t> loving)</a:t>
            </a:r>
            <a:r>
              <a:rPr lang="en-GB" sz="2000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  <a:ea typeface="Calibri" charset="0"/>
                <a:cs typeface="Calibri" charset="0"/>
              </a:rPr>
              <a:t>(Glucose</a:t>
            </a:r>
            <a:r>
              <a:rPr lang="en-GB" sz="2000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  <a:ea typeface="Calibri" charset="0"/>
                <a:cs typeface="Calibri" charset="0"/>
              </a:rPr>
              <a:t>)</a:t>
            </a:r>
            <a:r>
              <a:rPr lang="en-US" sz="20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  <a:ea typeface="Calibri" charset="0"/>
                <a:cs typeface="Calibri" charset="0"/>
              </a:rPr>
              <a:t>:</a:t>
            </a:r>
          </a:p>
          <a:p>
            <a:pPr>
              <a:spcBef>
                <a:spcPct val="20000"/>
              </a:spcBef>
              <a:buClr>
                <a:srgbClr val="FF0000"/>
              </a:buClr>
              <a:buSzPct val="75000"/>
              <a:tabLst>
                <a:tab pos="2743200" algn="l"/>
              </a:tabLst>
              <a:defRPr/>
            </a:pPr>
            <a:r>
              <a:rPr lang="en-US" sz="20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  <a:ea typeface="Calibri" charset="0"/>
                <a:cs typeface="Calibri" charset="0"/>
              </a:rPr>
              <a:t>Is any substance that has an affinity for </a:t>
            </a:r>
            <a:r>
              <a:rPr lang="en-US" sz="20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  <a:ea typeface="Calibri" charset="0"/>
                <a:cs typeface="Calibri" charset="0"/>
              </a:rPr>
              <a:t>water.</a:t>
            </a:r>
          </a:p>
          <a:p>
            <a:pPr>
              <a:spcBef>
                <a:spcPct val="20000"/>
              </a:spcBef>
              <a:buClr>
                <a:srgbClr val="FF0000"/>
              </a:buClr>
              <a:buSzPct val="75000"/>
              <a:tabLst>
                <a:tab pos="2743200" algn="l"/>
              </a:tabLst>
              <a:defRPr/>
            </a:pPr>
            <a:endParaRPr lang="en-US" sz="2000" kern="0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charset="0"/>
              <a:ea typeface="Calibri" charset="0"/>
              <a:cs typeface="Calibri" charset="0"/>
            </a:endParaRPr>
          </a:p>
          <a:p>
            <a:pPr>
              <a:spcBef>
                <a:spcPct val="20000"/>
              </a:spcBef>
              <a:buClr>
                <a:srgbClr val="FF0000"/>
              </a:buClr>
              <a:buSzPct val="75000"/>
              <a:tabLst>
                <a:tab pos="2743200" algn="l"/>
              </a:tabLst>
              <a:defRPr/>
            </a:pPr>
            <a:r>
              <a:rPr lang="en-US" sz="2000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  <a:ea typeface="Calibri" charset="0"/>
                <a:cs typeface="Calibri" charset="0"/>
              </a:rPr>
              <a:t>Hydro</a:t>
            </a:r>
            <a:r>
              <a:rPr lang="en-US" sz="2000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  <a:ea typeface="Calibri" charset="0"/>
                <a:cs typeface="Calibri" charset="0"/>
              </a:rPr>
              <a:t>phobic (</a:t>
            </a:r>
            <a:r>
              <a:rPr lang="en-US" sz="2000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  <a:ea typeface="Calibri" charset="0"/>
                <a:cs typeface="Calibri" charset="0"/>
              </a:rPr>
              <a:t>water</a:t>
            </a:r>
            <a:r>
              <a:rPr lang="en-US" sz="2000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  <a:ea typeface="Calibri" charset="0"/>
                <a:cs typeface="Calibri" charset="0"/>
              </a:rPr>
              <a:t> fearing) </a:t>
            </a:r>
            <a:r>
              <a:rPr lang="en-GB" sz="2000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  <a:ea typeface="Calibri" charset="0"/>
                <a:cs typeface="Calibri" charset="0"/>
              </a:rPr>
              <a:t>(</a:t>
            </a:r>
            <a:r>
              <a:rPr lang="en-GB" sz="2000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  <a:ea typeface="Calibri" charset="0"/>
                <a:cs typeface="Calibri" charset="0"/>
              </a:rPr>
              <a:t>Lipid</a:t>
            </a:r>
            <a:r>
              <a:rPr lang="en-GB" sz="2000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  <a:ea typeface="Calibri" charset="0"/>
                <a:cs typeface="Calibri" charset="0"/>
              </a:rPr>
              <a:t>)</a:t>
            </a:r>
            <a:r>
              <a:rPr lang="en-US" sz="20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  <a:ea typeface="Calibri" charset="0"/>
                <a:cs typeface="Calibri" charset="0"/>
              </a:rPr>
              <a:t>:</a:t>
            </a:r>
          </a:p>
          <a:p>
            <a:pPr>
              <a:spcBef>
                <a:spcPct val="20000"/>
              </a:spcBef>
              <a:buClr>
                <a:srgbClr val="FF0000"/>
              </a:buClr>
              <a:buSzPct val="75000"/>
              <a:tabLst>
                <a:tab pos="2743200" algn="l"/>
              </a:tabLst>
              <a:defRPr/>
            </a:pPr>
            <a:r>
              <a:rPr lang="en-US" sz="2000" kern="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Is the substances that have no affinity for </a:t>
            </a:r>
            <a:r>
              <a:rPr lang="en-US" sz="2000" kern="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water. </a:t>
            </a:r>
            <a:r>
              <a:rPr lang="en-GB" sz="2000" kern="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Because they</a:t>
            </a:r>
            <a:r>
              <a:rPr lang="en-US" sz="2000" kern="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have non-ionic and non-polar covalent </a:t>
            </a:r>
            <a:r>
              <a:rPr lang="en-US" sz="2000" kern="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bonds.</a:t>
            </a:r>
          </a:p>
          <a:p>
            <a:pPr>
              <a:spcBef>
                <a:spcPct val="20000"/>
              </a:spcBef>
              <a:buClr>
                <a:srgbClr val="FF0000"/>
              </a:buClr>
              <a:buSzPct val="75000"/>
              <a:tabLst>
                <a:tab pos="2743200" algn="l"/>
              </a:tabLst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Thus</a:t>
            </a:r>
            <a:r>
              <a:rPr lang="en-US" sz="2000" kern="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, water molecules cannot form hydrogen bonds with these molecules</a:t>
            </a:r>
            <a:r>
              <a:rPr lang="en-US" sz="2000" kern="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.</a:t>
            </a:r>
          </a:p>
          <a:p>
            <a:pPr>
              <a:spcBef>
                <a:spcPct val="20000"/>
              </a:spcBef>
              <a:buClr>
                <a:srgbClr val="FF0000"/>
              </a:buClr>
              <a:buSzPct val="75000"/>
              <a:tabLst>
                <a:tab pos="2743200" algn="l"/>
              </a:tabLst>
              <a:defRPr/>
            </a:pPr>
            <a:endParaRPr lang="en-US" sz="2000" kern="0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</a:endParaRPr>
          </a:p>
          <a:p>
            <a:pPr>
              <a:spcBef>
                <a:spcPct val="20000"/>
              </a:spcBef>
              <a:buClr>
                <a:srgbClr val="FF0000"/>
              </a:buClr>
              <a:buSzPct val="75000"/>
              <a:tabLst>
                <a:tab pos="2743200" algn="l"/>
              </a:tabLst>
              <a:defRPr/>
            </a:pPr>
            <a:r>
              <a:rPr lang="en-US" altLang="en-US" sz="20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  <a:ea typeface="Calibri" charset="0"/>
                <a:cs typeface="Calibri" charset="0"/>
              </a:rPr>
              <a:t>Amphipathic </a:t>
            </a:r>
            <a:r>
              <a:rPr lang="en-GB" sz="2000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  <a:ea typeface="Calibri" charset="0"/>
                <a:cs typeface="Calibri" charset="0"/>
              </a:rPr>
              <a:t>(</a:t>
            </a:r>
            <a:r>
              <a:rPr lang="en-GB" sz="2000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  <a:ea typeface="Calibri" charset="0"/>
                <a:cs typeface="Calibri" charset="0"/>
              </a:rPr>
              <a:t>Phospholipid)</a:t>
            </a:r>
            <a:r>
              <a:rPr lang="en-US" sz="20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  <a:ea typeface="Calibri" charset="0"/>
                <a:cs typeface="Calibri" charset="0"/>
              </a:rPr>
              <a:t>:</a:t>
            </a:r>
            <a:endParaRPr lang="ar-EG" sz="2000" kern="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charset="0"/>
              <a:ea typeface="Calibri" charset="0"/>
              <a:cs typeface="Calibri" charset="0"/>
            </a:endParaRPr>
          </a:p>
          <a:p>
            <a:pPr>
              <a:spcBef>
                <a:spcPct val="20000"/>
              </a:spcBef>
              <a:buClr>
                <a:srgbClr val="FF0000"/>
              </a:buClr>
              <a:buSzPct val="75000"/>
              <a:tabLst>
                <a:tab pos="2743200" algn="l"/>
              </a:tabLst>
              <a:defRPr/>
            </a:pPr>
            <a:r>
              <a:rPr lang="en-GB" sz="2000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  <a:ea typeface="Calibri" charset="0"/>
                <a:cs typeface="Calibri" charset="0"/>
              </a:rPr>
              <a:t>Has end with affinity for water and the other end with no affinity for water</a:t>
            </a:r>
          </a:p>
          <a:p>
            <a:pPr>
              <a:spcBef>
                <a:spcPct val="20000"/>
              </a:spcBef>
              <a:buClr>
                <a:srgbClr val="FF0000"/>
              </a:buClr>
              <a:buSzPct val="75000"/>
              <a:tabLst>
                <a:tab pos="2743200" algn="l"/>
              </a:tabLst>
              <a:defRPr/>
            </a:pPr>
            <a:endParaRPr lang="en-US" sz="2000" u="sng" kern="0" dirty="0">
              <a:effectLst>
                <a:outerShdw blurRad="38100" dist="38100" dir="2700000" algn="tl">
                  <a:srgbClr val="C0C0C0"/>
                </a:outerShdw>
              </a:effectLst>
              <a:latin typeface="Calibri" charset="0"/>
              <a:ea typeface="Calibri" charset="0"/>
              <a:cs typeface="Calibri" charset="0"/>
            </a:endParaRPr>
          </a:p>
          <a:p>
            <a:pPr>
              <a:spcBef>
                <a:spcPct val="20000"/>
              </a:spcBef>
              <a:buClr>
                <a:srgbClr val="FF0000"/>
              </a:buClr>
              <a:buSzPct val="75000"/>
              <a:tabLst>
                <a:tab pos="2743200" algn="l"/>
              </a:tabLst>
              <a:defRPr/>
            </a:pPr>
            <a:r>
              <a:rPr lang="en-US" sz="2000" kern="0" dirty="0" smtClean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rPr>
              <a:t>Cell membrane is Amphipathic consisting of two fatty acid (hydrophobic) and phosphate (hydrophilic) head group. </a:t>
            </a:r>
            <a:endParaRPr lang="en-US" sz="2000" kern="0" dirty="0">
              <a:solidFill>
                <a:srgbClr val="0000FF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267318" y="519770"/>
            <a:ext cx="56880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defRPr/>
            </a:pP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  <a:ea typeface="Calibri" charset="0"/>
                <a:cs typeface="Calibri" charset="0"/>
              </a:rPr>
              <a:t>Types of solutions</a:t>
            </a:r>
            <a:endParaRPr lang="en-GB" sz="36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934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AutoShape 3"/>
          <p:cNvSpPr>
            <a:spLocks noGrp="1" noChangeArrowheads="1"/>
          </p:cNvSpPr>
          <p:nvPr>
            <p:ph type="title"/>
          </p:nvPr>
        </p:nvSpPr>
        <p:spPr>
          <a:xfrm>
            <a:off x="717332" y="-18018"/>
            <a:ext cx="8763000" cy="6096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  <a:ea typeface="Calibri" charset="0"/>
                <a:cs typeface="Calibri" charset="0"/>
              </a:rPr>
              <a:t>Organisms are sensitive to changes in </a:t>
            </a:r>
            <a:r>
              <a:rPr lang="en-US" alt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  <a:ea typeface="Calibri" charset="0"/>
                <a:cs typeface="Calibri" charset="0"/>
              </a:rPr>
              <a:t>pH (</a:t>
            </a:r>
            <a:r>
              <a:rPr lang="en-US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  <a:ea typeface="Calibri" charset="0"/>
                <a:cs typeface="Calibri" charset="0"/>
              </a:rPr>
              <a:t>p</a:t>
            </a:r>
            <a:r>
              <a:rPr lang="en-US" alt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  <a:ea typeface="Calibri" charset="0"/>
                <a:cs typeface="Calibri" charset="0"/>
              </a:rPr>
              <a:t>otential </a:t>
            </a:r>
            <a:r>
              <a:rPr lang="en-US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  <a:ea typeface="Calibri" charset="0"/>
                <a:cs typeface="Calibri" charset="0"/>
              </a:rPr>
              <a:t>H</a:t>
            </a:r>
            <a:r>
              <a:rPr lang="en-US" alt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  <a:ea typeface="Calibri" charset="0"/>
                <a:cs typeface="Calibri" charset="0"/>
              </a:rPr>
              <a:t>ydrogen)</a:t>
            </a:r>
            <a:endParaRPr lang="en-US" altLang="en-US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2770" name="Rectangle 2"/>
          <p:cNvSpPr>
            <a:spLocks noGrp="1" noChangeArrowheads="1"/>
          </p:cNvSpPr>
          <p:nvPr>
            <p:ph idx="1"/>
          </p:nvPr>
        </p:nvSpPr>
        <p:spPr>
          <a:xfrm>
            <a:off x="400707" y="1043152"/>
            <a:ext cx="9720755" cy="5632311"/>
          </a:xfrm>
        </p:spPr>
        <p:txBody>
          <a:bodyPr wrap="square">
            <a:spAutoFit/>
          </a:bodyPr>
          <a:lstStyle/>
          <a:p>
            <a:pPr marL="274320" indent="-274320">
              <a:buClr>
                <a:srgbClr val="339933"/>
              </a:buClr>
              <a:buFont typeface="Wingdings 2"/>
              <a:buChar char=""/>
              <a:tabLst>
                <a:tab pos="2743200" algn="l"/>
              </a:tabLst>
              <a:defRPr/>
            </a:pPr>
            <a:r>
              <a:rPr lang="en-US" altLang="en-US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  <a:ea typeface="Calibri" charset="0"/>
                <a:cs typeface="Calibri" charset="0"/>
              </a:rPr>
              <a:t>The acid:</a:t>
            </a:r>
          </a:p>
          <a:p>
            <a:pPr marL="274320" indent="-274320">
              <a:buClr>
                <a:srgbClr val="339933"/>
              </a:buClr>
              <a:buNone/>
              <a:tabLst>
                <a:tab pos="2743200" algn="l"/>
              </a:tabLst>
              <a:defRPr/>
            </a:pPr>
            <a:r>
              <a:rPr lang="en-US" altLang="en-US" sz="20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  </a:t>
            </a:r>
            <a:r>
              <a:rPr lang="en-US" altLang="en-US" sz="2000" b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Is a substance that </a:t>
            </a:r>
            <a:r>
              <a:rPr lang="en-US" altLang="en-US" sz="20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  <a:ea typeface="Calibri" charset="0"/>
                <a:cs typeface="Calibri" charset="0"/>
              </a:rPr>
              <a:t>increases</a:t>
            </a:r>
            <a:r>
              <a:rPr lang="en-US" altLang="en-US" sz="2000" b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the </a:t>
            </a:r>
            <a:r>
              <a:rPr lang="en-US" altLang="en-US" sz="2000" dirty="0">
                <a:solidFill>
                  <a:srgbClr val="0097FF"/>
                </a:solidFill>
                <a:latin typeface="Calibri" charset="0"/>
                <a:ea typeface="Calibri" charset="0"/>
                <a:cs typeface="Calibri" charset="0"/>
              </a:rPr>
              <a:t>hydrogen</a:t>
            </a:r>
            <a:r>
              <a:rPr lang="en-US" altLang="en-US" sz="2000" dirty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en-US" sz="2000" dirty="0">
                <a:solidFill>
                  <a:srgbClr val="0097FF"/>
                </a:solidFill>
                <a:latin typeface="Calibri" charset="0"/>
                <a:ea typeface="Calibri" charset="0"/>
                <a:cs typeface="Calibri" charset="0"/>
              </a:rPr>
              <a:t>ion </a:t>
            </a:r>
            <a:r>
              <a:rPr lang="en-US" altLang="en-US" sz="2000" b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(</a:t>
            </a:r>
            <a:r>
              <a:rPr lang="en-US" altLang="en-US" sz="2000" b="1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H</a:t>
            </a:r>
            <a:r>
              <a:rPr lang="en-US" altLang="en-US" sz="2000" b="1" baseline="300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+</a:t>
            </a:r>
            <a:r>
              <a:rPr lang="en-US" altLang="en-US" sz="2000" b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) concentration in a solution</a:t>
            </a:r>
            <a:r>
              <a:rPr lang="en-US" altLang="en-US" sz="2000" b="1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.</a:t>
            </a:r>
            <a:endParaRPr lang="en-US" altLang="en-US" sz="2000" b="1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640080" lvl="1" indent="-246888">
              <a:buClr>
                <a:srgbClr val="339933"/>
              </a:buClr>
              <a:buFont typeface="Wingdings 2"/>
              <a:buChar char=""/>
              <a:tabLst>
                <a:tab pos="2743200" algn="l"/>
              </a:tabLst>
              <a:defRPr/>
            </a:pPr>
            <a:r>
              <a:rPr lang="en-US" altLang="en-US" sz="20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When hydrochloric acid is added to water, hydrogen ions dissociate </a:t>
            </a:r>
            <a:r>
              <a:rPr lang="en-US" altLang="en-US" sz="20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from </a:t>
            </a:r>
            <a:r>
              <a:rPr lang="en-US" altLang="en-US" sz="20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chloride </a:t>
            </a:r>
            <a:r>
              <a:rPr lang="en-US" altLang="en-US" sz="20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ions:</a:t>
            </a:r>
          </a:p>
          <a:p>
            <a:pPr marL="640080" lvl="1" indent="-246888">
              <a:buClr>
                <a:srgbClr val="339933"/>
              </a:buClr>
              <a:buFont typeface="Wingdings 2"/>
              <a:buChar char=""/>
              <a:tabLst>
                <a:tab pos="2743200" algn="l"/>
              </a:tabLst>
              <a:defRPr/>
            </a:pPr>
            <a:r>
              <a:rPr lang="en-US" altLang="en-US" sz="2000" b="1" dirty="0" err="1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HCl</a:t>
            </a:r>
            <a:r>
              <a:rPr lang="en-US" altLang="en-US" sz="2000" b="1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          </a:t>
            </a:r>
            <a:r>
              <a:rPr lang="en-US" altLang="en-US" sz="2000" b="1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H</a:t>
            </a:r>
            <a:r>
              <a:rPr lang="en-US" altLang="en-US" sz="2000" b="1" baseline="300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+</a:t>
            </a:r>
            <a:r>
              <a:rPr lang="en-US" altLang="en-US" sz="2000" b="1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 + </a:t>
            </a:r>
            <a:r>
              <a:rPr lang="en-US" altLang="en-US" sz="2000" b="1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Cl</a:t>
            </a:r>
            <a:r>
              <a:rPr lang="en-US" altLang="en-US" sz="2000" b="1" baseline="30000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-</a:t>
            </a:r>
            <a:endParaRPr lang="en-US" altLang="en-US" sz="2000" b="1" dirty="0">
              <a:solidFill>
                <a:srgbClr val="FF0000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640080" lvl="1" indent="-246888">
              <a:buClr>
                <a:srgbClr val="339933"/>
              </a:buClr>
              <a:buFont typeface="Wingdings 2"/>
              <a:buChar char=""/>
              <a:tabLst>
                <a:tab pos="2743200" algn="l"/>
              </a:tabLst>
              <a:defRPr/>
            </a:pPr>
            <a:r>
              <a:rPr lang="en-US" altLang="en-US" sz="2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  <a:ea typeface="Calibri" charset="0"/>
                <a:cs typeface="Calibri" charset="0"/>
              </a:rPr>
              <a:t>Addition </a:t>
            </a:r>
            <a:r>
              <a:rPr lang="en-US" altLang="en-US" sz="20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  <a:ea typeface="Calibri" charset="0"/>
                <a:cs typeface="Calibri" charset="0"/>
              </a:rPr>
              <a:t>of an acid makes a solution more acidic</a:t>
            </a:r>
            <a:r>
              <a:rPr lang="en-US" altLang="en-US" sz="2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  <a:ea typeface="Calibri" charset="0"/>
                <a:cs typeface="Calibri" charset="0"/>
              </a:rPr>
              <a:t>.</a:t>
            </a:r>
            <a:endParaRPr lang="en-US" altLang="en-US" sz="200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charset="0"/>
              <a:ea typeface="Calibri" charset="0"/>
              <a:cs typeface="Calibri" charset="0"/>
            </a:endParaRPr>
          </a:p>
          <a:p>
            <a:pPr marL="274320" indent="-274320">
              <a:buClr>
                <a:srgbClr val="339933"/>
              </a:buClr>
              <a:buFont typeface="Wingdings 2"/>
              <a:buChar char=""/>
              <a:tabLst>
                <a:tab pos="2743200" algn="l"/>
              </a:tabLst>
              <a:defRPr/>
            </a:pPr>
            <a:r>
              <a:rPr lang="en-US" altLang="en-US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  <a:ea typeface="Calibri" charset="0"/>
                <a:cs typeface="Calibri" charset="0"/>
              </a:rPr>
              <a:t>The base:</a:t>
            </a:r>
          </a:p>
          <a:p>
            <a:pPr marL="274320" indent="-274320">
              <a:buClr>
                <a:srgbClr val="339933"/>
              </a:buClr>
              <a:buFont typeface="Wingdings 2"/>
              <a:buChar char=""/>
              <a:tabLst>
                <a:tab pos="2743200" algn="l"/>
              </a:tabLst>
              <a:defRPr/>
            </a:pPr>
            <a:r>
              <a:rPr lang="en-US" altLang="en-US" sz="2000" b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Is any substance that </a:t>
            </a:r>
            <a:r>
              <a:rPr lang="en-US" altLang="en-US" sz="20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  <a:ea typeface="Calibri" charset="0"/>
                <a:cs typeface="Calibri" charset="0"/>
              </a:rPr>
              <a:t>reduces</a:t>
            </a:r>
            <a:r>
              <a:rPr lang="en-US" altLang="en-US" sz="2000" b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the</a:t>
            </a:r>
            <a:r>
              <a:rPr lang="en-US" altLang="en-US" sz="2000" b="1" dirty="0">
                <a:solidFill>
                  <a:srgbClr val="005492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en-US" sz="2000" dirty="0">
                <a:solidFill>
                  <a:srgbClr val="0097FF"/>
                </a:solidFill>
                <a:latin typeface="Calibri" charset="0"/>
                <a:ea typeface="Calibri" charset="0"/>
                <a:cs typeface="Calibri" charset="0"/>
              </a:rPr>
              <a:t>hydrogen</a:t>
            </a:r>
            <a:r>
              <a:rPr lang="en-US" altLang="en-US" sz="2000" b="1" dirty="0">
                <a:solidFill>
                  <a:srgbClr val="0097FF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en-US" sz="2000" dirty="0">
                <a:solidFill>
                  <a:srgbClr val="0097FF"/>
                </a:solidFill>
                <a:latin typeface="Calibri" charset="0"/>
                <a:ea typeface="Calibri" charset="0"/>
                <a:cs typeface="Calibri" charset="0"/>
              </a:rPr>
              <a:t>ion</a:t>
            </a:r>
            <a:r>
              <a:rPr lang="en-US" altLang="en-US" sz="2000" b="1" dirty="0">
                <a:solidFill>
                  <a:srgbClr val="0097FF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en-US" sz="2000" b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concentration in a solution.</a:t>
            </a:r>
          </a:p>
          <a:p>
            <a:pPr marL="274320" indent="-274320">
              <a:buClr>
                <a:srgbClr val="339933"/>
              </a:buClr>
              <a:buFont typeface="Wingdings 2"/>
              <a:buChar char=""/>
              <a:tabLst>
                <a:tab pos="2743200" algn="l"/>
              </a:tabLst>
              <a:defRPr/>
            </a:pPr>
            <a:r>
              <a:rPr lang="en-US" altLang="en-US" sz="20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Some bases reduce </a:t>
            </a:r>
            <a:r>
              <a:rPr lang="en-US" altLang="en-US" sz="2000" b="1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H</a:t>
            </a:r>
            <a:r>
              <a:rPr lang="en-US" altLang="en-US" sz="2000" b="1" baseline="300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+</a:t>
            </a:r>
            <a:r>
              <a:rPr lang="en-US" altLang="en-US" sz="20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directly by accepting hydrogen ions.</a:t>
            </a:r>
          </a:p>
          <a:p>
            <a:pPr marL="274320" indent="-274320">
              <a:buClr>
                <a:srgbClr val="339933"/>
              </a:buClr>
              <a:buFont typeface="Wingdings 2"/>
              <a:buChar char=""/>
              <a:tabLst>
                <a:tab pos="2743200" algn="l"/>
              </a:tabLst>
              <a:defRPr/>
            </a:pPr>
            <a:r>
              <a:rPr lang="en-US" altLang="en-US" sz="20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Other bases reduce </a:t>
            </a:r>
            <a:r>
              <a:rPr lang="en-US" altLang="en-US" sz="2000" b="1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H</a:t>
            </a:r>
            <a:r>
              <a:rPr lang="en-US" altLang="en-US" sz="2000" b="1" baseline="300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+</a:t>
            </a:r>
            <a:r>
              <a:rPr lang="en-US" altLang="en-US" sz="20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indirectly by releasing </a:t>
            </a:r>
            <a:r>
              <a:rPr lang="en-US" altLang="en-US" sz="2000" b="1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OH</a:t>
            </a:r>
            <a:r>
              <a:rPr lang="en-US" altLang="en-US" sz="2000" b="1" baseline="300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-</a:t>
            </a:r>
            <a:r>
              <a:rPr lang="en-US" altLang="en-US" sz="20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that combines with </a:t>
            </a:r>
            <a:r>
              <a:rPr lang="en-US" altLang="en-US" sz="2000" b="1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H</a:t>
            </a:r>
            <a:r>
              <a:rPr lang="en-US" altLang="en-US" sz="2000" b="1" baseline="300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+</a:t>
            </a:r>
            <a:r>
              <a:rPr lang="en-US" altLang="en-US" sz="20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en-US" sz="20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to</a:t>
            </a:r>
          </a:p>
          <a:p>
            <a:pPr marL="274320" indent="-274320">
              <a:buClr>
                <a:srgbClr val="339933"/>
              </a:buClr>
              <a:buFont typeface="Wingdings 2"/>
              <a:buChar char=""/>
              <a:tabLst>
                <a:tab pos="2743200" algn="l"/>
              </a:tabLst>
              <a:defRPr/>
            </a:pPr>
            <a:r>
              <a:rPr lang="en-US" altLang="en-US" sz="20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en-US" sz="20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form water.</a:t>
            </a:r>
          </a:p>
          <a:p>
            <a:pPr marL="274320" indent="-274320">
              <a:buClr>
                <a:srgbClr val="339933"/>
              </a:buClr>
              <a:buNone/>
              <a:tabLst>
                <a:tab pos="2743200" algn="l"/>
              </a:tabLst>
              <a:defRPr/>
            </a:pPr>
            <a:r>
              <a:rPr lang="en-US" altLang="en-US" sz="2000" b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      </a:t>
            </a:r>
            <a:r>
              <a:rPr lang="en-US" altLang="en-US" sz="2000" b="1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NaOH → Na</a:t>
            </a:r>
            <a:r>
              <a:rPr lang="en-US" altLang="en-US" sz="2000" b="1" baseline="300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+</a:t>
            </a:r>
            <a:r>
              <a:rPr lang="en-US" altLang="en-US" sz="2000" b="1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 + OH</a:t>
            </a:r>
            <a:r>
              <a:rPr lang="en-US" altLang="en-US" sz="2000" b="1" baseline="300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-</a:t>
            </a:r>
            <a:r>
              <a:rPr lang="en-US" altLang="en-US" sz="2000" b="1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		  OH</a:t>
            </a:r>
            <a:r>
              <a:rPr lang="en-US" altLang="en-US" sz="2000" b="1" baseline="300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-</a:t>
            </a:r>
            <a:r>
              <a:rPr lang="en-US" altLang="en-US" sz="2000" b="1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 + H</a:t>
            </a:r>
            <a:r>
              <a:rPr lang="en-US" altLang="en-US" sz="2000" b="1" baseline="300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+</a:t>
            </a:r>
            <a:r>
              <a:rPr lang="en-US" altLang="en-US" sz="2000" b="1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 → </a:t>
            </a:r>
            <a:r>
              <a:rPr lang="en-US" altLang="en-US" sz="2000" b="1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H</a:t>
            </a:r>
            <a:r>
              <a:rPr lang="en-US" altLang="en-US" sz="2000" b="1" baseline="-25000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2</a:t>
            </a:r>
            <a:r>
              <a:rPr lang="en-US" altLang="en-US" sz="2000" b="1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O</a:t>
            </a:r>
            <a:endParaRPr lang="en-US" altLang="en-US" sz="2000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274320" indent="-274320">
              <a:buClr>
                <a:srgbClr val="339933"/>
              </a:buClr>
              <a:buNone/>
              <a:tabLst>
                <a:tab pos="2743200" algn="l"/>
              </a:tabLst>
              <a:defRPr/>
            </a:pPr>
            <a:r>
              <a:rPr lang="en-US" altLang="en-US" sz="2000" b="1" dirty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rPr>
              <a:t>Solutions with more </a:t>
            </a: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  <a:ea typeface="Calibri" charset="0"/>
                <a:cs typeface="Calibri" charset="0"/>
              </a:rPr>
              <a:t>OH</a:t>
            </a:r>
            <a:r>
              <a:rPr lang="en-US" altLang="en-US" sz="20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  <a:ea typeface="Calibri" charset="0"/>
                <a:cs typeface="Calibri" charset="0"/>
              </a:rPr>
              <a:t>-</a:t>
            </a: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en-US" sz="2000" b="1" dirty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rPr>
              <a:t>than </a:t>
            </a: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  <a:ea typeface="Calibri" charset="0"/>
                <a:cs typeface="Calibri" charset="0"/>
              </a:rPr>
              <a:t>H</a:t>
            </a:r>
            <a:r>
              <a:rPr lang="en-US" altLang="en-US" sz="20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  <a:ea typeface="Calibri" charset="0"/>
                <a:cs typeface="Calibri" charset="0"/>
              </a:rPr>
              <a:t>+</a:t>
            </a:r>
            <a:r>
              <a:rPr lang="en-US" altLang="en-US" sz="2000" b="1" baseline="300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en-US" sz="2000" b="1" dirty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rPr>
              <a:t>are basic solutions.</a:t>
            </a:r>
          </a:p>
        </p:txBody>
      </p:sp>
      <p:sp>
        <p:nvSpPr>
          <p:cNvPr id="32774" name="Line 6"/>
          <p:cNvSpPr>
            <a:spLocks noChangeShapeType="1"/>
          </p:cNvSpPr>
          <p:nvPr/>
        </p:nvSpPr>
        <p:spPr bwMode="auto">
          <a:xfrm>
            <a:off x="1600200" y="2867458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32775" name="Line 7"/>
          <p:cNvSpPr>
            <a:spLocks noChangeShapeType="1"/>
          </p:cNvSpPr>
          <p:nvPr/>
        </p:nvSpPr>
        <p:spPr bwMode="auto">
          <a:xfrm>
            <a:off x="2827119" y="5882435"/>
            <a:ext cx="988136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grpSp>
        <p:nvGrpSpPr>
          <p:cNvPr id="9223" name="Group 7"/>
          <p:cNvGrpSpPr>
            <a:grpSpLocks/>
          </p:cNvGrpSpPr>
          <p:nvPr/>
        </p:nvGrpSpPr>
        <p:grpSpPr bwMode="auto">
          <a:xfrm>
            <a:off x="9480332" y="1424366"/>
            <a:ext cx="2769475" cy="5286375"/>
            <a:chOff x="2880" y="-2"/>
            <a:chExt cx="2807" cy="4328"/>
          </a:xfrm>
        </p:grpSpPr>
        <p:pic>
          <p:nvPicPr>
            <p:cNvPr id="9224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-2"/>
              <a:ext cx="2807" cy="4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4876" y="943"/>
              <a:ext cx="175" cy="302"/>
            </a:xfrm>
            <a:prstGeom prst="rect">
              <a:avLst/>
            </a:prstGeom>
            <a:solidFill>
              <a:srgbClr val="FFFFCC"/>
            </a:solidFill>
            <a:ln w="9525" algn="ctr">
              <a:solidFill>
                <a:srgbClr val="FFFFCC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547266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180917" y="851339"/>
            <a:ext cx="8596668" cy="13208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 Organic molecules</a:t>
            </a:r>
            <a:endParaRPr lang="en-US" altLang="en-US" dirty="0">
              <a:solidFill>
                <a:srgbClr val="FF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024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213652" y="3106150"/>
            <a:ext cx="3886200" cy="3048000"/>
          </a:xfrm>
        </p:spPr>
        <p:txBody>
          <a:bodyPr/>
          <a:lstStyle/>
          <a:p>
            <a:pPr marL="609600" indent="-609600">
              <a:buFont typeface="Wingdings" charset="2"/>
              <a:buAutoNum type="arabicPeriod"/>
            </a:pPr>
            <a:r>
              <a:rPr lang="en-US" altLang="en-US" sz="2000" dirty="0">
                <a:latin typeface="Calibri" charset="0"/>
                <a:ea typeface="Calibri" charset="0"/>
                <a:cs typeface="Calibri" charset="0"/>
              </a:rPr>
              <a:t>Carbohydrates</a:t>
            </a:r>
          </a:p>
          <a:p>
            <a:pPr marL="609600" indent="-609600">
              <a:buFont typeface="Wingdings" charset="2"/>
              <a:buAutoNum type="arabicPeriod"/>
            </a:pPr>
            <a:r>
              <a:rPr lang="en-US" altLang="en-US" sz="2000" dirty="0">
                <a:latin typeface="Calibri" charset="0"/>
                <a:ea typeface="Calibri" charset="0"/>
                <a:cs typeface="Calibri" charset="0"/>
              </a:rPr>
              <a:t>Lipids</a:t>
            </a:r>
          </a:p>
          <a:p>
            <a:pPr marL="609600" indent="-609600">
              <a:buFont typeface="Wingdings" charset="2"/>
              <a:buAutoNum type="arabicPeriod"/>
            </a:pPr>
            <a:r>
              <a:rPr lang="en-US" altLang="en-US" sz="2000" dirty="0">
                <a:latin typeface="Calibri" charset="0"/>
                <a:ea typeface="Calibri" charset="0"/>
                <a:cs typeface="Calibri" charset="0"/>
              </a:rPr>
              <a:t>Proteins</a:t>
            </a:r>
          </a:p>
          <a:p>
            <a:pPr marL="609600" indent="-609600">
              <a:buFont typeface="Wingdings" charset="2"/>
              <a:buAutoNum type="arabicPeriod"/>
            </a:pPr>
            <a:r>
              <a:rPr lang="en-US" altLang="en-US" sz="2000" dirty="0">
                <a:latin typeface="Calibri" charset="0"/>
                <a:ea typeface="Calibri" charset="0"/>
                <a:cs typeface="Calibri" charset="0"/>
              </a:rPr>
              <a:t>Nucleic Acids</a:t>
            </a:r>
          </a:p>
          <a:p>
            <a:pPr marL="609600" indent="-609600">
              <a:buNone/>
            </a:pPr>
            <a:endParaRPr lang="en-US" altLang="en-US" dirty="0"/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2492665" y="1905821"/>
            <a:ext cx="397439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dirty="0">
                <a:solidFill>
                  <a:srgbClr val="0097FF"/>
                </a:solidFill>
                <a:latin typeface="Calibri" charset="0"/>
                <a:ea typeface="Calibri" charset="0"/>
                <a:cs typeface="Calibri" charset="0"/>
              </a:rPr>
              <a:t>4 main molecules involved in life</a:t>
            </a:r>
          </a:p>
        </p:txBody>
      </p:sp>
    </p:spTree>
    <p:extLst>
      <p:ext uri="{BB962C8B-B14F-4D97-AF65-F5344CB8AC3E}">
        <p14:creationId xmlns:p14="http://schemas.microsoft.com/office/powerpoint/2010/main" val="1152223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214476" y="520700"/>
            <a:ext cx="978184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3600" dirty="0">
                <a:solidFill>
                  <a:srgbClr val="080808"/>
                </a:solidFill>
                <a:latin typeface="Calibri" charset="0"/>
                <a:ea typeface="Calibri" charset="0"/>
                <a:cs typeface="Calibri" charset="0"/>
              </a:rPr>
              <a:t>(Carbohydrates, Lipids, Proteins and nucleic acids)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136227" y="1228834"/>
            <a:ext cx="5562600" cy="1066800"/>
            <a:chOff x="1200" y="960"/>
            <a:chExt cx="3504" cy="672"/>
          </a:xfrm>
        </p:grpSpPr>
        <p:sp>
          <p:nvSpPr>
            <p:cNvPr id="36868" name="Line 4"/>
            <p:cNvSpPr>
              <a:spLocks noChangeShapeType="1"/>
            </p:cNvSpPr>
            <p:nvPr/>
          </p:nvSpPr>
          <p:spPr bwMode="auto">
            <a:xfrm>
              <a:off x="2256" y="960"/>
              <a:ext cx="1728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6869" name="Line 5"/>
            <p:cNvSpPr>
              <a:spLocks noChangeShapeType="1"/>
            </p:cNvSpPr>
            <p:nvPr/>
          </p:nvSpPr>
          <p:spPr bwMode="auto">
            <a:xfrm>
              <a:off x="3024" y="960"/>
              <a:ext cx="0" cy="384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6870" name="Line 6"/>
            <p:cNvSpPr>
              <a:spLocks noChangeShapeType="1"/>
            </p:cNvSpPr>
            <p:nvPr/>
          </p:nvSpPr>
          <p:spPr bwMode="auto">
            <a:xfrm>
              <a:off x="1200" y="1344"/>
              <a:ext cx="3504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6871" name="Line 7"/>
            <p:cNvSpPr>
              <a:spLocks noChangeShapeType="1"/>
            </p:cNvSpPr>
            <p:nvPr/>
          </p:nvSpPr>
          <p:spPr bwMode="auto">
            <a:xfrm>
              <a:off x="1200" y="1344"/>
              <a:ext cx="0" cy="28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6872" name="Line 8"/>
            <p:cNvSpPr>
              <a:spLocks noChangeShapeType="1"/>
            </p:cNvSpPr>
            <p:nvPr/>
          </p:nvSpPr>
          <p:spPr bwMode="auto">
            <a:xfrm>
              <a:off x="3024" y="1344"/>
              <a:ext cx="0" cy="28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6873" name="Line 9"/>
            <p:cNvSpPr>
              <a:spLocks noChangeShapeType="1"/>
            </p:cNvSpPr>
            <p:nvPr/>
          </p:nvSpPr>
          <p:spPr bwMode="auto">
            <a:xfrm>
              <a:off x="4704" y="1344"/>
              <a:ext cx="0" cy="28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</p:grpSp>
      <p:sp>
        <p:nvSpPr>
          <p:cNvPr id="36874" name="Text Box 10"/>
          <p:cNvSpPr txBox="1">
            <a:spLocks noChangeArrowheads="1"/>
          </p:cNvSpPr>
          <p:nvPr/>
        </p:nvSpPr>
        <p:spPr bwMode="auto">
          <a:xfrm>
            <a:off x="1066800" y="2455533"/>
            <a:ext cx="2209800" cy="528638"/>
          </a:xfrm>
          <a:prstGeom prst="rect">
            <a:avLst/>
          </a:prstGeom>
          <a:solidFill>
            <a:srgbClr val="FFFF00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2800" b="1" dirty="0" smtClean="0">
                <a:solidFill>
                  <a:srgbClr val="080808"/>
                </a:solidFill>
                <a:latin typeface="Tahoma" charset="0"/>
              </a:rPr>
              <a:t>Mono-</a:t>
            </a:r>
            <a:r>
              <a:rPr lang="en-GB" altLang="en-US" sz="2800" b="1" dirty="0" err="1" smtClean="0">
                <a:solidFill>
                  <a:srgbClr val="080808"/>
                </a:solidFill>
                <a:latin typeface="Tahoma" charset="0"/>
              </a:rPr>
              <a:t>mer</a:t>
            </a:r>
            <a:endParaRPr lang="en-GB" altLang="en-US" sz="2800" b="1" dirty="0">
              <a:solidFill>
                <a:srgbClr val="080808"/>
              </a:solidFill>
              <a:latin typeface="Tahoma" charset="0"/>
            </a:endParaRPr>
          </a:p>
        </p:txBody>
      </p:sp>
      <p:sp>
        <p:nvSpPr>
          <p:cNvPr id="36875" name="Text Box 11"/>
          <p:cNvSpPr txBox="1">
            <a:spLocks noChangeArrowheads="1"/>
          </p:cNvSpPr>
          <p:nvPr/>
        </p:nvSpPr>
        <p:spPr bwMode="auto">
          <a:xfrm>
            <a:off x="3962400" y="2452414"/>
            <a:ext cx="2209800" cy="528638"/>
          </a:xfrm>
          <a:prstGeom prst="rect">
            <a:avLst/>
          </a:prstGeom>
          <a:solidFill>
            <a:srgbClr val="FFFF00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 sz="2800" b="1" dirty="0">
                <a:solidFill>
                  <a:srgbClr val="080808"/>
                </a:solidFill>
                <a:latin typeface="Tahoma" charset="0"/>
              </a:rPr>
              <a:t>Di-</a:t>
            </a:r>
            <a:r>
              <a:rPr lang="en-GB" altLang="en-US" sz="2800" b="1" dirty="0" err="1">
                <a:solidFill>
                  <a:srgbClr val="080808"/>
                </a:solidFill>
                <a:latin typeface="Tahoma" charset="0"/>
              </a:rPr>
              <a:t>mer</a:t>
            </a:r>
            <a:endParaRPr lang="en-GB" altLang="en-US" sz="2800" b="1" dirty="0">
              <a:solidFill>
                <a:srgbClr val="080808"/>
              </a:solidFill>
              <a:latin typeface="Tahoma" charset="0"/>
            </a:endParaRPr>
          </a:p>
        </p:txBody>
      </p:sp>
      <p:sp>
        <p:nvSpPr>
          <p:cNvPr id="36876" name="Text Box 12"/>
          <p:cNvSpPr txBox="1">
            <a:spLocks noChangeArrowheads="1"/>
          </p:cNvSpPr>
          <p:nvPr/>
        </p:nvSpPr>
        <p:spPr bwMode="auto">
          <a:xfrm>
            <a:off x="6972300" y="2455533"/>
            <a:ext cx="2209800" cy="528638"/>
          </a:xfrm>
          <a:prstGeom prst="rect">
            <a:avLst/>
          </a:prstGeom>
          <a:solidFill>
            <a:srgbClr val="FFFF00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 sz="2800" b="1" dirty="0">
                <a:solidFill>
                  <a:srgbClr val="080808"/>
                </a:solidFill>
                <a:latin typeface="Tahoma" charset="0"/>
              </a:rPr>
              <a:t>Poly-</a:t>
            </a:r>
            <a:r>
              <a:rPr lang="en-GB" altLang="en-US" sz="2800" b="1" dirty="0" err="1">
                <a:solidFill>
                  <a:srgbClr val="080808"/>
                </a:solidFill>
                <a:latin typeface="Tahoma" charset="0"/>
              </a:rPr>
              <a:t>mer</a:t>
            </a:r>
            <a:endParaRPr lang="en-GB" altLang="en-US" sz="2800" b="1" dirty="0">
              <a:solidFill>
                <a:srgbClr val="080808"/>
              </a:solidFill>
              <a:latin typeface="Tahoma" charset="0"/>
            </a:endParaRPr>
          </a:p>
        </p:txBody>
      </p:sp>
      <p:sp>
        <p:nvSpPr>
          <p:cNvPr id="36877" name="Text Box 13"/>
          <p:cNvSpPr txBox="1">
            <a:spLocks noChangeArrowheads="1"/>
          </p:cNvSpPr>
          <p:nvPr/>
        </p:nvSpPr>
        <p:spPr bwMode="auto">
          <a:xfrm>
            <a:off x="1045614" y="3410608"/>
            <a:ext cx="797242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defRPr/>
            </a:pPr>
            <a:r>
              <a:rPr lang="en-GB" sz="2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  <a:ea typeface="Calibri" charset="0"/>
                <a:cs typeface="Calibri" charset="0"/>
              </a:rPr>
              <a:t>Polymer</a:t>
            </a:r>
            <a:r>
              <a:rPr lang="en-GB" sz="2200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  <a:ea typeface="Calibri" charset="0"/>
                <a:cs typeface="Calibri" charset="0"/>
              </a:rPr>
              <a:t> is a long molecule consists of a chain of similar building molecules (</a:t>
            </a:r>
            <a:r>
              <a:rPr lang="en-GB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  <a:ea typeface="Calibri" charset="0"/>
                <a:cs typeface="Calibri" charset="0"/>
              </a:rPr>
              <a:t>monomers</a:t>
            </a:r>
            <a:r>
              <a:rPr lang="en-GB" sz="2200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  <a:ea typeface="Calibri" charset="0"/>
                <a:cs typeface="Calibri" charset="0"/>
              </a:rPr>
              <a:t>) covalently bounded together.</a:t>
            </a:r>
          </a:p>
        </p:txBody>
      </p:sp>
      <p:sp>
        <p:nvSpPr>
          <p:cNvPr id="36878" name="Text Box 14"/>
          <p:cNvSpPr txBox="1">
            <a:spLocks noChangeArrowheads="1"/>
          </p:cNvSpPr>
          <p:nvPr/>
        </p:nvSpPr>
        <p:spPr bwMode="auto">
          <a:xfrm>
            <a:off x="1079938" y="5365395"/>
            <a:ext cx="802481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GB" altLang="en-US" sz="2200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  <a:ea typeface="Calibri" charset="0"/>
                <a:cs typeface="Calibri" charset="0"/>
              </a:rPr>
              <a:t>Polymer can be broken down </a:t>
            </a:r>
            <a:r>
              <a:rPr lang="en-GB" altLang="en-US" sz="2200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  <a:ea typeface="Calibri" charset="0"/>
                <a:cs typeface="Calibri" charset="0"/>
              </a:rPr>
              <a:t>to </a:t>
            </a:r>
            <a:r>
              <a:rPr lang="en-GB" altLang="en-US" sz="2200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  <a:ea typeface="Calibri" charset="0"/>
                <a:cs typeface="Calibri" charset="0"/>
              </a:rPr>
              <a:t>its monomers by hydrolysis (adding H</a:t>
            </a:r>
            <a:r>
              <a:rPr lang="en-GB" altLang="en-US" sz="2200" b="1" baseline="-25000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  <a:ea typeface="Calibri" charset="0"/>
                <a:cs typeface="Calibri" charset="0"/>
              </a:rPr>
              <a:t>2</a:t>
            </a:r>
            <a:r>
              <a:rPr lang="en-GB" altLang="en-US" sz="2200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  <a:ea typeface="Calibri" charset="0"/>
                <a:cs typeface="Calibri" charset="0"/>
              </a:rPr>
              <a:t>O).</a:t>
            </a:r>
          </a:p>
        </p:txBody>
      </p:sp>
      <p:sp>
        <p:nvSpPr>
          <p:cNvPr id="36879" name="Text Box 15"/>
          <p:cNvSpPr txBox="1">
            <a:spLocks noChangeArrowheads="1"/>
          </p:cNvSpPr>
          <p:nvPr/>
        </p:nvSpPr>
        <p:spPr bwMode="auto">
          <a:xfrm>
            <a:off x="1045614" y="4331384"/>
            <a:ext cx="784383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GB" altLang="en-US" sz="2200" u="sng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  <a:ea typeface="Calibri" charset="0"/>
                <a:cs typeface="Calibri" charset="0"/>
              </a:rPr>
              <a:t>Polymer</a:t>
            </a:r>
            <a:r>
              <a:rPr lang="en-GB" altLang="en-US" sz="2200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  <a:ea typeface="Calibri" charset="0"/>
                <a:cs typeface="Calibri" charset="0"/>
              </a:rPr>
              <a:t> can be </a:t>
            </a:r>
            <a:r>
              <a:rPr lang="en-GB" altLang="en-US" sz="2200" b="1" u="sng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  <a:ea typeface="Calibri" charset="0"/>
                <a:cs typeface="Calibri" charset="0"/>
              </a:rPr>
              <a:t>built up</a:t>
            </a:r>
            <a:r>
              <a:rPr lang="en-GB" altLang="en-US" sz="2200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GB" altLang="en-US" sz="2200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  <a:ea typeface="Calibri" charset="0"/>
                <a:cs typeface="Calibri" charset="0"/>
              </a:rPr>
              <a:t>by </a:t>
            </a:r>
            <a:r>
              <a:rPr lang="en-GB" altLang="en-US" sz="2200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  <a:ea typeface="Calibri" charset="0"/>
                <a:cs typeface="Calibri" charset="0"/>
              </a:rPr>
              <a:t>linking its </a:t>
            </a:r>
            <a:r>
              <a:rPr lang="en-GB" altLang="en-US" sz="2200" u="sng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  <a:ea typeface="Calibri" charset="0"/>
                <a:cs typeface="Calibri" charset="0"/>
              </a:rPr>
              <a:t>monomers</a:t>
            </a:r>
            <a:r>
              <a:rPr lang="en-GB" altLang="en-US" sz="2200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  <a:ea typeface="Calibri" charset="0"/>
                <a:cs typeface="Calibri" charset="0"/>
              </a:rPr>
              <a:t> by dehydration (removing H</a:t>
            </a:r>
            <a:r>
              <a:rPr lang="en-GB" altLang="en-US" sz="2200" b="1" baseline="-25000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  <a:ea typeface="Calibri" charset="0"/>
                <a:cs typeface="Calibri" charset="0"/>
              </a:rPr>
              <a:t>2</a:t>
            </a:r>
            <a:r>
              <a:rPr lang="en-GB" altLang="en-US" sz="2200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  <a:ea typeface="Calibri" charset="0"/>
                <a:cs typeface="Calibri" charset="0"/>
              </a:rPr>
              <a:t>O).</a:t>
            </a:r>
          </a:p>
        </p:txBody>
      </p: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2743200" y="2895600"/>
            <a:ext cx="6858000" cy="717550"/>
            <a:chOff x="768" y="1824"/>
            <a:chExt cx="4320" cy="452"/>
          </a:xfrm>
        </p:grpSpPr>
        <p:sp>
          <p:nvSpPr>
            <p:cNvPr id="11275" name="Text Box 18"/>
            <p:cNvSpPr txBox="1">
              <a:spLocks noChangeArrowheads="1"/>
            </p:cNvSpPr>
            <p:nvPr/>
          </p:nvSpPr>
          <p:spPr bwMode="auto">
            <a:xfrm>
              <a:off x="768" y="1824"/>
              <a:ext cx="76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r" rtl="1" eaLnBrk="1" hangingPunct="1"/>
              <a:endParaRPr lang="en-GB" altLang="en-US" sz="3600" b="1" dirty="0">
                <a:solidFill>
                  <a:srgbClr val="FF0000"/>
                </a:solidFill>
              </a:endParaRPr>
            </a:p>
          </p:txBody>
        </p:sp>
        <p:sp>
          <p:nvSpPr>
            <p:cNvPr id="11276" name="Text Box 19"/>
            <p:cNvSpPr txBox="1">
              <a:spLocks noChangeArrowheads="1"/>
            </p:cNvSpPr>
            <p:nvPr/>
          </p:nvSpPr>
          <p:spPr bwMode="auto">
            <a:xfrm>
              <a:off x="2736" y="1872"/>
              <a:ext cx="76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rtl="1" eaLnBrk="1" hangingPunct="1"/>
              <a:endParaRPr lang="en-GB" altLang="en-US" sz="3600" b="1" dirty="0">
                <a:solidFill>
                  <a:srgbClr val="FF0000"/>
                </a:solidFill>
              </a:endParaRPr>
            </a:p>
          </p:txBody>
        </p:sp>
        <p:sp>
          <p:nvSpPr>
            <p:cNvPr id="11277" name="Text Box 20"/>
            <p:cNvSpPr txBox="1">
              <a:spLocks noChangeArrowheads="1"/>
            </p:cNvSpPr>
            <p:nvPr/>
          </p:nvSpPr>
          <p:spPr bwMode="auto">
            <a:xfrm>
              <a:off x="4320" y="1824"/>
              <a:ext cx="76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rtl="1" eaLnBrk="1" hangingPunct="1"/>
              <a:endParaRPr lang="en-GB" altLang="en-US" sz="36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6709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3135893"/>
              </p:ext>
            </p:extLst>
          </p:nvPr>
        </p:nvGraphicFramePr>
        <p:xfrm>
          <a:off x="1236869" y="1847850"/>
          <a:ext cx="8128000" cy="22987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/>
                <a:gridCol w="406400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000" u="none" dirty="0" smtClean="0">
                          <a:solidFill>
                            <a:srgbClr val="FF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Macromolecule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en-US" sz="2000" u="none" dirty="0" smtClean="0">
                          <a:solidFill>
                            <a:srgbClr val="FF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Monomer</a:t>
                      </a:r>
                      <a:endParaRPr lang="en-US" sz="2000" u="none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en-US" sz="2000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Carbohydrates.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dirty="0" smtClean="0"/>
                        <a:t>Monosaccharide (sugar).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en-US" sz="2000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Lipids</a:t>
                      </a:r>
                      <a:r>
                        <a:rPr lang="en-US" altLang="en-US" sz="1800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eaLnBrk="1" hangingPunct="1">
                        <a:buFont typeface="Wingdings" charset="2"/>
                        <a:buNone/>
                      </a:pPr>
                      <a:r>
                        <a:rPr lang="en-US" altLang="en-US" dirty="0" smtClean="0"/>
                        <a:t>Fatty acid and glycerol.</a:t>
                      </a:r>
                      <a:endParaRPr lang="en-US" altLang="en-US" dirty="0"/>
                    </a:p>
                  </a:txBody>
                  <a:tcPr/>
                </a:tc>
              </a:tr>
              <a:tr h="439475">
                <a:tc>
                  <a:txBody>
                    <a:bodyPr/>
                    <a:lstStyle/>
                    <a:p>
                      <a:r>
                        <a:rPr lang="en-US" altLang="en-US" sz="2000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Proteins.</a:t>
                      </a:r>
                      <a:endParaRPr lang="en-US" sz="2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000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Amino acids.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000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Nucleic acids.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en-US" sz="2000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Nucleotides.</a:t>
                      </a:r>
                      <a:endParaRPr lang="en-US" sz="2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8917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465</TotalTime>
  <Words>779</Words>
  <Application>Microsoft Macintosh PowerPoint</Application>
  <PresentationFormat>Widescreen</PresentationFormat>
  <Paragraphs>119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Calibri</vt:lpstr>
      <vt:lpstr>Tahoma</vt:lpstr>
      <vt:lpstr>Trebuchet MS</vt:lpstr>
      <vt:lpstr>Wingdings</vt:lpstr>
      <vt:lpstr>Wingdings 2</vt:lpstr>
      <vt:lpstr>Wingdings 3</vt:lpstr>
      <vt:lpstr>Arial</vt:lpstr>
      <vt:lpstr>Facet</vt:lpstr>
      <vt:lpstr>Bio-molecules</vt:lpstr>
      <vt:lpstr>PowerPoint Presentation</vt:lpstr>
      <vt:lpstr>Bio-molecules</vt:lpstr>
      <vt:lpstr>Water</vt:lpstr>
      <vt:lpstr>PowerPoint Presentation</vt:lpstr>
      <vt:lpstr>Organisms are sensitive to changes in pH (potential Hydrogen)</vt:lpstr>
      <vt:lpstr> Organic molecules</vt:lpstr>
      <vt:lpstr>PowerPoint Presentation</vt:lpstr>
      <vt:lpstr>PowerPoint Presentation</vt:lpstr>
      <vt:lpstr>Carbohydrates</vt:lpstr>
      <vt:lpstr>PowerPoint Presentation</vt:lpstr>
      <vt:lpstr>Lipids</vt:lpstr>
      <vt:lpstr>A) Saturated Fats</vt:lpstr>
      <vt:lpstr>PowerPoint Presentation</vt:lpstr>
      <vt:lpstr>Phospholipids</vt:lpstr>
      <vt:lpstr>Proteins</vt:lpstr>
      <vt:lpstr>Nucleic Acids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Bio-molecules</dc:title>
  <dc:creator>Microsoft Office User</dc:creator>
  <cp:lastModifiedBy>Microsoft Office User</cp:lastModifiedBy>
  <cp:revision>30</cp:revision>
  <dcterms:created xsi:type="dcterms:W3CDTF">2018-09-10T10:23:51Z</dcterms:created>
  <dcterms:modified xsi:type="dcterms:W3CDTF">2018-09-11T21:31:01Z</dcterms:modified>
</cp:coreProperties>
</file>