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6D868BA-2677-4F13-896B-AA1D983FDF44}" type="datetimeFigureOut">
              <a:rPr lang="ar-SA" smtClean="0"/>
              <a:t>17/01/41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38650C-7476-4692-A70E-5F992C010A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603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8338FDD-F68E-4FA4-995D-1262D37B5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4E75831C-62B2-4B9E-B0B6-4C69427C9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5608E525-9FAA-450C-8FFA-DD543FA4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751D-5707-4BD9-A71E-94E747A743A9}" type="uaqdatetime1">
              <a:rPr lang="ar-SA" smtClean="0"/>
              <a:t>17/01/41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3ABC050-4C4B-4B3D-BDDC-28BDF376B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52D6E1FC-66A7-448C-9316-F8CEADB1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075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0807140-18A2-4590-BCF5-2412058C0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8111282D-CD0D-4755-84C3-0DBF7A7F6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FF522A0-4DFA-4BF3-BC64-612C12D4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2A7E-77FE-40D8-B95F-5AA4126CDC27}" type="uaqdatetime1">
              <a:rPr lang="ar-SA" smtClean="0"/>
              <a:t>17/01/41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FDD58A43-EA2F-4E6F-B066-26F86D42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975E3313-FA94-4E4E-AD86-FDB573C4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119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7249B9A7-FE8E-41F0-A075-5C535A526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2DAE1EAD-C163-4F90-BE02-AC4C8265C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B8F2A34A-690B-446D-A85D-0F9D647E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0A8C-2930-42A7-BBE8-DFEDB831596A}" type="uaqdatetime1">
              <a:rPr lang="ar-SA" smtClean="0"/>
              <a:t>17/01/41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8014F158-1118-4E93-9AAB-8CCF6C68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AA654EF7-2C95-464A-BE89-3E8710F7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255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BCA28BC-26C3-49BD-8940-4B0FBF91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D226F429-420B-4645-9374-6F9CAB641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74DBDF2F-67DE-4B0B-8812-EC077C96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7143-6663-40D6-BF6D-B4984632F66F}" type="uaqdatetime1">
              <a:rPr lang="ar-SA" smtClean="0"/>
              <a:t>17/01/41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58D1909D-12B2-4628-9D9E-1F884180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B814710C-86D4-4900-B073-E176909F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17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19E4725-E764-4135-A1D5-3B3CAE35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1835B495-9B63-4819-B1D8-490E00CA7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03804D28-17C2-40FB-B20F-7D2222D8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785-3618-4A0A-B710-0D36DDB3A1A5}" type="uaqdatetime1">
              <a:rPr lang="ar-SA" smtClean="0"/>
              <a:t>17/01/41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18FB44D7-DBE1-46FA-9358-8E60D650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9F3544B5-605C-4DE7-B1A3-E5BE38B10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996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C358803-816B-4DF5-8E06-F0D986FA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62AF0237-736C-43A8-8874-62F8019C5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BFB868C4-F61D-46FD-B24D-1AA0488D5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DD38B489-1531-482F-8981-655D90D3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6B94-EFF8-4071-B690-AEE74106DC26}" type="uaqdatetime1">
              <a:rPr lang="ar-SA" smtClean="0"/>
              <a:t>17/01/41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4BEDB324-AE32-42F7-B79C-01CC9623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E16FBB12-341A-4360-8C2D-BD04084A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356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4A5355C-DB2F-467A-89F1-6EB2724D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F6D3049C-E330-41E0-9C28-E65FA5E21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8D0FF077-18DC-4490-86E0-3FDFCCDB7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BB2827B5-A66B-400C-9802-A43828376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C714FA75-F8A0-4227-9760-ED43941EB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36A9B726-B144-4B6B-8563-3CCDD987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749-762B-42E6-BE76-F9424A5BDA4C}" type="uaqdatetime1">
              <a:rPr lang="ar-SA" smtClean="0"/>
              <a:t>17/01/41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D878B856-78C5-4BCF-8243-58A39006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AA9173CD-8DE2-40E0-822F-FBFD5621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51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172D796-724F-455B-AB38-7A1FD2AA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29E8DBF3-B1CE-40F9-871F-C37D6666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78C6-F3EA-444E-BFA3-1C3A3726373A}" type="uaqdatetime1">
              <a:rPr lang="ar-SA" smtClean="0"/>
              <a:t>17/01/41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EE0221CA-3EEA-4673-B70C-28E98540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F9DA623A-C3F7-469C-85EB-9E270611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326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807403CA-D6FD-4C06-802F-9A763D95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867D-9C5F-4338-B8D8-21AD5084AA3A}" type="uaqdatetime1">
              <a:rPr lang="ar-SA" smtClean="0"/>
              <a:t>17/01/41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19C3F194-B6E8-4DD3-8BEC-AAC9A0EC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784AFEC3-FECE-4216-BA69-2AE56CD3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070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3830BC7-66DC-4F04-8101-F6067DBBD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A8221415-D02D-4D6D-8935-0FD70C3CC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054381AD-1326-42B2-9BC9-2CAD1E0D2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4FDCF624-4BE8-47A9-9487-98EB16488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57D-45A2-4E78-86B8-3CDBAA1F2975}" type="uaqdatetime1">
              <a:rPr lang="ar-SA" smtClean="0"/>
              <a:t>17/01/41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8DA3EEDA-0828-4102-8734-B5A8B5A5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8F5A9DFA-C9C8-493B-927A-5133A6C5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795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7B4D6A1-5C4C-43A5-94E5-F895C4F0C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74DD8343-F38E-4E97-BA6B-4F6202E9F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2E728AE9-C1D4-4722-A6CD-7D30F3D8E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5F67B826-62FF-488A-9DD9-F5785874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B67-2C33-44D1-BF54-AF4B12537EE7}" type="uaqdatetime1">
              <a:rPr lang="ar-SA" smtClean="0"/>
              <a:t>17/01/41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4CE16DF1-9C0B-4624-82AB-155E8607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6E919447-DD63-4B30-BA60-58F57F90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986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11B7A828-87F3-4E62-81CA-50761E76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2636F44D-76E5-48D2-A8AF-BE230AD94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292814BC-E410-4929-A5B1-500ACD5F8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EE5E-2BD9-4AA6-BFB6-56AE3BD63EBD}" type="uaqdatetime1">
              <a:rPr lang="ar-SA" smtClean="0"/>
              <a:t>17/01/41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680D8E7E-D552-495A-8CCB-3CD51D961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Haliamh Alshehri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0AA4F5A2-0D46-4787-84A3-28B72A778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88D3A-3447-4B7D-BE7D-C639A55B0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392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0AE2E7B1-4FBC-4F0C-91F2-BCB1F1762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1" y="1663860"/>
            <a:ext cx="9144000" cy="966652"/>
          </a:xfrm>
        </p:spPr>
        <p:txBody>
          <a:bodyPr>
            <a:normAutofit fontScale="25000" lnSpcReduction="20000"/>
          </a:bodyPr>
          <a:lstStyle/>
          <a:p>
            <a:pPr algn="l" rtl="0"/>
            <a:r>
              <a:rPr lang="en-US" sz="9600" dirty="0">
                <a:cs typeface="+mj-cs"/>
              </a:rPr>
              <a:t>Mathematical induction is one of the techniques which can be used to prove variety of mathematical statements which are formulated in terms of n, where n is positive integer.</a:t>
            </a:r>
          </a:p>
          <a:p>
            <a:pPr algn="l" rtl="0"/>
            <a:endParaRPr lang="en-US" sz="9600" dirty="0">
              <a:cs typeface="+mj-cs"/>
            </a:endParaRPr>
          </a:p>
          <a:p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BCF08024-8131-4EE7-BB06-832B33A97926}"/>
              </a:ext>
            </a:extLst>
          </p:cNvPr>
          <p:cNvSpPr/>
          <p:nvPr/>
        </p:nvSpPr>
        <p:spPr>
          <a:xfrm>
            <a:off x="3095898" y="444137"/>
            <a:ext cx="6217920" cy="9666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u="sng" dirty="0">
                <a:solidFill>
                  <a:srgbClr val="0070C0"/>
                </a:solidFill>
              </a:rPr>
              <a:t>Mathematical induction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738C700D-AEC8-4578-93CB-8F32E492F1E8}"/>
              </a:ext>
            </a:extLst>
          </p:cNvPr>
          <p:cNvSpPr txBox="1"/>
          <p:nvPr/>
        </p:nvSpPr>
        <p:spPr>
          <a:xfrm>
            <a:off x="1447801" y="2883583"/>
            <a:ext cx="9514114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u="sng" dirty="0">
                <a:solidFill>
                  <a:srgbClr val="FF0000"/>
                </a:solidFill>
              </a:rPr>
              <a:t>The principle of mathematical induction</a:t>
            </a:r>
          </a:p>
          <a:p>
            <a:pPr algn="l" rtl="0"/>
            <a:r>
              <a:rPr lang="en-US" sz="2400" dirty="0"/>
              <a:t>Let </a:t>
            </a:r>
            <a:r>
              <a:rPr lang="en-US" sz="2400" dirty="0">
                <a:solidFill>
                  <a:srgbClr val="FF0000"/>
                </a:solidFill>
              </a:rPr>
              <a:t>P(n) </a:t>
            </a:r>
            <a:r>
              <a:rPr lang="en-US" sz="2400" dirty="0"/>
              <a:t>be a given statement involving the natural number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 such that</a:t>
            </a:r>
          </a:p>
          <a:p>
            <a:pPr marL="514350" indent="-514350" algn="l" rtl="0">
              <a:buAutoNum type="romanLcParenBoth"/>
            </a:pPr>
            <a:r>
              <a:rPr lang="en-US" sz="2400" dirty="0"/>
              <a:t>Prove that the statement is true for </a:t>
            </a:r>
            <a:r>
              <a:rPr lang="en-US" sz="2400" dirty="0">
                <a:solidFill>
                  <a:srgbClr val="FF0000"/>
                </a:solidFill>
              </a:rPr>
              <a:t>n = 1</a:t>
            </a:r>
            <a:r>
              <a:rPr lang="en-US" sz="2400" dirty="0"/>
              <a:t>, i.e., </a:t>
            </a:r>
            <a:r>
              <a:rPr lang="en-US" sz="2400" dirty="0">
                <a:solidFill>
                  <a:srgbClr val="FF0000"/>
                </a:solidFill>
              </a:rPr>
              <a:t>P(1)</a:t>
            </a:r>
            <a:r>
              <a:rPr lang="en-US" sz="2400" dirty="0"/>
              <a:t> is true (or true for any fixed natural number)</a:t>
            </a:r>
          </a:p>
          <a:p>
            <a:pPr marL="514350" indent="-514350" algn="l" rtl="0">
              <a:buAutoNum type="romanLcParenBoth"/>
            </a:pPr>
            <a:r>
              <a:rPr lang="en-US" sz="2400" dirty="0"/>
              <a:t>Assume that truth of </a:t>
            </a:r>
            <a:r>
              <a:rPr lang="en-US" sz="2400" dirty="0">
                <a:solidFill>
                  <a:srgbClr val="FF0000"/>
                </a:solidFill>
              </a:rPr>
              <a:t>P(k) , </a:t>
            </a:r>
            <a:r>
              <a:rPr lang="en-US" sz="2400" dirty="0"/>
              <a:t>for any integer k ≥ 1.</a:t>
            </a:r>
          </a:p>
          <a:p>
            <a:pPr marL="514350" indent="-514350" algn="l" rtl="0">
              <a:buAutoNum type="romanLcParenBoth"/>
            </a:pPr>
            <a:r>
              <a:rPr lang="en-US" sz="2400" dirty="0"/>
              <a:t>prove that the statement </a:t>
            </a:r>
            <a:r>
              <a:rPr lang="en-US" sz="2400" dirty="0">
                <a:solidFill>
                  <a:srgbClr val="FF0000"/>
                </a:solidFill>
              </a:rPr>
              <a:t>P(k+1)</a:t>
            </a:r>
            <a:r>
              <a:rPr lang="en-US" sz="2400" dirty="0"/>
              <a:t> is true. </a:t>
            </a:r>
          </a:p>
          <a:p>
            <a:pPr algn="l" rtl="0"/>
            <a:r>
              <a:rPr lang="en-US" sz="2400" dirty="0"/>
              <a:t>(</a:t>
            </a:r>
            <a:r>
              <a:rPr lang="en-US" sz="2400" dirty="0" err="1"/>
              <a:t>i.e</a:t>
            </a:r>
            <a:r>
              <a:rPr lang="en-US" sz="2400" dirty="0"/>
              <a:t>, truth of </a:t>
            </a:r>
            <a:r>
              <a:rPr lang="en-US" sz="2400" dirty="0">
                <a:solidFill>
                  <a:srgbClr val="FF0000"/>
                </a:solidFill>
              </a:rPr>
              <a:t>P(k) </a:t>
            </a:r>
            <a:r>
              <a:rPr lang="en-US" sz="2400" dirty="0"/>
              <a:t>implies the truth of </a:t>
            </a:r>
            <a:r>
              <a:rPr lang="en-US" sz="2400" dirty="0">
                <a:solidFill>
                  <a:srgbClr val="FF0000"/>
                </a:solidFill>
              </a:rPr>
              <a:t>P(k + 1)</a:t>
            </a:r>
            <a:r>
              <a:rPr lang="en-US" sz="2400" dirty="0"/>
              <a:t>. Then </a:t>
            </a:r>
            <a:r>
              <a:rPr lang="en-US" sz="2400" dirty="0">
                <a:solidFill>
                  <a:srgbClr val="FF0000"/>
                </a:solidFill>
              </a:rPr>
              <a:t>P(n)</a:t>
            </a:r>
            <a:r>
              <a:rPr lang="en-US" sz="2400" dirty="0"/>
              <a:t> is true for all natural numbers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).■</a:t>
            </a:r>
          </a:p>
        </p:txBody>
      </p:sp>
      <p:sp>
        <p:nvSpPr>
          <p:cNvPr id="9" name="عنصر نائب للتذييل 8">
            <a:extLst>
              <a:ext uri="{FF2B5EF4-FFF2-40B4-BE49-F238E27FC236}">
                <a16:creationId xmlns:a16="http://schemas.microsoft.com/office/drawing/2014/main" xmlns="" id="{90909E82-48C2-404F-80E2-554ADE4A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Maryam AL-</a:t>
            </a:r>
            <a:r>
              <a:rPr lang="en-US" dirty="0" err="1" smtClean="0"/>
              <a:t>Towaileb</a:t>
            </a:r>
            <a:endParaRPr lang="ar-SA" dirty="0"/>
          </a:p>
        </p:txBody>
      </p:sp>
      <p:sp>
        <p:nvSpPr>
          <p:cNvPr id="10" name="عنصر نائب لرقم الشريحة 9">
            <a:extLst>
              <a:ext uri="{FF2B5EF4-FFF2-40B4-BE49-F238E27FC236}">
                <a16:creationId xmlns:a16="http://schemas.microsoft.com/office/drawing/2014/main" xmlns="" id="{ADBA7D2A-90BA-4089-92FB-75BEC1E8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411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عنوان 1">
                <a:extLst>
                  <a:ext uri="{FF2B5EF4-FFF2-40B4-BE49-F238E27FC236}">
                    <a16:creationId xmlns:a16="http://schemas.microsoft.com/office/drawing/2014/main" xmlns="" id="{B72E6443-493C-4E15-8242-CE2A58FEFCB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91252"/>
                <a:ext cx="10515600" cy="967286"/>
              </a:xfrm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pPr algn="l" rtl="0"/>
                <a:r>
                  <a:rPr lang="pt-BR" sz="3200" b="1" u="sng" dirty="0">
                    <a:solidFill>
                      <a:srgbClr val="FF0000"/>
                    </a:solidFill>
                  </a:rPr>
                  <a:t>Example 1:</a:t>
                </a:r>
                <a:r>
                  <a:rPr lang="pt-BR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+…+</m:t>
                    </m:r>
                    <m:d>
                      <m:d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pt-BR" sz="3200" b="1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ar-SA" sz="3200" b="1" dirty="0"/>
              </a:p>
            </p:txBody>
          </p:sp>
        </mc:Choice>
        <mc:Fallback xmlns="">
          <p:sp>
            <p:nvSpPr>
              <p:cNvPr id="2" name="عنوان 1">
                <a:extLst>
                  <a:ext uri="{FF2B5EF4-FFF2-40B4-BE49-F238E27FC236}">
                    <a16:creationId xmlns:a16="http://schemas.microsoft.com/office/drawing/2014/main" id="{B72E6443-493C-4E15-8242-CE2A58FEFC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91252"/>
                <a:ext cx="10515600" cy="967286"/>
              </a:xfrm>
              <a:blipFill>
                <a:blip r:embed="rId2"/>
                <a:stretch>
                  <a:fillRect l="-1387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xmlns="" id="{7BC2A068-EE08-47D1-AA4E-CD0B2E6ABC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ln w="19050"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pPr marL="0" indent="0" algn="l" rtl="0">
                  <a:buNone/>
                </a:pPr>
                <a:r>
                  <a:rPr lang="en-US" b="1" u="sng" dirty="0">
                    <a:solidFill>
                      <a:srgbClr val="0070C0"/>
                    </a:solidFill>
                  </a:rPr>
                  <a:t>Solution: </a:t>
                </a:r>
                <a:r>
                  <a:rPr lang="en-US" dirty="0"/>
                  <a:t>Let the given statement </a:t>
                </a:r>
                <a:r>
                  <a:rPr lang="en-US" dirty="0">
                    <a:solidFill>
                      <a:srgbClr val="FF0000"/>
                    </a:solidFill>
                  </a:rPr>
                  <a:t>P(n)</a:t>
                </a:r>
                <a:r>
                  <a:rPr lang="en-US" dirty="0"/>
                  <a:t> be defined as 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P(n) :𝟏+𝟑+𝟓+…+(𝟐𝒏−𝟏)=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i="1" dirty="0"/>
                  <a:t>, </a:t>
                </a: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b="1" i="1" dirty="0"/>
                  <a:t>. 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(</a:t>
                </a:r>
                <a:r>
                  <a:rPr lang="en-US" dirty="0" err="1"/>
                  <a:t>i</a:t>
                </a:r>
                <a:r>
                  <a:rPr lang="en-US" dirty="0"/>
                  <a:t>) Note that P(1) is true, since P(1):1=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(ii) Assume that P(k) is true for some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, i.e.,</a:t>
                </a:r>
              </a:p>
              <a:p>
                <a:pPr marL="0" indent="0" algn="ctr" rtl="0">
                  <a:buNone/>
                </a:pPr>
                <a:r>
                  <a:rPr lang="en-US" dirty="0"/>
                  <a:t>P(k):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(iii) Now, to prove that P(k + 1) is true, we have</a:t>
                </a:r>
              </a:p>
              <a:p>
                <a:pPr marL="0" indent="0" algn="l" rtl="0">
                  <a:buNone/>
                </a:pPr>
                <a:r>
                  <a:rPr lang="nn-NO" dirty="0"/>
                  <a:t>1 + 3 + 5 + ... + (2k – 1) + (2(k + 1)-1)=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n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(2k + 1)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                                    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+2k + 1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                                    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Thus, P(k + 1) is true, whenever P(k) is true. ■</a:t>
                </a:r>
              </a:p>
              <a:p>
                <a:pPr marL="0" indent="0" algn="l" rtl="0">
                  <a:buNone/>
                </a:pP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7BC2A068-EE08-47D1-AA4E-CD0B2E6ABC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3"/>
                <a:stretch>
                  <a:fillRect l="-984" t="-2571" b="-189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90180289-A02C-467F-A374-B3DE8C13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B26599AC-15E3-4BFB-B5DA-1B4D9D12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386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6985693-E662-44D9-A739-26BD2640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u="sng" dirty="0">
                <a:solidFill>
                  <a:srgbClr val="FF0000"/>
                </a:solidFill>
              </a:rPr>
              <a:t>Example 2: </a:t>
            </a:r>
            <a:endParaRPr lang="ar-SA" sz="3600" b="1" u="sng" dirty="0">
              <a:solidFill>
                <a:srgbClr val="FF0000"/>
              </a:solidFill>
            </a:endParaRPr>
          </a:p>
        </p:txBody>
      </p:sp>
      <p:pic>
        <p:nvPicPr>
          <p:cNvPr id="7" name="عنصر نائب للمحتوى 6">
            <a:extLst>
              <a:ext uri="{FF2B5EF4-FFF2-40B4-BE49-F238E27FC236}">
                <a16:creationId xmlns:a16="http://schemas.microsoft.com/office/drawing/2014/main" xmlns="" id="{637B96BD-456D-495D-8909-7CA4525F7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0200" y="1639298"/>
            <a:ext cx="6604000" cy="4537665"/>
          </a:xfrm>
          <a:prstGeom prst="rect">
            <a:avLst/>
          </a:prstGeom>
        </p:spPr>
      </p:pic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93E73FA7-7E77-4568-A453-E88D856F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8723A0B3-3198-46FF-BE46-CE1DE390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3</a:t>
            </a:fld>
            <a:endParaRPr lang="ar-SA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5EFE1B7F-7ABC-4910-82C7-F3032D274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65125"/>
            <a:ext cx="6350000" cy="127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0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E6BDEC4-1CF9-4EBF-ACA3-6B8CB587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u="sng" dirty="0">
                <a:solidFill>
                  <a:srgbClr val="FF0000"/>
                </a:solidFill>
              </a:rPr>
              <a:t>Example 3:  </a:t>
            </a:r>
            <a:endParaRPr lang="ar-SA" sz="3600" b="1" u="sng" dirty="0">
              <a:solidFill>
                <a:srgbClr val="FF0000"/>
              </a:solidFill>
            </a:endParaRPr>
          </a:p>
        </p:txBody>
      </p:sp>
      <p:pic>
        <p:nvPicPr>
          <p:cNvPr id="7" name="عنصر نائب للمحتوى 6">
            <a:extLst>
              <a:ext uri="{FF2B5EF4-FFF2-40B4-BE49-F238E27FC236}">
                <a16:creationId xmlns:a16="http://schemas.microsoft.com/office/drawing/2014/main" xmlns="" id="{6733DD47-605F-43D8-9089-3BD99227C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4746" y="1552826"/>
            <a:ext cx="5996253" cy="4803524"/>
          </a:xfrm>
          <a:prstGeom prst="rect">
            <a:avLst/>
          </a:prstGeom>
        </p:spPr>
      </p:pic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239B7505-F081-43E8-B933-568D742D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D0DE44B7-3506-40E2-9994-70CAFB4D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4</a:t>
            </a:fld>
            <a:endParaRPr lang="ar-SA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43C04F2B-5706-4A1D-8EF7-D8A9192816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</a:blip>
          <a:srcRect l="16060" t="19811" r="71588" b="72144"/>
          <a:stretch/>
        </p:blipFill>
        <p:spPr>
          <a:xfrm>
            <a:off x="3674364" y="123825"/>
            <a:ext cx="4843272" cy="1171575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791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عنوان 1">
                <a:extLst>
                  <a:ext uri="{FF2B5EF4-FFF2-40B4-BE49-F238E27FC236}">
                    <a16:creationId xmlns:a16="http://schemas.microsoft.com/office/drawing/2014/main" xmlns="" id="{25064C6F-B277-4A7A-B66B-4A1F7B8C365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01625"/>
                <a:ext cx="10515600" cy="1115219"/>
              </a:xfrm>
              <a:ln>
                <a:solidFill>
                  <a:schemeClr val="tx2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3600" b="1" u="sng" dirty="0">
                    <a:solidFill>
                      <a:srgbClr val="FF0000"/>
                    </a:solidFill>
                  </a:rPr>
                  <a:t>Example 4:</a:t>
                </a:r>
                <a:r>
                  <a:rPr 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𝑵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it follows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ar-SA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عنوان 1">
                <a:extLst>
                  <a:ext uri="{FF2B5EF4-FFF2-40B4-BE49-F238E27FC236}">
                    <a16:creationId xmlns:a16="http://schemas.microsoft.com/office/drawing/2014/main" id="{25064C6F-B277-4A7A-B66B-4A1F7B8C36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01625"/>
                <a:ext cx="10515600" cy="1115219"/>
              </a:xfrm>
              <a:blipFill>
                <a:blip r:embed="rId2"/>
                <a:stretch>
                  <a:fillRect l="-1737"/>
                </a:stretch>
              </a:blipFill>
              <a:ln>
                <a:solidFill>
                  <a:schemeClr val="tx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xmlns="" id="{27AF86A2-43AD-41C0-B99A-924FC74A0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1578"/>
                <a:ext cx="10515600" cy="4351338"/>
              </a:xfrm>
              <a:ln>
                <a:solidFill>
                  <a:srgbClr val="C00000"/>
                </a:solidFill>
              </a:ln>
            </p:spPr>
            <p:txBody>
              <a:bodyPr>
                <a:normAutofit fontScale="85000" lnSpcReduction="20000"/>
              </a:bodyPr>
              <a:lstStyle/>
              <a:p>
                <a:pPr marL="0" indent="0" algn="l" rtl="0">
                  <a:buNone/>
                </a:pPr>
                <a:r>
                  <a:rPr lang="en-US" b="1" u="sng" dirty="0">
                    <a:solidFill>
                      <a:srgbClr val="00B050"/>
                    </a:solidFill>
                  </a:rPr>
                  <a:t>Proof. </a:t>
                </a:r>
                <a:r>
                  <a:rPr lang="en-US" dirty="0"/>
                  <a:t>We will prove this with mathematical induction.</a:t>
                </a:r>
              </a:p>
              <a:p>
                <a:pPr marL="514350" indent="-514350" algn="l" rtl="0">
                  <a:buAutoNum type="arabicParenBoth"/>
                </a:pPr>
                <a:r>
                  <a:rPr lang="en-US" dirty="0"/>
                  <a:t>If n = 1, this statement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which simplifies to 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which is obviously true.</a:t>
                </a:r>
              </a:p>
              <a:p>
                <a:pPr marL="514350" indent="-514350" algn="l" rtl="0">
                  <a:buAutoNum type="arabicParenBoth"/>
                </a:pPr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true.</a:t>
                </a:r>
              </a:p>
              <a:p>
                <a:pPr marL="514350" indent="-514350" algn="l" rtl="0">
                  <a:buAutoNum type="arabicParenBoth"/>
                </a:pPr>
                <a:r>
                  <a:rPr lang="en-US" dirty="0"/>
                  <a:t>We need to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S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sz="1200" dirty="0"/>
                  <a:t>(multiply both sides by 2)</a:t>
                </a:r>
              </a:p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S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ar-S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ar-S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S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ar-S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en-US" sz="1200" dirty="0"/>
                  <a:t>(add 1 to the bigger side)</a:t>
                </a:r>
              </a:p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sz="2600" dirty="0"/>
                  <a:t>It follows by induction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600" dirty="0"/>
                  <a:t> for each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ar-SA" sz="2600" dirty="0"/>
                  <a:t> ■ </a:t>
                </a:r>
                <a:r>
                  <a:rPr lang="en-US" sz="2600" dirty="0"/>
                  <a:t> </a:t>
                </a:r>
                <a:endParaRPr lang="ar-SA" sz="2600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27AF86A2-43AD-41C0-B99A-924FC74A0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1578"/>
                <a:ext cx="10515600" cy="4351338"/>
              </a:xfrm>
              <a:blipFill>
                <a:blip r:embed="rId3"/>
                <a:stretch>
                  <a:fillRect l="-869" t="-307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9EEDC3B4-B372-403A-A54D-931650B1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DB8DBC6A-3E9C-4A64-AA9D-66DB77A5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722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8AE239C3-57C3-455A-8E73-4AE0B25A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>
                <a:solidFill>
                  <a:srgbClr val="FF0000"/>
                </a:solidFill>
              </a:rPr>
              <a:t>Homework: 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xmlns="" id="{0F11977F-9B9D-4A42-95AA-ED39D3EEF8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:r>
                  <a:rPr lang="en-US" dirty="0"/>
                  <a:t>Prove that by induction: </a:t>
                </a:r>
              </a:p>
              <a:p>
                <a:pPr algn="l" rtl="0"/>
                <a14:m>
                  <m:oMath xmlns:m="http://schemas.openxmlformats.org/officeDocument/2006/math">
                    <m:sSup>
                      <m:sSupPr>
                        <m:ctrlPr>
                          <a:rPr lang="ar-SA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ar-S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!≤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for any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algn="l" rtl="0"/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for any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0F11977F-9B9D-4A42-95AA-ED39D3EEF8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C4832118-882C-4625-9F3C-7C67D3EA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r>
              <a:rPr lang="en-US" dirty="0"/>
              <a:t> </a:t>
            </a:r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B7BDB4C2-0D05-44C8-AF9B-CDF59F0B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8D3A-3447-4B7D-BE7D-C639A55B060E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96393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235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نسق Office</vt:lpstr>
      <vt:lpstr>PowerPoint Presentation</vt:lpstr>
      <vt:lpstr>Example 1: 1+3+5+…+(2n-1)=n^2</vt:lpstr>
      <vt:lpstr>Example 2: </vt:lpstr>
      <vt:lpstr>Example 3:  </vt:lpstr>
      <vt:lpstr>Example 4: For n∈N, it follows that 2^n≤2^(n+1)-2^(n-1)-1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Halimah Alshehri</dc:creator>
  <cp:lastModifiedBy>Maryam_Altowaileb</cp:lastModifiedBy>
  <cp:revision>28</cp:revision>
  <dcterms:created xsi:type="dcterms:W3CDTF">2018-09-12T15:38:52Z</dcterms:created>
  <dcterms:modified xsi:type="dcterms:W3CDTF">2019-09-16T19:09:37Z</dcterms:modified>
</cp:coreProperties>
</file>