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86" r:id="rId3"/>
    <p:sldId id="287" r:id="rId4"/>
    <p:sldId id="288" r:id="rId5"/>
    <p:sldId id="289" r:id="rId6"/>
    <p:sldId id="290" r:id="rId7"/>
    <p:sldId id="293" r:id="rId8"/>
    <p:sldId id="281" r:id="rId9"/>
    <p:sldId id="282" r:id="rId10"/>
    <p:sldId id="291" r:id="rId11"/>
    <p:sldId id="284" r:id="rId12"/>
    <p:sldId id="285" r:id="rId13"/>
    <p:sldId id="292" r:id="rId14"/>
    <p:sldId id="259" r:id="rId15"/>
    <p:sldId id="261" r:id="rId16"/>
    <p:sldId id="266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7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6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181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5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7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7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2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1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4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48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4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A9833-BF83-1C40-BA99-80053496F221}" type="datetimeFigureOut">
              <a:rPr lang="en-US" smtClean="0"/>
              <a:t>05/09/2015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1BAE3-E4BB-8A47-BBB8-7AEC2C15E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6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0235" y="4752788"/>
            <a:ext cx="43777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Lecture 2</a:t>
            </a:r>
            <a:endParaRPr lang="en-US" sz="2800" dirty="0"/>
          </a:p>
          <a:p>
            <a:pPr algn="ctr"/>
            <a:r>
              <a:rPr lang="en-US" sz="2800" dirty="0" smtClean="0"/>
              <a:t>6-9-2015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039470" y="2513106"/>
            <a:ext cx="5257800" cy="1774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sz="4000" dirty="0" smtClean="0">
                <a:solidFill>
                  <a:schemeClr val="dk1"/>
                </a:solidFill>
                <a:latin typeface="Arial"/>
                <a:cs typeface="Arial"/>
              </a:rPr>
              <a:t>140 Microbiology</a:t>
            </a:r>
          </a:p>
          <a:p>
            <a:pPr algn="ctr">
              <a:lnSpc>
                <a:spcPct val="140000"/>
              </a:lnSpc>
              <a:spcBef>
                <a:spcPct val="0"/>
              </a:spcBef>
            </a:pPr>
            <a:r>
              <a:rPr lang="en-US" sz="4000" dirty="0" smtClean="0">
                <a:solidFill>
                  <a:schemeClr val="dk1"/>
                </a:solidFill>
                <a:latin typeface="Arial"/>
                <a:cs typeface="Arial"/>
              </a:rPr>
              <a:t>Introduction 2</a:t>
            </a:r>
            <a:endParaRPr lang="en-US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940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52425" y="620713"/>
            <a:ext cx="7680325" cy="58324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5000"/>
              </a:lnSpc>
              <a:spcAft>
                <a:spcPts val="1000"/>
              </a:spcAft>
              <a:buClr>
                <a:srgbClr val="FF7C80"/>
              </a:buClr>
              <a:buFont typeface="Times New Roman" charset="0"/>
              <a:buChar char="•"/>
              <a:tabLst>
                <a:tab pos="914400" algn="l"/>
                <a:tab pos="4521200" algn="l"/>
              </a:tabLst>
            </a:pPr>
            <a:r>
              <a:rPr lang="en-US" i="1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3. Eukarya</a:t>
            </a:r>
            <a:endParaRPr lang="en-US" smtClean="0">
              <a:solidFill>
                <a:srgbClr val="FF0000"/>
              </a:solidFill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Clr>
                <a:srgbClr val="9933FF"/>
              </a:buClr>
              <a:buFont typeface="Times New Roman" charset="0"/>
              <a:buChar char="•"/>
              <a:tabLst>
                <a:tab pos="914400" algn="l"/>
                <a:tab pos="4521200" algn="l"/>
              </a:tabLst>
            </a:pPr>
            <a:r>
              <a:rPr lang="en-US" sz="2800" i="1" smtClean="0">
                <a:latin typeface="Arial"/>
                <a:ea typeface="Calibri" charset="0"/>
                <a:cs typeface="Arial"/>
              </a:rPr>
              <a:t>Protista</a:t>
            </a:r>
            <a:endParaRPr lang="en-US" sz="2800" smtClean="0"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Clr>
                <a:srgbClr val="9933FF"/>
              </a:buClr>
              <a:buFont typeface="Times New Roman" charset="0"/>
              <a:buChar char="•"/>
              <a:tabLst>
                <a:tab pos="914400" algn="l"/>
                <a:tab pos="4521200" algn="l"/>
              </a:tabLst>
            </a:pPr>
            <a:r>
              <a:rPr lang="en-US" sz="2800" i="1" smtClean="0">
                <a:latin typeface="Arial"/>
                <a:ea typeface="Calibri" charset="0"/>
                <a:cs typeface="Arial"/>
              </a:rPr>
              <a:t>Fungi</a:t>
            </a:r>
            <a:endParaRPr lang="en-US" sz="2800" smtClean="0"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Clr>
                <a:srgbClr val="9933FF"/>
              </a:buClr>
              <a:buFont typeface="Times New Roman" charset="0"/>
              <a:buChar char="•"/>
              <a:tabLst>
                <a:tab pos="914400" algn="l"/>
                <a:tab pos="4521200" algn="l"/>
              </a:tabLst>
            </a:pPr>
            <a:r>
              <a:rPr lang="en-US" sz="2800" i="1" smtClean="0">
                <a:latin typeface="Arial"/>
                <a:ea typeface="Calibri" charset="0"/>
                <a:cs typeface="Arial"/>
              </a:rPr>
              <a:t>Plantae</a:t>
            </a:r>
            <a:endParaRPr lang="en-US" sz="2800" smtClean="0"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Clr>
                <a:srgbClr val="9933FF"/>
              </a:buClr>
              <a:buFont typeface="Times New Roman" charset="0"/>
              <a:buChar char="•"/>
              <a:tabLst>
                <a:tab pos="914400" algn="l"/>
                <a:tab pos="4521200" algn="l"/>
              </a:tabLst>
            </a:pPr>
            <a:r>
              <a:rPr lang="en-US" sz="2800" i="1" smtClean="0">
                <a:latin typeface="Arial"/>
                <a:ea typeface="Calibri" charset="0"/>
                <a:cs typeface="Arial"/>
              </a:rPr>
              <a:t>Animalia</a:t>
            </a:r>
            <a:endParaRPr lang="en-US" sz="2800" smtClean="0">
              <a:latin typeface="Arial"/>
              <a:ea typeface="Calibri" charset="0"/>
              <a:cs typeface="Arial"/>
            </a:endParaRPr>
          </a:p>
          <a:p>
            <a:pPr marL="0" indent="0">
              <a:buClr>
                <a:srgbClr val="7CCA62"/>
              </a:buClr>
              <a:tabLst>
                <a:tab pos="914400" algn="l"/>
                <a:tab pos="4521200" algn="l"/>
              </a:tabLst>
            </a:pPr>
            <a:endParaRPr lang="ar-sa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5230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2425" y="228600"/>
            <a:ext cx="7680325" cy="14001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Arial" charset="0"/>
              </a:rPr>
              <a:t>Domain: </a:t>
            </a:r>
            <a:r>
              <a:rPr lang="en-US" sz="4500" b="1" dirty="0" err="1" smtClean="0">
                <a:solidFill>
                  <a:srgbClr val="FF0000"/>
                </a:solidFill>
                <a:latin typeface="Calibri" charset="0"/>
                <a:ea typeface="Calibri" charset="0"/>
                <a:cs typeface="Arial" charset="0"/>
              </a:rPr>
              <a:t>Archaea</a:t>
            </a:r>
            <a:r>
              <a:rPr lang="en-US" sz="3200" dirty="0" smtClean="0">
                <a:latin typeface="Calibri" charset="0"/>
                <a:ea typeface="Calibri" charset="0"/>
                <a:cs typeface="Arial" charset="0"/>
              </a:rPr>
              <a:t/>
            </a:r>
            <a:br>
              <a:rPr lang="en-US" sz="3200" dirty="0" smtClean="0">
                <a:latin typeface="Calibri" charset="0"/>
                <a:ea typeface="Calibri" charset="0"/>
                <a:cs typeface="Arial" charset="0"/>
              </a:rPr>
            </a:br>
            <a:endParaRPr lang="ar-sa" sz="4500" dirty="0">
              <a:latin typeface="Calibri" charset="0"/>
              <a:ea typeface="Calibri" charset="0"/>
              <a:cs typeface="Arial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50825" y="1341438"/>
            <a:ext cx="8774113" cy="51831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Times New Roman" charset="0"/>
              <a:buChar char="•"/>
              <a:tabLst>
                <a:tab pos="457200" algn="l"/>
              </a:tabLst>
            </a:pPr>
            <a:r>
              <a:rPr lang="en-US" sz="2800" dirty="0" smtClean="0">
                <a:latin typeface="Arial"/>
                <a:ea typeface="Calibri" charset="0"/>
                <a:cs typeface="Arial"/>
              </a:rPr>
              <a:t>Prokaryotic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Times New Roman" charset="0"/>
              <a:buChar char="•"/>
              <a:tabLst>
                <a:tab pos="457200" algn="l"/>
              </a:tabLst>
            </a:pPr>
            <a:r>
              <a:rPr lang="en-US" sz="2800" dirty="0" smtClean="0">
                <a:latin typeface="Arial"/>
                <a:ea typeface="Calibri" charset="0"/>
                <a:cs typeface="Arial"/>
              </a:rPr>
              <a:t>Lack peptidoglycan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Times New Roman" charset="0"/>
              <a:buChar char="•"/>
              <a:tabLst>
                <a:tab pos="457200" algn="l"/>
              </a:tabLst>
            </a:pPr>
            <a:r>
              <a:rPr lang="en-US" sz="2800" dirty="0" smtClean="0">
                <a:latin typeface="Arial"/>
                <a:ea typeface="Calibri" charset="0"/>
                <a:cs typeface="Arial"/>
              </a:rPr>
              <a:t>Often live in extreme environments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Times New Roman" charset="0"/>
              <a:buChar char="•"/>
              <a:tabLst>
                <a:tab pos="457200" algn="l"/>
              </a:tabLst>
            </a:pPr>
            <a:r>
              <a:rPr lang="en-US" sz="2800" dirty="0" smtClean="0">
                <a:latin typeface="Arial"/>
                <a:ea typeface="Calibri" charset="0"/>
                <a:cs typeface="Arial"/>
              </a:rPr>
              <a:t>Not known to cause disease in humans or animals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Times New Roman" charset="0"/>
              <a:buChar char="•"/>
              <a:tabLst>
                <a:tab pos="457200" algn="l"/>
              </a:tabLst>
            </a:pPr>
            <a:r>
              <a:rPr lang="en-US" sz="2800" dirty="0" smtClean="0">
                <a:latin typeface="Arial"/>
                <a:ea typeface="Calibri" charset="0"/>
                <a:cs typeface="Arial"/>
              </a:rPr>
              <a:t>Had been considered bacteria until examination of their unique </a:t>
            </a:r>
            <a:r>
              <a:rPr lang="en-US" sz="2800" dirty="0" err="1" smtClean="0">
                <a:latin typeface="Arial"/>
                <a:ea typeface="Calibri" charset="0"/>
                <a:cs typeface="Arial"/>
              </a:rPr>
              <a:t>rRNA</a:t>
            </a:r>
            <a:r>
              <a:rPr lang="en-US" sz="2800" dirty="0" smtClean="0">
                <a:latin typeface="Arial"/>
                <a:ea typeface="Calibri" charset="0"/>
                <a:cs typeface="Arial"/>
              </a:rPr>
              <a:t> sequences.</a:t>
            </a:r>
          </a:p>
          <a:p>
            <a:pPr marL="0" indent="0">
              <a:buClr>
                <a:srgbClr val="7CCA62"/>
              </a:buClr>
              <a:tabLst>
                <a:tab pos="457200" algn="l"/>
              </a:tabLst>
            </a:pPr>
            <a:endParaRPr lang="ar-sa" sz="2800" dirty="0">
              <a:latin typeface="Arial"/>
              <a:ea typeface="Calibri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419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68313" y="765175"/>
            <a:ext cx="8556625" cy="53308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7CCA62"/>
              </a:buClr>
              <a:buFont typeface="Times New Roman" charset="0"/>
              <a:buChar char="-"/>
            </a:pPr>
            <a:r>
              <a:rPr lang="en-US" sz="2800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Includes:</a:t>
            </a:r>
          </a:p>
          <a:p>
            <a:pPr marL="0" indent="0">
              <a:buClr>
                <a:srgbClr val="7CCA62"/>
              </a:buClr>
              <a:buFont typeface="Times New Roman" charset="0"/>
              <a:buChar char="-"/>
            </a:pPr>
            <a:endParaRPr lang="en-US" sz="2800" dirty="0" smtClean="0">
              <a:latin typeface="Arial"/>
              <a:ea typeface="Calibri" charset="0"/>
              <a:cs typeface="Arial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–"/>
            </a:pPr>
            <a:r>
              <a:rPr lang="en-US" dirty="0" smtClean="0">
                <a:latin typeface="Arial"/>
                <a:ea typeface="Calibri" charset="0"/>
                <a:cs typeface="Arial"/>
              </a:rPr>
              <a:t>Methanogens 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–"/>
            </a:pPr>
            <a:r>
              <a:rPr lang="en-US" dirty="0" smtClean="0">
                <a:latin typeface="Arial"/>
                <a:ea typeface="Calibri" charset="0"/>
                <a:cs typeface="Arial"/>
              </a:rPr>
              <a:t>Extreme halophiles 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–"/>
            </a:pPr>
            <a:r>
              <a:rPr lang="en-US" dirty="0" smtClean="0">
                <a:latin typeface="Arial"/>
                <a:ea typeface="Calibri" charset="0"/>
                <a:cs typeface="Arial"/>
              </a:rPr>
              <a:t>Extreme thermophiles </a:t>
            </a:r>
          </a:p>
          <a:p>
            <a:pPr marL="0" indent="0">
              <a:buClr>
                <a:srgbClr val="7CCA62"/>
              </a:buClr>
            </a:pPr>
            <a:endParaRPr lang="ar-sa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9260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_07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44084" y="981832"/>
            <a:ext cx="4035798" cy="5622168"/>
          </a:xfrm>
          <a:prstGeom prst="rect">
            <a:avLst/>
          </a:prstGeom>
          <a:ln w="19050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99818" y="247644"/>
            <a:ext cx="52433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Size of microorganisms</a:t>
            </a:r>
            <a:endParaRPr lang="en-US" sz="32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4575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7529" y="853505"/>
            <a:ext cx="562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"/>
                <a:cs typeface="Arial"/>
              </a:rPr>
              <a:t>To Study</a:t>
            </a:r>
            <a:r>
              <a:rPr lang="en-US" sz="3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Arial"/>
                <a:cs typeface="Arial"/>
              </a:rPr>
              <a:t>microorganism </a:t>
            </a:r>
            <a:endParaRPr lang="en-US" sz="36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4594" y="2008097"/>
            <a:ext cx="814956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1- Microscope, simple microscope, compound microscope, EM</a:t>
            </a:r>
          </a:p>
          <a:p>
            <a:endParaRPr lang="en-GB" sz="2800" dirty="0" smtClean="0"/>
          </a:p>
          <a:p>
            <a:r>
              <a:rPr lang="en-GB" sz="2800" dirty="0" smtClean="0"/>
              <a:t>2- Centrifugation</a:t>
            </a:r>
          </a:p>
          <a:p>
            <a:endParaRPr lang="en-GB" sz="2800" dirty="0" smtClean="0"/>
          </a:p>
          <a:p>
            <a:r>
              <a:rPr lang="en-GB" sz="2800" dirty="0" smtClean="0"/>
              <a:t>3- Filtration: </a:t>
            </a:r>
            <a:r>
              <a:rPr lang="en-US" sz="2800" dirty="0"/>
              <a:t>Membrane </a:t>
            </a:r>
            <a:r>
              <a:rPr lang="en-US" sz="2800" dirty="0" smtClean="0"/>
              <a:t>filter</a:t>
            </a:r>
            <a:r>
              <a:rPr lang="en-GB" sz="2800" dirty="0" smtClean="0"/>
              <a:t>,</a:t>
            </a:r>
            <a:r>
              <a:rPr lang="ar-sa" sz="2800" dirty="0" smtClean="0"/>
              <a:t> </a:t>
            </a:r>
            <a:r>
              <a:rPr lang="en-US" sz="2800" dirty="0" err="1"/>
              <a:t>Chamberland</a:t>
            </a:r>
            <a:r>
              <a:rPr lang="en-US" sz="2800" dirty="0"/>
              <a:t> </a:t>
            </a:r>
            <a:r>
              <a:rPr lang="en-US" sz="2800" dirty="0" smtClean="0"/>
              <a:t>filter</a:t>
            </a:r>
            <a:r>
              <a:rPr lang="en-GB" sz="2800" dirty="0" smtClean="0"/>
              <a:t>, </a:t>
            </a:r>
            <a:r>
              <a:rPr lang="en-US" sz="2800" dirty="0" err="1"/>
              <a:t>Berkefeld</a:t>
            </a:r>
            <a:r>
              <a:rPr lang="en-US" sz="2800" dirty="0"/>
              <a:t> </a:t>
            </a:r>
            <a:r>
              <a:rPr lang="en-US" sz="2800" dirty="0" smtClean="0"/>
              <a:t>filter.</a:t>
            </a:r>
          </a:p>
          <a:p>
            <a:endParaRPr lang="en-US" sz="2800" dirty="0"/>
          </a:p>
          <a:p>
            <a:r>
              <a:rPr lang="en-US" sz="2800" dirty="0" smtClean="0"/>
              <a:t>4- Staining: simple stain, complex stain</a:t>
            </a:r>
            <a:endParaRPr lang="en-GB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74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2375647" y="278343"/>
            <a:ext cx="4299807" cy="93978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/>
                <a:cs typeface="Arial"/>
              </a:rPr>
              <a:t>Microscope</a:t>
            </a:r>
            <a:endParaRPr lang="x-none" sz="3200" dirty="0">
              <a:latin typeface="Arial"/>
              <a:cs typeface="Arial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332" y="1524000"/>
            <a:ext cx="6505256" cy="474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93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6D8414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8442" y="1378303"/>
            <a:ext cx="5272088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839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2928926" y="571480"/>
            <a:ext cx="4572032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2400" dirty="0" smtClean="0">
                <a:solidFill>
                  <a:schemeClr val="tx1"/>
                </a:solidFill>
              </a:rPr>
              <a:t>صبغ الكائنات الدقيقة</a:t>
            </a:r>
          </a:p>
          <a:p>
            <a:pPr algn="ctr"/>
            <a:r>
              <a:rPr lang="x-none" sz="2400" dirty="0" smtClean="0">
                <a:solidFill>
                  <a:schemeClr val="tx1"/>
                </a:solidFill>
              </a:rPr>
              <a:t>أنواع الصبغ</a:t>
            </a:r>
            <a:endParaRPr lang="x-none" sz="2400" dirty="0">
              <a:solidFill>
                <a:schemeClr val="tx1"/>
              </a:solidFill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6072198" y="1785926"/>
            <a:ext cx="2143140" cy="857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Simple </a:t>
            </a:r>
            <a:r>
              <a:rPr lang="en-US" dirty="0" smtClean="0">
                <a:solidFill>
                  <a:srgbClr val="FF0000"/>
                </a:solidFill>
              </a:rPr>
              <a:t>Stain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1571604" y="1785926"/>
            <a:ext cx="2286016" cy="92869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Complex </a:t>
            </a:r>
            <a:r>
              <a:rPr lang="en-US" dirty="0" smtClean="0">
                <a:solidFill>
                  <a:srgbClr val="FF0000"/>
                </a:solidFill>
              </a:rPr>
              <a:t>Stain</a:t>
            </a:r>
            <a:endParaRPr lang="x-none" dirty="0" smtClean="0">
              <a:solidFill>
                <a:srgbClr val="FF0000"/>
              </a:solidFill>
            </a:endParaRPr>
          </a:p>
          <a:p>
            <a:pPr algn="ctr"/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5" name="مستطيل مستدير الزوايا 6"/>
          <p:cNvSpPr/>
          <p:nvPr/>
        </p:nvSpPr>
        <p:spPr>
          <a:xfrm>
            <a:off x="285720" y="3071810"/>
            <a:ext cx="2000264" cy="78581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dirty="0" smtClean="0">
                <a:solidFill>
                  <a:srgbClr val="FF0000"/>
                </a:solidFill>
              </a:rPr>
              <a:t>التفريقي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Differential Stain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6" name="مستطيل مستدير الزوايا 7"/>
          <p:cNvSpPr/>
          <p:nvPr/>
        </p:nvSpPr>
        <p:spPr>
          <a:xfrm>
            <a:off x="3143240" y="3071810"/>
            <a:ext cx="1643074" cy="85725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dirty="0" smtClean="0">
                <a:solidFill>
                  <a:srgbClr val="FF0000"/>
                </a:solidFill>
              </a:rPr>
              <a:t>صبغ التراكيب الخاصة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Special Stain</a:t>
            </a:r>
            <a:endParaRPr lang="x-none" dirty="0">
              <a:solidFill>
                <a:srgbClr val="FF0000"/>
              </a:solidFill>
            </a:endParaRPr>
          </a:p>
        </p:txBody>
      </p:sp>
      <p:sp>
        <p:nvSpPr>
          <p:cNvPr id="7" name="مستطيل مستدير الزوايا 8"/>
          <p:cNvSpPr/>
          <p:nvPr/>
        </p:nvSpPr>
        <p:spPr>
          <a:xfrm>
            <a:off x="500034" y="4357694"/>
            <a:ext cx="1571636" cy="7143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1400" dirty="0" smtClean="0">
                <a:solidFill>
                  <a:srgbClr val="FF0000"/>
                </a:solidFill>
              </a:rPr>
              <a:t>صبغة جرام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Gram Stain</a:t>
            </a:r>
            <a:endParaRPr lang="x-none" sz="1400" dirty="0" smtClean="0">
              <a:solidFill>
                <a:srgbClr val="FF0000"/>
              </a:solidFill>
            </a:endParaRPr>
          </a:p>
          <a:p>
            <a:pPr algn="ctr"/>
            <a:endParaRPr lang="x-none" sz="1400" dirty="0">
              <a:solidFill>
                <a:srgbClr val="FF0000"/>
              </a:solidFill>
            </a:endParaRPr>
          </a:p>
        </p:txBody>
      </p:sp>
      <p:sp>
        <p:nvSpPr>
          <p:cNvPr id="8" name="مستطيل مستدير الزوايا 9"/>
          <p:cNvSpPr/>
          <p:nvPr/>
        </p:nvSpPr>
        <p:spPr>
          <a:xfrm>
            <a:off x="285720" y="5500702"/>
            <a:ext cx="1928826" cy="7143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1400" dirty="0" smtClean="0">
                <a:solidFill>
                  <a:srgbClr val="FF0000"/>
                </a:solidFill>
              </a:rPr>
              <a:t>الصبغ المقاوم للأحماض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Acid-Fast  Stain</a:t>
            </a:r>
            <a:endParaRPr lang="x-none" sz="1400" dirty="0" smtClean="0">
              <a:solidFill>
                <a:srgbClr val="FF0000"/>
              </a:solidFill>
            </a:endParaRPr>
          </a:p>
          <a:p>
            <a:pPr algn="ctr"/>
            <a:endParaRPr lang="x-none" sz="1400" dirty="0">
              <a:solidFill>
                <a:srgbClr val="FF0000"/>
              </a:solidFill>
            </a:endParaRPr>
          </a:p>
        </p:txBody>
      </p:sp>
      <p:sp>
        <p:nvSpPr>
          <p:cNvPr id="9" name="مستطيل مستدير الزوايا 10"/>
          <p:cNvSpPr/>
          <p:nvPr/>
        </p:nvSpPr>
        <p:spPr>
          <a:xfrm>
            <a:off x="6072198" y="4464851"/>
            <a:ext cx="1785950" cy="121444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</a:rPr>
              <a:t>Crystal violet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1400" dirty="0" err="1" smtClean="0">
                <a:solidFill>
                  <a:srgbClr val="FF0000"/>
                </a:solidFill>
              </a:rPr>
              <a:t>Methylene</a:t>
            </a:r>
            <a:r>
              <a:rPr lang="en-US" sz="1400" dirty="0" smtClean="0">
                <a:solidFill>
                  <a:srgbClr val="FF0000"/>
                </a:solidFill>
              </a:rPr>
              <a:t> Blue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</a:rPr>
              <a:t>Malachite green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1400" dirty="0" err="1" smtClean="0">
                <a:solidFill>
                  <a:srgbClr val="FF0000"/>
                </a:solidFill>
              </a:rPr>
              <a:t>Safranin</a:t>
            </a:r>
            <a:endParaRPr lang="x-none" sz="1400" dirty="0">
              <a:solidFill>
                <a:srgbClr val="FF0000"/>
              </a:solidFill>
            </a:endParaRPr>
          </a:p>
        </p:txBody>
      </p:sp>
      <p:sp>
        <p:nvSpPr>
          <p:cNvPr id="10" name="مستطيل مستدير الزوايا 12"/>
          <p:cNvSpPr/>
          <p:nvPr/>
        </p:nvSpPr>
        <p:spPr>
          <a:xfrm>
            <a:off x="3000364" y="4357694"/>
            <a:ext cx="1714512" cy="192882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</a:rPr>
              <a:t>Capsule Stain</a:t>
            </a:r>
          </a:p>
          <a:p>
            <a:pPr algn="l" rtl="0">
              <a:buFont typeface="Wingdings" pitchFamily="2" charset="2"/>
              <a:buChar char="q"/>
            </a:pPr>
            <a:endParaRPr lang="en-US" sz="1400" dirty="0" smtClean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1400" dirty="0" err="1" smtClean="0">
                <a:solidFill>
                  <a:srgbClr val="FF0000"/>
                </a:solidFill>
              </a:rPr>
              <a:t>Endospore</a:t>
            </a:r>
            <a:r>
              <a:rPr lang="en-US" sz="1400" dirty="0" smtClean="0">
                <a:solidFill>
                  <a:srgbClr val="FF0000"/>
                </a:solidFill>
              </a:rPr>
              <a:t> Stain (Schaeffer-Fulton </a:t>
            </a:r>
            <a:r>
              <a:rPr lang="en-US" sz="1400" dirty="0" err="1" smtClean="0">
                <a:solidFill>
                  <a:srgbClr val="FF0000"/>
                </a:solidFill>
              </a:rPr>
              <a:t>endospore</a:t>
            </a:r>
            <a:r>
              <a:rPr lang="en-US" sz="1400" dirty="0" smtClean="0">
                <a:solidFill>
                  <a:srgbClr val="FF0000"/>
                </a:solidFill>
              </a:rPr>
              <a:t> Stain)</a:t>
            </a:r>
          </a:p>
          <a:p>
            <a:pPr algn="l" rtl="0">
              <a:buFont typeface="Wingdings" pitchFamily="2" charset="2"/>
              <a:buChar char="q"/>
            </a:pPr>
            <a:endParaRPr lang="en-US" sz="1400" dirty="0" smtClean="0">
              <a:solidFill>
                <a:srgbClr val="FF0000"/>
              </a:solidFill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sz="1400" dirty="0" smtClean="0">
                <a:solidFill>
                  <a:srgbClr val="FF0000"/>
                </a:solidFill>
              </a:rPr>
              <a:t>Flagella Stain</a:t>
            </a:r>
          </a:p>
        </p:txBody>
      </p:sp>
      <p:cxnSp>
        <p:nvCxnSpPr>
          <p:cNvPr id="11" name="رابط كسهم مستقيم 14"/>
          <p:cNvCxnSpPr>
            <a:stCxn id="3" idx="4"/>
          </p:cNvCxnSpPr>
          <p:nvPr/>
        </p:nvCxnSpPr>
        <p:spPr>
          <a:xfrm>
            <a:off x="7143768" y="2643182"/>
            <a:ext cx="0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22"/>
          <p:cNvCxnSpPr>
            <a:stCxn id="4" idx="4"/>
          </p:cNvCxnSpPr>
          <p:nvPr/>
        </p:nvCxnSpPr>
        <p:spPr>
          <a:xfrm rot="16200000" flipH="1">
            <a:off x="2893207" y="2536025"/>
            <a:ext cx="35719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24"/>
          <p:cNvCxnSpPr>
            <a:stCxn id="4" idx="4"/>
          </p:cNvCxnSpPr>
          <p:nvPr/>
        </p:nvCxnSpPr>
        <p:spPr>
          <a:xfrm rot="5400000">
            <a:off x="2285984" y="2643182"/>
            <a:ext cx="35719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26"/>
          <p:cNvCxnSpPr>
            <a:stCxn id="6" idx="2"/>
          </p:cNvCxnSpPr>
          <p:nvPr/>
        </p:nvCxnSpPr>
        <p:spPr>
          <a:xfrm rot="16200000" flipH="1">
            <a:off x="3768322" y="4125520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28"/>
          <p:cNvCxnSpPr/>
          <p:nvPr/>
        </p:nvCxnSpPr>
        <p:spPr>
          <a:xfrm rot="5400000">
            <a:off x="1107257" y="410766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75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Scope of Microbiology</a:t>
            </a:r>
            <a:r>
              <a:rPr lang="en-US" sz="3200" b="1" dirty="0" smtClean="0">
                <a:latin typeface="Arial"/>
                <a:ea typeface="Calibri" charset="0"/>
                <a:cs typeface="Arial"/>
              </a:rPr>
              <a:t>:</a:t>
            </a:r>
            <a:r>
              <a:rPr lang="en-US" sz="3200" dirty="0" smtClean="0">
                <a:latin typeface="Arial"/>
                <a:ea typeface="Calibri" charset="0"/>
                <a:cs typeface="Arial"/>
              </a:rPr>
              <a:t> </a:t>
            </a:r>
            <a:br>
              <a:rPr lang="en-US" sz="3200" dirty="0" smtClean="0">
                <a:latin typeface="Arial"/>
                <a:ea typeface="Calibri" charset="0"/>
                <a:cs typeface="Arial"/>
              </a:rPr>
            </a:br>
            <a:endParaRPr lang="ar-sa" sz="3200" dirty="0">
              <a:latin typeface="Arial"/>
              <a:ea typeface="Calibri" charset="0"/>
              <a:cs typeface="Arial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chemeClr val="accent5"/>
              </a:buClr>
              <a:buFont typeface="Times New Roman" pitchFamily="18" charset="0"/>
              <a:buChar char="•"/>
              <a:tabLst>
                <a:tab pos="457200" algn="l"/>
              </a:tabLst>
              <a:defRPr/>
            </a:pPr>
            <a:r>
              <a:rPr lang="en-US" sz="2800" dirty="0" smtClean="0">
                <a:ea typeface="Calibri" pitchFamily="34" charset="0"/>
                <a:cs typeface="Arial" pitchFamily="34" charset="0"/>
              </a:rPr>
              <a:t>Microbiology has an impact on medicine, agriculture, food science, ecology, genetics, biochemistry, immunology, and many other fields.</a:t>
            </a:r>
            <a:endParaRPr lang="en-US" sz="28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567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68313" y="656478"/>
            <a:ext cx="8556625" cy="6191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Medical Microbiology: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Monotype Sorts" charset="0"/>
              <a:buNone/>
            </a:pPr>
            <a:r>
              <a:rPr lang="en-US" sz="2800" dirty="0">
                <a:latin typeface="Arial"/>
                <a:ea typeface="Calibri" charset="0"/>
                <a:cs typeface="Arial"/>
              </a:rPr>
              <a:t>D</a:t>
            </a:r>
            <a:r>
              <a:rPr lang="en-US" sz="2800" dirty="0" smtClean="0">
                <a:latin typeface="Arial"/>
                <a:ea typeface="Calibri" charset="0"/>
                <a:cs typeface="Arial"/>
              </a:rPr>
              <a:t>eals with diseases of humans and animals; identify and how to eliminate agents causing infectious diseases.</a:t>
            </a:r>
            <a:r>
              <a:rPr lang="en-US" sz="2800" b="1" dirty="0" smtClean="0">
                <a:latin typeface="Arial"/>
                <a:ea typeface="Calibri" charset="0"/>
                <a:cs typeface="Arial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Monotype Sorts" charset="0"/>
              <a:buNone/>
            </a:pPr>
            <a:endParaRPr lang="en-US" sz="2800" dirty="0" smtClean="0">
              <a:latin typeface="Arial"/>
              <a:ea typeface="Calibri" charset="0"/>
              <a:cs typeface="Arial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Agricultural Microbiology:</a:t>
            </a:r>
            <a:r>
              <a:rPr lang="en-US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Clr>
                <a:srgbClr val="7CCA62"/>
              </a:buClr>
              <a:buFont typeface="Monotype Sorts" charset="0"/>
              <a:buNone/>
            </a:pPr>
            <a:r>
              <a:rPr lang="en-US" sz="2800" dirty="0">
                <a:latin typeface="Arial"/>
                <a:ea typeface="Calibri" charset="0"/>
                <a:cs typeface="Arial"/>
              </a:rPr>
              <a:t>I</a:t>
            </a:r>
            <a:r>
              <a:rPr lang="en-US" sz="2800" dirty="0" smtClean="0">
                <a:latin typeface="Arial"/>
                <a:ea typeface="Calibri" charset="0"/>
                <a:cs typeface="Arial"/>
              </a:rPr>
              <a:t>mpact of microorganisms on agriculture; combat plant diseases that attack important food crops.</a:t>
            </a:r>
          </a:p>
          <a:p>
            <a:pPr marL="0" indent="0">
              <a:buClr>
                <a:srgbClr val="7CCA62"/>
              </a:buClr>
            </a:pPr>
            <a:endParaRPr lang="ar-sa" dirty="0">
              <a:latin typeface="Arial"/>
              <a:ea typeface="Calibri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207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352425" y="396875"/>
            <a:ext cx="8612188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Food and Dairy Microbiology: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ar-sa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52425" y="1463675"/>
            <a:ext cx="8251825" cy="4724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Clr>
                <a:schemeClr val="accent5"/>
              </a:buClr>
              <a:buNone/>
              <a:defRPr/>
            </a:pPr>
            <a:r>
              <a:rPr lang="en-US" sz="2800" dirty="0"/>
              <a:t>P</a:t>
            </a:r>
            <a:r>
              <a:rPr lang="en-US" sz="2800" dirty="0" smtClean="0"/>
              <a:t>revent microbial spoilage of food &amp; transmission of food-borne diseases (e.g. salmonellosis); use microorganisms to make food such as cheeses, yogurts, pickles, beer, etc.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5177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Industrial Microbiology: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ar-sa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23850" y="1700213"/>
            <a:ext cx="8107363" cy="47244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Clr>
                <a:srgbClr val="FF3399"/>
              </a:buClr>
              <a:buNone/>
            </a:pPr>
            <a:r>
              <a:rPr lang="en-US" sz="2800" dirty="0">
                <a:latin typeface="Arial"/>
                <a:cs typeface="Arial"/>
              </a:rPr>
              <a:t>U</a:t>
            </a:r>
            <a:r>
              <a:rPr lang="en-US" sz="2800" dirty="0" smtClean="0">
                <a:latin typeface="Arial"/>
                <a:cs typeface="Arial"/>
              </a:rPr>
              <a:t>sing microorganisms to make products such as antibiotics, vaccines, steroids, alcohols &amp; other solvents, vitamins, amino acids, enzymes, etc.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048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792163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Genetic Engineering:</a:t>
            </a: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ar-sa"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40000"/>
              </a:lnSpc>
              <a:buClr>
                <a:srgbClr val="FF3399"/>
              </a:buClr>
              <a:buNone/>
            </a:pPr>
            <a:r>
              <a:rPr lang="en-US" sz="2800" dirty="0" smtClean="0">
                <a:latin typeface="Arial"/>
                <a:cs typeface="Arial"/>
              </a:rPr>
              <a:t>Engineered microorganisms used to make hormones, antibiotics, vaccines and other products.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endParaRPr lang="en-US" sz="2800" dirty="0" smtClean="0">
              <a:latin typeface="Arial"/>
              <a:cs typeface="Arial"/>
            </a:endParaRPr>
          </a:p>
          <a:p>
            <a:pPr marL="0" indent="0">
              <a:buClr>
                <a:srgbClr val="FF3399"/>
              </a:buClr>
            </a:pPr>
            <a:endParaRPr lang="ar-sa" sz="44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0" indent="0">
              <a:buClr>
                <a:srgbClr val="7CCA62"/>
              </a:buClr>
            </a:pPr>
            <a:endParaRPr lang="ar-sa" sz="4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115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5798" y="622012"/>
            <a:ext cx="522330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rtl="1"/>
            <a:r>
              <a:rPr lang="en-US" sz="3200" b="1" dirty="0">
                <a:solidFill>
                  <a:prstClr val="black"/>
                </a:solidFill>
              </a:rPr>
              <a:t>Taxonomy of microorganisms  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5883" y="1641600"/>
            <a:ext cx="4572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u="sng" dirty="0">
                <a:latin typeface="Calibri" charset="0"/>
                <a:ea typeface="Calibri" charset="0"/>
                <a:cs typeface="Arial" charset="0"/>
              </a:rPr>
              <a:t>Taxonomic </a:t>
            </a:r>
            <a:r>
              <a:rPr lang="en-US" sz="2800" b="1" u="sng" dirty="0" smtClean="0">
                <a:latin typeface="Calibri" charset="0"/>
                <a:ea typeface="Calibri" charset="0"/>
                <a:cs typeface="Arial" charset="0"/>
              </a:rPr>
              <a:t>categories</a:t>
            </a:r>
          </a:p>
          <a:p>
            <a:endParaRPr lang="en-US" sz="1100" b="1" u="sng" dirty="0" smtClean="0">
              <a:latin typeface="Calibri" charset="0"/>
              <a:ea typeface="Calibri" charset="0"/>
              <a:cs typeface="Arial" charset="0"/>
            </a:endParaRPr>
          </a:p>
          <a:p>
            <a:endParaRPr lang="en-US" sz="1100" b="1" u="sng" dirty="0">
              <a:latin typeface="Calibri" charset="0"/>
              <a:ea typeface="Calibri" charset="0"/>
              <a:cs typeface="Arial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Life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Domain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Kingdom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Phylum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Class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Order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Family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Genus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Arial" charset="0"/>
              </a:rPr>
              <a:t>Species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013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5"/>
          <a:stretch/>
        </p:blipFill>
        <p:spPr bwMode="auto">
          <a:xfrm>
            <a:off x="1744292" y="2552385"/>
            <a:ext cx="5591797" cy="3894914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4657" y="493952"/>
            <a:ext cx="6473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Classification of microorganism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8634" y="1193294"/>
            <a:ext cx="7953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dirty="0"/>
              <a:t>The </a:t>
            </a:r>
            <a:r>
              <a:rPr lang="en-US" sz="2400" b="1" dirty="0"/>
              <a:t>Domain</a:t>
            </a:r>
            <a:r>
              <a:rPr lang="en-US" sz="2400" dirty="0"/>
              <a:t> system was developed by </a:t>
            </a:r>
            <a:r>
              <a:rPr lang="en-US" sz="2400" b="1" dirty="0"/>
              <a:t>Dr. </a:t>
            </a:r>
            <a:r>
              <a:rPr lang="en-US" sz="2400" b="1" dirty="0" err="1"/>
              <a:t>Woese</a:t>
            </a:r>
            <a:r>
              <a:rPr lang="en-US" sz="2400" dirty="0"/>
              <a:t>. The </a:t>
            </a:r>
            <a:r>
              <a:rPr lang="en-US" sz="2400" b="1" dirty="0"/>
              <a:t>basis</a:t>
            </a:r>
            <a:r>
              <a:rPr lang="en-US" sz="2400" dirty="0"/>
              <a:t> of the Domain system is the </a:t>
            </a:r>
            <a:r>
              <a:rPr lang="en-US" sz="2400" b="1" dirty="0" err="1"/>
              <a:t>rRNA</a:t>
            </a:r>
            <a:r>
              <a:rPr lang="en-US" sz="2400" b="1" dirty="0"/>
              <a:t> sequence</a:t>
            </a:r>
            <a:r>
              <a:rPr lang="en-US" sz="2400" dirty="0"/>
              <a:t> information.</a:t>
            </a: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495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63176" y="1733177"/>
            <a:ext cx="7590585" cy="56627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•"/>
              <a:tabLst>
                <a:tab pos="4521200" algn="l"/>
              </a:tabLst>
            </a:pPr>
            <a:r>
              <a:rPr lang="en-US" i="1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1. Bacteria </a:t>
            </a:r>
            <a:endParaRPr lang="en-US" dirty="0" smtClean="0">
              <a:solidFill>
                <a:srgbClr val="FF0000"/>
              </a:solidFill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•"/>
              <a:tabLst>
                <a:tab pos="4521200" algn="l"/>
              </a:tabLst>
            </a:pPr>
            <a:r>
              <a:rPr lang="en-US" sz="2800" i="1" dirty="0" smtClean="0">
                <a:latin typeface="Arial"/>
                <a:ea typeface="Calibri" charset="0"/>
                <a:cs typeface="Arial"/>
              </a:rPr>
              <a:t>Unicellular prokaryotes with cell wall containing peptidoglycan</a:t>
            </a:r>
            <a:endParaRPr lang="en-US" sz="2800" dirty="0" smtClean="0">
              <a:latin typeface="Arial"/>
              <a:ea typeface="Calibri" charset="0"/>
              <a:cs typeface="Arial"/>
            </a:endParaRPr>
          </a:p>
          <a:p>
            <a:pPr lvl="1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•"/>
              <a:tabLst>
                <a:tab pos="4521200" algn="l"/>
              </a:tabLst>
            </a:pPr>
            <a:r>
              <a:rPr lang="en-US" b="1" i="1" dirty="0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2. </a:t>
            </a:r>
            <a:r>
              <a:rPr lang="en-US" b="1" i="1" dirty="0" err="1" smtClean="0">
                <a:solidFill>
                  <a:srgbClr val="FF0000"/>
                </a:solidFill>
                <a:latin typeface="Arial"/>
                <a:ea typeface="Calibri" charset="0"/>
                <a:cs typeface="Arial"/>
              </a:rPr>
              <a:t>Archaea</a:t>
            </a:r>
            <a:endParaRPr lang="en-US" b="1" dirty="0" smtClean="0">
              <a:solidFill>
                <a:srgbClr val="FF0000"/>
              </a:solidFill>
              <a:latin typeface="Arial"/>
              <a:ea typeface="Calibri" charset="0"/>
              <a:cs typeface="Arial"/>
            </a:endParaRPr>
          </a:p>
          <a:p>
            <a:pPr lvl="2">
              <a:lnSpc>
                <a:spcPct val="115000"/>
              </a:lnSpc>
              <a:spcAft>
                <a:spcPts val="1000"/>
              </a:spcAft>
              <a:buFont typeface="Times New Roman" charset="0"/>
              <a:buChar char="•"/>
              <a:tabLst>
                <a:tab pos="4521200" algn="l"/>
              </a:tabLst>
            </a:pPr>
            <a:r>
              <a:rPr lang="en-US" sz="2800" i="1" dirty="0" smtClean="0">
                <a:latin typeface="Arial"/>
                <a:ea typeface="Calibri" charset="0"/>
                <a:cs typeface="Arial"/>
              </a:rPr>
              <a:t>Unicellular prokaryotes with no </a:t>
            </a:r>
            <a:r>
              <a:rPr lang="en-US" sz="2800" i="1" dirty="0" err="1" smtClean="0">
                <a:latin typeface="Arial"/>
                <a:ea typeface="Calibri" charset="0"/>
                <a:cs typeface="Arial"/>
              </a:rPr>
              <a:t>peptodoglycan</a:t>
            </a:r>
            <a:r>
              <a:rPr lang="en-US" sz="2800" i="1" dirty="0" smtClean="0">
                <a:latin typeface="Arial"/>
                <a:ea typeface="Calibri" charset="0"/>
                <a:cs typeface="Arial"/>
              </a:rPr>
              <a:t> in cell wall</a:t>
            </a:r>
            <a:endParaRPr lang="en-US" sz="2800" dirty="0" smtClean="0">
              <a:latin typeface="Arial"/>
              <a:ea typeface="Calibri" charset="0"/>
              <a:cs typeface="Arial"/>
            </a:endParaRPr>
          </a:p>
          <a:p>
            <a:pPr marL="0" indent="0">
              <a:buClr>
                <a:srgbClr val="7CCA62"/>
              </a:buClr>
              <a:buFont typeface="Wingdings 2" charset="0"/>
              <a:buNone/>
              <a:tabLst>
                <a:tab pos="4521200" algn="l"/>
              </a:tabLst>
            </a:pPr>
            <a:endParaRPr lang="ar-sa" sz="36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434" y="358588"/>
            <a:ext cx="814574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/>
                <a:ea typeface="Calibri" charset="0"/>
                <a:cs typeface="Arial"/>
              </a:rPr>
              <a:t>This classification depends on dividing the </a:t>
            </a:r>
            <a:r>
              <a:rPr lang="en-US" sz="2800" dirty="0" smtClean="0">
                <a:latin typeface="Arial"/>
                <a:ea typeface="Calibri" charset="0"/>
                <a:cs typeface="Arial"/>
              </a:rPr>
              <a:t>living </a:t>
            </a:r>
            <a:r>
              <a:rPr lang="en-US" sz="2800" dirty="0">
                <a:latin typeface="Arial"/>
                <a:ea typeface="Calibri" charset="0"/>
                <a:cs typeface="Arial"/>
              </a:rPr>
              <a:t>Organisms  into 3 Domains  (1978   Carl </a:t>
            </a:r>
            <a:r>
              <a:rPr lang="en-US" sz="2800" dirty="0" err="1">
                <a:latin typeface="Arial"/>
                <a:ea typeface="Calibri" charset="0"/>
                <a:cs typeface="Arial"/>
              </a:rPr>
              <a:t>Woese</a:t>
            </a:r>
            <a:r>
              <a:rPr lang="en-US" sz="2800" dirty="0">
                <a:latin typeface="Arial"/>
                <a:ea typeface="Calibri" charset="0"/>
                <a:cs typeface="Arial"/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44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379</Words>
  <Application>Microsoft Macintosh PowerPoint</Application>
  <PresentationFormat>On-screen Show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15</cp:revision>
  <dcterms:created xsi:type="dcterms:W3CDTF">2015-09-04T15:07:15Z</dcterms:created>
  <dcterms:modified xsi:type="dcterms:W3CDTF">2015-09-05T22:59:52Z</dcterms:modified>
</cp:coreProperties>
</file>