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4" r:id="rId1"/>
  </p:sldMasterIdLst>
  <p:notesMasterIdLst>
    <p:notesMasterId r:id="rId33"/>
  </p:notesMasterIdLst>
  <p:sldIdLst>
    <p:sldId id="256" r:id="rId2"/>
    <p:sldId id="284" r:id="rId3"/>
    <p:sldId id="257" r:id="rId4"/>
    <p:sldId id="258" r:id="rId5"/>
    <p:sldId id="259" r:id="rId6"/>
    <p:sldId id="260" r:id="rId7"/>
    <p:sldId id="283" r:id="rId8"/>
    <p:sldId id="261" r:id="rId9"/>
    <p:sldId id="285"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81410"/>
  </p:normalViewPr>
  <p:slideViewPr>
    <p:cSldViewPr snapToGrid="0" snapToObjects="1">
      <p:cViewPr varScale="1">
        <p:scale>
          <a:sx n="76" d="100"/>
          <a:sy n="76" d="100"/>
        </p:scale>
        <p:origin x="216" y="4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415E04-DA71-1F41-8E0C-B3E2F55F36EA}" type="datetimeFigureOut">
              <a:rPr lang="en-US" smtClean="0"/>
              <a:t>10/10/16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937C5-56AD-1E4D-A832-B2E3710FB435}" type="slidenum">
              <a:rPr lang="en-US" smtClean="0"/>
              <a:t>‹#›</a:t>
            </a:fld>
            <a:endParaRPr lang="en-US"/>
          </a:p>
        </p:txBody>
      </p:sp>
    </p:spTree>
    <p:extLst>
      <p:ext uri="{BB962C8B-B14F-4D97-AF65-F5344CB8AC3E}">
        <p14:creationId xmlns:p14="http://schemas.microsoft.com/office/powerpoint/2010/main" val="1543429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939937C5-56AD-1E4D-A832-B2E3710FB435}" type="slidenum">
              <a:rPr lang="en-US" smtClean="0"/>
              <a:t>3</a:t>
            </a:fld>
            <a:endParaRPr lang="en-US"/>
          </a:p>
        </p:txBody>
      </p:sp>
    </p:spTree>
    <p:extLst>
      <p:ext uri="{BB962C8B-B14F-4D97-AF65-F5344CB8AC3E}">
        <p14:creationId xmlns:p14="http://schemas.microsoft.com/office/powerpoint/2010/main" val="972197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C902720C-67DF-DC48-9FD7-076FD9FAAF20}"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325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AFAEAA-BCA6-B14E-8B54-B791A9A1DECD}"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858948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9608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8818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1626363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3804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944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584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2456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1938928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AFAEAA-BCA6-B14E-8B54-B791A9A1DECD}"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2720C-67DF-DC48-9FD7-076FD9FAAF20}"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474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AFAEAA-BCA6-B14E-8B54-B791A9A1DECD}"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134309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5AFAEAA-BCA6-B14E-8B54-B791A9A1DECD}" type="datetimeFigureOut">
              <a:rPr lang="en-US" smtClean="0"/>
              <a:t>10/10/16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2720C-67DF-DC48-9FD7-076FD9FAAF20}"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5135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5AFAEAA-BCA6-B14E-8B54-B791A9A1DECD}" type="datetimeFigureOut">
              <a:rPr lang="en-US" smtClean="0"/>
              <a:t>10/10/16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2720C-67DF-DC48-9FD7-076FD9FAAF20}"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586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AFAEAA-BCA6-B14E-8B54-B791A9A1DECD}" type="datetimeFigureOut">
              <a:rPr lang="en-US" smtClean="0"/>
              <a:t>10/10/16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160055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AFAEAA-BCA6-B14E-8B54-B791A9A1DECD}"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2720C-67DF-DC48-9FD7-076FD9FAAF20}"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5027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AFAEAA-BCA6-B14E-8B54-B791A9A1DECD}"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02720C-67DF-DC48-9FD7-076FD9FAAF20}" type="slidenum">
              <a:rPr lang="en-US" smtClean="0"/>
              <a:t>‹#›</a:t>
            </a:fld>
            <a:endParaRPr lang="en-US"/>
          </a:p>
        </p:txBody>
      </p:sp>
    </p:spTree>
    <p:extLst>
      <p:ext uri="{BB962C8B-B14F-4D97-AF65-F5344CB8AC3E}">
        <p14:creationId xmlns:p14="http://schemas.microsoft.com/office/powerpoint/2010/main" val="2140251683"/>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5AFAEAA-BCA6-B14E-8B54-B791A9A1DECD}" type="datetimeFigureOut">
              <a:rPr lang="en-US" smtClean="0"/>
              <a:t>10/10/16</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902720C-67DF-DC48-9FD7-076FD9FAAF20}" type="slidenum">
              <a:rPr lang="en-US" smtClean="0"/>
              <a:t>‹#›</a:t>
            </a:fld>
            <a:endParaRPr lang="en-US"/>
          </a:p>
        </p:txBody>
      </p:sp>
    </p:spTree>
    <p:extLst>
      <p:ext uri="{BB962C8B-B14F-4D97-AF65-F5344CB8AC3E}">
        <p14:creationId xmlns:p14="http://schemas.microsoft.com/office/powerpoint/2010/main" val="2023318665"/>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 id="2147483968" r:id="rId14"/>
    <p:sldLayoutId id="2147483969" r:id="rId15"/>
    <p:sldLayoutId id="2147483970" r:id="rId16"/>
    <p:sldLayoutId id="214748397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Z3LkN1sTkG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defTabSz="914400" rtl="1" eaLnBrk="1" latinLnBrk="0" hangingPunct="1">
              <a:lnSpc>
                <a:spcPct val="90000"/>
              </a:lnSpc>
              <a:spcBef>
                <a:spcPct val="0"/>
              </a:spcBef>
              <a:buNone/>
            </a:pPr>
            <a:r>
              <a:rPr lang="ar-SA" sz="4000" dirty="0" smtClean="0"/>
              <a:t>أبرز ملامح الإعلام السعودي المقروء في فترة الستينات والسبعينيات الهجرية</a:t>
            </a:r>
            <a:endParaRPr lang="en-US" sz="40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36313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مجلة قافلة الزيت</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صدر العدد الأول منها في عام ١٩٥٣م في الظهران</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أصدرتها شركة الزيت العربي(أرامكو) باللغة العربية لموظفيها العربي، وهي تعنى بالشؤون العلمية والثقافية إلى جانب المواضع المتعلقة بصناعة الزيت.</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تعتبر أول مطبوعة صدرت باللغة العربية في المنطقة الشرقية، ومازالت تصدر من أرامكو تحت اسم القافلة.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هي مجلة شهرية وكانت تطبع في بيروت ثم بعد ذلك نقلت طباعتها في مطابع المطوع في الدمام،</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اول رئيس تحرير لمجلة القافلة هو شكيب الأموي.</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يطبع منها حوالي ٣٠ الف نسخة شهريا.</a:t>
            </a:r>
            <a:endParaRPr lang="en-US" sz="2400" dirty="0"/>
          </a:p>
        </p:txBody>
      </p:sp>
    </p:spTree>
    <p:extLst>
      <p:ext uri="{BB962C8B-B14F-4D97-AF65-F5344CB8AC3E}">
        <p14:creationId xmlns:p14="http://schemas.microsoft.com/office/powerpoint/2010/main" val="489705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جريدة اخبار الظهران</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 صدر العدد الأول منها ١٩٥٤م</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في بدايتها صدرت باسم الظهران ولكن بعد عدة إصدارات تغير مسماها إلى اخبار الظهران.</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كان رئيس تحريرها عبدالله المحلوق.</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جريدة الظهران تعتبر اول جريدة صدرت في المنطقة الشرقية.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استمرت اخبار الظهران في الصدور حتى عام ١٩٨٣م حيث توقفت عن الصدور في عهد المؤسسات الصحفية.</a:t>
            </a:r>
          </a:p>
        </p:txBody>
      </p:sp>
    </p:spTree>
    <p:extLst>
      <p:ext uri="{BB962C8B-B14F-4D97-AF65-F5344CB8AC3E}">
        <p14:creationId xmlns:p14="http://schemas.microsoft.com/office/powerpoint/2010/main" val="1482908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الرياض</a:t>
            </a:r>
            <a:endParaRPr lang="en-US" dirty="0">
              <a:solidFill>
                <a:srgbClr val="FF0000"/>
              </a:solidFill>
            </a:endParaRPr>
          </a:p>
        </p:txBody>
      </p:sp>
      <p:sp>
        <p:nvSpPr>
          <p:cNvPr id="3" name="Content Placeholder 2"/>
          <p:cNvSpPr>
            <a:spLocks noGrp="1"/>
          </p:cNvSpPr>
          <p:nvPr>
            <p:ph idx="1"/>
          </p:nvPr>
        </p:nvSpPr>
        <p:spPr/>
        <p:txBody>
          <a:bodyPr>
            <a:noAutofit/>
          </a:bodyPr>
          <a:lstStyle/>
          <a:p>
            <a:pPr algn="just" rtl="1"/>
            <a:r>
              <a:rPr lang="ar-SA" sz="2800" dirty="0" smtClean="0"/>
              <a:t>صدر العدد الأول منها </a:t>
            </a:r>
            <a:r>
              <a:rPr lang="ar-SA" sz="2800" dirty="0"/>
              <a:t>١٣٧٣هـ </a:t>
            </a:r>
            <a:r>
              <a:rPr lang="ar-SA" sz="2800" dirty="0" smtClean="0"/>
              <a:t>بجدة.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تعتبر اول مجلة مصورة في المملكة أسسها احمد عبيد وتولى رئاسة تحريرها مدني بن حميد.</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كانت المجلة تهتم بأن يكون صورة الغلاف تمثل اهم اثار المملكة الدينية والتاريخية والحيوية وكانت تهتم بالصور اكثر من اهتمامها بالمقال الادبي والشعر والخبر المحلي اكثر من الخبر الخارجي.</a:t>
            </a:r>
          </a:p>
          <a:p>
            <a:pPr algn="just" rtl="1"/>
            <a:r>
              <a:rPr lang="ar-SA" sz="2800" dirty="0" smtClean="0"/>
              <a:t>توقفت عن الصدور في عام </a:t>
            </a:r>
            <a:r>
              <a:rPr lang="ar-SA" sz="2800" dirty="0"/>
              <a:t>١٣٧٤هـ.</a:t>
            </a:r>
            <a:endParaRPr lang="en-US" sz="2800" dirty="0"/>
          </a:p>
        </p:txBody>
      </p:sp>
    </p:spTree>
    <p:extLst>
      <p:ext uri="{BB962C8B-B14F-4D97-AF65-F5344CB8AC3E}">
        <p14:creationId xmlns:p14="http://schemas.microsoft.com/office/powerpoint/2010/main" val="77727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الفجر الجديد</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صدرت في عام ١٩٥٤م في الدمام</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هي جريدة أسبوعية جامعة تصدر مؤقتا كل نصف شهريا.</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صاحب الامتياز ومدير التحرير هو الشيخ يعقوب.</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ليس معروف متى توقفت عن الصدور ولا أسباب التوقف.</a:t>
            </a:r>
          </a:p>
        </p:txBody>
      </p:sp>
    </p:spTree>
    <p:extLst>
      <p:ext uri="{BB962C8B-B14F-4D97-AF65-F5344CB8AC3E}">
        <p14:creationId xmlns:p14="http://schemas.microsoft.com/office/powerpoint/2010/main" val="2058575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الإذاعة</a:t>
            </a:r>
            <a:endParaRPr lang="en-US" dirty="0">
              <a:solidFill>
                <a:srgbClr val="FF0000"/>
              </a:solidFill>
            </a:endParaRPr>
          </a:p>
        </p:txBody>
      </p:sp>
      <p:sp>
        <p:nvSpPr>
          <p:cNvPr id="3" name="Content Placeholder 2"/>
          <p:cNvSpPr>
            <a:spLocks noGrp="1"/>
          </p:cNvSpPr>
          <p:nvPr>
            <p:ph idx="1"/>
          </p:nvPr>
        </p:nvSpPr>
        <p:spPr/>
        <p:txBody>
          <a:bodyPr>
            <a:noAutofit/>
          </a:bodyPr>
          <a:lstStyle/>
          <a:p>
            <a:pPr algn="just" rtl="1"/>
            <a:r>
              <a:rPr lang="ar-SA" sz="2800" dirty="0" smtClean="0"/>
              <a:t>صدر العدد الأول في عام </a:t>
            </a:r>
            <a:r>
              <a:rPr lang="ar-SA" sz="2800" dirty="0"/>
              <a:t>١٣٧٥هـ </a:t>
            </a:r>
            <a:r>
              <a:rPr lang="ar-SA" sz="2800" dirty="0" smtClean="0"/>
              <a:t>في جدة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أصدرتها وزارة الاعلام وهي مجلة شهرية جامعة.</a:t>
            </a:r>
          </a:p>
          <a:p>
            <a:pPr algn="just" rtl="1"/>
            <a:r>
              <a:rPr lang="ar-SA" sz="2800" dirty="0" smtClean="0"/>
              <a:t>توقفت عن الصدور بعد ان تحول مسماها إلى مجلة الإذاعة والتلفزيون في عام </a:t>
            </a:r>
            <a:r>
              <a:rPr lang="ar-SA" sz="2800" dirty="0"/>
              <a:t>١٣٧٨هـ.</a:t>
            </a:r>
            <a:endParaRPr lang="ar-SA" sz="2800" dirty="0" smtClean="0"/>
          </a:p>
          <a:p>
            <a:pPr algn="just" rtl="1"/>
            <a:r>
              <a:rPr lang="ar-SA" sz="2800" dirty="0" smtClean="0"/>
              <a:t>عادت في الصدور </a:t>
            </a:r>
            <a:r>
              <a:rPr lang="ar-SA" sz="2800" dirty="0"/>
              <a:t>١٤١٩هـ </a:t>
            </a:r>
            <a:r>
              <a:rPr lang="ar-SA" sz="2800" dirty="0" smtClean="0"/>
              <a:t>بمسمى جديد مجلة الاعلام والاتصال تحت اشراف معالي وزير الثقافة والاعلام الدكتور فؤاد الفارسي وكان رئيس التحرير  الدكتور عبدالله المناع.</a:t>
            </a:r>
            <a:endParaRPr lang="en-US" sz="2800" dirty="0"/>
          </a:p>
        </p:txBody>
      </p:sp>
    </p:spTree>
    <p:extLst>
      <p:ext uri="{BB962C8B-B14F-4D97-AF65-F5344CB8AC3E}">
        <p14:creationId xmlns:p14="http://schemas.microsoft.com/office/powerpoint/2010/main" val="620924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مجلة وزارة الزراعة</a:t>
            </a:r>
            <a:endParaRPr lang="en-US" dirty="0">
              <a:solidFill>
                <a:srgbClr val="FF0000"/>
              </a:solidFill>
            </a:endParaRPr>
          </a:p>
        </p:txBody>
      </p:sp>
      <p:sp>
        <p:nvSpPr>
          <p:cNvPr id="3" name="Content Placeholder 2"/>
          <p:cNvSpPr>
            <a:spLocks noGrp="1"/>
          </p:cNvSpPr>
          <p:nvPr>
            <p:ph idx="1"/>
          </p:nvPr>
        </p:nvSpPr>
        <p:spPr/>
        <p:txBody>
          <a:bodyPr>
            <a:normAutofit/>
          </a:bodyPr>
          <a:lstStyle/>
          <a:p>
            <a:pPr algn="just" rtl="1"/>
            <a:r>
              <a:rPr lang="ar-SA" sz="2800" dirty="0" smtClean="0"/>
              <a:t>صدر العدد الأول ١٣٧٥هـ.</a:t>
            </a:r>
          </a:p>
          <a:p>
            <a:pPr algn="just" rtl="1"/>
            <a:r>
              <a:rPr lang="ar-SA" sz="2800" dirty="0" smtClean="0"/>
              <a:t>كانت تصدر عن وزاره الزراعة والمياه وهي مجلة زراعية ثقافية ارشادية اصدر مره كل ثلاث شهور وكانت تهدف إلى إرشاد المزارعين وتوجيههم لأحدث الأساليب الزراعية.</a:t>
            </a:r>
            <a:endParaRPr lang="en-US" sz="2800" dirty="0"/>
          </a:p>
        </p:txBody>
      </p:sp>
    </p:spTree>
    <p:extLst>
      <p:ext uri="{BB962C8B-B14F-4D97-AF65-F5344CB8AC3E}">
        <p14:creationId xmlns:p14="http://schemas.microsoft.com/office/powerpoint/2010/main" val="999604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هجر</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صدرت عام ١٩٥٦م  بمدينة الإحساء.</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هي مجلة اجتماعية أدبية شهرية، أصدرها النادي الادبي بمعهد الاحساء العلمي</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تولي رئاسة التحرير عبدالله بن خميس وصدر لها عدد واحد فقط ثم توقف عن الصدور.</a:t>
            </a:r>
            <a:endParaRPr lang="en-US" sz="2800" dirty="0"/>
          </a:p>
        </p:txBody>
      </p:sp>
    </p:spTree>
    <p:extLst>
      <p:ext uri="{BB962C8B-B14F-4D97-AF65-F5344CB8AC3E}">
        <p14:creationId xmlns:p14="http://schemas.microsoft.com/office/powerpoint/2010/main" val="591025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حراء</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في عام ١٩٥٦م في مكة المكرمة.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صاحبها ورئيس تحريرها محمد صالح جمال.</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كانت في بدايتها تصدر بشكل اسبوعي وفي عام ١٩٥٩م اصحبت تصدر بشكل يومي.</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بعد ثماني شهور من صدورها بشكل يومي اندمجت مع جريدة حراء مع جريدة الندوة واصحبت تصدر باسم الندوة. </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كانت حراء تكتب الرسائل للوزراء تحت عنوان (حراء تكتب إلى الوزراء)</a:t>
            </a:r>
          </a:p>
        </p:txBody>
      </p:sp>
    </p:spTree>
    <p:extLst>
      <p:ext uri="{BB962C8B-B14F-4D97-AF65-F5344CB8AC3E}">
        <p14:creationId xmlns:p14="http://schemas.microsoft.com/office/powerpoint/2010/main" val="129239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الخليج العربي</a:t>
            </a:r>
            <a:endParaRPr lang="en-US" dirty="0">
              <a:solidFill>
                <a:srgbClr val="FF0000"/>
              </a:solidFill>
            </a:endParaRPr>
          </a:p>
        </p:txBody>
      </p:sp>
      <p:sp>
        <p:nvSpPr>
          <p:cNvPr id="3" name="Content Placeholder 2"/>
          <p:cNvSpPr>
            <a:spLocks noGrp="1"/>
          </p:cNvSpPr>
          <p:nvPr>
            <p:ph idx="1"/>
          </p:nvPr>
        </p:nvSpPr>
        <p:spPr/>
        <p:txBody>
          <a:bodyPr>
            <a:normAutofit/>
          </a:bodyPr>
          <a:lstStyle/>
          <a:p>
            <a:pPr algn="just" rtl="1"/>
            <a:r>
              <a:rPr lang="ar-SA" sz="2800" dirty="0" smtClean="0"/>
              <a:t>صدرت عام ١٣٦٧</a:t>
            </a:r>
            <a:r>
              <a:rPr lang="ar-SA" sz="2800" dirty="0"/>
              <a:t>هـ</a:t>
            </a:r>
            <a:r>
              <a:rPr lang="ar-SA" sz="2800" dirty="0" smtClean="0"/>
              <a:t> في الاحساء.</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صاحبها ورئيس تحريرها عبدالله شباط وقد توقفت المجلة بعد ستة اعداد منها عن الصدور لأسباب مالية.</a:t>
            </a:r>
            <a:endParaRPr lang="en-US" sz="2800" dirty="0"/>
          </a:p>
        </p:txBody>
      </p:sp>
    </p:spTree>
    <p:extLst>
      <p:ext uri="{BB962C8B-B14F-4D97-AF65-F5344CB8AC3E}">
        <p14:creationId xmlns:p14="http://schemas.microsoft.com/office/powerpoint/2010/main" val="2022934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الأضواء</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في عام ١٩٥٧م وهي جيدة ثقافية أدبية اجتماعية يومية.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تولى رئاسة التحرير عبدالله باعشن، وتعبر الجريدة اول جيدة صدرت في مدينة جدة في العهد السعودية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كانت الجريدة تطبه في مؤسسة الطباعة والنشر بجدة وكانت تركز في موضوعاتها على النواحي المالية والاقتصادية والتجارية وتعبر عن اراء رجال الاعمال.</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استمرت الجريدة في الصدور لمدة سنة ونصف ثم توقفت بعد ذلك.</a:t>
            </a:r>
            <a:endParaRPr lang="en-US" sz="2800" dirty="0"/>
          </a:p>
        </p:txBody>
      </p:sp>
    </p:spTree>
    <p:extLst>
      <p:ext uri="{BB962C8B-B14F-4D97-AF65-F5344CB8AC3E}">
        <p14:creationId xmlns:p14="http://schemas.microsoft.com/office/powerpoint/2010/main" val="141529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أبرز الملامح في فترة الستينات الهجرية</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50251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عرفات</a:t>
            </a:r>
            <a:endParaRPr lang="en-US" dirty="0">
              <a:solidFill>
                <a:srgbClr val="FF0000"/>
              </a:solidFill>
            </a:endParaRPr>
          </a:p>
        </p:txBody>
      </p:sp>
      <p:sp>
        <p:nvSpPr>
          <p:cNvPr id="3" name="Content Placeholder 2"/>
          <p:cNvSpPr>
            <a:spLocks noGrp="1"/>
          </p:cNvSpPr>
          <p:nvPr>
            <p:ph idx="1"/>
          </p:nvPr>
        </p:nvSpPr>
        <p:spPr/>
        <p:txBody>
          <a:bodyPr>
            <a:noAutofit/>
          </a:bodyPr>
          <a:lstStyle/>
          <a:p>
            <a:pPr algn="just" rtl="1"/>
            <a:r>
              <a:rPr lang="ar-SA" sz="2800" dirty="0" smtClean="0"/>
              <a:t>صدر العدد الأول منها في عام ١٣٧٧</a:t>
            </a:r>
            <a:r>
              <a:rPr lang="ar-SA" sz="2800" dirty="0"/>
              <a:t>هـ</a:t>
            </a:r>
            <a:r>
              <a:rPr lang="ar-SA" sz="2800" dirty="0" smtClean="0"/>
              <a:t> بجدة.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صاحبها ورئيس تحريرها حسن قزاز ويعتبر من أوائل الصحفيين الذين طالبوا المسؤولين في المملكة بالاهتمام بالصحافة المحلية.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دمجت صحيفة عرفات مع البلاد السعودية وأصبحت تطبع بمسمى البلاد في مرحلة اندماج الصحف.</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من الجريدة حوالي ٥٣ عددا قبل ان تندمج مع جريدة البلاد السعودية.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endParaRPr lang="en-US" sz="2800" dirty="0"/>
          </a:p>
        </p:txBody>
      </p:sp>
    </p:spTree>
    <p:extLst>
      <p:ext uri="{BB962C8B-B14F-4D97-AF65-F5344CB8AC3E}">
        <p14:creationId xmlns:p14="http://schemas.microsoft.com/office/powerpoint/2010/main" val="440807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جريدة </a:t>
            </a:r>
            <a:r>
              <a:rPr lang="ar-SA" dirty="0" smtClean="0">
                <a:solidFill>
                  <a:srgbClr val="FF0000"/>
                </a:solidFill>
              </a:rPr>
              <a:t>الندوة</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منها عام ١٩٥٨م بمكة المكرمة.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صدرت عن دار الندوة للطابعة والنشر لصاحبها احمد السباعي وبقيت الندوة تصدر ثلاث مرات في الأسبوع إلى اندمجت مع حراء في عام ١٩٥٩م في مرحلة اندماج الصحف باسم الندوة وحراء لعدة إصدارات ثم لتعود مرة أخرى بمسمى جريدة الندوة.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بعد اندماج الصحفتين مع بعض تنازل احمد السباعي حن حقه في الامتياز لصالح صاحب الامتياز لجريدة حراء صالح محمد جمال مقابل ٣٥ الف ريال لتصبح الجريدة كاملة ملكا خاص للأخير.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endParaRPr lang="en-US" sz="2800" dirty="0"/>
          </a:p>
        </p:txBody>
      </p:sp>
    </p:spTree>
    <p:extLst>
      <p:ext uri="{BB962C8B-B14F-4D97-AF65-F5344CB8AC3E}">
        <p14:creationId xmlns:p14="http://schemas.microsoft.com/office/powerpoint/2010/main" val="1258631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الخليج العربي</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في اواخر عام ١٩٥٧م بالخبر.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أصدرها عبدالله شباط كأول جريدة صدرت في الخبر بالمنطقة الشرقية، وكانت تطبع في المطابع الوطنية  بالرياض، ثم انتقلت طباعتها بعد ذلك إلى جدة ثم أخيرا في مطابعة الجريدة بالخبر،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بقيت الجريدة تصدر بمطابع الخليج إلى ان صدر نظام المؤسسات الصحفية فتوقفت عن الصدور،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تعتبر هذه الصحفية أول جريدة تخصص باباً للمرأة وتولى الإشراف عليه سيدة سعودية.</a:t>
            </a:r>
            <a:endParaRPr lang="en-US" sz="2800" dirty="0"/>
          </a:p>
        </p:txBody>
      </p:sp>
    </p:spTree>
    <p:extLst>
      <p:ext uri="{BB962C8B-B14F-4D97-AF65-F5344CB8AC3E}">
        <p14:creationId xmlns:p14="http://schemas.microsoft.com/office/powerpoint/2010/main" val="1314202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الجامعة</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في عام ١٩٥٩م من جامعة الملك سعود.</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وهي أول مجلة لأول جامعة في الجزيرة العربية، وهي مجلة علمية ثقافية.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شعار المجلة </a:t>
            </a:r>
            <a:r>
              <a:rPr lang="en-US" sz="2800" dirty="0" smtClean="0"/>
              <a:t>”</a:t>
            </a:r>
            <a:r>
              <a:rPr lang="ar-SA" sz="2800" dirty="0" smtClean="0"/>
              <a:t> وقل ربي زدني علما “.</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endParaRPr lang="en-US" sz="2800" dirty="0"/>
          </a:p>
        </p:txBody>
      </p:sp>
    </p:spTree>
    <p:extLst>
      <p:ext uri="{BB962C8B-B14F-4D97-AF65-F5344CB8AC3E}">
        <p14:creationId xmlns:p14="http://schemas.microsoft.com/office/powerpoint/2010/main" val="1758733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المعرفة</a:t>
            </a:r>
            <a:endParaRPr lang="en-US" dirty="0">
              <a:solidFill>
                <a:srgbClr val="FF0000"/>
              </a:solidFill>
            </a:endParaRPr>
          </a:p>
        </p:txBody>
      </p:sp>
      <p:sp>
        <p:nvSpPr>
          <p:cNvPr id="3" name="Content Placeholder 2"/>
          <p:cNvSpPr>
            <a:spLocks noGrp="1"/>
          </p:cNvSpPr>
          <p:nvPr>
            <p:ph idx="1"/>
          </p:nvPr>
        </p:nvSpPr>
        <p:spPr/>
        <p:txBody>
          <a:bodyPr>
            <a:normAutofit/>
          </a:bodyPr>
          <a:lstStyle/>
          <a:p>
            <a:pPr algn="just" rtl="1"/>
            <a:r>
              <a:rPr lang="ar-SA" sz="2800" dirty="0" smtClean="0"/>
              <a:t>وهي أول مجلة متخصصة وصدرت عام ١٣٧٩هـ عندما كان الملك فهد رحمة الله وزيرا للمعارف تلك الفترة.</a:t>
            </a:r>
          </a:p>
          <a:p>
            <a:pPr algn="just" rtl="1"/>
            <a:r>
              <a:rPr lang="ar-SA" sz="2800" dirty="0" smtClean="0"/>
              <a:t>توقفت عن الصدور ١٣٨٢هـ ولكنها عادت للصدور في عام ١٤١٧هـ.</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المجلة تربوية ثقافية اجتماعية، تصدر عن وزارة المعارف قبل ان يتغير مسماها إلى وزارة التربية والتعليم ويرأس تحريرها حاليا الدكتور عبدالعزيز الجارلله.</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endParaRPr lang="en-US" sz="2800" dirty="0"/>
          </a:p>
        </p:txBody>
      </p:sp>
    </p:spTree>
    <p:extLst>
      <p:ext uri="{BB962C8B-B14F-4D97-AF65-F5344CB8AC3E}">
        <p14:creationId xmlns:p14="http://schemas.microsoft.com/office/powerpoint/2010/main" val="1407079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الروضة</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صدر العدد الأول في عام ١٩٥٩م بمكة المكرمة.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هي مجلة ثقافية مصوره أسبوعية موجهة للطفل العربي السعودي أصدرها طاهر زمخشري بتشجع من الملك فهد رحمة الله عندما كان وزيرا للمعارف.</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تعتبر المجلة أول مجلة ملونه متخصصة في مخاطبة الطفل بحيث كان محتواها يتضمن حمايات والعاب وتسلية ومعلومات عامة مدعومة بالرسوم الملونة.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المجلة توقفت عن الصدور بعد ٩ شهور ولم يصدر منها إلا ٢٩عددا فقط.</a:t>
            </a:r>
          </a:p>
        </p:txBody>
      </p:sp>
    </p:spTree>
    <p:extLst>
      <p:ext uri="{BB962C8B-B14F-4D97-AF65-F5344CB8AC3E}">
        <p14:creationId xmlns:p14="http://schemas.microsoft.com/office/powerpoint/2010/main" val="20476487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قريش</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في عام ١٩٥٩م في مكة المكرمة.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هي مجلة أدبية أسبوعية جامعة، أصدرها احمد السباعي.</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استمرت مجلة قريش في الصدور لمدة اربع سنوات ونصف ثم توقفت بعد صدور نظام المؤسسات الصحفية ولم يصدر منها إلا ٢١٩ عددا فقط.</a:t>
            </a:r>
            <a:endParaRPr lang="en-US" sz="2800" dirty="0"/>
          </a:p>
        </p:txBody>
      </p:sp>
    </p:spTree>
    <p:extLst>
      <p:ext uri="{BB962C8B-B14F-4D97-AF65-F5344CB8AC3E}">
        <p14:creationId xmlns:p14="http://schemas.microsoft.com/office/powerpoint/2010/main" val="1934500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الجزيرة</a:t>
            </a:r>
            <a:endParaRPr lang="en-US" dirty="0">
              <a:solidFill>
                <a:srgbClr val="FF0000"/>
              </a:solidFill>
            </a:endParaRPr>
          </a:p>
        </p:txBody>
      </p:sp>
      <p:sp>
        <p:nvSpPr>
          <p:cNvPr id="3" name="Content Placeholder 2"/>
          <p:cNvSpPr>
            <a:spLocks noGrp="1"/>
          </p:cNvSpPr>
          <p:nvPr>
            <p:ph idx="1"/>
          </p:nvPr>
        </p:nvSpPr>
        <p:spPr/>
        <p:txBody>
          <a:bodyPr>
            <a:normAutofit/>
          </a:bodyPr>
          <a:lstStyle/>
          <a:p>
            <a:pPr algn="just" rtl="1"/>
            <a:r>
              <a:rPr lang="ar-SA" sz="2800" dirty="0" smtClean="0"/>
              <a:t>صدر العدد الأول منها في عام ١٣٧٩هـ بالرياض.</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وهي مجلة أدبية اجتماعية، أصدرها عبدالله بن خميس، ثم تحولت إلى جريدة التي تصدر حاليا عن مؤسسة الجزيرة للصحافة والطباعة والنشر.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endParaRPr lang="en-US" sz="2800" dirty="0"/>
          </a:p>
        </p:txBody>
      </p:sp>
    </p:spTree>
    <p:extLst>
      <p:ext uri="{BB962C8B-B14F-4D97-AF65-F5344CB8AC3E}">
        <p14:creationId xmlns:p14="http://schemas.microsoft.com/office/powerpoint/2010/main" val="29356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الرائد</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منها في عام ١٩٥٩م بجدة </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هي مجلة أدبية ثقافية، أصدرها عبدالفتاح أبو مدين وتولى رئاسة تحريرها.</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توقفت عن الصدور دون معرفة الاسباب.</a:t>
            </a:r>
            <a:endParaRPr lang="en-US" sz="2800" dirty="0"/>
          </a:p>
        </p:txBody>
      </p:sp>
    </p:spTree>
    <p:extLst>
      <p:ext uri="{BB962C8B-B14F-4D97-AF65-F5344CB8AC3E}">
        <p14:creationId xmlns:p14="http://schemas.microsoft.com/office/powerpoint/2010/main" val="1760165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القصيم</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صدر العدد الأول في عام ١٩٥٩م في بريدة.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وهي أول جريدة أسبوعية، تجارية، زراعية، ثقافية، اجتماعية، تهتم بأخبار مدن وقرى القصيم.</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أصدرها عبدالله الصانع وتولى رئاسة تحريرها.</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انتقل امتياز الجريدة إلى صالح العمري الذي واصل الإشراف عليها حتى توقفت عن الصدور عام ١٩٦٤م بعد صدور نظام المؤسسات الصحفية.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هناك من يعتبر جريدة القصيم ثاني إصدار في الرياض بعد صحيفة اليمامة حيث كانت تطبع في مطابع الرياض.</a:t>
            </a:r>
          </a:p>
        </p:txBody>
      </p:sp>
    </p:spTree>
    <p:extLst>
      <p:ext uri="{BB962C8B-B14F-4D97-AF65-F5344CB8AC3E}">
        <p14:creationId xmlns:p14="http://schemas.microsoft.com/office/powerpoint/2010/main" val="199299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صحيفة الشمس والوهج</a:t>
            </a:r>
            <a:endParaRPr lang="en-US" dirty="0">
              <a:solidFill>
                <a:srgbClr val="FF0000"/>
              </a:solidFill>
            </a:endParaRPr>
          </a:p>
        </p:txBody>
      </p:sp>
      <p:sp>
        <p:nvSpPr>
          <p:cNvPr id="3" name="Content Placeholder 2"/>
          <p:cNvSpPr>
            <a:spLocks noGrp="1"/>
          </p:cNvSpPr>
          <p:nvPr>
            <p:ph idx="1"/>
          </p:nvPr>
        </p:nvSpPr>
        <p:spPr/>
        <p:txBody>
          <a:bodyPr>
            <a:normAutofit/>
          </a:bodyPr>
          <a:lstStyle/>
          <a:p>
            <a:pPr algn="just" defTabSz="914400" rtl="1" eaLnBrk="1" latinLnBrk="0" hangingPunct="1">
              <a:lnSpc>
                <a:spcPct val="90000"/>
              </a:lnSpc>
              <a:spcBef>
                <a:spcPts val="1200"/>
              </a:spcBef>
              <a:buClr>
                <a:schemeClr val="accent1">
                  <a:lumMod val="75000"/>
                </a:schemeClr>
              </a:buClr>
              <a:buSzPct val="85000"/>
              <a:buFont typeface="Arial" charset="0"/>
              <a:buChar char="•"/>
            </a:pPr>
            <a:r>
              <a:rPr lang="ar-SA" sz="2800" dirty="0" smtClean="0"/>
              <a:t>وهي أسبوعية صدرت عام ١٩٤٥م بالظهران.</a:t>
            </a:r>
          </a:p>
          <a:p>
            <a:pPr algn="just" defTabSz="914400" rtl="1" eaLnBrk="1" latinLnBrk="0" hangingPunct="1">
              <a:lnSpc>
                <a:spcPct val="90000"/>
              </a:lnSpc>
              <a:spcBef>
                <a:spcPts val="1200"/>
              </a:spcBef>
              <a:buClr>
                <a:schemeClr val="accent1">
                  <a:lumMod val="75000"/>
                </a:schemeClr>
              </a:buClr>
              <a:buSzPct val="85000"/>
              <a:buFont typeface="Arial" charset="0"/>
              <a:buChar char="•"/>
            </a:pPr>
            <a:r>
              <a:rPr lang="ar-SA" sz="2800" dirty="0" smtClean="0"/>
              <a:t>تعتبر أول صحيفة تصدر باللغة الإنجليزية بالمملكة وكانت تصدرها شركة أرامكو، وكانت تعنى بأخبار الشركة وتطور صناعة الزيت.</a:t>
            </a:r>
          </a:p>
          <a:p>
            <a:pPr algn="just" defTabSz="914400" rtl="1" eaLnBrk="1" latinLnBrk="0" hangingPunct="1">
              <a:lnSpc>
                <a:spcPct val="90000"/>
              </a:lnSpc>
              <a:spcBef>
                <a:spcPts val="1200"/>
              </a:spcBef>
              <a:buClr>
                <a:schemeClr val="accent1">
                  <a:lumMod val="75000"/>
                </a:schemeClr>
              </a:buClr>
              <a:buSzPct val="85000"/>
              <a:buFont typeface="Arial" charset="0"/>
              <a:buChar char="•"/>
            </a:pPr>
            <a:r>
              <a:rPr lang="ar-SA" sz="2800" dirty="0" smtClean="0"/>
              <a:t>كانت الصحيفة توزع مجانا وهي مستمرة في الوقت الحالي باسم الشمس العربية.</a:t>
            </a:r>
          </a:p>
        </p:txBody>
      </p:sp>
    </p:spTree>
    <p:extLst>
      <p:ext uri="{BB962C8B-B14F-4D97-AF65-F5344CB8AC3E}">
        <p14:creationId xmlns:p14="http://schemas.microsoft.com/office/powerpoint/2010/main" val="2152504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جريدة عكاظ</a:t>
            </a:r>
            <a:endParaRPr lang="en-US" dirty="0">
              <a:solidFill>
                <a:srgbClr val="FF0000"/>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منها في عام ١٩٦٠م بالطائف.</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وهي جريدة أسبوعية أصدرها احمد عبدالغفور عطار، وتعنى بشؤون الفكر والمجتمع.</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استمرت عكاظ في الصدور في يوم السبت من كل أسبوع إلى ان صدر نظام المؤسسات الصحفية فتوقفت عن الصدور.</a:t>
            </a:r>
          </a:p>
          <a:p>
            <a:pPr algn="just" rtl="1"/>
            <a:r>
              <a:rPr lang="ar-SA" sz="2800" dirty="0" smtClean="0"/>
              <a:t>عادت جريدة عكاظ مره أخرى للصدور عن مؤسسة عكاظ للصحافة والنشر في عام ١٣٨٤هـ.</a:t>
            </a:r>
            <a:endParaRPr lang="en-US" sz="2800" dirty="0"/>
          </a:p>
        </p:txBody>
      </p:sp>
    </p:spTree>
    <p:extLst>
      <p:ext uri="{BB962C8B-B14F-4D97-AF65-F5344CB8AC3E}">
        <p14:creationId xmlns:p14="http://schemas.microsoft.com/office/powerpoint/2010/main" val="853448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t>جريدة أم القرى</a:t>
            </a:r>
            <a:endParaRPr lang="en-US" dirty="0"/>
          </a:p>
        </p:txBody>
      </p:sp>
      <p:sp>
        <p:nvSpPr>
          <p:cNvPr id="3" name="Content Placeholder 2"/>
          <p:cNvSpPr>
            <a:spLocks noGrp="1"/>
          </p:cNvSpPr>
          <p:nvPr>
            <p:ph idx="1"/>
          </p:nvPr>
        </p:nvSpPr>
        <p:spPr/>
        <p:txBody>
          <a:bodyPr>
            <a:normAutofit/>
          </a:bodyPr>
          <a:lstStyle/>
          <a:p>
            <a:pPr algn="r" rtl="1"/>
            <a:r>
              <a:rPr lang="en-US" sz="3200" dirty="0">
                <a:hlinkClick r:id="rId2"/>
              </a:rPr>
              <a:t>https://</a:t>
            </a:r>
            <a:r>
              <a:rPr lang="en-US" sz="3200" dirty="0" err="1">
                <a:hlinkClick r:id="rId2"/>
              </a:rPr>
              <a:t>www.youtube.com</a:t>
            </a:r>
            <a:r>
              <a:rPr lang="en-US" sz="3200" dirty="0">
                <a:hlinkClick r:id="rId2"/>
              </a:rPr>
              <a:t>/</a:t>
            </a:r>
            <a:r>
              <a:rPr lang="en-US" sz="3200" dirty="0" err="1">
                <a:hlinkClick r:id="rId2"/>
              </a:rPr>
              <a:t>watch?v</a:t>
            </a:r>
            <a:r>
              <a:rPr lang="en-US" sz="3200" dirty="0">
                <a:hlinkClick r:id="rId2"/>
              </a:rPr>
              <a:t>=Z3LkN1sTkGA</a:t>
            </a:r>
            <a:endParaRPr lang="en-US" sz="3200" dirty="0"/>
          </a:p>
        </p:txBody>
      </p:sp>
    </p:spTree>
    <p:extLst>
      <p:ext uri="{BB962C8B-B14F-4D97-AF65-F5344CB8AC3E}">
        <p14:creationId xmlns:p14="http://schemas.microsoft.com/office/powerpoint/2010/main" val="2074925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الحج</a:t>
            </a:r>
            <a:endParaRPr lang="en-US" dirty="0">
              <a:solidFill>
                <a:srgbClr val="FF0000"/>
              </a:solidFill>
            </a:endParaRPr>
          </a:p>
        </p:txBody>
      </p:sp>
      <p:sp>
        <p:nvSpPr>
          <p:cNvPr id="3" name="Content Placeholder 2"/>
          <p:cNvSpPr>
            <a:spLocks noGrp="1"/>
          </p:cNvSpPr>
          <p:nvPr>
            <p:ph idx="1"/>
          </p:nvPr>
        </p:nvSpPr>
        <p:spPr/>
        <p:txBody>
          <a:bodyPr>
            <a:noAutofit/>
          </a:bodyPr>
          <a:lstStyle/>
          <a:p>
            <a:pPr algn="just" defTabSz="914400" rtl="1" eaLnBrk="1" latinLnBrk="0" hangingPunct="1">
              <a:lnSpc>
                <a:spcPct val="100000"/>
              </a:lnSpc>
              <a:spcBef>
                <a:spcPts val="1000"/>
              </a:spcBef>
              <a:buClr>
                <a:schemeClr val="accent2"/>
              </a:buClr>
              <a:buFont typeface="Arial" charset="0"/>
              <a:buChar char="•"/>
            </a:pPr>
            <a:r>
              <a:rPr lang="ar-SA" sz="2800" dirty="0" smtClean="0"/>
              <a:t>صدر العدد الأول عام ١٩٤٧م بمكة المكرمة.</a:t>
            </a:r>
          </a:p>
          <a:p>
            <a:pPr algn="just" defTabSz="914400" rtl="1" eaLnBrk="1" latinLnBrk="0" hangingPunct="1">
              <a:lnSpc>
                <a:spcPct val="100000"/>
              </a:lnSpc>
              <a:spcBef>
                <a:spcPts val="1000"/>
              </a:spcBef>
              <a:buClr>
                <a:schemeClr val="accent2"/>
              </a:buClr>
              <a:buFont typeface="Arial" charset="0"/>
              <a:buChar char="•"/>
            </a:pPr>
            <a:r>
              <a:rPr lang="ar-SA" sz="2800" dirty="0" smtClean="0"/>
              <a:t>أصدرتها المديرية العامة للحج، وكان أول رئيس تحرير لها هو هاشم زواوي، ثم محمد سعيد العامودي.</a:t>
            </a:r>
          </a:p>
          <a:p>
            <a:pPr algn="just" defTabSz="914400" rtl="1" eaLnBrk="1" latinLnBrk="0" hangingPunct="1">
              <a:lnSpc>
                <a:spcPct val="100000"/>
              </a:lnSpc>
              <a:spcBef>
                <a:spcPts val="1000"/>
              </a:spcBef>
              <a:buClr>
                <a:schemeClr val="accent2"/>
              </a:buClr>
              <a:buFont typeface="Arial" charset="0"/>
              <a:buChar char="•"/>
            </a:pPr>
            <a:r>
              <a:rPr lang="ar-SA" sz="2800" dirty="0" smtClean="0"/>
              <a:t>تغير اسمها من مجلة الحج إلى مجلة التضامن الإسلامي.</a:t>
            </a:r>
          </a:p>
          <a:p>
            <a:pPr algn="just" defTabSz="914400" rtl="1" eaLnBrk="1" latinLnBrk="0" hangingPunct="1">
              <a:lnSpc>
                <a:spcPct val="100000"/>
              </a:lnSpc>
              <a:spcBef>
                <a:spcPts val="1000"/>
              </a:spcBef>
              <a:buClr>
                <a:schemeClr val="accent2"/>
              </a:buClr>
              <a:buFont typeface="Arial" charset="0"/>
              <a:buChar char="•"/>
            </a:pPr>
            <a:r>
              <a:rPr lang="ar-SA" sz="2800" dirty="0" smtClean="0"/>
              <a:t>المجلة تتميز ببحوثها الإسلامية والتاريخية، وتهتم كثيرا باختيار كتابها من الشخصيات الإسلامية المعروفة في البلاد العربية والإسلامية، وتهم كذلك بنشر كل ما يتعلق بالحج والحجاج من انظمه ومعلومات وتعليمات واخبار وتوجيهات.</a:t>
            </a:r>
            <a:endParaRPr lang="en-US" sz="2800" dirty="0"/>
          </a:p>
        </p:txBody>
      </p:sp>
    </p:spTree>
    <p:extLst>
      <p:ext uri="{BB962C8B-B14F-4D97-AF65-F5344CB8AC3E}">
        <p14:creationId xmlns:p14="http://schemas.microsoft.com/office/powerpoint/2010/main" val="2908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الغرفة التجارية والصناعية</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وهي مجلة اقتصادية شهرية صدرت عام ١٩٤٨م أصدرت في جدة.</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تعتبر المجلة هي أول مجلة سعودية متخصصة في الاقتصاد.</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اول رئيس تحرير لها محمد راسم ومازالت المجلة تصدر حتى الوقت الحالي وتعتبر مرجعا اقتصادين للباحثين في هذا المجال.</a:t>
            </a:r>
          </a:p>
        </p:txBody>
      </p:sp>
    </p:spTree>
    <p:extLst>
      <p:ext uri="{BB962C8B-B14F-4D97-AF65-F5344CB8AC3E}">
        <p14:creationId xmlns:p14="http://schemas.microsoft.com/office/powerpoint/2010/main" val="270537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rgbClr val="FF0000"/>
                </a:solidFill>
              </a:rPr>
              <a:t>مجلة الاشعاع</a:t>
            </a:r>
            <a:endParaRPr lang="en-US" dirty="0">
              <a:solidFill>
                <a:srgbClr val="FF0000"/>
              </a:solidFill>
            </a:endParaRPr>
          </a:p>
        </p:txBody>
      </p:sp>
      <p:sp>
        <p:nvSpPr>
          <p:cNvPr id="3" name="Content Placeholder 2"/>
          <p:cNvSpPr>
            <a:spLocks noGrp="1"/>
          </p:cNvSpPr>
          <p:nvPr>
            <p:ph idx="1"/>
          </p:nvPr>
        </p:nvSpPr>
        <p:spPr/>
        <p:txBody>
          <a:bodyPr>
            <a:norm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منها عام ١٩٥٥م في مدينة الخبر.</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صاحب المجلة سعيد البواردي وهي مجلة شهرية أدبية اجتماعية، استمرت في الصدور لمدة عامين ثم توقفت عن الصدور دون معرفة الأسباب.</a:t>
            </a:r>
            <a:endParaRPr lang="en-US" sz="2800" dirty="0"/>
          </a:p>
        </p:txBody>
      </p:sp>
    </p:spTree>
    <p:extLst>
      <p:ext uri="{BB962C8B-B14F-4D97-AF65-F5344CB8AC3E}">
        <p14:creationId xmlns:p14="http://schemas.microsoft.com/office/powerpoint/2010/main" val="1370646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أبرز الملامح في فترة السبعينيات الهجرية</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04161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solidFill>
                  <a:srgbClr val="FF0000"/>
                </a:solidFill>
              </a:rPr>
              <a:t>صحيفة اليمامة</a:t>
            </a:r>
            <a:endParaRPr lang="en-US" dirty="0"/>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صدر العدد الأول منها عام ١٩٥٣م بالرياض</a:t>
            </a:r>
          </a:p>
          <a:p>
            <a:pPr marL="228600" indent="-228600" algn="just" defTabSz="914400" rtl="1" eaLnBrk="1" latinLnBrk="0" hangingPunct="1">
              <a:lnSpc>
                <a:spcPct val="100000"/>
              </a:lnSpc>
              <a:spcBef>
                <a:spcPts val="1000"/>
              </a:spcBef>
              <a:buClr>
                <a:schemeClr val="accent2"/>
              </a:buClr>
              <a:buFont typeface="Arial" panose="020B0604020202020204" pitchFamily="34" charset="0"/>
              <a:buChar char="•"/>
            </a:pPr>
            <a:r>
              <a:rPr lang="ar-SA" sz="2800" dirty="0" smtClean="0"/>
              <a:t>تعتبر اول صحيفة اهليه تصدر بالمنطقة الوسطى وأصدرها حمد الجاسر وهي على شكل مجلة تتكون من ٤٢صفحة. وكانت صحيفة أسبوعية تصدر مع بداية كل شهر عربي.</a:t>
            </a:r>
          </a:p>
          <a:p>
            <a:pPr algn="just" rtl="1"/>
            <a:r>
              <a:rPr lang="ar-SA" sz="2800" dirty="0" smtClean="0"/>
              <a:t>كانت الصحيفة تحت إشراف حمد الجاسر حتى عام </a:t>
            </a:r>
            <a:r>
              <a:rPr lang="ar-SA" sz="2800" dirty="0"/>
              <a:t>١٣٨٠هـ، </a:t>
            </a:r>
            <a:r>
              <a:rPr lang="ar-SA" sz="2800" dirty="0" smtClean="0"/>
              <a:t>بعد ذلك انتقل امتياز الصحيفة إلى زيد بن فياض فأصبح رئيس التحرير.			</a:t>
            </a:r>
            <a:endParaRPr lang="en-US" sz="2800" dirty="0"/>
          </a:p>
        </p:txBody>
      </p:sp>
    </p:spTree>
    <p:extLst>
      <p:ext uri="{BB962C8B-B14F-4D97-AF65-F5344CB8AC3E}">
        <p14:creationId xmlns:p14="http://schemas.microsoft.com/office/powerpoint/2010/main" val="11452746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صحيفة اليمامة</a:t>
            </a:r>
            <a:endParaRPr lang="en-US" dirty="0"/>
          </a:p>
        </p:txBody>
      </p:sp>
      <p:sp>
        <p:nvSpPr>
          <p:cNvPr id="3" name="Content Placeholder 2"/>
          <p:cNvSpPr>
            <a:spLocks noGrp="1"/>
          </p:cNvSpPr>
          <p:nvPr>
            <p:ph idx="1"/>
          </p:nvPr>
        </p:nvSpPr>
        <p:spPr/>
        <p:txBody>
          <a:bodyPr>
            <a:noAutofit/>
          </a:bodyPr>
          <a:lstStyle/>
          <a:p>
            <a:pPr algn="r" rtl="1"/>
            <a:r>
              <a:rPr lang="ar-SA" sz="2800" dirty="0"/>
              <a:t>في عام </a:t>
            </a:r>
            <a:r>
              <a:rPr lang="ar-SA" sz="2800" dirty="0" smtClean="0"/>
              <a:t>١٣٨٣هـ صدر </a:t>
            </a:r>
            <a:r>
              <a:rPr lang="ar-SA" sz="2800" dirty="0"/>
              <a:t>نظام المؤسسات الصحفية فصدرت اليمامة عن مؤسسة اليمامة الصحفية.</a:t>
            </a:r>
          </a:p>
          <a:p>
            <a:pPr algn="r" rtl="1"/>
            <a:r>
              <a:rPr lang="ar-SA" sz="2800" dirty="0"/>
              <a:t>يصدر كذلك عن مؤسسة اليمامة الصحفية جريدة الرياض.</a:t>
            </a:r>
          </a:p>
          <a:p>
            <a:pPr algn="r" rtl="1"/>
            <a:r>
              <a:rPr lang="ar-SA" sz="2800" dirty="0"/>
              <a:t>طبعت صحيفة اليمامة في بدايتها في مطابع دار الكتاب العربي بمصر، ثم مؤسسة الطباعة والصحافة والنشر بجدة، ثم في بيروت، ثم في الرياض بعد تأسيس مطابع الرياض </a:t>
            </a:r>
            <a:r>
              <a:rPr lang="ar-SA" sz="2800" dirty="0" smtClean="0"/>
              <a:t>عام</a:t>
            </a:r>
            <a:r>
              <a:rPr lang="ar-SA" sz="2800" dirty="0"/>
              <a:t> </a:t>
            </a:r>
            <a:r>
              <a:rPr lang="ar-SA" sz="2800" dirty="0" smtClean="0"/>
              <a:t>١٣٧٤هـ.</a:t>
            </a:r>
            <a:endParaRPr lang="ar-SA" sz="2800" dirty="0"/>
          </a:p>
          <a:p>
            <a:pPr algn="r" rtl="1"/>
            <a:r>
              <a:rPr lang="ar-SA" sz="2800" dirty="0"/>
              <a:t>تعتبر صحيفة اليمامة في ذلك الوقت هي الوسيلة الإعلانية الوحيدة في مدينة الرياض.	</a:t>
            </a:r>
            <a:endParaRPr lang="en-US" sz="2800" dirty="0"/>
          </a:p>
        </p:txBody>
      </p:sp>
    </p:spTree>
    <p:extLst>
      <p:ext uri="{BB962C8B-B14F-4D97-AF65-F5344CB8AC3E}">
        <p14:creationId xmlns:p14="http://schemas.microsoft.com/office/powerpoint/2010/main" val="1962564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297</TotalTime>
  <Words>1507</Words>
  <Application>Microsoft Macintosh PowerPoint</Application>
  <PresentationFormat>Widescreen</PresentationFormat>
  <Paragraphs>129</Paragraphs>
  <Slides>31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Calibri</vt:lpstr>
      <vt:lpstr>Garamond</vt:lpstr>
      <vt:lpstr>Times New Roman</vt:lpstr>
      <vt:lpstr>Arial</vt:lpstr>
      <vt:lpstr>Organic</vt:lpstr>
      <vt:lpstr>أبرز ملامح الإعلام السعودي المقروء في فترة الستينات والسبعينيات الهجرية</vt:lpstr>
      <vt:lpstr>أبرز الملامح في فترة الستينات الهجرية</vt:lpstr>
      <vt:lpstr>صحيفة الشمس والوهج</vt:lpstr>
      <vt:lpstr>مجلة الحج</vt:lpstr>
      <vt:lpstr>مجلة الغرفة التجارية والصناعية</vt:lpstr>
      <vt:lpstr>مجلة الاشعاع</vt:lpstr>
      <vt:lpstr>أبرز الملامح في فترة السبعينيات الهجرية</vt:lpstr>
      <vt:lpstr>صحيفة اليمامة</vt:lpstr>
      <vt:lpstr>صحيفة اليمامة</vt:lpstr>
      <vt:lpstr>مجلة قافلة الزيت</vt:lpstr>
      <vt:lpstr>جريدة اخبار الظهران</vt:lpstr>
      <vt:lpstr>مجلة الرياض</vt:lpstr>
      <vt:lpstr>جريدة الفجر الجديد</vt:lpstr>
      <vt:lpstr>مجلة الإذاعة</vt:lpstr>
      <vt:lpstr>مجلة وزارة الزراعة</vt:lpstr>
      <vt:lpstr>مجلة هجر</vt:lpstr>
      <vt:lpstr>جريدة حراء</vt:lpstr>
      <vt:lpstr>مجلة الخليج العربي</vt:lpstr>
      <vt:lpstr>جريدة الأضواء</vt:lpstr>
      <vt:lpstr>جريدة عرفات</vt:lpstr>
      <vt:lpstr>جريدة الندوة</vt:lpstr>
      <vt:lpstr>جريدة الخليج العربي</vt:lpstr>
      <vt:lpstr>مجلة الجامعة</vt:lpstr>
      <vt:lpstr>مجلة المعرفة</vt:lpstr>
      <vt:lpstr>مجلة الروضة</vt:lpstr>
      <vt:lpstr>مجلة قريش</vt:lpstr>
      <vt:lpstr>مجلة الجزيرة</vt:lpstr>
      <vt:lpstr>مجلة الرائد</vt:lpstr>
      <vt:lpstr>جريدة القصيم</vt:lpstr>
      <vt:lpstr>جريدة عكاظ</vt:lpstr>
      <vt:lpstr>جريدة أم القرى</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أبرز ملامح الإعلام السعودي في الاربعينات والخمسينات</dc:title>
  <dc:creator>Alshehri, Faisal Ali</dc:creator>
  <cp:lastModifiedBy>Alshehri, Faisal Ali</cp:lastModifiedBy>
  <cp:revision>32</cp:revision>
  <dcterms:created xsi:type="dcterms:W3CDTF">2016-10-02T13:01:04Z</dcterms:created>
  <dcterms:modified xsi:type="dcterms:W3CDTF">2016-10-10T05:34:00Z</dcterms:modified>
</cp:coreProperties>
</file>