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theme/theme6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7.xml" ContentType="application/vnd.openxmlformats-officedocument.theme+xml"/>
  <Override PartName="/ppt/slideLayouts/slideLayout52.xml" ContentType="application/vnd.openxmlformats-officedocument.presentationml.slideLayout+xml"/>
  <Override PartName="/ppt/theme/theme8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9.xml" ContentType="application/vnd.openxmlformats-officedocument.theme+xml"/>
  <Override PartName="/ppt/slideLayouts/slideLayout65.xml" ContentType="application/vnd.openxmlformats-officedocument.presentationml.slideLayout+xml"/>
  <Override PartName="/ppt/theme/theme10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392" r:id="rId1"/>
    <p:sldMasterId id="2147484405" r:id="rId2"/>
    <p:sldMasterId id="2147484407" r:id="rId3"/>
    <p:sldMasterId id="2147484420" r:id="rId4"/>
    <p:sldMasterId id="2147484820" r:id="rId5"/>
    <p:sldMasterId id="2147484833" r:id="rId6"/>
    <p:sldMasterId id="2147484948" r:id="rId7"/>
    <p:sldMasterId id="2147484961" r:id="rId8"/>
    <p:sldMasterId id="2147484963" r:id="rId9"/>
    <p:sldMasterId id="2147484976" r:id="rId10"/>
    <p:sldMasterId id="2147485846" r:id="rId11"/>
  </p:sldMasterIdLst>
  <p:notesMasterIdLst>
    <p:notesMasterId r:id="rId54"/>
  </p:notesMasterIdLst>
  <p:handoutMasterIdLst>
    <p:handoutMasterId r:id="rId55"/>
  </p:handoutMasterIdLst>
  <p:sldIdLst>
    <p:sldId id="348" r:id="rId12"/>
    <p:sldId id="349" r:id="rId13"/>
    <p:sldId id="356" r:id="rId14"/>
    <p:sldId id="357" r:id="rId15"/>
    <p:sldId id="352" r:id="rId16"/>
    <p:sldId id="350" r:id="rId17"/>
    <p:sldId id="351" r:id="rId18"/>
    <p:sldId id="353" r:id="rId19"/>
    <p:sldId id="355" r:id="rId20"/>
    <p:sldId id="354" r:id="rId21"/>
    <p:sldId id="389" r:id="rId22"/>
    <p:sldId id="392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66" r:id="rId32"/>
    <p:sldId id="367" r:id="rId33"/>
    <p:sldId id="368" r:id="rId34"/>
    <p:sldId id="369" r:id="rId35"/>
    <p:sldId id="370" r:id="rId36"/>
    <p:sldId id="371" r:id="rId37"/>
    <p:sldId id="372" r:id="rId38"/>
    <p:sldId id="373" r:id="rId39"/>
    <p:sldId id="374" r:id="rId40"/>
    <p:sldId id="375" r:id="rId41"/>
    <p:sldId id="376" r:id="rId42"/>
    <p:sldId id="377" r:id="rId43"/>
    <p:sldId id="378" r:id="rId44"/>
    <p:sldId id="379" r:id="rId45"/>
    <p:sldId id="380" r:id="rId46"/>
    <p:sldId id="381" r:id="rId47"/>
    <p:sldId id="382" r:id="rId48"/>
    <p:sldId id="383" r:id="rId49"/>
    <p:sldId id="384" r:id="rId50"/>
    <p:sldId id="385" r:id="rId51"/>
    <p:sldId id="386" r:id="rId52"/>
    <p:sldId id="387" r:id="rId53"/>
  </p:sldIdLst>
  <p:sldSz cx="9144000" cy="6858000" type="screen4x3"/>
  <p:notesSz cx="6616700" cy="98107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MS P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MS P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MS P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0">
          <p15:clr>
            <a:srgbClr val="A4A3A4"/>
          </p15:clr>
        </p15:guide>
        <p15:guide id="2" pos="20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/>
    <p:restoredTop sz="94583"/>
  </p:normalViewPr>
  <p:slideViewPr>
    <p:cSldViewPr>
      <p:cViewPr varScale="1">
        <p:scale>
          <a:sx n="65" d="100"/>
          <a:sy n="65" d="100"/>
        </p:scale>
        <p:origin x="145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8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72" y="-102"/>
      </p:cViewPr>
      <p:guideLst>
        <p:guide orient="horz" pos="3090"/>
        <p:guide pos="20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slide" Target="slides/slide28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slide" Target="slides/slide31.xml"/><Relationship Id="rId47" Type="http://schemas.openxmlformats.org/officeDocument/2006/relationships/slide" Target="slides/slide36.xml"/><Relationship Id="rId50" Type="http://schemas.openxmlformats.org/officeDocument/2006/relationships/slide" Target="slides/slide39.xml"/><Relationship Id="rId55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slide" Target="slides/slide27.xml"/><Relationship Id="rId46" Type="http://schemas.openxmlformats.org/officeDocument/2006/relationships/slide" Target="slides/slide35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41" Type="http://schemas.openxmlformats.org/officeDocument/2006/relationships/slide" Target="slides/slide3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slide" Target="slides/slide29.xml"/><Relationship Id="rId45" Type="http://schemas.openxmlformats.org/officeDocument/2006/relationships/slide" Target="slides/slide34.xml"/><Relationship Id="rId53" Type="http://schemas.openxmlformats.org/officeDocument/2006/relationships/slide" Target="slides/slide42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49" Type="http://schemas.openxmlformats.org/officeDocument/2006/relationships/slide" Target="slides/slide38.xml"/><Relationship Id="rId57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4" Type="http://schemas.openxmlformats.org/officeDocument/2006/relationships/slide" Target="slides/slide33.xml"/><Relationship Id="rId52" Type="http://schemas.openxmlformats.org/officeDocument/2006/relationships/slide" Target="slides/slide4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43" Type="http://schemas.openxmlformats.org/officeDocument/2006/relationships/slide" Target="slides/slide32.xml"/><Relationship Id="rId48" Type="http://schemas.openxmlformats.org/officeDocument/2006/relationships/slide" Target="slides/slide37.xml"/><Relationship Id="rId56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0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675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367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3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MS PGothic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1810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7250" y="736600"/>
            <a:ext cx="4902200" cy="36782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4660900"/>
            <a:ext cx="5292725" cy="4413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MS PGothic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2740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9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1" y="1905004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51" y="4344992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7113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15204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" y="6238879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864728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5850"/>
            <a:ext cx="762317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92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 rtlCol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  <a:defRPr lang="en-US" sz="10000" b="0" i="1" kern="1200" baseline="0" dirty="0" smtClean="0">
                <a:ln>
                  <a:solidFill>
                    <a:schemeClr val="tx1">
                      <a:alpha val="21000"/>
                    </a:schemeClr>
                  </a:solidFill>
                </a:ln>
                <a:gradFill>
                  <a:gsLst>
                    <a:gs pos="6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50000"/>
                      </a:schemeClr>
                    </a:gs>
                    <a:gs pos="100000">
                      <a:schemeClr val="bg2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139700" dir="16200000" rotWithShape="0">
                    <a:schemeClr val="tx1">
                      <a:alpha val="34000"/>
                    </a:schemeClr>
                  </a:outerShdw>
                </a:effectLst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29700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671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1" y="1905004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51" y="4344992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894018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92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277217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3683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696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1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7505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1757805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3" y="1757805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38709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5850"/>
            <a:ext cx="762317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92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 rtlCol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  <a:defRPr lang="en-US" sz="10000" b="0" i="1" kern="1200" baseline="0" dirty="0" smtClean="0">
                <a:ln>
                  <a:solidFill>
                    <a:schemeClr val="tx1">
                      <a:alpha val="21000"/>
                    </a:schemeClr>
                  </a:solidFill>
                </a:ln>
                <a:gradFill>
                  <a:gsLst>
                    <a:gs pos="6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50000"/>
                      </a:schemeClr>
                    </a:gs>
                    <a:gs pos="100000">
                      <a:schemeClr val="bg2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139700" dir="16200000" rotWithShape="0">
                    <a:schemeClr val="tx1">
                      <a:alpha val="34000"/>
                    </a:schemeClr>
                  </a:outerShdw>
                </a:effectLst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93442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2963858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137813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8714904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07398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" y="6238879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245830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92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069857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37266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69633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3689685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0478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45691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613073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722604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6851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0419805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6349250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1767868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063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6370347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2336503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10948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305153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639006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082195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414639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062949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21120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80967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4880226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686763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0387677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29059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1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23943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7963981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40865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887560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3059113" y="6583363"/>
            <a:ext cx="3200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sz="1200"/>
              <a:t>Pearson Education © 2014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66950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5850"/>
            <a:ext cx="762317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5943600" y="6627813"/>
            <a:ext cx="3200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sz="1200"/>
              <a:t>Pearson Education © 2014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 rtlCol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  <a:defRPr lang="en-US" sz="10000" b="0" i="1" kern="1200" baseline="0" dirty="0" smtClean="0">
                <a:ln>
                  <a:solidFill>
                    <a:schemeClr val="tx1">
                      <a:alpha val="21000"/>
                    </a:schemeClr>
                  </a:solidFill>
                </a:ln>
                <a:gradFill>
                  <a:gsLst>
                    <a:gs pos="6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50000"/>
                      </a:schemeClr>
                    </a:gs>
                    <a:gs pos="100000">
                      <a:schemeClr val="bg2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139700" dir="16200000" rotWithShape="0">
                    <a:schemeClr val="tx1">
                      <a:alpha val="34000"/>
                    </a:schemeClr>
                  </a:outerShdw>
                </a:effectLst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09820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5943600" y="6627813"/>
            <a:ext cx="3200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sz="1200"/>
              <a:t>Pearson Education © 2014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50573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5943600" y="6627813"/>
            <a:ext cx="3200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sz="1200"/>
              <a:t>Pearson Education © 2014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53714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539036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127955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036777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1757805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3" y="1757805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122573"/>
      </p:ext>
    </p:extLst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433518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1359211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886059"/>
      </p:ext>
    </p:extLst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057522"/>
      </p:ext>
    </p:extLst>
  </p:cSld>
  <p:clrMapOvr>
    <a:masterClrMapping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5850"/>
            <a:ext cx="762317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 rtlCol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  <a:defRPr lang="en-US" sz="10000" b="0" i="1" kern="1200" baseline="0" dirty="0" smtClean="0">
                <a:ln>
                  <a:solidFill>
                    <a:schemeClr val="tx1">
                      <a:alpha val="21000"/>
                    </a:schemeClr>
                  </a:solidFill>
                </a:ln>
                <a:gradFill>
                  <a:gsLst>
                    <a:gs pos="6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50000"/>
                      </a:schemeClr>
                    </a:gs>
                    <a:gs pos="100000">
                      <a:schemeClr val="bg2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139700" dir="16200000" rotWithShape="0">
                    <a:schemeClr val="tx1">
                      <a:alpha val="34000"/>
                    </a:schemeClr>
                  </a:outerShdw>
                </a:effectLst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1340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066342"/>
      </p:ext>
    </p:extLst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3059113" y="6583363"/>
            <a:ext cx="3200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sz="1200"/>
              <a:t>Pearson Education © 2014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59A06-C143-564B-9988-E22581AB216A}" type="datetime4">
              <a:rPr lang="en-US"/>
              <a:pPr>
                <a:defRPr/>
              </a:pPr>
              <a:t>September 15, 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2DACB8-1021-894A-A6FD-F0CFC29D98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626924"/>
      </p:ext>
    </p:extLst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5943600" y="6627813"/>
            <a:ext cx="3200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sz="1200"/>
              <a:t>Pearson Education © 2014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03711-FB05-B949-9EC4-5C1C5469A806}" type="datetime4">
              <a:rPr lang="en-US"/>
              <a:pPr>
                <a:defRPr/>
              </a:pPr>
              <a:t>September 15, 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BBF605-CA48-5540-85BE-E5128F8CC3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945082"/>
      </p:ext>
    </p:extLst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C2206-F955-0144-B0EE-38C117F20294}" type="datetime4">
              <a:rPr lang="en-US"/>
              <a:pPr>
                <a:defRPr/>
              </a:pPr>
              <a:t>September 15,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52E4F-DC5C-664C-8962-5C4E5B0C0C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32253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37AD8-4E69-AE4E-B36B-1613B600D3B0}" type="datetime4">
              <a:rPr lang="en-US"/>
              <a:pPr>
                <a:defRPr/>
              </a:pPr>
              <a:t>September 15, 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28AC7-6346-8844-8548-CD90176677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24519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66328"/>
      </p:ext>
    </p:extLst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AD774-8811-7646-8509-47ED026E319D}" type="datetime4">
              <a:rPr lang="en-US"/>
              <a:pPr>
                <a:defRPr/>
              </a:pPr>
              <a:t>September 15, 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EADC5-6A69-9046-90E9-7573219C03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72379"/>
      </p:ext>
    </p:extLst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4C6B-17E4-5E4A-BC92-8B92DEE0657E}" type="datetime4">
              <a:rPr lang="en-US"/>
              <a:pPr>
                <a:defRPr/>
              </a:pPr>
              <a:t>September 15,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0958B-B2F6-234D-99D8-095BD5C0DE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627321"/>
      </p:ext>
    </p:extLst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0A80F-C08A-BF41-BDD6-C34CE7B5B6AD}" type="datetime4">
              <a:rPr lang="en-US"/>
              <a:pPr>
                <a:defRPr/>
              </a:pPr>
              <a:t>September 15, 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4055F-D0B4-A547-ABA6-C30248013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858270"/>
      </p:ext>
    </p:extLst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D2BF6-19F7-FA44-B212-780165731A4E}" type="datetime4">
              <a:rPr lang="en-US"/>
              <a:pPr>
                <a:defRPr/>
              </a:pPr>
              <a:t>September 15, 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7FB5F-D56E-BC4D-995A-9FC29A0F38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99498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C906D-B0D3-FE4F-A5CD-4E1F9B11E556}" type="datetime4">
              <a:rPr lang="en-US"/>
              <a:pPr>
                <a:defRPr/>
              </a:pPr>
              <a:t>September 15, 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1B0B1E9-C673-414B-A0E9-662AAAD514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8943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2281E-F924-2E42-9670-AF860AD5FCE3}" type="datetime4">
              <a:rPr lang="en-US"/>
              <a:pPr>
                <a:defRPr/>
              </a:pPr>
              <a:t>September 15,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B7AD1-3DE7-E448-968D-62F4DB0DA7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3841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8BE99-EAB6-9242-878B-C5DA1773AA01}" type="datetime4">
              <a:rPr lang="en-US"/>
              <a:pPr>
                <a:defRPr/>
              </a:pPr>
              <a:t>September 15,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5639C-E31F-094C-80F3-26D150F4B3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79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030092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44929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65.xml"/><Relationship Id="rId4" Type="http://schemas.openxmlformats.org/officeDocument/2006/relationships/image" Target="../media/image6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7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10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6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image" Target="../media/image12.jpe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6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5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3" descr="bottombar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9200"/>
            <a:ext cx="91440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970" r:id="rId1"/>
    <p:sldLayoutId id="2147486028" r:id="rId2"/>
    <p:sldLayoutId id="2147485971" r:id="rId3"/>
    <p:sldLayoutId id="2147485972" r:id="rId4"/>
    <p:sldLayoutId id="2147485973" r:id="rId5"/>
    <p:sldLayoutId id="2147485974" r:id="rId6"/>
    <p:sldLayoutId id="2147485975" r:id="rId7"/>
    <p:sldLayoutId id="2147485976" r:id="rId8"/>
    <p:sldLayoutId id="2147485977" r:id="rId9"/>
    <p:sldLayoutId id="2147486029" r:id="rId10"/>
    <p:sldLayoutId id="2147486030" r:id="rId11"/>
    <p:sldLayoutId id="2147486031" r:id="rId12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spc="-150" dirty="0">
          <a:ln w="3175">
            <a:noFill/>
          </a:ln>
          <a:solidFill>
            <a:srgbClr val="005825"/>
          </a:solidFill>
          <a:latin typeface="+mj-lt"/>
          <a:ea typeface="MS PGothic" pitchFamily="34" charset="-128"/>
          <a:cs typeface="Arial" pitchFamily="34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ea typeface="MS PGothic" pitchFamily="34" charset="-128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ea typeface="MS PGothic" pitchFamily="34" charset="-128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ea typeface="MS PGothic" pitchFamily="34" charset="-128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ea typeface="MS PGothic" pitchFamily="34" charset="-128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white rectangl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41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19" r:id="rId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spc="-150" dirty="0">
          <a:ln w="3175">
            <a:noFill/>
          </a:ln>
          <a:solidFill>
            <a:srgbClr val="005825"/>
          </a:solidFill>
          <a:latin typeface="+mj-lt"/>
          <a:ea typeface="MS PGothic" pitchFamily="34" charset="-128"/>
          <a:cs typeface="Arial" pitchFamily="34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ea typeface="MS PGothic" pitchFamily="34" charset="-128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ea typeface="MS PGothic" pitchFamily="34" charset="-128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ea typeface="MS PGothic" pitchFamily="34" charset="-128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ea typeface="MS PGothic" pitchFamily="34" charset="-128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3000" b="1" kern="1200">
          <a:solidFill>
            <a:schemeClr val="tx1"/>
          </a:solidFill>
          <a:latin typeface="Courier New" pitchFamily="49" charset="0"/>
          <a:ea typeface="MS PGothic" pitchFamily="34" charset="-128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8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fld id="{4E931A11-95E0-E143-9D55-D2B570F33AD6}" type="datetime4">
              <a:rPr lang="en-US"/>
              <a:pPr>
                <a:defRPr/>
              </a:pPr>
              <a:t>September 15,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82322AF-D7F3-7948-9613-3351FC483F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43" r:id="rId1"/>
    <p:sldLayoutId id="2147486044" r:id="rId2"/>
    <p:sldLayoutId id="2147486020" r:id="rId3"/>
    <p:sldLayoutId id="2147486021" r:id="rId4"/>
    <p:sldLayoutId id="2147486022" r:id="rId5"/>
    <p:sldLayoutId id="2147486023" r:id="rId6"/>
    <p:sldLayoutId id="2147486024" r:id="rId7"/>
    <p:sldLayoutId id="2147486025" r:id="rId8"/>
    <p:sldLayoutId id="2147486045" r:id="rId9"/>
    <p:sldLayoutId id="2147486026" r:id="rId10"/>
    <p:sldLayoutId id="2147486027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white rectangl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78" r:id="rId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spc="-150" dirty="0">
          <a:ln w="3175">
            <a:noFill/>
          </a:ln>
          <a:solidFill>
            <a:srgbClr val="005825"/>
          </a:solidFill>
          <a:latin typeface="+mj-lt"/>
          <a:ea typeface="MS PGothic" pitchFamily="34" charset="-128"/>
          <a:cs typeface="Arial" pitchFamily="34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ea typeface="MS PGothic" pitchFamily="34" charset="-128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ea typeface="MS PGothic" pitchFamily="34" charset="-128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ea typeface="MS PGothic" pitchFamily="34" charset="-128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ea typeface="MS PGothic" pitchFamily="34" charset="-128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3000" b="1" kern="1200">
          <a:solidFill>
            <a:schemeClr val="tx1"/>
          </a:solidFill>
          <a:latin typeface="Courier New" pitchFamily="49" charset="0"/>
          <a:ea typeface="MS PGothic" pitchFamily="34" charset="-128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8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979" r:id="rId1"/>
    <p:sldLayoutId id="2147485980" r:id="rId2"/>
    <p:sldLayoutId id="2147485981" r:id="rId3"/>
    <p:sldLayoutId id="2147485982" r:id="rId4"/>
    <p:sldLayoutId id="2147485983" r:id="rId5"/>
    <p:sldLayoutId id="2147485984" r:id="rId6"/>
    <p:sldLayoutId id="2147485985" r:id="rId7"/>
    <p:sldLayoutId id="2147485986" r:id="rId8"/>
    <p:sldLayoutId id="2147485987" r:id="rId9"/>
    <p:sldLayoutId id="2147486032" r:id="rId10"/>
    <p:sldLayoutId id="2147486033" r:id="rId11"/>
    <p:sldLayoutId id="2147485988" r:id="rId12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MS PGothic" pitchFamily="34" charset="-128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white rectangl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14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89" r:id="rId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MS PGothic" pitchFamily="34" charset="-128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3000" b="1" kern="1200">
          <a:solidFill>
            <a:schemeClr val="tx1"/>
          </a:solidFill>
          <a:latin typeface="Courier New" pitchFamily="49" charset="0"/>
          <a:ea typeface="MS PGothic" pitchFamily="34" charset="-128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8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990" r:id="rId1"/>
    <p:sldLayoutId id="2147485991" r:id="rId2"/>
    <p:sldLayoutId id="2147485992" r:id="rId3"/>
    <p:sldLayoutId id="2147485993" r:id="rId4"/>
    <p:sldLayoutId id="2147485994" r:id="rId5"/>
    <p:sldLayoutId id="2147485995" r:id="rId6"/>
    <p:sldLayoutId id="2147485996" r:id="rId7"/>
    <p:sldLayoutId id="2147485997" r:id="rId8"/>
    <p:sldLayoutId id="2147485998" r:id="rId9"/>
    <p:sldLayoutId id="2147486034" r:id="rId10"/>
    <p:sldLayoutId id="2147486035" r:id="rId11"/>
    <p:sldLayoutId id="2147485999" r:id="rId12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MS PGothic" pitchFamily="34" charset="-128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white rectangl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00" r:id="rId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MS PGothic" pitchFamily="34" charset="-128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3000" b="1" kern="1200">
          <a:solidFill>
            <a:schemeClr val="tx1"/>
          </a:solidFill>
          <a:latin typeface="Courier New" pitchFamily="49" charset="0"/>
          <a:ea typeface="MS PGothic" pitchFamily="34" charset="-128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8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01" r:id="rId1"/>
    <p:sldLayoutId id="2147486002" r:id="rId2"/>
    <p:sldLayoutId id="2147486003" r:id="rId3"/>
    <p:sldLayoutId id="2147486004" r:id="rId4"/>
    <p:sldLayoutId id="2147486005" r:id="rId5"/>
    <p:sldLayoutId id="2147486006" r:id="rId6"/>
    <p:sldLayoutId id="2147486007" r:id="rId7"/>
    <p:sldLayoutId id="2147486008" r:id="rId8"/>
    <p:sldLayoutId id="2147486009" r:id="rId9"/>
    <p:sldLayoutId id="2147486010" r:id="rId10"/>
    <p:sldLayoutId id="2147486011" r:id="rId11"/>
    <p:sldLayoutId id="2147486012" r:id="rId12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MS PGothic" pitchFamily="34" charset="-128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white rectangl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4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13" r:id="rId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MS PGothic" pitchFamily="34" charset="-128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ea typeface="MS PGothic" pitchFamily="34" charset="-128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3000" b="1" kern="1200">
          <a:solidFill>
            <a:schemeClr val="tx1"/>
          </a:solidFill>
          <a:latin typeface="Courier New" pitchFamily="49" charset="0"/>
          <a:ea typeface="MS PGothic" pitchFamily="34" charset="-128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8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Courier New" charset="0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1268" name="Picture 3" descr="bottombar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9200"/>
            <a:ext cx="91440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036" r:id="rId1"/>
    <p:sldLayoutId id="2147486037" r:id="rId2"/>
    <p:sldLayoutId id="2147486038" r:id="rId3"/>
    <p:sldLayoutId id="2147486039" r:id="rId4"/>
    <p:sldLayoutId id="2147486014" r:id="rId5"/>
    <p:sldLayoutId id="2147486015" r:id="rId6"/>
    <p:sldLayoutId id="2147486016" r:id="rId7"/>
    <p:sldLayoutId id="2147486017" r:id="rId8"/>
    <p:sldLayoutId id="2147486018" r:id="rId9"/>
    <p:sldLayoutId id="2147486040" r:id="rId10"/>
    <p:sldLayoutId id="2147486041" r:id="rId11"/>
    <p:sldLayoutId id="2147486042" r:id="rId12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spc="-150" dirty="0">
          <a:ln w="3175">
            <a:noFill/>
          </a:ln>
          <a:solidFill>
            <a:srgbClr val="005825"/>
          </a:solidFill>
          <a:latin typeface="+mj-lt"/>
          <a:ea typeface="MS PGothic" pitchFamily="34" charset="-128"/>
          <a:cs typeface="Arial" pitchFamily="34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ea typeface="MS PGothic" pitchFamily="34" charset="-128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ea typeface="MS PGothic" pitchFamily="34" charset="-128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ea typeface="MS PGothic" pitchFamily="34" charset="-128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ea typeface="MS PGothic" pitchFamily="34" charset="-128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rgbClr val="005825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26988" y="3429000"/>
            <a:ext cx="7974012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980728"/>
            <a:ext cx="7345511" cy="32004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b="1" dirty="0">
                <a:latin typeface="Times" pitchFamily="18" charset="0"/>
                <a:ea typeface="+mn-ea"/>
              </a:rPr>
              <a:t>Chapter 2</a:t>
            </a:r>
          </a:p>
        </p:txBody>
      </p:sp>
      <p:pic>
        <p:nvPicPr>
          <p:cNvPr id="3277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4"/>
          <a:stretch>
            <a:fillRect/>
          </a:stretch>
        </p:blipFill>
        <p:spPr bwMode="auto">
          <a:xfrm>
            <a:off x="5580063" y="3716338"/>
            <a:ext cx="29464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395536" y="4670868"/>
            <a:ext cx="5400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Database Environment</a:t>
            </a:r>
            <a:endParaRPr lang="ar-SA" sz="4000" b="1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611" y="0"/>
            <a:ext cx="8892480" cy="1263352"/>
          </a:xfrm>
        </p:spPr>
        <p:txBody>
          <a:bodyPr>
            <a:normAutofit/>
          </a:bodyPr>
          <a:lstStyle/>
          <a:p>
            <a:r>
              <a:rPr lang="en-US" sz="2800" b="1" dirty="0"/>
              <a:t>Differences between Three Levels of ANSI-SPARC Architecture </a:t>
            </a:r>
            <a:endParaRPr lang="ar-SA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" y="1628800"/>
            <a:ext cx="8896038" cy="48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://m.kkhsou.in/EBIDYA/CSC/MODIFY_database_systems_files/336.gif">
            <a:extLst>
              <a:ext uri="{FF2B5EF4-FFF2-40B4-BE49-F238E27FC236}">
                <a16:creationId xmlns:a16="http://schemas.microsoft.com/office/drawing/2014/main" id="{DA997B6D-0486-4BCA-B976-66487B5AE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1180"/>
            <a:ext cx="6984776" cy="548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517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11144" cy="972344"/>
          </a:xfrm>
        </p:spPr>
        <p:txBody>
          <a:bodyPr>
            <a:normAutofit/>
          </a:bodyPr>
          <a:lstStyle/>
          <a:p>
            <a:r>
              <a:rPr lang="en-US" b="1" dirty="0"/>
              <a:t>Schema and Instances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4" cy="4569371"/>
          </a:xfrm>
        </p:spPr>
        <p:txBody>
          <a:bodyPr/>
          <a:lstStyle/>
          <a:p>
            <a:r>
              <a:rPr lang="en-US" sz="2800" dirty="0"/>
              <a:t>Schema</a:t>
            </a:r>
            <a:r>
              <a:rPr lang="en-US" sz="2800" b="0" dirty="0"/>
              <a:t>: is the description of the DB . It rarely changes.</a:t>
            </a:r>
          </a:p>
          <a:p>
            <a:r>
              <a:rPr lang="en-US" sz="2800" dirty="0"/>
              <a:t>Instance</a:t>
            </a:r>
            <a:r>
              <a:rPr lang="en-US" sz="2800" b="0" dirty="0"/>
              <a:t>: is the actual content of the DB at a particular point in time. Data is actual “instance” of DB, changes rapidly.</a:t>
            </a:r>
          </a:p>
          <a:p>
            <a:r>
              <a:rPr lang="en-US" sz="2800" b="0" dirty="0"/>
              <a:t>The concepts of Schema &amp; instances to types &amp;values in programming languages.</a:t>
            </a:r>
          </a:p>
          <a:p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848674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11144" cy="972344"/>
          </a:xfrm>
        </p:spPr>
        <p:txBody>
          <a:bodyPr>
            <a:normAutofit/>
          </a:bodyPr>
          <a:lstStyle/>
          <a:p>
            <a:r>
              <a:rPr lang="en-US" b="1" dirty="0"/>
              <a:t>Mapping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4" cy="4569371"/>
          </a:xfrm>
        </p:spPr>
        <p:txBody>
          <a:bodyPr/>
          <a:lstStyle/>
          <a:p>
            <a:r>
              <a:rPr lang="en-US" sz="2800" dirty="0"/>
              <a:t>Mapping </a:t>
            </a:r>
            <a:r>
              <a:rPr lang="en-US" sz="2800" b="0" dirty="0"/>
              <a:t>: is the process of transforming requests and results between the internal , Conceptual &amp; external levels.</a:t>
            </a:r>
          </a:p>
          <a:p>
            <a:endParaRPr lang="en-US" sz="2800" b="0" dirty="0"/>
          </a:p>
          <a:p>
            <a:r>
              <a:rPr lang="en-US" sz="2800" b="0" dirty="0"/>
              <a:t>Two type of mapping: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External / conceptual  mapping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Conceptual / internal mapping.</a:t>
            </a:r>
          </a:p>
          <a:p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96558179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972344"/>
          </a:xfrm>
        </p:spPr>
        <p:txBody>
          <a:bodyPr/>
          <a:lstStyle/>
          <a:p>
            <a:r>
              <a:rPr lang="en-US" b="1" dirty="0"/>
              <a:t>Data Independence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4" cy="4569371"/>
          </a:xfrm>
        </p:spPr>
        <p:txBody>
          <a:bodyPr/>
          <a:lstStyle/>
          <a:p>
            <a:r>
              <a:rPr lang="en-US" sz="2400" b="0" dirty="0"/>
              <a:t>A major objective for the three-level architecture is to provide </a:t>
            </a:r>
            <a:r>
              <a:rPr lang="en-US" sz="2400" dirty="0"/>
              <a:t>data independence</a:t>
            </a:r>
            <a:r>
              <a:rPr lang="en-US" sz="2400" b="0" dirty="0"/>
              <a:t>, which means that upper levels are unaffected by changes to lower levels. </a:t>
            </a:r>
          </a:p>
          <a:p>
            <a:r>
              <a:rPr lang="en-US" sz="2400" b="0" dirty="0"/>
              <a:t>There are two kinds of data independence: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Logical independence: </a:t>
            </a:r>
            <a:r>
              <a:rPr lang="en-US" sz="2400" b="0" dirty="0"/>
              <a:t>immunity of the external schemas to changes in the conceptual schema;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Physical independence: </a:t>
            </a:r>
            <a:r>
              <a:rPr lang="en-US" sz="2400" b="0" dirty="0"/>
              <a:t>immunity of the conceptual schema to changes in the internal schema.</a:t>
            </a:r>
          </a:p>
        </p:txBody>
      </p:sp>
    </p:spTree>
    <p:extLst>
      <p:ext uri="{BB962C8B-B14F-4D97-AF65-F5344CB8AC3E}">
        <p14:creationId xmlns:p14="http://schemas.microsoft.com/office/powerpoint/2010/main" val="224693022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972344"/>
          </a:xfrm>
        </p:spPr>
        <p:txBody>
          <a:bodyPr/>
          <a:lstStyle/>
          <a:p>
            <a:r>
              <a:rPr lang="en-US" b="1" dirty="0"/>
              <a:t>Data Independence</a:t>
            </a:r>
            <a:endParaRPr lang="ar-S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8930276" cy="43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908321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972344"/>
          </a:xfrm>
        </p:spPr>
        <p:txBody>
          <a:bodyPr/>
          <a:lstStyle/>
          <a:p>
            <a:r>
              <a:rPr lang="en-US" b="1" dirty="0"/>
              <a:t>Data Independence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52600"/>
            <a:ext cx="8219256" cy="4373563"/>
          </a:xfrm>
        </p:spPr>
        <p:txBody>
          <a:bodyPr/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Logical Data Independence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Refers to immunity of external schemas to changes in conceptual schema. </a:t>
            </a:r>
            <a:endParaRPr lang="en-U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Conceptual schema changes (e.g. addition/removal of entities). </a:t>
            </a:r>
            <a:endParaRPr lang="en-U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Should not require changes to external schema or rewrites of application programs. 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52463882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972344"/>
          </a:xfrm>
        </p:spPr>
        <p:txBody>
          <a:bodyPr/>
          <a:lstStyle/>
          <a:p>
            <a:r>
              <a:rPr lang="en-US" b="1" dirty="0"/>
              <a:t>Data Independence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52600"/>
            <a:ext cx="8219256" cy="4373563"/>
          </a:xfrm>
        </p:spPr>
        <p:txBody>
          <a:bodyPr/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Physical Data Independence </a:t>
            </a:r>
            <a:endParaRPr lang="en-US" sz="2400" b="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Refers to immunity of conceptual schema to changes in the internal schema. </a:t>
            </a:r>
            <a:endParaRPr lang="en-U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Internal schema changes (e.g. using different file organizations, storage structures/devices). </a:t>
            </a:r>
            <a:endParaRPr lang="en-U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Should not require change to conceptual or external schemas. 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75336323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635080" cy="1044352"/>
          </a:xfrm>
        </p:spPr>
        <p:txBody>
          <a:bodyPr/>
          <a:lstStyle/>
          <a:p>
            <a:r>
              <a:rPr lang="en-US" b="1" dirty="0"/>
              <a:t>Database Languages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78539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A </a:t>
            </a:r>
            <a:r>
              <a:rPr lang="en-US" sz="2400" dirty="0"/>
              <a:t>data sublanguage </a:t>
            </a:r>
            <a:r>
              <a:rPr lang="en-US" sz="2400" b="0" dirty="0"/>
              <a:t>consists of two parts: a </a:t>
            </a:r>
            <a:r>
              <a:rPr lang="en-US" sz="2400" dirty="0"/>
              <a:t>Data Definition Language </a:t>
            </a:r>
            <a:r>
              <a:rPr lang="en-US" sz="2400" b="0" dirty="0"/>
              <a:t>(DDL) and a </a:t>
            </a:r>
            <a:r>
              <a:rPr lang="en-US" sz="2400" dirty="0"/>
              <a:t>Data Manipulation Language </a:t>
            </a:r>
            <a:r>
              <a:rPr lang="en-US" sz="2400" b="0" dirty="0"/>
              <a:t>(DML).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The DDL is used to </a:t>
            </a:r>
            <a:r>
              <a:rPr lang="en-US" sz="2400" dirty="0"/>
              <a:t>specify the database schema.</a:t>
            </a:r>
            <a:endParaRPr lang="en-U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The DML is used to </a:t>
            </a:r>
            <a:r>
              <a:rPr lang="en-US" sz="2400" dirty="0"/>
              <a:t>both read and update the database.</a:t>
            </a:r>
            <a:endParaRPr lang="en-U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Database languages are called </a:t>
            </a:r>
            <a:r>
              <a:rPr lang="en-US" sz="2400" dirty="0"/>
              <a:t>data sublanguages </a:t>
            </a:r>
            <a:r>
              <a:rPr lang="en-US" sz="2400" b="0" dirty="0"/>
              <a:t>because they do not include constructs for all computing needs (conditional or iterative statement) 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Many DBMSs have a facility for </a:t>
            </a:r>
            <a:r>
              <a:rPr lang="en-US" sz="2400" dirty="0"/>
              <a:t>embedding </a:t>
            </a:r>
            <a:r>
              <a:rPr lang="en-US" sz="2400" b="0" dirty="0"/>
              <a:t>the sublanguage in a high-level programming language such as COBOL, ‘C’, C++, Java, or Visual Basic.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487311811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280920" cy="1044352"/>
          </a:xfrm>
        </p:spPr>
        <p:txBody>
          <a:bodyPr>
            <a:normAutofit/>
          </a:bodyPr>
          <a:lstStyle/>
          <a:p>
            <a:r>
              <a:rPr lang="en-US" sz="3200" dirty="0"/>
              <a:t>Data Definition Language (DDL)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52600"/>
            <a:ext cx="8219256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A language that allows the DBA or user to describe and name the </a:t>
            </a:r>
            <a:r>
              <a:rPr lang="en-US" sz="2400" dirty="0"/>
              <a:t>entities, attributes, and relationships </a:t>
            </a:r>
            <a:r>
              <a:rPr lang="en-US" sz="2400" b="0" dirty="0"/>
              <a:t>required for the application, together with any associated </a:t>
            </a:r>
            <a:r>
              <a:rPr lang="en-US" sz="2400" dirty="0"/>
              <a:t>integrity </a:t>
            </a:r>
            <a:r>
              <a:rPr lang="en-US" sz="2400" b="0" dirty="0"/>
              <a:t>and </a:t>
            </a:r>
            <a:r>
              <a:rPr lang="en-US" sz="2400" dirty="0"/>
              <a:t>security </a:t>
            </a:r>
            <a:r>
              <a:rPr lang="en-US" sz="2400" b="0" dirty="0"/>
              <a:t>constraints.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The DDL is used to </a:t>
            </a:r>
            <a:r>
              <a:rPr lang="en-US" sz="2400" dirty="0"/>
              <a:t>define a schema or to modify an existing one</a:t>
            </a:r>
            <a:r>
              <a:rPr lang="en-US" sz="2400" b="0" dirty="0"/>
              <a:t>. It cannot be used to manipulate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The result of the compilation of the DDL statements is a set of tables stored in special files collectively called the </a:t>
            </a:r>
            <a:r>
              <a:rPr lang="en-US" sz="2400" dirty="0"/>
              <a:t>system catalog</a:t>
            </a:r>
            <a:r>
              <a:rPr lang="en-US" sz="2400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979389605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280920" cy="1044352"/>
          </a:xfrm>
        </p:spPr>
        <p:txBody>
          <a:bodyPr>
            <a:normAutofit/>
          </a:bodyPr>
          <a:lstStyle/>
          <a:p>
            <a:r>
              <a:rPr lang="en-US" sz="3200" dirty="0"/>
              <a:t>Data Definition Language (DDL)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52600"/>
            <a:ext cx="8075240" cy="455672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The system catalog integrates the </a:t>
            </a:r>
            <a:r>
              <a:rPr lang="en-US" sz="2400" dirty="0"/>
              <a:t>metadata</a:t>
            </a:r>
            <a:r>
              <a:rPr lang="en-US" sz="2400" b="0" dirty="0"/>
              <a:t>, that is data that describes objects in the database and makes it easier for those objects to be accessed or manipulated.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The metadata contains definitions of records, data items, and other objects that are of interest to users or are required by the DBMS.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In practice, there is one comprehensive DDL that allows specification of at least the external and conceptual schemas.</a:t>
            </a:r>
          </a:p>
        </p:txBody>
      </p:sp>
    </p:spTree>
    <p:extLst>
      <p:ext uri="{BB962C8B-B14F-4D97-AF65-F5344CB8AC3E}">
        <p14:creationId xmlns:p14="http://schemas.microsoft.com/office/powerpoint/2010/main" val="227950117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6778625" cy="576064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cap="none" dirty="0">
                <a:latin typeface="Times" pitchFamily="18" charset="0"/>
                <a:ea typeface="+mn-ea"/>
              </a:rPr>
              <a:t>Objectives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4744"/>
            <a:ext cx="9144001" cy="46815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Purpose of three-level database architecture. </a:t>
            </a:r>
            <a:endParaRPr lang="en-U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Contents of external, conceptual, and internal levels. </a:t>
            </a:r>
            <a:endParaRPr lang="en-U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Purpose of external/conceptual and conceptual/internal mappings. </a:t>
            </a:r>
            <a:endParaRPr lang="en-U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Meaning of logical and physical data independence. </a:t>
            </a:r>
            <a:endParaRPr lang="en-U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Distinction between DDL and DML. </a:t>
            </a:r>
            <a:endParaRPr lang="en-U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 classification of data models.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Purpose/importance of conceptual modeling. </a:t>
            </a:r>
            <a:endParaRPr lang="en-U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Typical functions and services a DBMS should provide. </a:t>
            </a:r>
            <a:endParaRPr lang="en-U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Function and importance of system catalog. </a:t>
            </a:r>
            <a:endParaRPr lang="en-U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0" dirty="0"/>
          </a:p>
          <a:p>
            <a:pPr marL="342900" indent="-342900" eaLnBrk="1" hangingPunct="1">
              <a:buClr>
                <a:schemeClr val="tx2"/>
              </a:buClr>
              <a:buFont typeface="Arial" charset="0"/>
              <a:buChar char="•"/>
            </a:pPr>
            <a:endParaRPr lang="en-GB" altLang="en-US" sz="2400" dirty="0">
              <a:latin typeface="Times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1722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Font typeface="Arial" charset="0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FontTx/>
              <a:buNone/>
            </a:pPr>
            <a:fld id="{9FF65F73-DBCE-9544-A5A7-7B76BDB0E0F3}" type="slidenum">
              <a:rPr lang="en-GB" altLang="en-US" sz="2400">
                <a:latin typeface="Times New Roman" charset="0"/>
              </a:rPr>
              <a:pPr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en-GB" altLang="en-US" sz="2400">
              <a:latin typeface="Times New Roman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72344"/>
          </a:xfrm>
        </p:spPr>
        <p:txBody>
          <a:bodyPr>
            <a:noAutofit/>
          </a:bodyPr>
          <a:lstStyle/>
          <a:p>
            <a:br>
              <a:rPr lang="ar-SA" sz="3200" dirty="0"/>
            </a:br>
            <a:r>
              <a:rPr lang="en-US" sz="3200" b="1" dirty="0"/>
              <a:t>Data Manipulation Language  </a:t>
            </a:r>
            <a:r>
              <a:rPr lang="en-US" sz="3200" dirty="0"/>
              <a:t>(DML)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/>
          <a:lstStyle/>
          <a:p>
            <a:r>
              <a:rPr lang="en-US" sz="2400" b="0" dirty="0"/>
              <a:t>A language that provides a set of operations to support the basic data manipulation operations on the data held in the database.</a:t>
            </a:r>
          </a:p>
          <a:p>
            <a:r>
              <a:rPr lang="en-US" sz="2400" b="0" dirty="0"/>
              <a:t>Data manipulation operations usually include the following: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Insertion of new data into the database;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Modification of data stored in the database;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Retrieval of data contained in the database;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Deletion of data from the database.</a:t>
            </a:r>
          </a:p>
          <a:p>
            <a:r>
              <a:rPr lang="en-US" sz="2400" b="0" dirty="0"/>
              <a:t>Data manipulation applies to the external, conceptual, and internal levels.</a:t>
            </a:r>
            <a:endParaRPr lang="ar-SA" sz="2400" b="0" dirty="0"/>
          </a:p>
        </p:txBody>
      </p:sp>
    </p:spTree>
    <p:extLst>
      <p:ext uri="{BB962C8B-B14F-4D97-AF65-F5344CB8AC3E}">
        <p14:creationId xmlns:p14="http://schemas.microsoft.com/office/powerpoint/2010/main" val="3654144893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72344"/>
          </a:xfrm>
        </p:spPr>
        <p:txBody>
          <a:bodyPr>
            <a:noAutofit/>
          </a:bodyPr>
          <a:lstStyle/>
          <a:p>
            <a:br>
              <a:rPr lang="ar-SA" sz="3200" dirty="0"/>
            </a:br>
            <a:r>
              <a:rPr lang="en-US" sz="3200" b="1" dirty="0"/>
              <a:t>Data Manipulation Language  </a:t>
            </a:r>
            <a:r>
              <a:rPr lang="en-US" sz="3200" dirty="0"/>
              <a:t>(DML)</a:t>
            </a:r>
            <a:endParaRPr lang="ar-SA" sz="32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569371"/>
          </a:xfrm>
        </p:spPr>
        <p:txBody>
          <a:bodyPr/>
          <a:lstStyle/>
          <a:p>
            <a:r>
              <a:rPr lang="en-US" sz="2400" b="0" dirty="0"/>
              <a:t>The part of a DML that involves data retrieval is called a </a:t>
            </a:r>
            <a:r>
              <a:rPr lang="en-US" sz="2400" dirty="0"/>
              <a:t>query language</a:t>
            </a:r>
            <a:r>
              <a:rPr lang="en-US" sz="2400" b="0" dirty="0"/>
              <a:t>.</a:t>
            </a:r>
          </a:p>
          <a:p>
            <a:r>
              <a:rPr lang="en-US" sz="2400" b="0" dirty="0"/>
              <a:t>The term ‘query’ is therefore reserved to denote a retrieval statement expressed in a query language.</a:t>
            </a:r>
          </a:p>
          <a:p>
            <a:r>
              <a:rPr lang="en-US" sz="2400" b="0" dirty="0"/>
              <a:t>There are two types of DML: </a:t>
            </a:r>
            <a:r>
              <a:rPr lang="en-US" sz="2400" dirty="0"/>
              <a:t>procedural </a:t>
            </a:r>
            <a:r>
              <a:rPr lang="en-US" sz="2400" b="0" dirty="0"/>
              <a:t>and </a:t>
            </a:r>
            <a:r>
              <a:rPr lang="en-US" sz="2400" dirty="0"/>
              <a:t>non-procedural</a:t>
            </a:r>
            <a:endParaRPr lang="en-U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Procedural DMLs</a:t>
            </a:r>
            <a:r>
              <a:rPr lang="en-US" sz="2400" b="0" dirty="0"/>
              <a:t>: allows the user to tell the system what data is needed and exactly </a:t>
            </a:r>
            <a:r>
              <a:rPr lang="en-US" sz="2400" dirty="0"/>
              <a:t>how </a:t>
            </a:r>
            <a:r>
              <a:rPr lang="en-US" sz="2400" b="0" dirty="0"/>
              <a:t>to retrieve the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Non-procedural DMLs</a:t>
            </a:r>
            <a:r>
              <a:rPr lang="en-US" sz="2400" b="0" dirty="0"/>
              <a:t>: allows the user to state </a:t>
            </a:r>
            <a:r>
              <a:rPr lang="en-US" sz="2400" dirty="0"/>
              <a:t>what </a:t>
            </a:r>
            <a:r>
              <a:rPr lang="en-US" sz="2400" b="0" dirty="0"/>
              <a:t>data is needed rather than how it is to be retrieved.</a:t>
            </a:r>
          </a:p>
          <a:p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487762813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72344"/>
          </a:xfrm>
        </p:spPr>
        <p:txBody>
          <a:bodyPr>
            <a:noAutofit/>
          </a:bodyPr>
          <a:lstStyle/>
          <a:p>
            <a:br>
              <a:rPr lang="ar-SA" sz="3200" dirty="0"/>
            </a:br>
            <a:r>
              <a:rPr lang="en-US" sz="3200" b="1" dirty="0"/>
              <a:t>Data Manipulation Language  </a:t>
            </a:r>
            <a:r>
              <a:rPr lang="en-US" sz="3200" dirty="0"/>
              <a:t>(DML)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752600"/>
            <a:ext cx="8640960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The DBMS translates a DML statement into one or more procedures that manipulate the required sets of records.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Non-procedural languages are also called </a:t>
            </a:r>
            <a:r>
              <a:rPr lang="en-US" sz="2400" dirty="0"/>
              <a:t>declarative languages</a:t>
            </a:r>
            <a:r>
              <a:rPr lang="en-US" sz="2400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Relational DBMSs usually include some form of non-procedural language for data manipulation, typically </a:t>
            </a:r>
            <a:r>
              <a:rPr lang="en-US" sz="2400" dirty="0"/>
              <a:t>SQL (Structured Query Language)</a:t>
            </a:r>
            <a:r>
              <a:rPr lang="en-US" sz="2400" b="0" dirty="0"/>
              <a:t>or </a:t>
            </a:r>
            <a:r>
              <a:rPr lang="en-US" sz="2400" dirty="0"/>
              <a:t>QBE (Query-By-Example).</a:t>
            </a:r>
            <a:endParaRPr lang="en-U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Non-procedural DMLs are normally easier to learn and use than procedural DMLs.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979392241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892480" cy="1371600"/>
          </a:xfrm>
        </p:spPr>
        <p:txBody>
          <a:bodyPr>
            <a:normAutofit/>
          </a:bodyPr>
          <a:lstStyle/>
          <a:p>
            <a:r>
              <a:rPr lang="en-US" sz="3200" b="1" dirty="0"/>
              <a:t>Fourth-Generation Languages (4GLs)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88840"/>
            <a:ext cx="7931224" cy="446449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4GL is non-procedural language that allow user to defines </a:t>
            </a:r>
            <a:r>
              <a:rPr lang="en-US" sz="2400" dirty="0"/>
              <a:t>what </a:t>
            </a:r>
            <a:r>
              <a:rPr lang="en-US" sz="2400" b="0" dirty="0"/>
              <a:t>is to be done, not how.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The user does not define the steps that a program needs to perform a task, but instead defines parameters for the tools that use them to generate an application program.</a:t>
            </a:r>
          </a:p>
        </p:txBody>
      </p:sp>
    </p:spTree>
    <p:extLst>
      <p:ext uri="{BB962C8B-B14F-4D97-AF65-F5344CB8AC3E}">
        <p14:creationId xmlns:p14="http://schemas.microsoft.com/office/powerpoint/2010/main" val="523332278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892480" cy="1371600"/>
          </a:xfrm>
        </p:spPr>
        <p:txBody>
          <a:bodyPr>
            <a:normAutofit/>
          </a:bodyPr>
          <a:lstStyle/>
          <a:p>
            <a:r>
              <a:rPr lang="en-US" sz="3200" b="1" dirty="0"/>
              <a:t>Fourth-Generation Languages (4GLs)</a:t>
            </a:r>
            <a:endParaRPr lang="ar-SA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772816"/>
            <a:ext cx="8280920" cy="4680520"/>
          </a:xfrm>
        </p:spPr>
        <p:txBody>
          <a:bodyPr/>
          <a:lstStyle/>
          <a:p>
            <a:r>
              <a:rPr lang="en-US" sz="2400" dirty="0"/>
              <a:t>4GL encompass: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Presentation languages</a:t>
            </a:r>
            <a:r>
              <a:rPr lang="en-US" sz="2400" b="0" dirty="0"/>
              <a:t>, such as query languages and report generators;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Specialty languages</a:t>
            </a:r>
            <a:r>
              <a:rPr lang="en-US" sz="2400" b="0" dirty="0"/>
              <a:t>, such as spreadsheets and database languages;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Application generators </a:t>
            </a:r>
            <a:r>
              <a:rPr lang="en-US" sz="2400" b="0" dirty="0"/>
              <a:t>that define, insert, update, and retrieve data from the database to build applications;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Very high-level languages </a:t>
            </a:r>
            <a:r>
              <a:rPr lang="en-US" sz="2400" b="0" dirty="0"/>
              <a:t>that are used to generate application code.</a:t>
            </a:r>
          </a:p>
        </p:txBody>
      </p:sp>
    </p:spTree>
    <p:extLst>
      <p:ext uri="{BB962C8B-B14F-4D97-AF65-F5344CB8AC3E}">
        <p14:creationId xmlns:p14="http://schemas.microsoft.com/office/powerpoint/2010/main" val="1323581812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116360"/>
          </a:xfrm>
        </p:spPr>
        <p:txBody>
          <a:bodyPr/>
          <a:lstStyle/>
          <a:p>
            <a:r>
              <a:rPr lang="en-US" dirty="0"/>
              <a:t>Data model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475252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Schema is written using a data definition language and is written in the data definition language of a particular DBMS.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The type of this language is too low level to describe the data requirements of an organization in a way that is readily understandable by a variety of users.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The require for a higher-level description of the schema: that is, a </a:t>
            </a:r>
            <a:r>
              <a:rPr lang="en-US" sz="2400" dirty="0"/>
              <a:t>data model</a:t>
            </a:r>
            <a:r>
              <a:rPr lang="en-US" sz="2400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Data model</a:t>
            </a:r>
            <a:r>
              <a:rPr lang="en-US" sz="2400" b="0" dirty="0"/>
              <a:t>: An integrated collection of concepts for describing and manipulating data, relationships between data, and constraints on the data in an organization.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81579092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044352"/>
          </a:xfrm>
        </p:spPr>
        <p:txBody>
          <a:bodyPr/>
          <a:lstStyle/>
          <a:p>
            <a:r>
              <a:rPr lang="en-US" dirty="0"/>
              <a:t>Data model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556720"/>
          </a:xfrm>
        </p:spPr>
        <p:txBody>
          <a:bodyPr/>
          <a:lstStyle/>
          <a:p>
            <a:r>
              <a:rPr lang="en-US" sz="2400" b="0" dirty="0"/>
              <a:t>A data model can be thought of as comprising three components: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A structural part, consisting of a set of rules according to which databases can be constructed;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A manipulative part, defining the types of operation that are allowed on the data;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A  set of integrity constraints, which ensures that the data is accurate.</a:t>
            </a:r>
            <a:endParaRPr lang="ar-SA" sz="2400" b="0" dirty="0"/>
          </a:p>
        </p:txBody>
      </p:sp>
    </p:spTree>
    <p:extLst>
      <p:ext uri="{BB962C8B-B14F-4D97-AF65-F5344CB8AC3E}">
        <p14:creationId xmlns:p14="http://schemas.microsoft.com/office/powerpoint/2010/main" val="740177655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044352"/>
          </a:xfrm>
        </p:spPr>
        <p:txBody>
          <a:bodyPr/>
          <a:lstStyle/>
          <a:p>
            <a:r>
              <a:rPr lang="en-US" dirty="0"/>
              <a:t>Data model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55672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Purpose: to represent data in an understandable way.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Categories of data models include: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Object-based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Record-based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Physical.</a:t>
            </a:r>
          </a:p>
          <a:p>
            <a:pPr marL="914400" lvl="1" indent="-457200">
              <a:buFont typeface="+mj-lt"/>
              <a:buAutoNum type="arabicPeriod"/>
            </a:pPr>
            <a:endParaRPr lang="en-US" b="1" dirty="0"/>
          </a:p>
          <a:p>
            <a:pPr marL="274637" lvl="1" indent="0">
              <a:buNone/>
            </a:pPr>
            <a:r>
              <a:rPr lang="en-US" sz="2400" b="0" dirty="0"/>
              <a:t>1</a:t>
            </a:r>
            <a:r>
              <a:rPr lang="en-US" sz="2400" b="0" baseline="30000" dirty="0"/>
              <a:t>st</a:t>
            </a:r>
            <a:r>
              <a:rPr lang="en-US" sz="2400" b="0" dirty="0"/>
              <a:t> &amp; 2</a:t>
            </a:r>
            <a:r>
              <a:rPr lang="en-US" sz="2400" b="0" baseline="30000" dirty="0"/>
              <a:t>nd</a:t>
            </a:r>
            <a:r>
              <a:rPr lang="en-US" sz="2400" b="0" dirty="0"/>
              <a:t> categories: used to describe data at the conceptual and external levels</a:t>
            </a:r>
          </a:p>
          <a:p>
            <a:pPr marL="274637" lvl="1" indent="0">
              <a:buNone/>
            </a:pPr>
            <a:r>
              <a:rPr lang="en-US" sz="2400" b="0" dirty="0"/>
              <a:t>3</a:t>
            </a:r>
            <a:r>
              <a:rPr lang="en-US" sz="2400" b="0" baseline="30000" dirty="0"/>
              <a:t>rd</a:t>
            </a:r>
            <a:r>
              <a:rPr lang="en-US" sz="2400" b="0" dirty="0"/>
              <a:t> categories: used to describe data at the internal level.</a:t>
            </a:r>
          </a:p>
          <a:p>
            <a:endParaRPr lang="ar-SA" sz="2400" b="0" dirty="0"/>
          </a:p>
        </p:txBody>
      </p:sp>
    </p:spTree>
    <p:extLst>
      <p:ext uri="{BB962C8B-B14F-4D97-AF65-F5344CB8AC3E}">
        <p14:creationId xmlns:p14="http://schemas.microsoft.com/office/powerpoint/2010/main" val="3502787869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19256" cy="972344"/>
          </a:xfrm>
        </p:spPr>
        <p:txBody>
          <a:bodyPr>
            <a:normAutofit/>
          </a:bodyPr>
          <a:lstStyle/>
          <a:p>
            <a:r>
              <a:rPr lang="en-US" b="1" dirty="0"/>
              <a:t>Object-Based Data Models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52600"/>
            <a:ext cx="8147248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Object-based data models use concepts such as entities, attributes, and relationships.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An </a:t>
            </a:r>
            <a:r>
              <a:rPr lang="en-US" sz="2400" dirty="0"/>
              <a:t>entity </a:t>
            </a:r>
            <a:r>
              <a:rPr lang="en-US" sz="2400" b="0" dirty="0"/>
              <a:t>is a distinct object (a person, place, thing, concept, event) in the organization that is to be represented in the database.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An </a:t>
            </a:r>
            <a:r>
              <a:rPr lang="en-US" sz="2400" dirty="0"/>
              <a:t>attribute </a:t>
            </a:r>
            <a:r>
              <a:rPr lang="en-US" sz="2400" b="0" dirty="0"/>
              <a:t>is a property that describes some aspect of the object that we wish to record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A </a:t>
            </a:r>
            <a:r>
              <a:rPr lang="en-US" sz="2400" dirty="0"/>
              <a:t>relationship </a:t>
            </a:r>
            <a:r>
              <a:rPr lang="en-US" sz="2400" b="0" dirty="0"/>
              <a:t>is an association between entities.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091655721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19256" cy="972344"/>
          </a:xfrm>
        </p:spPr>
        <p:txBody>
          <a:bodyPr>
            <a:normAutofit/>
          </a:bodyPr>
          <a:lstStyle/>
          <a:p>
            <a:r>
              <a:rPr lang="en-US" b="1" dirty="0"/>
              <a:t>Object-Based Data Models 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/>
              <a:t>Some of the more common types of object-based data model are: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dirty="0"/>
              <a:t>Entity-Relationship (ER)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dirty="0"/>
              <a:t>Semantic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dirty="0"/>
              <a:t>Functional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dirty="0"/>
              <a:t>Object-oriented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8462711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956846"/>
          </a:xfrm>
        </p:spPr>
        <p:txBody>
          <a:bodyPr/>
          <a:lstStyle/>
          <a:p>
            <a:r>
              <a:rPr lang="en-US" dirty="0"/>
              <a:t>the three-level architecture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An early standard terminology and general architecture for database systems produced in 1971 by </a:t>
            </a:r>
            <a:r>
              <a:rPr lang="en-US" sz="2800" dirty="0"/>
              <a:t>Data Base Task Group (DBTG)</a:t>
            </a:r>
            <a:r>
              <a:rPr lang="en-US" sz="2800" b="0" dirty="0"/>
              <a:t>and </a:t>
            </a:r>
            <a:r>
              <a:rPr lang="en-US" sz="2800" dirty="0"/>
              <a:t>Conference on Data Systems and Languages </a:t>
            </a:r>
            <a:r>
              <a:rPr lang="en-US" sz="2800" b="0" dirty="0"/>
              <a:t>(CODASYL, 1971).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The DBTG recognized the need for a two-level approach with a system view called the </a:t>
            </a:r>
            <a:r>
              <a:rPr lang="en-US" sz="2800" dirty="0"/>
              <a:t>schema </a:t>
            </a:r>
            <a:r>
              <a:rPr lang="en-US" sz="2800" b="0" dirty="0"/>
              <a:t>and user views called </a:t>
            </a:r>
            <a:r>
              <a:rPr lang="en-US" sz="2800" dirty="0"/>
              <a:t>subschemas</a:t>
            </a:r>
            <a:r>
              <a:rPr lang="en-US" sz="2800" b="0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077822348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47248" cy="1116360"/>
          </a:xfrm>
        </p:spPr>
        <p:txBody>
          <a:bodyPr/>
          <a:lstStyle/>
          <a:p>
            <a:r>
              <a:rPr lang="en-US" dirty="0"/>
              <a:t>record-based model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In a record-based model, the database consists of a number of fixed-format records, possibly of differing types.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Each record type defines a fixed number of fields, typically of a fixed length.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There are three principal types of record-based logical data model: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Relational data model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Network data model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Hierarchical data model.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2942828692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19256" cy="828328"/>
          </a:xfrm>
        </p:spPr>
        <p:txBody>
          <a:bodyPr/>
          <a:lstStyle/>
          <a:p>
            <a:r>
              <a:rPr lang="en-US" b="1" dirty="0"/>
              <a:t>Relational Data Model</a:t>
            </a:r>
            <a:endParaRPr lang="ar-S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98000"/>
            <a:ext cx="7159625" cy="57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268838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47248" cy="1044352"/>
          </a:xfrm>
        </p:spPr>
        <p:txBody>
          <a:bodyPr/>
          <a:lstStyle/>
          <a:p>
            <a:r>
              <a:rPr lang="en-US" b="1" dirty="0"/>
              <a:t>Network Data Model</a:t>
            </a:r>
            <a:endParaRPr lang="ar-S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896"/>
            <a:ext cx="8866763" cy="32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626709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47248" cy="1116360"/>
          </a:xfrm>
        </p:spPr>
        <p:txBody>
          <a:bodyPr/>
          <a:lstStyle/>
          <a:p>
            <a:r>
              <a:rPr lang="en-US" b="1" dirty="0"/>
              <a:t>Hierarchical Data Model</a:t>
            </a:r>
            <a:endParaRPr lang="ar-SA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6832"/>
            <a:ext cx="8926439" cy="41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7345441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99176" cy="1371600"/>
          </a:xfrm>
        </p:spPr>
        <p:txBody>
          <a:bodyPr/>
          <a:lstStyle/>
          <a:p>
            <a:r>
              <a:rPr lang="en-US" dirty="0"/>
              <a:t>Physical data models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52600"/>
            <a:ext cx="8003232" cy="4373563"/>
          </a:xfrm>
        </p:spPr>
        <p:txBody>
          <a:bodyPr/>
          <a:lstStyle/>
          <a:p>
            <a:endParaRPr lang="ar-SA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Physical data models describe </a:t>
            </a:r>
            <a:r>
              <a:rPr lang="en-US" sz="2400" dirty="0"/>
              <a:t>how data is stored in the computer</a:t>
            </a:r>
            <a:r>
              <a:rPr lang="en-US" sz="2400" b="0" dirty="0"/>
              <a:t>, </a:t>
            </a:r>
            <a:r>
              <a:rPr lang="en-US" sz="2400" dirty="0"/>
              <a:t>representing information such as record structures</a:t>
            </a:r>
            <a:r>
              <a:rPr lang="en-US" sz="2400" b="0" dirty="0"/>
              <a:t>, </a:t>
            </a:r>
            <a:r>
              <a:rPr lang="en-US" sz="2400" dirty="0"/>
              <a:t>record orderings</a:t>
            </a:r>
            <a:r>
              <a:rPr lang="en-US" sz="2400" b="0" dirty="0"/>
              <a:t>, and </a:t>
            </a:r>
            <a:r>
              <a:rPr lang="en-US" sz="2400" dirty="0"/>
              <a:t>access paths</a:t>
            </a:r>
            <a:r>
              <a:rPr lang="en-US" sz="2400" b="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There are not as many physical data models as logical data models, the most common ones being the </a:t>
            </a:r>
            <a:r>
              <a:rPr lang="en-US" sz="2400" b="0" i="1" dirty="0"/>
              <a:t>unifying model </a:t>
            </a:r>
            <a:r>
              <a:rPr lang="en-US" sz="2400" b="0" dirty="0"/>
              <a:t>and the </a:t>
            </a:r>
            <a:r>
              <a:rPr lang="en-US" sz="2400" b="0" i="1" dirty="0"/>
              <a:t>frame memory</a:t>
            </a:r>
            <a:r>
              <a:rPr lang="en-US" sz="2400" b="0" dirty="0"/>
              <a:t>.</a:t>
            </a:r>
          </a:p>
          <a:p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143234227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27168" cy="1044352"/>
          </a:xfrm>
        </p:spPr>
        <p:txBody>
          <a:bodyPr/>
          <a:lstStyle/>
          <a:p>
            <a:r>
              <a:rPr lang="en-US" b="1" dirty="0"/>
              <a:t>Conceptual Modeling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From an examination of the three-level architecture, we see that the conceptual schema is the ‘heart’ of the database.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It supports all the external views and is, in turn, supported by the internal schema.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The internal schema is merely the physical implementation of the conceptual schema.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/>
              <a:t>The conceptual schema should be </a:t>
            </a:r>
            <a:r>
              <a:rPr lang="en-US" sz="2400" dirty="0"/>
              <a:t>a complete </a:t>
            </a:r>
            <a:r>
              <a:rPr lang="en-US" sz="2400" b="0" dirty="0"/>
              <a:t>and </a:t>
            </a:r>
            <a:r>
              <a:rPr lang="en-US" sz="2400" dirty="0"/>
              <a:t>accurate representation </a:t>
            </a:r>
            <a:r>
              <a:rPr lang="en-US" sz="2400" b="0" dirty="0"/>
              <a:t>of the data requirements of the enterprise.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79670602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27168" cy="1044352"/>
          </a:xfrm>
        </p:spPr>
        <p:txBody>
          <a:bodyPr/>
          <a:lstStyle/>
          <a:p>
            <a:r>
              <a:rPr lang="en-US" b="1" dirty="0"/>
              <a:t>Conceptual Modeling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52600"/>
            <a:ext cx="8147248" cy="4373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Conceptual modeling</a:t>
            </a:r>
            <a:r>
              <a:rPr lang="en-US" sz="2400" b="0" dirty="0"/>
              <a:t>, or </a:t>
            </a:r>
            <a:r>
              <a:rPr lang="en-US" sz="2400" dirty="0"/>
              <a:t>conceptual database design</a:t>
            </a:r>
            <a:r>
              <a:rPr lang="en-US" sz="2400" b="0" dirty="0"/>
              <a:t>, is the </a:t>
            </a:r>
            <a:r>
              <a:rPr lang="en-US" sz="2400" dirty="0"/>
              <a:t>process </a:t>
            </a:r>
            <a:r>
              <a:rPr lang="en-US" sz="2400" b="0" dirty="0"/>
              <a:t>of constructing a model of the information use in an enterprise that is independent of implementation details. </a:t>
            </a:r>
            <a:r>
              <a:rPr lang="en-US" sz="2400" dirty="0"/>
              <a:t>(conceptual data model)</a:t>
            </a:r>
            <a:r>
              <a:rPr lang="en-US" sz="2400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706045685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707088" cy="1044352"/>
          </a:xfrm>
        </p:spPr>
        <p:txBody>
          <a:bodyPr/>
          <a:lstStyle/>
          <a:p>
            <a:r>
              <a:rPr lang="en-US" b="1" dirty="0"/>
              <a:t>Functions of a DBMS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484784"/>
            <a:ext cx="8424936" cy="518457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Data Storage, Retrieval, and Update. </a:t>
            </a:r>
            <a:endParaRPr lang="en-US" sz="2400" b="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 User-Accessible Catalog. </a:t>
            </a:r>
            <a:endParaRPr lang="en-US" sz="2400" b="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Transaction Support. </a:t>
            </a:r>
            <a:endParaRPr lang="en-US" sz="2400" b="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Concurrency Control Services. </a:t>
            </a:r>
            <a:endParaRPr lang="en-US" sz="2400" b="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Recovery Services.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Authorization Services. </a:t>
            </a:r>
            <a:endParaRPr lang="en-US" sz="2400" b="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Support for Data Communication. </a:t>
            </a:r>
            <a:endParaRPr lang="en-US" sz="2400" b="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Integrity Services. </a:t>
            </a:r>
            <a:endParaRPr lang="en-US" sz="2400" b="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Services to Promote Data Independence. </a:t>
            </a:r>
            <a:endParaRPr lang="en-US" sz="2400" b="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Utility Services. </a:t>
            </a:r>
            <a:endParaRPr lang="en-US" sz="2400" b="0" dirty="0"/>
          </a:p>
          <a:p>
            <a:pPr marL="457200" indent="-457200">
              <a:buFont typeface="+mj-lt"/>
              <a:buAutoNum type="arabicPeriod"/>
            </a:pPr>
            <a:endParaRPr lang="en-US" sz="2400" b="0" dirty="0"/>
          </a:p>
          <a:p>
            <a:pPr marL="457200" indent="-457200">
              <a:buFont typeface="+mj-lt"/>
              <a:buAutoNum type="arabicPeriod"/>
            </a:pPr>
            <a:endParaRPr lang="en-US" sz="2400" b="0" dirty="0"/>
          </a:p>
          <a:p>
            <a:pPr marL="457200" indent="-457200">
              <a:buFont typeface="+mj-lt"/>
              <a:buAutoNum type="arabicPeriod"/>
            </a:pP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069745591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11144" cy="1116360"/>
          </a:xfrm>
        </p:spPr>
        <p:txBody>
          <a:bodyPr/>
          <a:lstStyle/>
          <a:p>
            <a:r>
              <a:rPr lang="en-US" b="1" dirty="0"/>
              <a:t>Functions of a DBMS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373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Data storage, retrieval, and update</a:t>
            </a:r>
          </a:p>
          <a:p>
            <a:r>
              <a:rPr lang="en-US" sz="2400" b="0" dirty="0"/>
              <a:t>A DBMS must furnish users with the ability to store, retrieve, and update data in the database.</a:t>
            </a:r>
          </a:p>
          <a:p>
            <a:pPr marL="457200" indent="-457200">
              <a:buFont typeface="+mj-lt"/>
              <a:buAutoNum type="arabicPeriod"/>
            </a:pPr>
            <a:endParaRPr lang="en-US" sz="2400" b="0" dirty="0"/>
          </a:p>
          <a:p>
            <a:r>
              <a:rPr lang="en-US" sz="2400" dirty="0"/>
              <a:t>2.  A user-accessible catalog</a:t>
            </a:r>
            <a:endParaRPr lang="en-US" sz="2400" b="0" dirty="0"/>
          </a:p>
          <a:p>
            <a:pPr algn="l"/>
            <a:r>
              <a:rPr lang="en-US" sz="2400" b="0" dirty="0"/>
              <a:t>A DBMS must furnish a catalog in which descriptions of data items are stored and which is accessible to users.</a:t>
            </a:r>
          </a:p>
          <a:p>
            <a:pPr algn="l"/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557822835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11144" cy="1116360"/>
          </a:xfrm>
        </p:spPr>
        <p:txBody>
          <a:bodyPr/>
          <a:lstStyle/>
          <a:p>
            <a:r>
              <a:rPr lang="en-US" b="1" dirty="0"/>
              <a:t>Functions of a DBMS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3. Transaction support</a:t>
            </a:r>
          </a:p>
          <a:p>
            <a:r>
              <a:rPr lang="en-US" sz="2400" b="0" dirty="0"/>
              <a:t>A DBMS must furnish a mechanism that will ensure either that all the updates corresponding to a given transaction are made or that none of them is made.</a:t>
            </a:r>
          </a:p>
          <a:p>
            <a:endParaRPr lang="en-US" sz="2400" dirty="0"/>
          </a:p>
          <a:p>
            <a:r>
              <a:rPr lang="en-US" sz="2400" dirty="0"/>
              <a:t>4. Concurrency control services</a:t>
            </a:r>
          </a:p>
          <a:p>
            <a:r>
              <a:rPr lang="en-US" sz="2400" b="0" dirty="0"/>
              <a:t>A DBMS must furnish a mechanism to ensure that the database is updated correctly when multiple users are updating the database concurrently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50741945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956846"/>
          </a:xfrm>
        </p:spPr>
        <p:txBody>
          <a:bodyPr/>
          <a:lstStyle/>
          <a:p>
            <a:r>
              <a:rPr lang="en-US" dirty="0"/>
              <a:t>the three-level architecture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52600"/>
            <a:ext cx="8435280" cy="4844752"/>
          </a:xfrm>
        </p:spPr>
        <p:txBody>
          <a:bodyPr/>
          <a:lstStyle/>
          <a:p>
            <a:r>
              <a:rPr lang="en-US" sz="2800" b="0" dirty="0"/>
              <a:t>In 1975, The </a:t>
            </a:r>
            <a:r>
              <a:rPr lang="en-US" sz="2800" dirty="0"/>
              <a:t>American National Standards Institute (ANSI)Standards Planning and Requirements Committee (SPARC)</a:t>
            </a:r>
            <a:r>
              <a:rPr lang="en-US" sz="2800" b="0" dirty="0"/>
              <a:t>, ANSI/SPARC produced a similar terminology and recognized the need for a three-level approach with a system catalog: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External Level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Conceptual Level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Internal Level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096091631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11144" cy="1116360"/>
          </a:xfrm>
        </p:spPr>
        <p:txBody>
          <a:bodyPr/>
          <a:lstStyle/>
          <a:p>
            <a:r>
              <a:rPr lang="en-US" b="1" dirty="0"/>
              <a:t>Functions of a DBMS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52600"/>
            <a:ext cx="8003232" cy="4373563"/>
          </a:xfrm>
        </p:spPr>
        <p:txBody>
          <a:bodyPr/>
          <a:lstStyle/>
          <a:p>
            <a:r>
              <a:rPr lang="en-US" sz="2400" dirty="0"/>
              <a:t>5. Recovery services</a:t>
            </a:r>
          </a:p>
          <a:p>
            <a:r>
              <a:rPr lang="en-US" sz="2400" b="0" dirty="0"/>
              <a:t>A DBMS must furnish a mechanism for recovering the database in the event that the database is damaged in any way</a:t>
            </a:r>
          </a:p>
          <a:p>
            <a:endParaRPr lang="en-US" sz="2400" b="0" dirty="0"/>
          </a:p>
          <a:p>
            <a:r>
              <a:rPr lang="en-US" sz="2400" dirty="0"/>
              <a:t>6. Authorization services</a:t>
            </a:r>
          </a:p>
          <a:p>
            <a:r>
              <a:rPr lang="en-US" sz="2400" b="0" dirty="0"/>
              <a:t>A DBMS must furnish a mechanism to ensure that only authorized users can access the database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753340735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11144" cy="1116360"/>
          </a:xfrm>
        </p:spPr>
        <p:txBody>
          <a:bodyPr/>
          <a:lstStyle/>
          <a:p>
            <a:r>
              <a:rPr lang="en-US" b="1" dirty="0"/>
              <a:t>Functions of a DBMS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52600"/>
            <a:ext cx="8075240" cy="4373563"/>
          </a:xfrm>
        </p:spPr>
        <p:txBody>
          <a:bodyPr/>
          <a:lstStyle/>
          <a:p>
            <a:r>
              <a:rPr lang="en-US" sz="2400" dirty="0"/>
              <a:t>7. Support for data communication</a:t>
            </a:r>
          </a:p>
          <a:p>
            <a:r>
              <a:rPr lang="en-US" sz="2400" b="0" dirty="0"/>
              <a:t>A DBMS must be capable of integrating with communication software</a:t>
            </a:r>
          </a:p>
          <a:p>
            <a:endParaRPr lang="en-US" sz="2400" b="0" dirty="0"/>
          </a:p>
          <a:p>
            <a:r>
              <a:rPr lang="en-US" sz="2400" b="0" dirty="0"/>
              <a:t>8. </a:t>
            </a:r>
            <a:r>
              <a:rPr lang="en-US" sz="2400" dirty="0"/>
              <a:t>Integrity services</a:t>
            </a:r>
          </a:p>
          <a:p>
            <a:r>
              <a:rPr lang="en-US" sz="2400" b="0" dirty="0"/>
              <a:t>A DBMS must furnish a means to ensure that both the data in the database and changes to the data follow certain rules.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885808975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11144" cy="1116360"/>
          </a:xfrm>
        </p:spPr>
        <p:txBody>
          <a:bodyPr/>
          <a:lstStyle/>
          <a:p>
            <a:r>
              <a:rPr lang="en-US" b="1" dirty="0"/>
              <a:t>Functions of a DBMS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9. Services to promote data independence</a:t>
            </a:r>
          </a:p>
          <a:p>
            <a:r>
              <a:rPr lang="en-US" sz="2400" b="0" dirty="0"/>
              <a:t>A DBMS must include facilities to support the independence of programs from the actual structure of the database.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10. Utility services</a:t>
            </a:r>
          </a:p>
          <a:p>
            <a:r>
              <a:rPr lang="en-US" sz="2400" b="0" dirty="0"/>
              <a:t>A DBMS should provide a set of utility services.</a:t>
            </a:r>
            <a:endParaRPr lang="en-US" sz="2400" dirty="0"/>
          </a:p>
          <a:p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17908686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16360"/>
          </a:xfrm>
        </p:spPr>
        <p:txBody>
          <a:bodyPr/>
          <a:lstStyle/>
          <a:p>
            <a:pPr rtl="1"/>
            <a:r>
              <a:rPr lang="en-US" dirty="0"/>
              <a:t>the three-level architecture</a:t>
            </a:r>
            <a:endParaRPr lang="ar-S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24744"/>
            <a:ext cx="6751553" cy="54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520524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568952" cy="1371600"/>
          </a:xfrm>
        </p:spPr>
        <p:txBody>
          <a:bodyPr>
            <a:normAutofit/>
          </a:bodyPr>
          <a:lstStyle/>
          <a:p>
            <a:r>
              <a:rPr lang="en-US" dirty="0"/>
              <a:t>The objective of the three-level architecture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70073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Each user should be able to access the same data, but have a different customized view of the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Users should not have to deal directly with physical database storage details.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The DBA should be able to change the database storage structures without affecting the users’ views.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66997132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568952" cy="1371600"/>
          </a:xfrm>
        </p:spPr>
        <p:txBody>
          <a:bodyPr>
            <a:normAutofit/>
          </a:bodyPr>
          <a:lstStyle/>
          <a:p>
            <a:r>
              <a:rPr lang="en-US" dirty="0"/>
              <a:t>The objective of the three-level architecture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70073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internal structure of the database should be unaffected by changes to the physical aspects of storage, such as the changeover to a new storage device.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DBA should be able to change the conceptual structure of the database without affecting all users.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89687936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16360"/>
          </a:xfrm>
        </p:spPr>
        <p:txBody>
          <a:bodyPr/>
          <a:lstStyle/>
          <a:p>
            <a:pPr rtl="1"/>
            <a:r>
              <a:rPr lang="en-US" dirty="0"/>
              <a:t>the three-level architecture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040560"/>
          </a:xfrm>
        </p:spPr>
        <p:txBody>
          <a:bodyPr/>
          <a:lstStyle/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External Level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Users’ view of the database.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Describes that part of database that is relevant to a particular user. </a:t>
            </a:r>
          </a:p>
          <a:p>
            <a:endParaRPr lang="en-US" sz="2400" dirty="0"/>
          </a:p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Conceptual Level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Community view of the database.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Describes what data is stored in database and relationships among the data. </a:t>
            </a:r>
          </a:p>
          <a:p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28769465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16360"/>
          </a:xfrm>
        </p:spPr>
        <p:txBody>
          <a:bodyPr/>
          <a:lstStyle/>
          <a:p>
            <a:pPr rtl="1"/>
            <a:r>
              <a:rPr lang="en-US" dirty="0"/>
              <a:t>the three-level architecture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040560"/>
          </a:xfrm>
        </p:spPr>
        <p:txBody>
          <a:bodyPr/>
          <a:lstStyle/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Internal Level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Physical representation of the database on the computer. </a:t>
            </a:r>
            <a:endParaRPr lang="en-U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Describes how the data is stored in the database. </a:t>
            </a:r>
            <a:endParaRPr lang="en-U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454646088"/>
      </p:ext>
    </p:extLst>
  </p:cSld>
  <p:clrMapOvr>
    <a:masterClrMapping/>
  </p:clrMapOvr>
  <p:transition>
    <p:fade/>
  </p:transition>
</p:sld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theme/theme1.xml><?xml version="1.0" encoding="utf-8"?>
<a:theme xmlns:a="http://schemas.openxmlformats.org/drawingml/2006/main" name="1_Green with White Fence Segoe_TP10286746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Trebuchet MS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0.xml><?xml version="1.0" encoding="utf-8"?>
<a:theme xmlns:a="http://schemas.openxmlformats.org/drawingml/2006/main" name="4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Gray Segoe 4-3 template-template_April-17-2007">
  <a:themeElements>
    <a:clrScheme name="Gray Template Template">
      <a:dk1>
        <a:srgbClr val="000000"/>
      </a:dk1>
      <a:lt1>
        <a:srgbClr val="FFFFFF"/>
      </a:lt1>
      <a:dk2>
        <a:srgbClr val="5F5F5F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7DDDFF"/>
      </a:hlink>
      <a:folHlink>
        <a:srgbClr val="F0ED7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Green Segoe 4-3 template-template_April-17-2007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2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7.xml><?xml version="1.0" encoding="utf-8"?>
<a:theme xmlns:a="http://schemas.openxmlformats.org/drawingml/2006/main" name="1_Gray Segoe 4-3 template-template_April-17-2007">
  <a:themeElements>
    <a:clrScheme name="Gray Template Template">
      <a:dk1>
        <a:srgbClr val="000000"/>
      </a:dk1>
      <a:lt1>
        <a:srgbClr val="FFFFFF"/>
      </a:lt1>
      <a:dk2>
        <a:srgbClr val="5F5F5F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7DDDFF"/>
      </a:hlink>
      <a:folHlink>
        <a:srgbClr val="F0ED7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8.xml><?xml version="1.0" encoding="utf-8"?>
<a:theme xmlns:a="http://schemas.openxmlformats.org/drawingml/2006/main" name="3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9.xml><?xml version="1.0" encoding="utf-8"?>
<a:theme xmlns:a="http://schemas.openxmlformats.org/drawingml/2006/main" name="2_Green with White Fence Segoe_TP10286746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Trebuchet MS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TS010286746</Template>
  <TotalTime>392</TotalTime>
  <Words>2072</Words>
  <Application>Microsoft Office PowerPoint</Application>
  <PresentationFormat>عرض على الشاشة (4:3)</PresentationFormat>
  <Paragraphs>205</Paragraphs>
  <Slides>42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10</vt:i4>
      </vt:variant>
      <vt:variant>
        <vt:lpstr>نسق</vt:lpstr>
      </vt:variant>
      <vt:variant>
        <vt:i4>11</vt:i4>
      </vt:variant>
      <vt:variant>
        <vt:lpstr>عناوين الشرائح</vt:lpstr>
      </vt:variant>
      <vt:variant>
        <vt:i4>42</vt:i4>
      </vt:variant>
    </vt:vector>
  </HeadingPairs>
  <TitlesOfParts>
    <vt:vector size="63" baseType="lpstr">
      <vt:lpstr>MS PGothic</vt:lpstr>
      <vt:lpstr>MS PGothic</vt:lpstr>
      <vt:lpstr>Arial</vt:lpstr>
      <vt:lpstr>Arial Black</vt:lpstr>
      <vt:lpstr>Calibri</vt:lpstr>
      <vt:lpstr>Courier New</vt:lpstr>
      <vt:lpstr>Tahoma</vt:lpstr>
      <vt:lpstr>Times</vt:lpstr>
      <vt:lpstr>Times New Roman</vt:lpstr>
      <vt:lpstr>Wingdings</vt:lpstr>
      <vt:lpstr>1_Green with White Fence Segoe_TP10286746</vt:lpstr>
      <vt:lpstr>White with Courier font for code slides</vt:lpstr>
      <vt:lpstr>Gray Segoe 4-3 template-template_April-17-2007</vt:lpstr>
      <vt:lpstr>1_White with Courier font for code slides</vt:lpstr>
      <vt:lpstr>Green Segoe 4-3 template-template_April-17-2007</vt:lpstr>
      <vt:lpstr>2_White with Courier font for code slides</vt:lpstr>
      <vt:lpstr>1_Gray Segoe 4-3 template-template_April-17-2007</vt:lpstr>
      <vt:lpstr>3_White with Courier font for code slides</vt:lpstr>
      <vt:lpstr>2_Green with White Fence Segoe_TP10286746</vt:lpstr>
      <vt:lpstr>4_White with Courier font for code slides</vt:lpstr>
      <vt:lpstr>Essential</vt:lpstr>
      <vt:lpstr>Chapter 2</vt:lpstr>
      <vt:lpstr>Objectives</vt:lpstr>
      <vt:lpstr>the three-level architecture</vt:lpstr>
      <vt:lpstr>the three-level architecture</vt:lpstr>
      <vt:lpstr>the three-level architecture</vt:lpstr>
      <vt:lpstr>The objective of the three-level architecture</vt:lpstr>
      <vt:lpstr>The objective of the three-level architecture</vt:lpstr>
      <vt:lpstr>the three-level architecture</vt:lpstr>
      <vt:lpstr>the three-level architecture</vt:lpstr>
      <vt:lpstr>Differences between Three Levels of ANSI-SPARC Architecture </vt:lpstr>
      <vt:lpstr>Schema and Instances</vt:lpstr>
      <vt:lpstr>Mapping</vt:lpstr>
      <vt:lpstr>Data Independence</vt:lpstr>
      <vt:lpstr>Data Independence</vt:lpstr>
      <vt:lpstr>Data Independence</vt:lpstr>
      <vt:lpstr>Data Independence</vt:lpstr>
      <vt:lpstr>Database Languages</vt:lpstr>
      <vt:lpstr>Data Definition Language (DDL)</vt:lpstr>
      <vt:lpstr>Data Definition Language (DDL)</vt:lpstr>
      <vt:lpstr> Data Manipulation Language  (DML)</vt:lpstr>
      <vt:lpstr> Data Manipulation Language  (DML)</vt:lpstr>
      <vt:lpstr> Data Manipulation Language  (DML)</vt:lpstr>
      <vt:lpstr>Fourth-Generation Languages (4GLs)</vt:lpstr>
      <vt:lpstr>Fourth-Generation Languages (4GLs)</vt:lpstr>
      <vt:lpstr>Data model</vt:lpstr>
      <vt:lpstr>Data model</vt:lpstr>
      <vt:lpstr>Data model</vt:lpstr>
      <vt:lpstr>Object-Based Data Models </vt:lpstr>
      <vt:lpstr>Object-Based Data Models </vt:lpstr>
      <vt:lpstr>record-based model</vt:lpstr>
      <vt:lpstr>Relational Data Model</vt:lpstr>
      <vt:lpstr>Network Data Model</vt:lpstr>
      <vt:lpstr>Hierarchical Data Model</vt:lpstr>
      <vt:lpstr>Physical data models</vt:lpstr>
      <vt:lpstr>Conceptual Modeling</vt:lpstr>
      <vt:lpstr>Conceptual Modeling</vt:lpstr>
      <vt:lpstr>Functions of a DBMS</vt:lpstr>
      <vt:lpstr>Functions of a DBMS</vt:lpstr>
      <vt:lpstr>Functions of a DBMS</vt:lpstr>
      <vt:lpstr>Functions of a DBMS</vt:lpstr>
      <vt:lpstr>Functions of a DBMS</vt:lpstr>
      <vt:lpstr>Functions of a DBMS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12+13</dc:title>
  <dc:subject>Database Systems</dc:subject>
  <dc:creator>Ghadah Abdullah Alrabeeah</dc:creator>
  <dc:description>Transparencies for Chapter 1 of textbook_x000d_
Database Systems: A Practical Approach to Design, Implementation, and Management</dc:description>
  <cp:lastModifiedBy>Layla hajr</cp:lastModifiedBy>
  <cp:revision>24</cp:revision>
  <cp:lastPrinted>1997-01-27T16:12:02Z</cp:lastPrinted>
  <dcterms:created xsi:type="dcterms:W3CDTF">2016-05-26T12:41:30Z</dcterms:created>
  <dcterms:modified xsi:type="dcterms:W3CDTF">2018-09-15T11:36:29Z</dcterms:modified>
</cp:coreProperties>
</file>