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</p:sldMasterIdLst>
  <p:notesMasterIdLst>
    <p:notesMasterId r:id="rId20"/>
  </p:notesMasterIdLst>
  <p:sldIdLst>
    <p:sldId id="295" r:id="rId5"/>
    <p:sldId id="257" r:id="rId6"/>
    <p:sldId id="258" r:id="rId7"/>
    <p:sldId id="306" r:id="rId8"/>
    <p:sldId id="265" r:id="rId9"/>
    <p:sldId id="297" r:id="rId10"/>
    <p:sldId id="290" r:id="rId11"/>
    <p:sldId id="299" r:id="rId12"/>
    <p:sldId id="300" r:id="rId13"/>
    <p:sldId id="294" r:id="rId14"/>
    <p:sldId id="301" r:id="rId15"/>
    <p:sldId id="304" r:id="rId16"/>
    <p:sldId id="308" r:id="rId17"/>
    <p:sldId id="302" r:id="rId18"/>
    <p:sldId id="303" r:id="rId1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00"/>
    <a:srgbClr val="CCCCFF"/>
    <a:srgbClr val="FFFF00"/>
    <a:srgbClr val="FF33CC"/>
    <a:srgbClr val="CC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18" autoAdjust="0"/>
    <p:restoredTop sz="94660"/>
  </p:normalViewPr>
  <p:slideViewPr>
    <p:cSldViewPr>
      <p:cViewPr varScale="1">
        <p:scale>
          <a:sx n="79" d="100"/>
          <a:sy n="79" d="100"/>
        </p:scale>
        <p:origin x="12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DC0F3-6462-4EA7-BF24-1551214111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3C4E78-4D31-413F-A7C8-DABFA9895A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29471F-D4CD-406B-9886-D4BC64BBD01B}" type="datetimeFigureOut">
              <a:rPr lang="en-GB"/>
              <a:pPr>
                <a:defRPr/>
              </a:pPr>
              <a:t>29/09/2017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911942-855E-44E4-A85D-E29D3EB5E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83F0A-7803-43FC-8EB0-E1D1279826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00519-997B-4E54-8033-2138FA9E1D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B94C4-2EBD-44D7-AEA5-F68DE36AA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50000"/>
              </a:spcBef>
              <a:defRPr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84FD6C-8E30-4E14-99C3-600D8FC470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C02F649C-176D-47E1-9BB7-AEF4A992D7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CBE5B22-A14B-4CE6-BEEB-AB8352FF9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/>
              <a:t>Components but not ingredients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47600-F2FB-4C65-B989-8D270F607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703C61-19C6-45B8-A24E-2FB0CB80A2F8}" type="slidenum">
              <a:rPr lang="en-GB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039AE39C-6969-4D09-93B2-84EFFC935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84341B9F-24DB-4401-9C80-C392655A2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D767-48DC-4711-90C2-7FE35F5E7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8CB8C0-5688-414D-A2FC-328CB420706F}" type="slidenum">
              <a:rPr lang="en-GB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7B853DE-781B-4480-B194-3A51D2361D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2AEAEBB-177C-42FA-A9CA-4EC75F4533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7A004-DB96-4201-92A2-6F521779B4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B5534-3A03-44AD-9D71-7CA90244D212}" type="slidenum">
              <a:rPr lang="en-GB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81C9138-BFE6-4403-946B-3E39D5326E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5222943-5E51-410F-A20D-45D4019894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/>
              <a:t>Function but not job </a:t>
            </a:r>
            <a:endParaRPr lang="en-GB" altLang="en-US"/>
          </a:p>
          <a:p>
            <a:pPr>
              <a:spcBef>
                <a:spcPct val="0"/>
              </a:spcBef>
            </a:pPr>
            <a:r>
              <a:rPr lang="en-US" altLang="en-US"/>
              <a:t>W</a:t>
            </a:r>
            <a:r>
              <a:rPr lang="en-GB" altLang="en-US"/>
              <a:t>heat but not bread </a:t>
            </a: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D4605-B877-4276-9FFE-4811D8E27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A07FA-69B7-4E15-8F71-A8FF3B7C1A8C}" type="slidenum">
              <a:rPr lang="en-GB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0D1A5F8C-C0A4-41BC-8179-A030006DD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A70F71-C54F-49FA-BA9F-8A738A3C0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Consist but not Consisted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0B63-0665-4337-BEBC-22FBACC3A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F2251-99E4-4E7F-B885-BC2C6EF310DC}" type="slidenum">
              <a:rPr lang="en-GB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EAEDDE1C-A8BA-40FC-B10C-5E1D99E30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0F347A83-D8AE-4F0C-9392-D34D0C56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1A8C5299-C358-47E6-82FE-C9BEF8DE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A7C7FCE4-7619-46B1-8F56-A29A7976FB6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7444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125EF7E-ED69-4105-BF3D-E44D3B67D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2203E42-64BC-4492-945A-639CE406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CAF446C-776E-4A2C-8841-513526B0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BEBD-92F0-4C95-B57B-E753841E54A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720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18763D1-3A0B-44F2-A137-7728627A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CFD17624-0D9E-443F-9591-CD6AFC80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086F139-B989-44D0-BF6B-D9BAD063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15E5-5CCD-4AA1-8114-1624A6CEFD6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5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F218ADAC-CF5A-4483-B9FC-E8912D1F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8D67DF1-2571-42F4-8C0F-A0BDFAFA3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526D100-33C4-4B6B-9EC1-87522579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C8B1-9F9D-46DF-9764-E3B782DA3D1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832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58C42-3308-4815-95A1-FEB53C7A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D7248-8AEF-4111-85FB-F41E32B8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76D67-C104-4F39-A548-C98D2EE0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0549EC47-52AA-4FAF-B677-DCF42C09B82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695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F747388-8A77-41E7-BF59-C7B120456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D7652DB6-2FC7-49D8-B9B8-0018946E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409035D6-6452-4CFB-B7D7-94A5B4D8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C72E-7203-4010-860F-06837F3008C4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727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2A17B096-EDC8-424D-85D6-CF7FAE651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4294BE6E-C36D-49FC-9D60-0F4B5AF9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0163E205-20ED-41F3-971B-AE4005D63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4A346-835B-46BE-9E69-A0E6D44EFDA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417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A788F0F1-6DD6-4E05-A59B-2FB6926C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A84E4E5C-DD0D-481E-8189-49FF05E1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D198EA9F-33DE-4EB7-A1DC-F2A5F75F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5F55-3EEB-460D-8771-460B5FA996D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809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8C0459BC-2037-4504-91F5-2332DA82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F12EF505-4A1E-4877-BCE6-EBB86251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9D85B46E-6694-41C2-A734-214F9E7C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B45B0-395C-465B-8641-DAE9CF3AB25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390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5E616B3-9175-47BE-B490-535A1789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7C96D47-E4ED-492E-A125-55335DC1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23B8AF61-0E26-4C01-8009-F0E781599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19A5F-66FB-48CE-A259-51601879475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701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E287F76A-A021-4DA3-971B-1DE795FC5DF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4BAD83B-564B-430B-B5B7-6CFE670419C6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CE633536-6552-4782-AD6D-73F45EB456DC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588E1E97-EC9F-4CD3-8B46-8EF21998CD77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A5E0432-A1D3-46A7-A365-F2A9B4BC1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2A83E74-A3EA-428D-94E3-29AB07B7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ECF0AF1D-DDC1-4D91-B392-EBE8BB06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824C16-3171-497F-94B7-53B06136F1CD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832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B8550F9-0D62-4F4E-B1FA-C3180F190984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2E02AF7-F824-4363-8D30-C814FC5FB71B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879E1ACF-FF9B-47EC-8A94-59A9F564CA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807E5F77-7A40-4B82-8839-D1F462F84A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C41A98C-E5E9-4746-AEA4-11844E88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50000"/>
              </a:spcBef>
              <a:defRPr kumimoji="0" sz="1200"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BA2C9A9-53F2-4759-8D81-AF566DCFE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50000"/>
              </a:spcBef>
              <a:defRPr kumimoji="0" sz="1200">
                <a:solidFill>
                  <a:schemeClr val="tx2">
                    <a:shade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7D161A0-533D-4F6D-BDA1-982545947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 smtClean="0">
                <a:solidFill>
                  <a:srgbClr val="045C75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25810882-9242-4D34-8356-F2E3D416640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2AA334EF-6954-4B95-A0A3-D8217340B89B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5218F41-D54C-4065-98E9-109567D127C1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0972DA0-68B5-4EEE-8CB6-6927091BE9F4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2" r:id="rId2"/>
    <p:sldLayoutId id="2147483771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72" r:id="rId9"/>
    <p:sldLayoutId id="2147483768" r:id="rId10"/>
    <p:sldLayoutId id="2147483769" r:id="rId11"/>
  </p:sldLayoutIdLst>
  <p:transition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F24F06F-1E8F-4520-AF7D-9E285E280B6B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15001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Life Made of?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41AC875-BA97-43D6-A6EF-5E7CD8659C3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457200" y="3078163"/>
            <a:ext cx="8229600" cy="2779712"/>
          </a:xfrm>
        </p:spPr>
        <p:txBody>
          <a:bodyPr/>
          <a:lstStyle/>
          <a:p>
            <a:pPr eaLnBrk="1" hangingPunct="1"/>
            <a:r>
              <a:rPr lang="en-US" altLang="en-US" sz="2800"/>
              <a:t>Everything is made up of atoms.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Living things are made up of cells.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Cells are made up of atoms.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60832C7-87C5-458E-9085-DCB0E7296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565150"/>
            <a:ext cx="7715250" cy="7207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Lecture 2: Bio-molecules</a:t>
            </a:r>
            <a:r>
              <a:rPr lang="en-GB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ABAC2AA3-5CAF-48BC-BEF5-4710CCC69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714500"/>
            <a:ext cx="7056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Consist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of few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hundreds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to few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thousands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of monosaccharides. 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2E1CAC12-D474-4D62-BA7C-87DC1D84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3071813"/>
            <a:ext cx="8159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They are two types: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1- Storage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Provide sugar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for cell by hydrolysis.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Starch (</a:t>
            </a:r>
            <a:r>
              <a:rPr lang="en-GB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 plants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)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Glycogen</a:t>
            </a:r>
            <a:r>
              <a:rPr lang="en-GB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GB" sz="2400" dirty="0">
                <a:solidFill>
                  <a:srgbClr val="0000FF"/>
                </a:solidFill>
                <a:latin typeface="Arial" charset="0"/>
                <a:cs typeface="Arial" charset="0"/>
              </a:rPr>
              <a:t>(</a:t>
            </a:r>
            <a:r>
              <a:rPr lang="en-GB" sz="2400" dirty="0">
                <a:latin typeface="Arial" charset="0"/>
                <a:cs typeface="Arial" charset="0"/>
              </a:rPr>
              <a:t>in animals</a:t>
            </a:r>
            <a:r>
              <a:rPr lang="en-GB" sz="2400" dirty="0">
                <a:solidFill>
                  <a:srgbClr val="0000FF"/>
                </a:solidFill>
                <a:latin typeface="Arial" charset="0"/>
                <a:cs typeface="Arial" charset="0"/>
              </a:rPr>
              <a:t>)</a:t>
            </a:r>
            <a:r>
              <a:rPr lang="en-GB" sz="1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GB" sz="2400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2- Structural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Serve as </a:t>
            </a:r>
            <a:r>
              <a:rPr lang="en-GB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building materials</a:t>
            </a:r>
            <a:r>
              <a:rPr lang="en-GB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for the organism.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as </a:t>
            </a:r>
            <a:r>
              <a:rPr lang="en-GB" sz="2400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Cellulose in </a:t>
            </a:r>
            <a:r>
              <a:rPr lang="en-GB" sz="2400" b="1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plants (cell wall) and 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Chitin </a:t>
            </a:r>
            <a:r>
              <a:rPr lang="en-US" sz="2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 the </a:t>
            </a:r>
            <a:r>
              <a:rPr lang="en-GB" sz="2400" b="1" u="sng" dirty="0">
                <a:solidFill>
                  <a:srgbClr val="080808"/>
                </a:solidFill>
                <a:latin typeface="Arial" charset="0"/>
                <a:cs typeface="Arial" charset="0"/>
              </a:rPr>
              <a:t>cuticle</a:t>
            </a:r>
            <a:r>
              <a:rPr lang="en-GB" sz="1600" b="1" dirty="0">
                <a:solidFill>
                  <a:srgbClr val="080808"/>
                </a:solidFill>
                <a:latin typeface="Arial" charset="0"/>
                <a:cs typeface="Arial" charset="0"/>
              </a:rPr>
              <a:t> </a:t>
            </a:r>
            <a:r>
              <a:rPr lang="en-GB" sz="2400" b="1" dirty="0">
                <a:solidFill>
                  <a:srgbClr val="080808"/>
                </a:solidFill>
                <a:latin typeface="Arial" charset="0"/>
                <a:cs typeface="Arial" charset="0"/>
              </a:rPr>
              <a:t>of insects</a:t>
            </a:r>
            <a:endParaRPr lang="en-GB" sz="2400" dirty="0">
              <a:solidFill>
                <a:srgbClr val="08080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29A77C-C125-48F4-9E2E-3600104EFDE2}"/>
              </a:ext>
            </a:extLst>
          </p:cNvPr>
          <p:cNvSpPr/>
          <p:nvPr/>
        </p:nvSpPr>
        <p:spPr>
          <a:xfrm>
            <a:off x="696913" y="981075"/>
            <a:ext cx="2903537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Polysaccharides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8388F11-539F-4FE6-AB5C-8BDE3E242B24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Lipids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5F4317B-5909-49E0-8698-BCF42DB28AD5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838200" y="2524125"/>
            <a:ext cx="8007350" cy="4191000"/>
          </a:xfrm>
        </p:spPr>
        <p:txBody>
          <a:bodyPr/>
          <a:lstStyle/>
          <a:p>
            <a:pPr eaLnBrk="1" hangingPunct="1"/>
            <a:r>
              <a:rPr lang="en-US" altLang="en-US"/>
              <a:t>Made of: long chains of carbon and hydrogen atoms (with some oxygen).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Function: store energy, repel water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Examples: fats and oils (butter, cheese, oil)</a:t>
            </a:r>
          </a:p>
        </p:txBody>
      </p:sp>
      <p:pic>
        <p:nvPicPr>
          <p:cNvPr id="21508" name="Picture 5" descr="http://www.sc2000.net/~czaremba/images/triglycerides1.jpg">
            <a:extLst>
              <a:ext uri="{FF2B5EF4-FFF2-40B4-BE49-F238E27FC236}">
                <a16:creationId xmlns:a16="http://schemas.microsoft.com/office/drawing/2014/main" id="{2C9A8B85-0DBB-4535-BFE7-7BC11775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0"/>
            <a:ext cx="50673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155C5E5-96F7-4C5C-A0BF-2AD35C088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857232"/>
            <a:ext cx="4953000" cy="4572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A)- Saturated Fats</a:t>
            </a:r>
            <a:endParaRPr lang="en-GB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FC3EE0A3-8D16-472C-BFC4-B055ADD8F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357313"/>
            <a:ext cx="777240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Fatty acid components are saturated (there is no double bonds between the carbons. All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linked with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Thus, it is saturated with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rgbClr val="0000CC"/>
                </a:solidFill>
                <a:latin typeface="Georgia" panose="02040502050405020303" pitchFamily="18" charset="0"/>
                <a:cs typeface="Arial" charset="0"/>
              </a:rPr>
              <a:t>Most animal fats are saturated.  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They are solid at room temperature.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* Saturated fats-rich diet results in </a:t>
            </a:r>
            <a:r>
              <a:rPr lang="en-GB" sz="1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Atherosclerosis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GB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4800AA3B-ED6A-4779-8083-0C242E53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4379913"/>
            <a:ext cx="7086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These double bonds are formed by the removal of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atoms.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Most vegetable fats (oils)</a:t>
            </a:r>
            <a:r>
              <a:rPr lang="ar-EG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GB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and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fish fats</a:t>
            </a:r>
            <a:r>
              <a:rPr lang="en-GB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are unsaturated.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</a:p>
          <a:p>
            <a:pPr>
              <a:spcBef>
                <a:spcPct val="50000"/>
              </a:spcBef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* They are liquid at room temperature.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They can be synthetically converted to saturated (solid) by adding </a:t>
            </a:r>
            <a: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</a:t>
            </a:r>
            <a:br>
              <a: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(</a:t>
            </a:r>
            <a:r>
              <a:rPr lang="en-GB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Hydrogenation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).  </a:t>
            </a:r>
            <a:r>
              <a:rPr lang="en-GB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0972" name="Rectangle 12">
            <a:extLst>
              <a:ext uri="{FF2B5EF4-FFF2-40B4-BE49-F238E27FC236}">
                <a16:creationId xmlns:a16="http://schemas.microsoft.com/office/drawing/2014/main" id="{4C61494E-3DE4-4FBD-A3D3-B3C43AD4B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3875088"/>
            <a:ext cx="60960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B)- Un-saturated Fats</a:t>
            </a:r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8" grpId="0"/>
      <p:bldP spid="409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0FD89061-E1DE-40A9-8ACE-AB796015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DE09692-2902-4596-8D14-8816552E39D1}" type="slidenum">
              <a:rPr lang="ar-SA" altLang="en-US" smtClean="0">
                <a:solidFill>
                  <a:srgbClr val="045C75"/>
                </a:solidFill>
              </a:rPr>
              <a:pPr>
                <a:defRPr/>
              </a:pPr>
              <a:t>13</a:t>
            </a:fld>
            <a:endParaRPr lang="en-GB" altLang="en-US">
              <a:solidFill>
                <a:srgbClr val="045C75"/>
              </a:solidFill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FE96C99-06B2-4575-8651-4F90AC531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77925"/>
            <a:ext cx="8305800" cy="93503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have two fatty acids attached to glycerol and a </a:t>
            </a: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phosphate group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the third position.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phosphate group carries a </a:t>
            </a:r>
            <a:r>
              <a:rPr lang="en-US" altLang="en-US" sz="1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</a:t>
            </a:r>
            <a:r>
              <a:rPr lang="en-US" altLang="en-US" sz="1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</a:t>
            </a:r>
            <a:r>
              <a:rPr lang="en-US" altLang="en-US" sz="18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E828010-7A78-4C6D-B2BD-1E3A9D239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" y="201613"/>
            <a:ext cx="8750300" cy="735012"/>
          </a:xfr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Phospholipids</a:t>
            </a:r>
            <a:b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major components of cell membranes</a:t>
            </a:r>
          </a:p>
        </p:txBody>
      </p:sp>
      <p:sp>
        <p:nvSpPr>
          <p:cNvPr id="14341" name="Line 4">
            <a:extLst>
              <a:ext uri="{FF2B5EF4-FFF2-40B4-BE49-F238E27FC236}">
                <a16:creationId xmlns:a16="http://schemas.microsoft.com/office/drawing/2014/main" id="{C74FF866-623B-4F29-B309-C06F84763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984446B7-9EF0-4A05-8108-EA97F1336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819400"/>
            <a:ext cx="34290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 fatty acid </a:t>
            </a:r>
            <a:r>
              <a:rPr lang="en-US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tails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are </a:t>
            </a: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hydrophobic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but the phosphate group and its attachments form a </a:t>
            </a: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hydrophilic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head</a:t>
            </a: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marL="342900" indent="-342900" algn="ctr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Thus, it is </a:t>
            </a:r>
            <a:r>
              <a:rPr lang="en-US" altLang="en-US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amphipathic</a:t>
            </a:r>
            <a:r>
              <a:rPr lang="en-US" altLang="en-US" sz="3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AAEF2FEE-18FA-462F-BB6F-D1D373B2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46" b="4767"/>
          <a:stretch>
            <a:fillRect/>
          </a:stretch>
        </p:blipFill>
        <p:spPr bwMode="auto">
          <a:xfrm>
            <a:off x="3810000" y="2286000"/>
            <a:ext cx="5181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  <p:bldP spid="419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3F00C75-B437-45C1-8C2C-B3F1F430094C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Proteins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0F5C7A9-6B6B-477C-9F22-2C44F1FC2CF5}"/>
              </a:ext>
            </a:extLst>
          </p:cNvPr>
          <p:cNvSpPr>
            <a:spLocks noGrp="1" noRot="1" noChangeArrowheads="1"/>
          </p:cNvSpPr>
          <p:nvPr>
            <p:ph idx="1"/>
          </p:nvPr>
        </p:nvSpPr>
        <p:spPr>
          <a:xfrm>
            <a:off x="428625" y="2633663"/>
            <a:ext cx="7693025" cy="37242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Made of: Nitrogen, Carbon, Hydrogen, and other atoms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Function: Many different jobs in our bodies </a:t>
            </a:r>
            <a:r>
              <a:rPr lang="en-US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include structural support, storage, transport of other substances, intercellular signaling, movement, and defense against microbes.</a:t>
            </a: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/>
              <a:t>Examples: enzymes, muscles, hair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266696B2-F94D-4B35-B7B0-AA1028EC7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-4763"/>
            <a:ext cx="2355850" cy="236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8F01125-862F-4F27-9EC2-C27D4C7DE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4111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Nucleic Acids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3B55D8BE-8074-49E4-8402-09142DA7B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0788"/>
            <a:ext cx="4741863" cy="37242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Made of: Phosphorous, Carbon, Nitrogen, Oxygen, and Hydrogen atoms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Function: Store genetic information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/>
              <a:t>Examples: DNA, RNA 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95525A3A-BD85-41F9-AE3C-E3BE9A401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2" y="2636912"/>
            <a:ext cx="21447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extLst>
              <a:ext uri="{FF2B5EF4-FFF2-40B4-BE49-F238E27FC236}">
                <a16:creationId xmlns:a16="http://schemas.microsoft.com/office/drawing/2014/main" id="{81AD5131-7A4B-4E88-BE9C-C175489CC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5938" y="1279525"/>
            <a:ext cx="4429125" cy="720725"/>
          </a:xfrm>
          <a:solidFill>
            <a:schemeClr val="accent3">
              <a:lumMod val="75000"/>
            </a:schemeClr>
          </a:solidFill>
          <a:ln>
            <a:solidFill>
              <a:srgbClr val="00000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Bio-molecules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21F1517-E0C6-4085-85C8-473AF7FA57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8525" y="2708275"/>
            <a:ext cx="6769100" cy="3384550"/>
          </a:xfrm>
        </p:spPr>
        <p:txBody>
          <a:bodyPr>
            <a:normAutofit/>
          </a:bodyPr>
          <a:lstStyle/>
          <a:p>
            <a:pPr marL="533400" indent="-533400" algn="justLow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 of Water</a:t>
            </a:r>
            <a:endParaRPr lang="ar-SA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algn="justLow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algn="justLow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AutoNum type="arabicPeriod"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Organic molecules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Lipids</a:t>
            </a:r>
            <a:endParaRPr lang="en-GB" sz="1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Proteins</a:t>
            </a: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Nucleic acids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3DB0B18C-802C-4F49-8CED-599FEE235E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089150"/>
            <a:ext cx="7058025" cy="3768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 exists on Earth because of the abundant liquid water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has been referred to as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universal solvent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Aqueous solutions: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solutions that have materials dissolved in water)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So, it has slightly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positive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 slightly</a:t>
            </a:r>
            <a:r>
              <a:rPr lang="ar-SA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negative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sides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FE4A86F2-E3FA-4D11-887D-99C9D023F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6118225" y="4221163"/>
            <a:ext cx="2736850" cy="240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0BDA99-AF2B-469B-892D-380522785590}"/>
              </a:ext>
            </a:extLst>
          </p:cNvPr>
          <p:cNvSpPr/>
          <p:nvPr/>
        </p:nvSpPr>
        <p:spPr>
          <a:xfrm>
            <a:off x="1071563" y="1214438"/>
            <a:ext cx="19621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Water</a:t>
            </a: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9A7DBDB-6B96-4ABE-B13B-19CCF79CE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214563"/>
            <a:ext cx="8101012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l"/>
              <a:tabLst>
                <a:tab pos="2743200" algn="l"/>
              </a:tabLst>
              <a:defRPr/>
            </a:pPr>
            <a:r>
              <a:rPr lang="en-US" sz="2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Hydrophilic </a:t>
            </a:r>
            <a:r>
              <a:rPr lang="en-GB" sz="1400" b="1" u="sng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(Glucose)</a:t>
            </a:r>
            <a:r>
              <a:rPr lang="en-US" sz="2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l"/>
              <a:tabLst>
                <a:tab pos="2743200" algn="l"/>
              </a:tabLst>
              <a:defRPr/>
            </a:pPr>
            <a:r>
              <a:rPr lang="en-US" sz="16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Is any substance that has an affinity for water&gt;</a:t>
            </a:r>
            <a:endParaRPr lang="en-US" sz="8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l"/>
              <a:tabLst>
                <a:tab pos="2743200" algn="l"/>
              </a:tabLst>
              <a:defRPr/>
            </a:pPr>
            <a:r>
              <a:rPr lang="en-US" sz="2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Hydrophobic </a:t>
            </a:r>
            <a:r>
              <a:rPr lang="en-GB" sz="1400" b="1" u="sng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(Lipid)</a:t>
            </a:r>
            <a:r>
              <a:rPr lang="en-US" sz="2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l"/>
              <a:tabLst>
                <a:tab pos="2743200" algn="l"/>
              </a:tabLst>
              <a:defRPr/>
            </a:pPr>
            <a:r>
              <a:rPr 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Is the substances that have no affinity for water. </a:t>
            </a:r>
            <a:r>
              <a:rPr lang="en-GB" sz="1600" b="1" kern="0" dirty="0">
                <a:solidFill>
                  <a:srgbClr val="000000"/>
                </a:solidFill>
                <a:latin typeface="+mn-lt"/>
                <a:cs typeface="+mn-cs"/>
              </a:rPr>
              <a:t>Because they</a:t>
            </a:r>
            <a:r>
              <a:rPr 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have </a:t>
            </a:r>
            <a:r>
              <a:rPr lang="en-US" sz="1600" b="1" u="sng" kern="0" dirty="0">
                <a:solidFill>
                  <a:srgbClr val="000000"/>
                </a:solidFill>
                <a:latin typeface="+mn-lt"/>
                <a:cs typeface="+mn-cs"/>
              </a:rPr>
              <a:t>non-ionic and non-polar</a:t>
            </a:r>
            <a:r>
              <a:rPr lang="en-US" sz="1600" b="1" kern="0" dirty="0">
                <a:solidFill>
                  <a:srgbClr val="000000"/>
                </a:solidFill>
                <a:latin typeface="+mn-lt"/>
                <a:cs typeface="+mn-cs"/>
              </a:rPr>
              <a:t> covalent bonds.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0000"/>
              </a:buClr>
              <a:buSzPct val="75000"/>
              <a:buFontTx/>
              <a:buChar char="–"/>
              <a:tabLst>
                <a:tab pos="2743200" algn="l"/>
              </a:tabLst>
              <a:defRPr/>
            </a:pPr>
            <a:r>
              <a:rPr lang="en-US" sz="1600" kern="0" dirty="0">
                <a:solidFill>
                  <a:srgbClr val="000000"/>
                </a:solidFill>
                <a:latin typeface="+mn-lt"/>
                <a:cs typeface="+mn-cs"/>
              </a:rPr>
              <a:t>Thus, water molecules cannot form hydrogen bonds with these molecules.</a:t>
            </a:r>
            <a:endParaRPr lang="en-US" sz="1400" b="1" kern="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l"/>
              <a:tabLst>
                <a:tab pos="2743200" algn="l"/>
              </a:tabLst>
              <a:defRPr/>
            </a:pPr>
            <a:r>
              <a:rPr lang="en-US" altLang="en-US" sz="24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Amphipathic</a:t>
            </a:r>
            <a:r>
              <a:rPr lang="en-US" altLang="en-US" sz="16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</a:t>
            </a:r>
            <a:r>
              <a:rPr lang="en-GB" sz="1400" b="1" u="sng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(Phospholipid)</a:t>
            </a:r>
            <a:r>
              <a:rPr lang="en-US" sz="20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:</a:t>
            </a:r>
            <a:endParaRPr lang="ar-EG" sz="2000" b="1" u="sng" kern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l"/>
              <a:tabLst>
                <a:tab pos="2743200" algn="l"/>
              </a:tabLst>
              <a:defRPr/>
            </a:pPr>
            <a:r>
              <a:rPr lang="en-GB" sz="1600" b="1" u="sng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Has end with affinity for water and the other end with no affinity for water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sz="1600" b="1" u="sng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l"/>
              <a:tabLst>
                <a:tab pos="2743200" algn="l"/>
              </a:tabLst>
              <a:defRPr/>
            </a:pPr>
            <a:r>
              <a:rPr lang="en-US" sz="2000" b="1" kern="0" dirty="0">
                <a:solidFill>
                  <a:srgbClr val="0000FF"/>
                </a:solidFill>
                <a:latin typeface="+mn-lt"/>
                <a:cs typeface="+mn-cs"/>
              </a:rPr>
              <a:t>The Hydrophobic molecules are the major </a:t>
            </a:r>
            <a:r>
              <a:rPr lang="en-GB" sz="16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r>
              <a:rPr lang="en-US" sz="2000" b="1" kern="0" dirty="0">
                <a:solidFill>
                  <a:srgbClr val="0000FF"/>
                </a:solidFill>
                <a:latin typeface="+mn-lt"/>
                <a:cs typeface="+mn-cs"/>
              </a:rPr>
              <a:t> of cell membranes.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39EB722-8F56-4ACA-AE05-7BACD1318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1071563"/>
            <a:ext cx="5688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Types of solutions</a:t>
            </a:r>
            <a:endParaRPr lang="en-GB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>
            <a:extLst>
              <a:ext uri="{FF2B5EF4-FFF2-40B4-BE49-F238E27FC236}">
                <a16:creationId xmlns:a16="http://schemas.microsoft.com/office/drawing/2014/main" id="{DE2B5E8A-F9AA-4E67-8F75-EC5ED8FCA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09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Organisms are sensitive to changes in pH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8290253-6A29-4A93-875D-51657124B4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762000"/>
            <a:ext cx="5557838" cy="5826125"/>
          </a:xfrm>
        </p:spPr>
        <p:txBody>
          <a:bodyPr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acid: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   </a:t>
            </a:r>
            <a:r>
              <a:rPr lang="en-US" altLang="en-US" sz="1400" b="1" dirty="0">
                <a:solidFill>
                  <a:srgbClr val="000000"/>
                </a:solidFill>
              </a:rPr>
              <a:t>Is a substance that </a:t>
            </a:r>
            <a:r>
              <a:rPr lang="en-US" altLang="en-US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increases</a:t>
            </a:r>
            <a:r>
              <a:rPr lang="en-US" altLang="en-US" sz="1400" b="1" dirty="0">
                <a:solidFill>
                  <a:srgbClr val="000000"/>
                </a:solidFill>
              </a:rPr>
              <a:t> the </a:t>
            </a:r>
            <a:r>
              <a:rPr lang="en-US" altLang="en-US" sz="1400" b="1" u="sng" dirty="0">
                <a:solidFill>
                  <a:srgbClr val="0000FF"/>
                </a:solidFill>
              </a:rPr>
              <a:t>hydrogen ion</a:t>
            </a:r>
            <a:r>
              <a:rPr lang="en-US" altLang="en-US" sz="1400" b="1" dirty="0">
                <a:solidFill>
                  <a:srgbClr val="000000"/>
                </a:solidFill>
              </a:rPr>
              <a:t> (</a:t>
            </a:r>
            <a:r>
              <a:rPr lang="en-US" altLang="en-US" sz="1400" b="1" dirty="0">
                <a:solidFill>
                  <a:srgbClr val="FF0000"/>
                </a:solidFill>
              </a:rPr>
              <a:t>H</a:t>
            </a:r>
            <a:r>
              <a:rPr lang="en-US" altLang="en-US" sz="1400" b="1" baseline="30000" dirty="0">
                <a:solidFill>
                  <a:srgbClr val="FF0000"/>
                </a:solidFill>
              </a:rPr>
              <a:t>+</a:t>
            </a:r>
            <a:r>
              <a:rPr lang="en-US" altLang="en-US" sz="1400" b="1" dirty="0">
                <a:solidFill>
                  <a:srgbClr val="000000"/>
                </a:solidFill>
              </a:rPr>
              <a:t>) concentration in a solution.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400" b="1" dirty="0">
              <a:solidFill>
                <a:srgbClr val="000000"/>
              </a:solidFill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1400" dirty="0">
                <a:solidFill>
                  <a:srgbClr val="000000"/>
                </a:solidFill>
              </a:rPr>
              <a:t>When hydrochloric acid is added to water, hydrogen ions dissociate from chloride ions:</a:t>
            </a:r>
          </a:p>
          <a:p>
            <a:pPr marL="1085850" lvl="2" indent="-246888" eaLnBrk="1" fontAlgn="auto" hangingPunct="1">
              <a:spcAft>
                <a:spcPts val="0"/>
              </a:spcAft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1200" b="1" dirty="0">
                <a:solidFill>
                  <a:srgbClr val="FF0000"/>
                </a:solidFill>
              </a:rPr>
              <a:t>HCl          H</a:t>
            </a:r>
            <a:r>
              <a:rPr lang="en-US" altLang="en-US" sz="1200" b="1" baseline="30000" dirty="0">
                <a:solidFill>
                  <a:srgbClr val="FF0000"/>
                </a:solidFill>
              </a:rPr>
              <a:t>+</a:t>
            </a:r>
            <a:r>
              <a:rPr lang="en-US" altLang="en-US" sz="1200" b="1" dirty="0">
                <a:solidFill>
                  <a:srgbClr val="FF0000"/>
                </a:solidFill>
              </a:rPr>
              <a:t> + Cl</a:t>
            </a:r>
            <a:r>
              <a:rPr lang="en-US" altLang="en-US" sz="1200" b="1" baseline="30000" dirty="0">
                <a:solidFill>
                  <a:srgbClr val="FF0000"/>
                </a:solidFill>
              </a:rPr>
              <a:t>-</a:t>
            </a:r>
          </a:p>
          <a:p>
            <a:pPr marL="1085850" lvl="2" indent="-246888" eaLnBrk="1" fontAlgn="auto" hangingPunct="1">
              <a:spcAft>
                <a:spcPts val="0"/>
              </a:spcAft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1000" b="1" dirty="0">
              <a:solidFill>
                <a:srgbClr val="FF0000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sz="1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Addition of an acid makes a solution more acidic.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6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base: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1400" b="1" dirty="0">
                <a:solidFill>
                  <a:srgbClr val="000000"/>
                </a:solidFill>
              </a:rPr>
              <a:t>Is any substance that </a:t>
            </a:r>
            <a:r>
              <a:rPr lang="en-US" altLang="en-US" sz="1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reduces</a:t>
            </a:r>
            <a:r>
              <a:rPr lang="en-US" altLang="en-US" sz="1400" b="1" dirty="0">
                <a:solidFill>
                  <a:srgbClr val="000000"/>
                </a:solidFill>
              </a:rPr>
              <a:t> the hydrogen ion concentration in a solution.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Some bases reduce </a:t>
            </a:r>
            <a:r>
              <a:rPr lang="en-US" altLang="en-US" sz="1600" b="1" dirty="0">
                <a:solidFill>
                  <a:srgbClr val="FF0000"/>
                </a:solidFill>
              </a:rPr>
              <a:t>H</a:t>
            </a:r>
            <a:r>
              <a:rPr lang="en-US" altLang="en-US" sz="1600" b="1" baseline="30000" dirty="0">
                <a:solidFill>
                  <a:srgbClr val="FF0000"/>
                </a:solidFill>
              </a:rPr>
              <a:t>+</a:t>
            </a:r>
            <a:r>
              <a:rPr lang="en-US" altLang="en-US" sz="1600" dirty="0">
                <a:solidFill>
                  <a:srgbClr val="000000"/>
                </a:solidFill>
              </a:rPr>
              <a:t> directly by accepting hydrogen ions.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r>
              <a:rPr lang="en-US" altLang="en-US" sz="1600" dirty="0">
                <a:solidFill>
                  <a:srgbClr val="000000"/>
                </a:solidFill>
              </a:rPr>
              <a:t>Other bases reduce </a:t>
            </a:r>
            <a:r>
              <a:rPr lang="en-US" altLang="en-US" sz="1600" b="1" dirty="0">
                <a:solidFill>
                  <a:srgbClr val="FF0000"/>
                </a:solidFill>
              </a:rPr>
              <a:t>H</a:t>
            </a:r>
            <a:r>
              <a:rPr lang="en-US" altLang="en-US" sz="1600" b="1" baseline="30000" dirty="0">
                <a:solidFill>
                  <a:srgbClr val="FF0000"/>
                </a:solidFill>
              </a:rPr>
              <a:t>+</a:t>
            </a:r>
            <a:r>
              <a:rPr lang="en-US" altLang="en-US" sz="1600" dirty="0">
                <a:solidFill>
                  <a:srgbClr val="000000"/>
                </a:solidFill>
              </a:rPr>
              <a:t> indirectly by releasing </a:t>
            </a:r>
            <a:r>
              <a:rPr lang="en-US" altLang="en-US" sz="1600" b="1" dirty="0">
                <a:solidFill>
                  <a:srgbClr val="FF0000"/>
                </a:solidFill>
              </a:rPr>
              <a:t>OH</a:t>
            </a:r>
            <a:r>
              <a:rPr lang="en-US" altLang="en-US" sz="1600" b="1" baseline="30000" dirty="0">
                <a:solidFill>
                  <a:srgbClr val="FF0000"/>
                </a:solidFill>
              </a:rPr>
              <a:t>-</a:t>
            </a:r>
            <a:r>
              <a:rPr lang="en-US" altLang="en-US" sz="1600" dirty="0">
                <a:solidFill>
                  <a:srgbClr val="000000"/>
                </a:solidFill>
              </a:rPr>
              <a:t> that combines with </a:t>
            </a:r>
            <a:r>
              <a:rPr lang="en-US" altLang="en-US" sz="1600" b="1" dirty="0">
                <a:solidFill>
                  <a:srgbClr val="FF0000"/>
                </a:solidFill>
              </a:rPr>
              <a:t>H</a:t>
            </a:r>
            <a:r>
              <a:rPr lang="en-US" altLang="en-US" sz="1600" b="1" baseline="30000" dirty="0">
                <a:solidFill>
                  <a:srgbClr val="FF0000"/>
                </a:solidFill>
              </a:rPr>
              <a:t>+</a:t>
            </a:r>
            <a:r>
              <a:rPr lang="en-US" altLang="en-US" sz="1600" dirty="0">
                <a:solidFill>
                  <a:srgbClr val="000000"/>
                </a:solidFill>
              </a:rPr>
              <a:t> to form water.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</a:rPr>
              <a:t>       </a:t>
            </a:r>
            <a:r>
              <a:rPr lang="en-US" altLang="en-US" sz="1600" b="1" dirty="0">
                <a:solidFill>
                  <a:srgbClr val="FF0000"/>
                </a:solidFill>
              </a:rPr>
              <a:t>NaOH </a:t>
            </a:r>
            <a:r>
              <a:rPr lang="en-US" altLang="en-US" sz="1800" b="1" dirty="0">
                <a:solidFill>
                  <a:srgbClr val="FF0000"/>
                </a:solidFill>
              </a:rPr>
              <a:t>→</a:t>
            </a:r>
            <a:r>
              <a:rPr lang="en-US" altLang="en-US" sz="1600" b="1" dirty="0">
                <a:solidFill>
                  <a:srgbClr val="FF0000"/>
                </a:solidFill>
              </a:rPr>
              <a:t> Na</a:t>
            </a:r>
            <a:r>
              <a:rPr lang="en-US" altLang="en-US" sz="1600" b="1" baseline="30000" dirty="0">
                <a:solidFill>
                  <a:srgbClr val="FF0000"/>
                </a:solidFill>
              </a:rPr>
              <a:t>+</a:t>
            </a:r>
            <a:r>
              <a:rPr lang="en-US" altLang="en-US" sz="1600" b="1" dirty="0">
                <a:solidFill>
                  <a:srgbClr val="FF0000"/>
                </a:solidFill>
              </a:rPr>
              <a:t> + OH</a:t>
            </a:r>
            <a:r>
              <a:rPr lang="en-US" altLang="en-US" sz="1600" b="1" baseline="30000" dirty="0">
                <a:solidFill>
                  <a:srgbClr val="FF0000"/>
                </a:solidFill>
              </a:rPr>
              <a:t>-</a:t>
            </a:r>
            <a:r>
              <a:rPr lang="en-US" altLang="en-US" sz="1600" b="1" dirty="0">
                <a:solidFill>
                  <a:srgbClr val="FF0000"/>
                </a:solidFill>
              </a:rPr>
              <a:t>		  OH</a:t>
            </a:r>
            <a:r>
              <a:rPr lang="en-US" altLang="en-US" sz="1600" b="1" baseline="30000" dirty="0">
                <a:solidFill>
                  <a:srgbClr val="FF0000"/>
                </a:solidFill>
              </a:rPr>
              <a:t>-</a:t>
            </a:r>
            <a:r>
              <a:rPr lang="en-US" altLang="en-US" sz="1600" b="1" dirty="0">
                <a:solidFill>
                  <a:srgbClr val="FF0000"/>
                </a:solidFill>
              </a:rPr>
              <a:t> + H</a:t>
            </a:r>
            <a:r>
              <a:rPr lang="en-US" altLang="en-US" sz="1600" b="1" baseline="30000" dirty="0">
                <a:solidFill>
                  <a:srgbClr val="FF0000"/>
                </a:solidFill>
              </a:rPr>
              <a:t>+</a:t>
            </a:r>
            <a:r>
              <a:rPr lang="en-US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>
                <a:solidFill>
                  <a:srgbClr val="FF0000"/>
                </a:solidFill>
              </a:rPr>
              <a:t>→</a:t>
            </a:r>
            <a:r>
              <a:rPr lang="en-US" altLang="en-US" sz="1600" b="1" dirty="0">
                <a:solidFill>
                  <a:srgbClr val="FF0000"/>
                </a:solidFill>
              </a:rPr>
              <a:t> H</a:t>
            </a:r>
            <a:r>
              <a:rPr lang="en-US" altLang="en-US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1600" b="1" dirty="0">
                <a:solidFill>
                  <a:srgbClr val="FF0000"/>
                </a:solidFill>
              </a:rPr>
              <a:t>O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339933"/>
              </a:buClr>
              <a:buFont typeface="Wingdings 2"/>
              <a:buChar char=""/>
              <a:tabLst>
                <a:tab pos="2743200" algn="l"/>
              </a:tabLst>
              <a:defRPr/>
            </a:pPr>
            <a:endParaRPr lang="en-US" altLang="en-US" sz="700" dirty="0">
              <a:solidFill>
                <a:srgbClr val="00000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339933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r>
              <a:rPr lang="en-US" altLang="en-US" sz="1800" b="1" dirty="0">
                <a:solidFill>
                  <a:srgbClr val="0000FF"/>
                </a:solidFill>
              </a:rPr>
              <a:t>Solutions with more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en-US" altLang="en-US" sz="1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than </a:t>
            </a: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>
                <a:solidFill>
                  <a:srgbClr val="0000FF"/>
                </a:solidFill>
              </a:rPr>
              <a:t>are basic solutions.</a:t>
            </a:r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93C463FB-30F3-45A8-8591-207153D5B4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685800"/>
            <a:ext cx="87630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B0FCA6EA-B1BB-45FA-8B9A-19531502D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688" y="2428875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2775" name="Line 7">
            <a:extLst>
              <a:ext uri="{FF2B5EF4-FFF2-40B4-BE49-F238E27FC236}">
                <a16:creationId xmlns:a16="http://schemas.microsoft.com/office/drawing/2014/main" id="{5CD5B890-55C4-427E-9E69-68E2AFE4A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3188" y="5429250"/>
            <a:ext cx="13890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11271" name="Group 7">
            <a:extLst>
              <a:ext uri="{FF2B5EF4-FFF2-40B4-BE49-F238E27FC236}">
                <a16:creationId xmlns:a16="http://schemas.microsoft.com/office/drawing/2014/main" id="{F4CC0881-1C66-43AB-874E-DA3FA12B1B58}"/>
              </a:ext>
            </a:extLst>
          </p:cNvPr>
          <p:cNvGrpSpPr>
            <a:grpSpLocks/>
          </p:cNvGrpSpPr>
          <p:nvPr/>
        </p:nvGrpSpPr>
        <p:grpSpPr bwMode="auto">
          <a:xfrm>
            <a:off x="6072188" y="928688"/>
            <a:ext cx="2955925" cy="5286375"/>
            <a:chOff x="2880" y="-2"/>
            <a:chExt cx="2807" cy="4328"/>
          </a:xfrm>
        </p:grpSpPr>
        <p:pic>
          <p:nvPicPr>
            <p:cNvPr id="11272" name="Picture 5">
              <a:extLst>
                <a:ext uri="{FF2B5EF4-FFF2-40B4-BE49-F238E27FC236}">
                  <a16:creationId xmlns:a16="http://schemas.microsoft.com/office/drawing/2014/main" id="{DFB2B93D-7AD3-40B6-AF83-02F0F417D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-2"/>
              <a:ext cx="2807" cy="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A501B449-CDF5-4065-A1DD-8FD08AF4E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1026"/>
              <a:ext cx="544" cy="136"/>
            </a:xfrm>
            <a:prstGeom prst="rect">
              <a:avLst/>
            </a:prstGeom>
            <a:solidFill>
              <a:srgbClr val="FFFFCC"/>
            </a:solidFill>
            <a:ln w="9525" algn="ctr">
              <a:solidFill>
                <a:srgbClr val="FFFFCC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7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77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34B29DB-7BC2-4FC1-8609-83226035AD26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2. Biomolecules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CBEBC8E-0E1C-42B0-AB62-376455BC4D5E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4357688" y="2667000"/>
            <a:ext cx="3886200" cy="30480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Carbohydrates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Lipids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Proteins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</a:pPr>
            <a:r>
              <a:rPr lang="en-US" altLang="en-US"/>
              <a:t>Nucleic Acids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67672C80-6A45-4867-BD04-B53F72B47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779713"/>
            <a:ext cx="3352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 main molecules involved in life</a:t>
            </a: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88D499EF-45A9-4022-B216-EF2D284F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900113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>
                <a:solidFill>
                  <a:srgbClr val="080808"/>
                </a:solidFill>
                <a:latin typeface="Tahoma" panose="020B0604030504040204" pitchFamily="34" charset="0"/>
              </a:rPr>
              <a:t>(Carbohydrates, Lipids, Proteins and nucleic acids)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E9E7613-AE57-4DE3-AE56-1C66B717C478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362075"/>
            <a:ext cx="5562600" cy="1066800"/>
            <a:chOff x="1200" y="960"/>
            <a:chExt cx="3504" cy="672"/>
          </a:xfrm>
        </p:grpSpPr>
        <p:sp>
          <p:nvSpPr>
            <p:cNvPr id="36868" name="Line 4">
              <a:extLst>
                <a:ext uri="{FF2B5EF4-FFF2-40B4-BE49-F238E27FC236}">
                  <a16:creationId xmlns:a16="http://schemas.microsoft.com/office/drawing/2014/main" id="{BD8A5763-E291-42C6-9B71-A95E756C85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960"/>
              <a:ext cx="17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6869" name="Line 5">
              <a:extLst>
                <a:ext uri="{FF2B5EF4-FFF2-40B4-BE49-F238E27FC236}">
                  <a16:creationId xmlns:a16="http://schemas.microsoft.com/office/drawing/2014/main" id="{C4755A22-FD3E-4B1A-AD1B-3003729BA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960"/>
              <a:ext cx="0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6870" name="Line 6">
              <a:extLst>
                <a:ext uri="{FF2B5EF4-FFF2-40B4-BE49-F238E27FC236}">
                  <a16:creationId xmlns:a16="http://schemas.microsoft.com/office/drawing/2014/main" id="{08A39303-7E35-4853-B2DD-57D79AAEE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344"/>
              <a:ext cx="350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6871" name="Line 7">
              <a:extLst>
                <a:ext uri="{FF2B5EF4-FFF2-40B4-BE49-F238E27FC236}">
                  <a16:creationId xmlns:a16="http://schemas.microsoft.com/office/drawing/2014/main" id="{A41F3FB5-3E7A-4249-AB0B-DA54BD1FC9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6872" name="Line 8">
              <a:extLst>
                <a:ext uri="{FF2B5EF4-FFF2-40B4-BE49-F238E27FC236}">
                  <a16:creationId xmlns:a16="http://schemas.microsoft.com/office/drawing/2014/main" id="{961CCE8D-0A2C-473C-9002-A133EB0F4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36873" name="Line 9">
              <a:extLst>
                <a:ext uri="{FF2B5EF4-FFF2-40B4-BE49-F238E27FC236}">
                  <a16:creationId xmlns:a16="http://schemas.microsoft.com/office/drawing/2014/main" id="{EA6491C0-B26C-4ABC-B30E-35FA7DDD7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34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algn="ctr">
                <a:spcBef>
                  <a:spcPct val="50000"/>
                </a:spcBef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36874" name="Text Box 10">
            <a:extLst>
              <a:ext uri="{FF2B5EF4-FFF2-40B4-BE49-F238E27FC236}">
                <a16:creationId xmlns:a16="http://schemas.microsoft.com/office/drawing/2014/main" id="{771A4570-1E96-4065-BB24-57F11E09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3840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080808"/>
                </a:solidFill>
                <a:latin typeface="Tahoma" panose="020B0604030504040204" pitchFamily="34" charset="0"/>
              </a:rPr>
              <a:t>Mono-mer</a:t>
            </a:r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E0CF0C39-68A1-48C0-9252-33F05678C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43840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080808"/>
                </a:solidFill>
                <a:latin typeface="Tahoma" panose="020B0604030504040204" pitchFamily="34" charset="0"/>
              </a:rPr>
              <a:t>Di-mer</a:t>
            </a: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EA63A533-746D-480A-B4E3-65BA986BD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438400"/>
            <a:ext cx="22098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>
                <a:solidFill>
                  <a:srgbClr val="080808"/>
                </a:solidFill>
                <a:latin typeface="Tahoma" panose="020B0604030504040204" pitchFamily="34" charset="0"/>
              </a:rPr>
              <a:t>Poly-mer</a:t>
            </a:r>
          </a:p>
        </p:txBody>
      </p:sp>
      <p:sp>
        <p:nvSpPr>
          <p:cNvPr id="36877" name="Text Box 13">
            <a:extLst>
              <a:ext uri="{FF2B5EF4-FFF2-40B4-BE49-F238E27FC236}">
                <a16:creationId xmlns:a16="http://schemas.microsoft.com/office/drawing/2014/main" id="{77A31719-602D-4E6C-87A4-16B5CC1A6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3586163"/>
            <a:ext cx="797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Polymer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is a long molecule consists of a chain of similar building molecules (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monomers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) covalently bounded together.</a:t>
            </a:r>
          </a:p>
        </p:txBody>
      </p:sp>
      <p:sp>
        <p:nvSpPr>
          <p:cNvPr id="36878" name="Text Box 14">
            <a:extLst>
              <a:ext uri="{FF2B5EF4-FFF2-40B4-BE49-F238E27FC236}">
                <a16:creationId xmlns:a16="http://schemas.microsoft.com/office/drawing/2014/main" id="{287D5D52-5CF8-46BB-9F9F-1D2BBEF10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5813425"/>
            <a:ext cx="8024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Polymer can be broken down to its monomers by hydrolysis (adding H</a:t>
            </a:r>
            <a:r>
              <a:rPr lang="en-GB" sz="2400" b="1" baseline="-250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2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O).</a:t>
            </a:r>
          </a:p>
        </p:txBody>
      </p:sp>
      <p:sp>
        <p:nvSpPr>
          <p:cNvPr id="36879" name="Text Box 15">
            <a:extLst>
              <a:ext uri="{FF2B5EF4-FFF2-40B4-BE49-F238E27FC236}">
                <a16:creationId xmlns:a16="http://schemas.microsoft.com/office/drawing/2014/main" id="{825D82BE-FB9F-4885-823B-D196855B2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4884738"/>
            <a:ext cx="78438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2400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Polymer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can be </a:t>
            </a:r>
            <a:r>
              <a:rPr lang="en-GB" sz="2400" b="1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built up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by linking its </a:t>
            </a:r>
            <a:r>
              <a:rPr lang="en-GB" sz="2400" u="sng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monomers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 by dehydration (removing H</a:t>
            </a:r>
            <a:r>
              <a:rPr lang="en-GB" sz="2400" b="1" baseline="-250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2</a:t>
            </a:r>
            <a:r>
              <a:rPr lang="en-GB" sz="2400" dirty="0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O).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898C06AE-EBD9-4CE4-8CBA-C3DC9E7192C6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895600"/>
            <a:ext cx="6858000" cy="717550"/>
            <a:chOff x="768" y="1824"/>
            <a:chExt cx="4320" cy="452"/>
          </a:xfrm>
        </p:grpSpPr>
        <p:sp>
          <p:nvSpPr>
            <p:cNvPr id="14347" name="Text Box 18">
              <a:extLst>
                <a:ext uri="{FF2B5EF4-FFF2-40B4-BE49-F238E27FC236}">
                  <a16:creationId xmlns:a16="http://schemas.microsoft.com/office/drawing/2014/main" id="{08A4E696-069F-4E8B-9DEF-F8CEFCB7B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824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rtl="1" eaLnBrk="1" hangingPunct="1"/>
              <a:r>
                <a:rPr lang="ar-EG" altLang="en-US" sz="3600" b="1">
                  <a:solidFill>
                    <a:srgbClr val="FF0000"/>
                  </a:solidFill>
                </a:rPr>
                <a:t>أحادى</a:t>
              </a:r>
              <a:endParaRPr lang="en-GB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14348" name="Text Box 19">
              <a:extLst>
                <a:ext uri="{FF2B5EF4-FFF2-40B4-BE49-F238E27FC236}">
                  <a16:creationId xmlns:a16="http://schemas.microsoft.com/office/drawing/2014/main" id="{E205088B-151D-4489-B97E-7060D996C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1872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 eaLnBrk="1" hangingPunct="1"/>
              <a:r>
                <a:rPr lang="ar-EG" altLang="en-US" sz="3600" b="1">
                  <a:solidFill>
                    <a:srgbClr val="FF0000"/>
                  </a:solidFill>
                </a:rPr>
                <a:t>ثنائى</a:t>
              </a:r>
              <a:endParaRPr lang="en-GB" altLang="en-US" sz="3600" b="1">
                <a:solidFill>
                  <a:srgbClr val="FF0000"/>
                </a:solidFill>
              </a:endParaRPr>
            </a:p>
          </p:txBody>
        </p:sp>
        <p:sp>
          <p:nvSpPr>
            <p:cNvPr id="14349" name="Text Box 20">
              <a:extLst>
                <a:ext uri="{FF2B5EF4-FFF2-40B4-BE49-F238E27FC236}">
                  <a16:creationId xmlns:a16="http://schemas.microsoft.com/office/drawing/2014/main" id="{2E005489-CC64-4495-8FA3-6946EBB6B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1824"/>
              <a:ext cx="7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rtl="1" eaLnBrk="1" hangingPunct="1"/>
              <a:r>
                <a:rPr lang="ar-EG" altLang="en-US" sz="3600" b="1">
                  <a:solidFill>
                    <a:srgbClr val="FF0000"/>
                  </a:solidFill>
                </a:rPr>
                <a:t>عديد</a:t>
              </a:r>
              <a:endParaRPr lang="en-GB" altLang="en-US" sz="36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74" grpId="0" animBg="1"/>
      <p:bldP spid="36875" grpId="0" animBg="1"/>
      <p:bldP spid="36876" grpId="0" animBg="1"/>
      <p:bldP spid="36877" grpId="0"/>
      <p:bldP spid="36878" grpId="0"/>
      <p:bldP spid="368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115375F-2718-498E-BE64-7BAA8C227E5D}"/>
              </a:ext>
            </a:extLst>
          </p:cNvPr>
          <p:cNvSpPr>
            <a:spLocks noGrp="1" noRot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u="sng"/>
              <a:t>Monomers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D41DD1E-1FFB-475E-A78B-048C4AAEC6EE}"/>
              </a:ext>
            </a:extLst>
          </p:cNvPr>
          <p:cNvSpPr>
            <a:spLocks noGrp="1" noRot="1"/>
          </p:cNvSpPr>
          <p:nvPr>
            <p:ph sz="half" idx="1"/>
          </p:nvPr>
        </p:nvSpPr>
        <p:spPr>
          <a:xfrm>
            <a:off x="838200" y="2362200"/>
            <a:ext cx="3770313" cy="41386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Macromolecule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Carbohydrates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Lipids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Proteins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Nucleic acids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D8EAA11-B7B6-414C-9B62-C06865DB010F}"/>
              </a:ext>
            </a:extLst>
          </p:cNvPr>
          <p:cNvSpPr>
            <a:spLocks noGrp="1" noRot="1"/>
          </p:cNvSpPr>
          <p:nvPr>
            <p:ph sz="half" idx="2"/>
          </p:nvPr>
        </p:nvSpPr>
        <p:spPr>
          <a:xfrm>
            <a:off x="3276600" y="2420938"/>
            <a:ext cx="3167063" cy="42386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Monomer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Monosaccharide (sugar)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Hydrocarbon chains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Amino acids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Nucleotides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072F3B5-2ED3-4497-AA0E-7BC0FBB68574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Carbohydrates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7B80222-E38C-4882-8AFD-B730956C6E23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838200" y="2667000"/>
            <a:ext cx="8007350" cy="3690938"/>
          </a:xfrm>
        </p:spPr>
        <p:txBody>
          <a:bodyPr/>
          <a:lstStyle/>
          <a:p>
            <a:pPr eaLnBrk="1" hangingPunct="1"/>
            <a:r>
              <a:rPr lang="en-US" altLang="en-US"/>
              <a:t>Made of: carbon, hydrogen, and oxygen atoms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u="sng"/>
              <a:t>Function</a:t>
            </a:r>
            <a:r>
              <a:rPr lang="en-US" altLang="en-US"/>
              <a:t>: provide living things with energy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Examples: sugars and starches (corn, rice, potato, </a:t>
            </a:r>
            <a:r>
              <a:rPr lang="en-US" altLang="en-US" u="sng"/>
              <a:t>wheat</a:t>
            </a:r>
            <a:r>
              <a:rPr lang="en-US" altLang="en-US"/>
              <a:t>)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037917F5-8D2E-404B-9C82-B3B1BD00A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8" t="18701" r="9808" b="7013"/>
          <a:stretch>
            <a:fillRect/>
          </a:stretch>
        </p:blipFill>
        <p:spPr bwMode="auto">
          <a:xfrm>
            <a:off x="6156325" y="534988"/>
            <a:ext cx="27717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2FA180174F9C458B07B56258850C7E" ma:contentTypeVersion="0" ma:contentTypeDescription="Create a new document." ma:contentTypeScope="" ma:versionID="1375d8cd13ff228c673e5d6e19d481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9BD758-6E77-429C-BBB9-E6EE6FF0074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C133886-3044-4386-973C-9647E395B7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C62214-C4D2-4F79-BB86-49E4E92C04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2009</TotalTime>
  <Words>769</Words>
  <Application>Microsoft Office PowerPoint</Application>
  <PresentationFormat>On-screen Show (4:3)</PresentationFormat>
  <Paragraphs>138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Constantia</vt:lpstr>
      <vt:lpstr>Georgia</vt:lpstr>
      <vt:lpstr>Majalla UI</vt:lpstr>
      <vt:lpstr>Tahoma</vt:lpstr>
      <vt:lpstr>Times New Roman</vt:lpstr>
      <vt:lpstr>Wingdings</vt:lpstr>
      <vt:lpstr>Wingdings 2</vt:lpstr>
      <vt:lpstr>Flow</vt:lpstr>
      <vt:lpstr>What is Life Made of?</vt:lpstr>
      <vt:lpstr>Bio-molecules </vt:lpstr>
      <vt:lpstr>PowerPoint Presentation</vt:lpstr>
      <vt:lpstr>PowerPoint Presentation</vt:lpstr>
      <vt:lpstr>Organisms are sensitive to changes in pH</vt:lpstr>
      <vt:lpstr>2. Biomolecules</vt:lpstr>
      <vt:lpstr>PowerPoint Presentation</vt:lpstr>
      <vt:lpstr>Monomers</vt:lpstr>
      <vt:lpstr>Carbohydrates</vt:lpstr>
      <vt:lpstr>PowerPoint Presentation</vt:lpstr>
      <vt:lpstr>Lipids</vt:lpstr>
      <vt:lpstr>A)- Saturated Fats</vt:lpstr>
      <vt:lpstr>Phospholipids       Are major components of cell membranes</vt:lpstr>
      <vt:lpstr>Proteins</vt:lpstr>
      <vt:lpstr>Nucleic Acids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Principals of General Zoology (Zoo-103)</dc:title>
  <dc:creator>Dr. A A</dc:creator>
  <cp:lastModifiedBy>Mohammed Albeshr</cp:lastModifiedBy>
  <cp:revision>106</cp:revision>
  <dcterms:created xsi:type="dcterms:W3CDTF">2009-10-11T18:13:50Z</dcterms:created>
  <dcterms:modified xsi:type="dcterms:W3CDTF">2017-09-29T12:23:54Z</dcterms:modified>
</cp:coreProperties>
</file>