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57" r:id="rId2"/>
    <p:sldId id="320" r:id="rId3"/>
    <p:sldId id="258" r:id="rId4"/>
    <p:sldId id="321" r:id="rId5"/>
    <p:sldId id="259" r:id="rId6"/>
    <p:sldId id="332" r:id="rId7"/>
    <p:sldId id="260" r:id="rId8"/>
    <p:sldId id="261" r:id="rId9"/>
    <p:sldId id="262" r:id="rId10"/>
    <p:sldId id="263" r:id="rId11"/>
    <p:sldId id="264" r:id="rId12"/>
    <p:sldId id="265" r:id="rId13"/>
    <p:sldId id="266" r:id="rId14"/>
    <p:sldId id="267" r:id="rId15"/>
    <p:sldId id="268" r:id="rId16"/>
    <p:sldId id="270" r:id="rId17"/>
    <p:sldId id="271" r:id="rId18"/>
    <p:sldId id="317" r:id="rId19"/>
    <p:sldId id="318" r:id="rId20"/>
    <p:sldId id="26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319" r:id="rId36"/>
    <p:sldId id="288" r:id="rId37"/>
    <p:sldId id="291" r:id="rId38"/>
    <p:sldId id="289" r:id="rId39"/>
    <p:sldId id="290"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24" r:id="rId53"/>
    <p:sldId id="325" r:id="rId54"/>
    <p:sldId id="326" r:id="rId55"/>
    <p:sldId id="327" r:id="rId56"/>
    <p:sldId id="304" r:id="rId57"/>
    <p:sldId id="322" r:id="rId58"/>
    <p:sldId id="323" r:id="rId59"/>
    <p:sldId id="305" r:id="rId60"/>
    <p:sldId id="306" r:id="rId61"/>
    <p:sldId id="311" r:id="rId62"/>
    <p:sldId id="312" r:id="rId63"/>
    <p:sldId id="313" r:id="rId64"/>
    <p:sldId id="314" r:id="rId65"/>
    <p:sldId id="328" r:id="rId66"/>
    <p:sldId id="329" r:id="rId67"/>
    <p:sldId id="330" r:id="rId68"/>
    <p:sldId id="331" r:id="rId69"/>
    <p:sldId id="316"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122" y="1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C53637-7986-47D7-9ADF-1152224BA648}" type="datetimeFigureOut">
              <a:rPr lang="en-US" smtClean="0"/>
              <a:pPr/>
              <a:t>10/3/2017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1C58EC-AC13-44FC-A5EF-21074DFB62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20CE3B-3E73-4DF4-ABE1-D7A69051CDE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6246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834" tIns="44417" rIns="88834" bIns="44417"/>
          <a:lstStyle/>
          <a:p>
            <a:pPr marL="0" marR="0" lvl="0" indent="0" algn="l" defTabSz="914400" rtl="0" eaLnBrk="0" fontAlgn="auto" latinLnBrk="0" hangingPunct="0">
              <a:lnSpc>
                <a:spcPct val="100000"/>
              </a:lnSpc>
              <a:spcBef>
                <a:spcPts val="0"/>
              </a:spcBef>
              <a:spcAft>
                <a:spcPts val="0"/>
              </a:spcAft>
              <a:buClrTx/>
              <a:buSzTx/>
              <a:buFontTx/>
              <a:buNone/>
              <a:tabLst/>
              <a:defRPr/>
            </a:pPr>
            <a:fld id="{0C778099-E6B2-4ABA-9DB3-257A50E65409}" type="slidenum">
              <a:rPr kumimoji="0" lang="en-US" sz="2400" b="0" i="0" u="none" strike="noStrike" kern="1200" cap="none" spc="0" normalizeH="0" baseline="0" noProof="0">
                <a:ln>
                  <a:noFill/>
                </a:ln>
                <a:solidFill>
                  <a:prstClr val="black"/>
                </a:solidFill>
                <a:effectLst/>
                <a:uLnTx/>
                <a:uFillTx/>
                <a:latin typeface="Times New Roman" pitchFamily="18" charset="0"/>
                <a:ea typeface="+mn-ea"/>
                <a:cs typeface="+mn-cs"/>
              </a:rPr>
              <a:pPr marL="0" marR="0" lvl="0" indent="0" algn="l" defTabSz="914400" rtl="0" eaLnBrk="0" fontAlgn="auto" latinLnBrk="0" hangingPunct="0">
                <a:lnSpc>
                  <a:spcPct val="100000"/>
                </a:lnSpc>
                <a:spcBef>
                  <a:spcPts val="0"/>
                </a:spcBef>
                <a:spcAft>
                  <a:spcPts val="0"/>
                </a:spcAft>
                <a:buClrTx/>
                <a:buSzTx/>
                <a:buFontTx/>
                <a:buNone/>
                <a:tabLst/>
                <a:defRPr/>
              </a:pPr>
              <a:t>52</a:t>
            </a:fld>
            <a:endParaRPr kumimoji="0" lang="en-US" sz="24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62468" name="Rectangle 2"/>
          <p:cNvSpPr>
            <a:spLocks noGrp="1" noRot="1" noChangeAspect="1" noChangeArrowheads="1" noTextEdit="1"/>
          </p:cNvSpPr>
          <p:nvPr>
            <p:ph type="sldImg"/>
          </p:nvPr>
        </p:nvSpPr>
        <p:spPr>
          <a:ln>
            <a:noFill/>
          </a:ln>
        </p:spPr>
      </p:sp>
      <p:sp>
        <p:nvSpPr>
          <p:cNvPr id="62469" name="Rectangle 3"/>
          <p:cNvSpPr>
            <a:spLocks noGrp="1" noChangeArrowheads="1"/>
          </p:cNvSpPr>
          <p:nvPr>
            <p:ph type="body" idx="1"/>
          </p:nvPr>
        </p:nvSpPr>
        <p:spPr>
          <a:noFill/>
          <a:ln/>
        </p:spPr>
        <p:txBody>
          <a:bodyPr lIns="88834" tIns="44417" rIns="88834" bIns="44417"/>
          <a:lstStyle/>
          <a:p>
            <a:pPr eaLnBrk="1" hangingPunct="1"/>
            <a:endParaRPr lang="en-US" smtClean="0"/>
          </a:p>
        </p:txBody>
      </p:sp>
    </p:spTree>
    <p:extLst>
      <p:ext uri="{BB962C8B-B14F-4D97-AF65-F5344CB8AC3E}">
        <p14:creationId xmlns:p14="http://schemas.microsoft.com/office/powerpoint/2010/main" val="3044135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4D8290A-03FF-4747-86E4-F316E6E89B55}"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6349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8834" tIns="44417" rIns="88834" bIns="44417"/>
          <a:lstStyle/>
          <a:p>
            <a:pPr marL="0" marR="0" lvl="0" indent="0" algn="l" defTabSz="914400" rtl="0" eaLnBrk="0" fontAlgn="auto" latinLnBrk="0" hangingPunct="0">
              <a:lnSpc>
                <a:spcPct val="100000"/>
              </a:lnSpc>
              <a:spcBef>
                <a:spcPts val="0"/>
              </a:spcBef>
              <a:spcAft>
                <a:spcPts val="0"/>
              </a:spcAft>
              <a:buClrTx/>
              <a:buSzTx/>
              <a:buFontTx/>
              <a:buNone/>
              <a:tabLst/>
              <a:defRPr/>
            </a:pPr>
            <a:fld id="{32AD19B3-297B-470C-BDF9-B4A38D840F2B}" type="slidenum">
              <a:rPr kumimoji="0" lang="en-US" sz="2400" b="0" i="0" u="none" strike="noStrike" kern="1200" cap="none" spc="0" normalizeH="0" baseline="0" noProof="0">
                <a:ln>
                  <a:noFill/>
                </a:ln>
                <a:solidFill>
                  <a:prstClr val="black"/>
                </a:solidFill>
                <a:effectLst/>
                <a:uLnTx/>
                <a:uFillTx/>
                <a:latin typeface="Times New Roman" pitchFamily="18" charset="0"/>
                <a:ea typeface="+mn-ea"/>
                <a:cs typeface="+mn-cs"/>
              </a:rPr>
              <a:pPr marL="0" marR="0" lvl="0" indent="0" algn="l" defTabSz="914400" rtl="0" eaLnBrk="0" fontAlgn="auto" latinLnBrk="0" hangingPunct="0">
                <a:lnSpc>
                  <a:spcPct val="100000"/>
                </a:lnSpc>
                <a:spcBef>
                  <a:spcPts val="0"/>
                </a:spcBef>
                <a:spcAft>
                  <a:spcPts val="0"/>
                </a:spcAft>
                <a:buClrTx/>
                <a:buSzTx/>
                <a:buFontTx/>
                <a:buNone/>
                <a:tabLst/>
                <a:defRPr/>
              </a:pPr>
              <a:t>55</a:t>
            </a:fld>
            <a:endParaRPr kumimoji="0" lang="en-US" sz="24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63492" name="Rectangle 1026"/>
          <p:cNvSpPr>
            <a:spLocks noGrp="1" noRot="1" noChangeAspect="1" noChangeArrowheads="1" noTextEdit="1"/>
          </p:cNvSpPr>
          <p:nvPr>
            <p:ph type="sldImg"/>
          </p:nvPr>
        </p:nvSpPr>
        <p:spPr>
          <a:ln>
            <a:noFill/>
          </a:ln>
        </p:spPr>
      </p:sp>
      <p:sp>
        <p:nvSpPr>
          <p:cNvPr id="63493" name="Rectangle 1027"/>
          <p:cNvSpPr>
            <a:spLocks noGrp="1" noChangeArrowheads="1"/>
          </p:cNvSpPr>
          <p:nvPr>
            <p:ph type="body" idx="1"/>
          </p:nvPr>
        </p:nvSpPr>
        <p:spPr>
          <a:noFill/>
          <a:ln/>
        </p:spPr>
        <p:txBody>
          <a:bodyPr lIns="88834" tIns="44417" rIns="88834" bIns="44417"/>
          <a:lstStyle/>
          <a:p>
            <a:pPr eaLnBrk="1" hangingPunct="1"/>
            <a:endParaRPr lang="en-US" smtClean="0"/>
          </a:p>
        </p:txBody>
      </p:sp>
    </p:spTree>
    <p:extLst>
      <p:ext uri="{BB962C8B-B14F-4D97-AF65-F5344CB8AC3E}">
        <p14:creationId xmlns:p14="http://schemas.microsoft.com/office/powerpoint/2010/main" val="575772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0"/>
            <a:ext cx="4038600" cy="4525963"/>
          </a:xfrm>
        </p:spPr>
        <p:txBody>
          <a:bodyPr/>
          <a:lstStyle/>
          <a:p>
            <a:pPr lvl="0"/>
            <a:endParaRPr lang="en-GB"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870835-3535-4489-A5A3-D9A246B515C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indiana.edu/~anat550/cvanim/fetcirc/fetcirc.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sa/url?sa=i&amp;rct=j&amp;q=&amp;esrc=s&amp;source=images&amp;cd=&amp;cad=rja&amp;uact=8&amp;ved=0ahUKEwjf376QhsXKAhUBmBQKHbOLCugQjRwIBw&amp;url=http://media.radiosai.org/journals/Vol_08/01APR10/06-healingtouch_1.htm&amp;psig=AFQjCNE5IHQuwVqwooIrFFbSjol1GkPP2Q&amp;ust=1453814006402364"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www.google.com.sa/url?sa=i&amp;rct=j&amp;q=&amp;esrc=s&amp;source=images&amp;cd=&amp;cad=rja&amp;uact=8&amp;ved=0ahUKEwjMscW2hMXKAhVMOhQKHWFLCcsQjRwIBw&amp;url=https://en.wikipedia.org/wiki/Atrial_septal_defect&amp;psig=AFQjCNFBK6hHt_faovKxMP2APqCieTxqJA&amp;ust=1453813670691588"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ahUKEwjCpNWPh8XKAhVCVRQKHfW1B8UQjRwIBw&amp;url=http://my.clevelandclinic.org/services/heart/disorders/congenital-heart/atrial-septal-defect-asd&amp;psig=AFQjCNE5IHQuwVqwooIrFFbSjol1GkPP2Q&amp;ust=1453814006402364" TargetMode="External"/><Relationship Id="rId2" Type="http://schemas.openxmlformats.org/officeDocument/2006/relationships/hyperlink" Target="http://www.google.com.sa/url?sa=i&amp;rct=j&amp;q=&amp;esrc=s&amp;source=images&amp;cd=&amp;cad=rja&amp;uact=8&amp;ved=0ahUKEwifn8PlhcXKAhVCQBQKHdFYCBUQjRwIBQ&amp;url=http://citoday.com/pdfs/1109_07.pdf&amp;psig=AFQjCNE5IHQuwVqwooIrFFbSjol1GkPP2Q&amp;ust=1453814006402364"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130425"/>
            <a:ext cx="9144000" cy="1222375"/>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US" sz="4800" b="1" dirty="0" smtClean="0"/>
              <a:t>The Child with </a:t>
            </a:r>
            <a:br>
              <a:rPr lang="en-US" sz="4800" b="1" dirty="0" smtClean="0"/>
            </a:br>
            <a:r>
              <a:rPr lang="en-US" sz="4800" b="1" dirty="0" smtClean="0"/>
              <a:t>Cardiovascular Dysfunction</a:t>
            </a:r>
            <a:endParaRPr lang="en-GB" sz="4800" b="1" dirty="0" smtClean="0"/>
          </a:p>
        </p:txBody>
      </p:sp>
      <p:sp>
        <p:nvSpPr>
          <p:cNvPr id="3075" name="Rectangle 3"/>
          <p:cNvSpPr>
            <a:spLocks noGrp="1" noChangeArrowheads="1"/>
          </p:cNvSpPr>
          <p:nvPr>
            <p:ph type="subTitle" idx="1"/>
          </p:nvPr>
        </p:nvSpPr>
        <p:spPr>
          <a:xfrm>
            <a:off x="0" y="5105400"/>
            <a:ext cx="2895600" cy="533400"/>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lgn="l" eaLnBrk="1" hangingPunct="1"/>
            <a:r>
              <a:rPr lang="en-GB" sz="3600" b="1" dirty="0" smtClean="0">
                <a:solidFill>
                  <a:srgbClr val="00B0F0"/>
                </a:solidFill>
              </a:rPr>
              <a:t>Lecture 2</a:t>
            </a:r>
          </a:p>
        </p:txBody>
      </p:sp>
      <p:sp>
        <p:nvSpPr>
          <p:cNvPr id="3076" name="Slide Number Placeholder 3"/>
          <p:cNvSpPr>
            <a:spLocks noGrp="1"/>
          </p:cNvSpPr>
          <p:nvPr>
            <p:ph type="sldNum" sz="quarter" idx="12"/>
          </p:nvPr>
        </p:nvSpPr>
        <p:spPr>
          <a:noFill/>
        </p:spPr>
        <p:txBody>
          <a:bodyPr/>
          <a:lstStyle/>
          <a:p>
            <a:fld id="{8B36A546-BA38-46B6-84DC-09D3D8E8A2D6}" type="slidenum">
              <a:rPr lang="en-GB" smtClean="0"/>
              <a:pPr/>
              <a:t>1</a:t>
            </a:fld>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304800" y="304800"/>
            <a:ext cx="8526463" cy="8382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b"/>
          <a:lstStyle/>
          <a:p>
            <a:pPr algn="ctr"/>
            <a:r>
              <a:rPr lang="en-US" sz="4800" b="1" dirty="0">
                <a:solidFill>
                  <a:schemeClr val="tx1"/>
                </a:solidFill>
              </a:rPr>
              <a:t>Congenital Heart Disease </a:t>
            </a:r>
          </a:p>
        </p:txBody>
      </p:sp>
      <p:sp>
        <p:nvSpPr>
          <p:cNvPr id="9219" name="Rectangle 5"/>
          <p:cNvSpPr>
            <a:spLocks noGrp="1" noChangeArrowheads="1"/>
          </p:cNvSpPr>
          <p:nvPr>
            <p:ph type="body" idx="1"/>
          </p:nvPr>
        </p:nvSpPr>
        <p:spPr>
          <a:xfrm>
            <a:off x="304800" y="1676400"/>
            <a:ext cx="8610600" cy="4343400"/>
          </a:xfrm>
          <a:noFill/>
        </p:spPr>
        <p:txBody>
          <a:bodyPr>
            <a:normAutofit lnSpcReduction="10000"/>
          </a:bodyPr>
          <a:lstStyle/>
          <a:p>
            <a:pPr eaLnBrk="1" hangingPunct="1"/>
            <a:r>
              <a:rPr lang="en-US" dirty="0" smtClean="0"/>
              <a:t>Incidence: 5-8 per 1000 live births  </a:t>
            </a:r>
          </a:p>
          <a:p>
            <a:pPr lvl="1" eaLnBrk="1" hangingPunct="1"/>
            <a:r>
              <a:rPr lang="en-US" dirty="0" smtClean="0"/>
              <a:t>About 2-3 of these are symptomatic in first year of life</a:t>
            </a:r>
            <a:r>
              <a:rPr lang="en-GB" dirty="0" smtClean="0"/>
              <a:t>.</a:t>
            </a:r>
            <a:endParaRPr lang="en-US" dirty="0" smtClean="0"/>
          </a:p>
          <a:p>
            <a:pPr lvl="1" eaLnBrk="1" hangingPunct="1"/>
            <a:r>
              <a:rPr lang="en-US" dirty="0" smtClean="0"/>
              <a:t>Major cause of death in first year of life (after prematurity)</a:t>
            </a:r>
          </a:p>
          <a:p>
            <a:pPr lvl="1" eaLnBrk="1" hangingPunct="1"/>
            <a:r>
              <a:rPr lang="en-US" dirty="0" smtClean="0"/>
              <a:t>Most common anomaly is VSD</a:t>
            </a:r>
          </a:p>
          <a:p>
            <a:pPr lvl="1" eaLnBrk="1" hangingPunct="1"/>
            <a:r>
              <a:rPr lang="en-US" dirty="0" smtClean="0"/>
              <a:t>85% with newborn are expected to survive</a:t>
            </a:r>
            <a:r>
              <a:rPr lang="en-US" b="1" dirty="0" smtClean="0"/>
              <a:t>.</a:t>
            </a:r>
          </a:p>
          <a:p>
            <a:r>
              <a:rPr lang="en-US" sz="2800" dirty="0"/>
              <a:t>The exact cause of most congenital cardiac defects </a:t>
            </a:r>
            <a:r>
              <a:rPr lang="en-US" sz="2800" dirty="0" smtClean="0"/>
              <a:t>is unknown</a:t>
            </a:r>
            <a:endParaRPr lang="en-US" sz="2800" b="1" dirty="0" smtClean="0"/>
          </a:p>
        </p:txBody>
      </p:sp>
      <p:sp>
        <p:nvSpPr>
          <p:cNvPr id="9220" name="Slide Number Placeholder 3"/>
          <p:cNvSpPr>
            <a:spLocks noGrp="1"/>
          </p:cNvSpPr>
          <p:nvPr>
            <p:ph type="sldNum" sz="quarter" idx="12"/>
          </p:nvPr>
        </p:nvSpPr>
        <p:spPr>
          <a:noFill/>
        </p:spPr>
        <p:txBody>
          <a:bodyPr/>
          <a:lstStyle/>
          <a:p>
            <a:fld id="{4B18C970-9105-4812-8B39-18B45812B31A}" type="slidenum">
              <a:rPr lang="en-GB" smtClean="0"/>
              <a:pPr/>
              <a:t>10</a:t>
            </a:fld>
            <a:endParaRPr lang="en-GB"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68362"/>
          </a:xfrm>
          <a:solidFill>
            <a:schemeClr val="accent3">
              <a:lumMod val="95000"/>
            </a:schemeClr>
          </a:solidFill>
        </p:spPr>
        <p:txBody>
          <a:bodyPr/>
          <a:lstStyle/>
          <a:p>
            <a:pPr eaLnBrk="1" hangingPunct="1">
              <a:defRPr/>
            </a:pPr>
            <a:r>
              <a:rPr lang="en-GB" b="1" dirty="0" smtClean="0">
                <a:solidFill>
                  <a:schemeClr val="tx1">
                    <a:lumMod val="85000"/>
                    <a:lumOff val="15000"/>
                  </a:schemeClr>
                </a:solidFill>
                <a:latin typeface="Arial Rounded MT Bold" pitchFamily="34" charset="0"/>
              </a:rPr>
              <a:t>Risk factors for CHD</a:t>
            </a:r>
            <a:r>
              <a:rPr lang="en-GB" dirty="0" smtClean="0">
                <a:solidFill>
                  <a:schemeClr val="tx1">
                    <a:lumMod val="85000"/>
                    <a:lumOff val="15000"/>
                  </a:schemeClr>
                </a:solidFill>
              </a:rPr>
              <a:t> </a:t>
            </a:r>
          </a:p>
        </p:txBody>
      </p:sp>
      <p:sp>
        <p:nvSpPr>
          <p:cNvPr id="10243" name="Rectangle 3"/>
          <p:cNvSpPr>
            <a:spLocks noGrp="1" noChangeArrowheads="1"/>
          </p:cNvSpPr>
          <p:nvPr>
            <p:ph type="body" idx="1"/>
          </p:nvPr>
        </p:nvSpPr>
        <p:spPr/>
        <p:txBody>
          <a:bodyPr/>
          <a:lstStyle/>
          <a:p>
            <a:pPr marL="609600" indent="-609600" eaLnBrk="1" hangingPunct="1">
              <a:buFontTx/>
              <a:buAutoNum type="arabicPeriod"/>
            </a:pPr>
            <a:r>
              <a:rPr lang="en-GB" dirty="0" smtClean="0"/>
              <a:t>Maternal rubella during pregnancy.</a:t>
            </a:r>
          </a:p>
          <a:p>
            <a:pPr marL="609600" indent="-609600" eaLnBrk="1" hangingPunct="1">
              <a:buFontTx/>
              <a:buAutoNum type="arabicPeriod"/>
            </a:pPr>
            <a:r>
              <a:rPr lang="en-GB" dirty="0" smtClean="0"/>
              <a:t>Maternal alcoholism, drug use.</a:t>
            </a:r>
          </a:p>
          <a:p>
            <a:pPr marL="609600" indent="-609600" eaLnBrk="1" hangingPunct="1">
              <a:buFontTx/>
              <a:buAutoNum type="arabicPeriod"/>
            </a:pPr>
            <a:r>
              <a:rPr lang="en-GB" dirty="0" smtClean="0"/>
              <a:t>Maternal age</a:t>
            </a:r>
          </a:p>
          <a:p>
            <a:pPr marL="609600" indent="-609600" eaLnBrk="1" hangingPunct="1">
              <a:buFontTx/>
              <a:buAutoNum type="arabicPeriod"/>
            </a:pPr>
            <a:r>
              <a:rPr lang="en-GB" dirty="0" smtClean="0"/>
              <a:t>Maternal type one diabetes.</a:t>
            </a:r>
          </a:p>
          <a:p>
            <a:pPr marL="609600" indent="-609600" eaLnBrk="1" hangingPunct="1">
              <a:buFontTx/>
              <a:buAutoNum type="arabicPeriod"/>
            </a:pPr>
            <a:r>
              <a:rPr lang="en-GB" dirty="0" smtClean="0"/>
              <a:t>Several genetics factors, down syndrome , turner syndrome  </a:t>
            </a:r>
          </a:p>
        </p:txBody>
      </p:sp>
      <p:sp>
        <p:nvSpPr>
          <p:cNvPr id="10244" name="Slide Number Placeholder 3"/>
          <p:cNvSpPr>
            <a:spLocks noGrp="1"/>
          </p:cNvSpPr>
          <p:nvPr>
            <p:ph type="sldNum" sz="quarter" idx="12"/>
          </p:nvPr>
        </p:nvSpPr>
        <p:spPr>
          <a:noFill/>
        </p:spPr>
        <p:txBody>
          <a:bodyPr/>
          <a:lstStyle/>
          <a:p>
            <a:fld id="{D6523F77-E450-4FA3-B4F7-331A9680CC0B}" type="slidenum">
              <a:rPr lang="en-GB" smtClean="0"/>
              <a:pPr/>
              <a:t>11</a:t>
            </a:fld>
            <a:endParaRPr lang="en-GB"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228600" y="152400"/>
            <a:ext cx="4648200" cy="6705600"/>
          </a:xfrm>
        </p:spPr>
        <p:txBody>
          <a:bodyPr/>
          <a:lstStyle/>
          <a:p>
            <a:pPr>
              <a:buFontTx/>
              <a:buNone/>
            </a:pPr>
            <a:r>
              <a:rPr lang="en-US" sz="2000" b="1" dirty="0" smtClean="0">
                <a:solidFill>
                  <a:srgbClr val="0070C0"/>
                </a:solidFill>
              </a:rPr>
              <a:t>Down Syndrome </a:t>
            </a:r>
          </a:p>
          <a:p>
            <a:r>
              <a:rPr lang="en-US" sz="2000" dirty="0" smtClean="0"/>
              <a:t>is a genetic abnormality. It is the most common single cause of birth defects, This syndrome occurs because of an extra copy of chromosome 21.</a:t>
            </a:r>
          </a:p>
          <a:p>
            <a:pPr>
              <a:buFontTx/>
              <a:buNone/>
            </a:pPr>
            <a:r>
              <a:rPr lang="en-US" sz="2000" b="1" dirty="0" smtClean="0"/>
              <a:t>Sign and symptom </a:t>
            </a:r>
          </a:p>
          <a:p>
            <a:r>
              <a:rPr lang="en-US" sz="2000" dirty="0" smtClean="0"/>
              <a:t>flat facial features</a:t>
            </a:r>
          </a:p>
          <a:p>
            <a:r>
              <a:rPr lang="en-US" sz="2000" dirty="0" smtClean="0"/>
              <a:t>small head and ears</a:t>
            </a:r>
          </a:p>
          <a:p>
            <a:r>
              <a:rPr lang="en-US" sz="2000" dirty="0" smtClean="0"/>
              <a:t>short neck</a:t>
            </a:r>
          </a:p>
          <a:p>
            <a:r>
              <a:rPr lang="en-US" sz="2000" dirty="0" smtClean="0"/>
              <a:t>bulging tongue</a:t>
            </a:r>
          </a:p>
          <a:p>
            <a:r>
              <a:rPr lang="en-US" sz="2000" dirty="0" smtClean="0"/>
              <a:t>eyes that slant </a:t>
            </a:r>
          </a:p>
          <a:p>
            <a:pPr>
              <a:buFontTx/>
              <a:buNone/>
            </a:pPr>
            <a:r>
              <a:rPr lang="en-US" sz="2000" dirty="0" smtClean="0"/>
              <a:t>upward</a:t>
            </a:r>
          </a:p>
          <a:p>
            <a:r>
              <a:rPr lang="en-US" sz="2000" dirty="0" smtClean="0"/>
              <a:t>oddly shaped ears</a:t>
            </a:r>
          </a:p>
          <a:p>
            <a:r>
              <a:rPr lang="en-US" sz="2000" dirty="0" smtClean="0"/>
              <a:t>poor muscle tone.</a:t>
            </a:r>
          </a:p>
          <a:p>
            <a:r>
              <a:rPr lang="en-US" sz="2000" dirty="0" smtClean="0"/>
              <a:t>impulsive behavior</a:t>
            </a:r>
          </a:p>
          <a:p>
            <a:r>
              <a:rPr lang="en-US" sz="2000" dirty="0" smtClean="0"/>
              <a:t>poor judgment</a:t>
            </a:r>
          </a:p>
          <a:p>
            <a:r>
              <a:rPr lang="en-US" sz="2000" dirty="0" smtClean="0"/>
              <a:t>short attention span</a:t>
            </a:r>
          </a:p>
          <a:p>
            <a:r>
              <a:rPr lang="en-US" sz="2000" dirty="0" smtClean="0"/>
              <a:t>slow learning capabilities</a:t>
            </a:r>
          </a:p>
          <a:p>
            <a:endParaRPr lang="en-US" sz="2000" dirty="0" smtClean="0"/>
          </a:p>
          <a:p>
            <a:endParaRPr lang="en-US" sz="2000" dirty="0" smtClean="0"/>
          </a:p>
          <a:p>
            <a:endParaRPr lang="en-US" sz="2000" dirty="0" smtClean="0"/>
          </a:p>
        </p:txBody>
      </p:sp>
      <p:sp>
        <p:nvSpPr>
          <p:cNvPr id="11267" name="Slide Number Placeholder 3"/>
          <p:cNvSpPr>
            <a:spLocks noGrp="1"/>
          </p:cNvSpPr>
          <p:nvPr>
            <p:ph type="sldNum" sz="quarter" idx="12"/>
          </p:nvPr>
        </p:nvSpPr>
        <p:spPr>
          <a:noFill/>
        </p:spPr>
        <p:txBody>
          <a:bodyPr/>
          <a:lstStyle/>
          <a:p>
            <a:fld id="{4970CAFA-72F8-420F-925A-C0CA2E3BA0E1}" type="slidenum">
              <a:rPr lang="en-GB" smtClean="0"/>
              <a:pPr/>
              <a:t>12</a:t>
            </a:fld>
            <a:endParaRPr lang="en-GB" smtClean="0"/>
          </a:p>
        </p:txBody>
      </p:sp>
      <p:pic>
        <p:nvPicPr>
          <p:cNvPr id="11268" name="Picture 2" descr="http://anthro.palomar.edu/abnormal/images/Down_Syndrome_Karyotype.jpg"/>
          <p:cNvPicPr>
            <a:picLocks noChangeAspect="1" noChangeArrowheads="1"/>
          </p:cNvPicPr>
          <p:nvPr/>
        </p:nvPicPr>
        <p:blipFill>
          <a:blip r:embed="rId2" cstate="print"/>
          <a:srcRect/>
          <a:stretch>
            <a:fillRect/>
          </a:stretch>
        </p:blipFill>
        <p:spPr bwMode="auto">
          <a:xfrm>
            <a:off x="4724400" y="0"/>
            <a:ext cx="4419600" cy="6858000"/>
          </a:xfrm>
          <a:prstGeom prst="rect">
            <a:avLst/>
          </a:prstGeom>
          <a:noFill/>
          <a:ln w="9525">
            <a:noFill/>
            <a:miter lim="800000"/>
            <a:headEnd/>
            <a:tailEnd/>
          </a:ln>
        </p:spPr>
      </p:pic>
      <p:pic>
        <p:nvPicPr>
          <p:cNvPr id="11269" name="Picture 4" descr="photo of an 8 year old boy with Down Syndrome"/>
          <p:cNvPicPr>
            <a:picLocks noChangeAspect="1" noChangeArrowheads="1"/>
          </p:cNvPicPr>
          <p:nvPr/>
        </p:nvPicPr>
        <p:blipFill>
          <a:blip r:embed="rId3" cstate="print"/>
          <a:srcRect/>
          <a:stretch>
            <a:fillRect/>
          </a:stretch>
        </p:blipFill>
        <p:spPr bwMode="auto">
          <a:xfrm>
            <a:off x="2895600" y="3276600"/>
            <a:ext cx="1828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0" y="0"/>
            <a:ext cx="5410200" cy="4525963"/>
          </a:xfrm>
        </p:spPr>
        <p:txBody>
          <a:bodyPr/>
          <a:lstStyle/>
          <a:p>
            <a:pPr fontAlgn="t">
              <a:buFontTx/>
              <a:buNone/>
            </a:pPr>
            <a:r>
              <a:rPr lang="en-US" sz="2000" b="1" i="1" dirty="0" smtClean="0">
                <a:solidFill>
                  <a:srgbClr val="00B0F0"/>
                </a:solidFill>
              </a:rPr>
              <a:t>Turner's Syndrome</a:t>
            </a:r>
            <a:endParaRPr lang="en-US" sz="2000" dirty="0" smtClean="0">
              <a:solidFill>
                <a:srgbClr val="00B0F0"/>
              </a:solidFill>
            </a:endParaRPr>
          </a:p>
          <a:p>
            <a:pPr fontAlgn="t"/>
            <a:r>
              <a:rPr lang="en-US" sz="2000" b="1" dirty="0" smtClean="0"/>
              <a:t>Cause:</a:t>
            </a:r>
            <a:r>
              <a:rPr lang="en-US" sz="2000" dirty="0" smtClean="0"/>
              <a:t> Turner's Syndrome is caused by a condition known as </a:t>
            </a:r>
            <a:r>
              <a:rPr lang="en-US" sz="2000" dirty="0" err="1" smtClean="0"/>
              <a:t>Monosomy</a:t>
            </a:r>
            <a:r>
              <a:rPr lang="en-US" sz="2000" dirty="0" smtClean="0"/>
              <a:t> (absence of entire chromosome) of X chromosome for females.</a:t>
            </a:r>
          </a:p>
          <a:p>
            <a:pPr fontAlgn="t"/>
            <a:r>
              <a:rPr lang="en-US" sz="2000" b="1" dirty="0" smtClean="0"/>
              <a:t>Primarily Affects:</a:t>
            </a:r>
            <a:r>
              <a:rPr lang="en-US" sz="2000" dirty="0" smtClean="0"/>
              <a:t> Females</a:t>
            </a:r>
          </a:p>
          <a:p>
            <a:pPr fontAlgn="t"/>
            <a:r>
              <a:rPr lang="en-US" sz="2000" b="1" dirty="0" smtClean="0"/>
              <a:t>Discovered By:</a:t>
            </a:r>
            <a:r>
              <a:rPr lang="en-US" sz="2000" dirty="0" smtClean="0"/>
              <a:t> Dr. Henry H. Turner</a:t>
            </a:r>
          </a:p>
          <a:p>
            <a:pPr fontAlgn="t"/>
            <a:r>
              <a:rPr lang="en-US" sz="2000" b="1" dirty="0" smtClean="0"/>
              <a:t>Symptoms:</a:t>
            </a:r>
            <a:r>
              <a:rPr lang="en-US" sz="2000" dirty="0" smtClean="0"/>
              <a:t> Low-set ears, webbed neck, broad chest, non-working ovaries, hypothyroidism, diabetes, vision problems, </a:t>
            </a:r>
            <a:r>
              <a:rPr lang="en-US" sz="2000" dirty="0" err="1" smtClean="0"/>
              <a:t>neuro</a:t>
            </a:r>
            <a:r>
              <a:rPr lang="en-US" sz="2000" dirty="0" smtClean="0"/>
              <a:t>/cognitive deficiency, congenital heart disease, etc.</a:t>
            </a:r>
          </a:p>
          <a:p>
            <a:pPr fontAlgn="t"/>
            <a:r>
              <a:rPr lang="en-US" sz="2000" dirty="0" smtClean="0"/>
              <a:t>Turner's Syndrome occurs in approximately 1 of every 2,000 female births.</a:t>
            </a:r>
          </a:p>
          <a:p>
            <a:endParaRPr lang="en-US" sz="2000" dirty="0" smtClean="0"/>
          </a:p>
        </p:txBody>
      </p:sp>
      <p:sp>
        <p:nvSpPr>
          <p:cNvPr id="12291" name="Slide Number Placeholder 3"/>
          <p:cNvSpPr>
            <a:spLocks noGrp="1"/>
          </p:cNvSpPr>
          <p:nvPr>
            <p:ph type="sldNum" sz="quarter" idx="12"/>
          </p:nvPr>
        </p:nvSpPr>
        <p:spPr>
          <a:noFill/>
        </p:spPr>
        <p:txBody>
          <a:bodyPr/>
          <a:lstStyle/>
          <a:p>
            <a:fld id="{FED6012C-3DF2-4272-9B9F-A4B89B17EE6C}" type="slidenum">
              <a:rPr lang="en-GB" smtClean="0">
                <a:solidFill>
                  <a:schemeClr val="tx1"/>
                </a:solidFill>
              </a:rPr>
              <a:pPr/>
              <a:t>13</a:t>
            </a:fld>
            <a:endParaRPr lang="en-GB" smtClean="0">
              <a:solidFill>
                <a:schemeClr val="tx1"/>
              </a:solidFill>
            </a:endParaRPr>
          </a:p>
        </p:txBody>
      </p:sp>
      <p:pic>
        <p:nvPicPr>
          <p:cNvPr id="89092" name="Picture 4" descr="http://genmed.yolasite.com/resources/Klinefelter's%20&amp;%20Turner's.JPG"/>
          <p:cNvPicPr>
            <a:picLocks noChangeAspect="1" noChangeArrowheads="1"/>
          </p:cNvPicPr>
          <p:nvPr/>
        </p:nvPicPr>
        <p:blipFill>
          <a:blip r:embed="rId2" cstate="print"/>
          <a:srcRect l="49975" t="17778" b="-17778"/>
          <a:stretch>
            <a:fillRect/>
          </a:stretch>
        </p:blipFill>
        <p:spPr bwMode="auto">
          <a:xfrm>
            <a:off x="5410200" y="0"/>
            <a:ext cx="37338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293" name="Picture 6" descr="http://www.werathah.com/turner/picture/karyox.jpg"/>
          <p:cNvPicPr>
            <a:picLocks noChangeAspect="1" noChangeArrowheads="1"/>
          </p:cNvPicPr>
          <p:nvPr/>
        </p:nvPicPr>
        <p:blipFill>
          <a:blip r:embed="rId3" cstate="print"/>
          <a:srcRect/>
          <a:stretch>
            <a:fillRect/>
          </a:stretch>
        </p:blipFill>
        <p:spPr bwMode="auto">
          <a:xfrm>
            <a:off x="2438400" y="4648200"/>
            <a:ext cx="2409825"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lstStyle/>
          <a:p>
            <a:pPr eaLnBrk="1" hangingPunct="1"/>
            <a:r>
              <a:rPr lang="en-US" sz="4000" b="1" dirty="0" smtClean="0">
                <a:latin typeface="Georgia" pitchFamily="18" charset="0"/>
              </a:rPr>
              <a:t>Changes at Birth</a:t>
            </a:r>
            <a:endParaRPr lang="en-GB" sz="4000" b="1" dirty="0" smtClean="0">
              <a:latin typeface="Georgia" pitchFamily="18" charset="0"/>
            </a:endParaRPr>
          </a:p>
        </p:txBody>
      </p:sp>
      <p:sp>
        <p:nvSpPr>
          <p:cNvPr id="13315" name="Rectangle 3"/>
          <p:cNvSpPr>
            <a:spLocks noGrp="1" noChangeArrowheads="1"/>
          </p:cNvSpPr>
          <p:nvPr>
            <p:ph type="body" idx="1"/>
          </p:nvPr>
        </p:nvSpPr>
        <p:spPr/>
        <p:txBody>
          <a:bodyPr/>
          <a:lstStyle/>
          <a:p>
            <a:pPr marL="609600" indent="-609600" eaLnBrk="1" hangingPunct="1">
              <a:buFontTx/>
              <a:buAutoNum type="arabicPeriod"/>
            </a:pPr>
            <a:r>
              <a:rPr lang="en-US" dirty="0" smtClean="0"/>
              <a:t>Foramen </a:t>
            </a:r>
            <a:r>
              <a:rPr lang="en-US" dirty="0" err="1" smtClean="0"/>
              <a:t>ovale</a:t>
            </a:r>
            <a:endParaRPr lang="en-US" dirty="0" smtClean="0"/>
          </a:p>
          <a:p>
            <a:pPr marL="609600" indent="-609600" eaLnBrk="1" hangingPunct="1">
              <a:buFontTx/>
              <a:buAutoNum type="arabicPeriod"/>
            </a:pPr>
            <a:r>
              <a:rPr lang="en-US" dirty="0" err="1" smtClean="0"/>
              <a:t>Ductus</a:t>
            </a:r>
            <a:r>
              <a:rPr lang="en-US" dirty="0" smtClean="0"/>
              <a:t> </a:t>
            </a:r>
            <a:r>
              <a:rPr lang="en-US" dirty="0" err="1" smtClean="0"/>
              <a:t>arteriosus</a:t>
            </a:r>
            <a:endParaRPr lang="en-US" dirty="0" smtClean="0"/>
          </a:p>
          <a:p>
            <a:pPr marL="609600" indent="-609600" eaLnBrk="1" hangingPunct="1">
              <a:buFontTx/>
              <a:buAutoNum type="arabicPeriod"/>
            </a:pPr>
            <a:r>
              <a:rPr lang="en-US" dirty="0" err="1" smtClean="0"/>
              <a:t>Ductus</a:t>
            </a:r>
            <a:r>
              <a:rPr lang="en-US" dirty="0" smtClean="0"/>
              <a:t> </a:t>
            </a:r>
            <a:r>
              <a:rPr lang="en-US" dirty="0" err="1" smtClean="0"/>
              <a:t>venosus</a:t>
            </a:r>
            <a:endParaRPr lang="en-US" dirty="0" smtClean="0"/>
          </a:p>
          <a:p>
            <a:pPr marL="609600" indent="-609600" eaLnBrk="1" hangingPunct="1"/>
            <a:endParaRPr lang="en-GB" dirty="0" smtClean="0">
              <a:solidFill>
                <a:srgbClr val="00B0F0"/>
              </a:solidFill>
            </a:endParaRPr>
          </a:p>
          <a:p>
            <a:pPr marL="609600" indent="-609600" eaLnBrk="1" hangingPunct="1"/>
            <a:endParaRPr lang="en-GB" dirty="0" smtClean="0">
              <a:solidFill>
                <a:srgbClr val="00B0F0"/>
              </a:solidFill>
            </a:endParaRPr>
          </a:p>
        </p:txBody>
      </p:sp>
      <p:sp>
        <p:nvSpPr>
          <p:cNvPr id="13317" name="Slide Number Placeholder 4"/>
          <p:cNvSpPr>
            <a:spLocks noGrp="1"/>
          </p:cNvSpPr>
          <p:nvPr>
            <p:ph type="sldNum" sz="quarter" idx="12"/>
          </p:nvPr>
        </p:nvSpPr>
        <p:spPr>
          <a:noFill/>
        </p:spPr>
        <p:txBody>
          <a:bodyPr/>
          <a:lstStyle/>
          <a:p>
            <a:fld id="{4CBC0A31-5FA2-4F19-9FE4-6E1F560159EF}" type="slidenum">
              <a:rPr lang="en-GB" smtClean="0"/>
              <a:pPr/>
              <a:t>14</a:t>
            </a:fld>
            <a:endParaRPr lang="en-GB"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n-US" smtClean="0"/>
          </a:p>
        </p:txBody>
      </p:sp>
      <p:sp>
        <p:nvSpPr>
          <p:cNvPr id="14339" name="Rectangle 3"/>
          <p:cNvSpPr>
            <a:spLocks noGrp="1" noChangeArrowheads="1"/>
          </p:cNvSpPr>
          <p:nvPr>
            <p:ph type="body" idx="1"/>
          </p:nvPr>
        </p:nvSpPr>
        <p:spPr/>
        <p:txBody>
          <a:bodyPr/>
          <a:lstStyle/>
          <a:p>
            <a:pPr eaLnBrk="1" hangingPunct="1"/>
            <a:endParaRPr lang="en-US" smtClean="0"/>
          </a:p>
        </p:txBody>
      </p:sp>
      <p:pic>
        <p:nvPicPr>
          <p:cNvPr id="14340" name="Picture 4" descr="Changes in circulation at birth"/>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4341" name="Slide Number Placeholder 4"/>
          <p:cNvSpPr>
            <a:spLocks noGrp="1"/>
          </p:cNvSpPr>
          <p:nvPr>
            <p:ph type="sldNum" sz="quarter" idx="12"/>
          </p:nvPr>
        </p:nvSpPr>
        <p:spPr>
          <a:noFill/>
        </p:spPr>
        <p:txBody>
          <a:bodyPr/>
          <a:lstStyle/>
          <a:p>
            <a:fld id="{EA286AE0-2952-409F-B3FD-93E128009192}" type="slidenum">
              <a:rPr lang="en-GB" smtClean="0"/>
              <a:pPr/>
              <a:t>15</a:t>
            </a:fld>
            <a:endParaRPr lang="en-GB"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152400" y="228600"/>
            <a:ext cx="8447088" cy="685800"/>
          </a:xfrm>
        </p:spPr>
        <p:style>
          <a:lnRef idx="1">
            <a:schemeClr val="accent2"/>
          </a:lnRef>
          <a:fillRef idx="2">
            <a:schemeClr val="accent2"/>
          </a:fillRef>
          <a:effectRef idx="1">
            <a:schemeClr val="accent2"/>
          </a:effectRef>
          <a:fontRef idx="minor">
            <a:schemeClr val="dk1"/>
          </a:fontRef>
        </p:style>
        <p:txBody>
          <a:bodyPr anchor="b"/>
          <a:lstStyle/>
          <a:p>
            <a:pPr eaLnBrk="1" hangingPunct="1"/>
            <a:r>
              <a:rPr lang="en-US" sz="2800" b="1" dirty="0" smtClean="0"/>
              <a:t>Pediatric Indicators of Cardiac Dysfunction</a:t>
            </a:r>
          </a:p>
        </p:txBody>
      </p:sp>
      <p:sp>
        <p:nvSpPr>
          <p:cNvPr id="16387" name="Rectangle 5"/>
          <p:cNvSpPr>
            <a:spLocks noGrp="1" noChangeArrowheads="1"/>
          </p:cNvSpPr>
          <p:nvPr>
            <p:ph type="body" idx="1"/>
          </p:nvPr>
        </p:nvSpPr>
        <p:spPr>
          <a:xfrm>
            <a:off x="381000" y="1981200"/>
            <a:ext cx="8610600" cy="4114800"/>
          </a:xfrm>
          <a:noFill/>
        </p:spPr>
        <p:txBody>
          <a:bodyPr/>
          <a:lstStyle/>
          <a:p>
            <a:pPr marL="609600" indent="-609600" eaLnBrk="1" hangingPunct="1">
              <a:buFontTx/>
              <a:buAutoNum type="arabicPeriod"/>
            </a:pPr>
            <a:r>
              <a:rPr lang="en-US" dirty="0" smtClean="0"/>
              <a:t>Poor feeding</a:t>
            </a:r>
          </a:p>
          <a:p>
            <a:pPr marL="609600" indent="-609600" eaLnBrk="1" hangingPunct="1">
              <a:buFontTx/>
              <a:buAutoNum type="arabicPeriod"/>
            </a:pPr>
            <a:r>
              <a:rPr lang="en-US" dirty="0" err="1" smtClean="0"/>
              <a:t>Tachypnea</a:t>
            </a:r>
            <a:r>
              <a:rPr lang="en-US" dirty="0" smtClean="0"/>
              <a:t>/ tachycardia</a:t>
            </a:r>
          </a:p>
          <a:p>
            <a:pPr marL="609600" indent="-609600" eaLnBrk="1" hangingPunct="1">
              <a:buFontTx/>
              <a:buAutoNum type="arabicPeriod"/>
            </a:pPr>
            <a:r>
              <a:rPr lang="en-US" dirty="0" smtClean="0"/>
              <a:t>Failure to thrive/poor weight gain/activity intolerance </a:t>
            </a:r>
          </a:p>
          <a:p>
            <a:pPr marL="609600" indent="-609600" eaLnBrk="1" hangingPunct="1">
              <a:buFontTx/>
              <a:buAutoNum type="arabicPeriod"/>
            </a:pPr>
            <a:r>
              <a:rPr lang="en-US" dirty="0" smtClean="0"/>
              <a:t>Developmental delays</a:t>
            </a:r>
          </a:p>
          <a:p>
            <a:pPr marL="609600" indent="-609600" eaLnBrk="1" hangingPunct="1">
              <a:buFontTx/>
              <a:buAutoNum type="arabicPeriod"/>
            </a:pPr>
            <a:r>
              <a:rPr lang="en-US" dirty="0" smtClean="0"/>
              <a:t>+ Prenatal history</a:t>
            </a:r>
          </a:p>
          <a:p>
            <a:pPr marL="609600" indent="-609600" eaLnBrk="1" hangingPunct="1">
              <a:buFontTx/>
              <a:buAutoNum type="arabicPeriod"/>
            </a:pPr>
            <a:r>
              <a:rPr lang="en-US" dirty="0" smtClean="0"/>
              <a:t>+ Family history of cardiac disease</a:t>
            </a:r>
          </a:p>
        </p:txBody>
      </p:sp>
      <p:sp>
        <p:nvSpPr>
          <p:cNvPr id="16388" name="Slide Number Placeholder 3"/>
          <p:cNvSpPr>
            <a:spLocks noGrp="1"/>
          </p:cNvSpPr>
          <p:nvPr>
            <p:ph type="sldNum" sz="quarter" idx="12"/>
          </p:nvPr>
        </p:nvSpPr>
        <p:spPr>
          <a:noFill/>
        </p:spPr>
        <p:txBody>
          <a:bodyPr/>
          <a:lstStyle/>
          <a:p>
            <a:fld id="{8A6A0286-A8F9-4F73-B138-4119F4C50B58}" type="slidenum">
              <a:rPr lang="en-GB" smtClean="0"/>
              <a:pPr/>
              <a:t>16</a:t>
            </a:fld>
            <a:endParaRPr lang="en-GB"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smtClean="0"/>
              <a:t>Fetal circulation </a:t>
            </a:r>
            <a:endParaRPr lang="en-GB" dirty="0" smtClean="0"/>
          </a:p>
        </p:txBody>
      </p:sp>
      <p:sp>
        <p:nvSpPr>
          <p:cNvPr id="3" name="Content Placeholder 2"/>
          <p:cNvSpPr>
            <a:spLocks noGrp="1"/>
          </p:cNvSpPr>
          <p:nvPr>
            <p:ph idx="1"/>
          </p:nvPr>
        </p:nvSpPr>
        <p:spPr>
          <a:xfrm>
            <a:off x="0" y="2895600"/>
            <a:ext cx="8229600" cy="1447800"/>
          </a:xfrm>
          <a:solidFill>
            <a:schemeClr val="accent3">
              <a:lumMod val="95000"/>
            </a:schemeClr>
          </a:solidFill>
        </p:spPr>
        <p:txBody>
          <a:bodyPr/>
          <a:lstStyle/>
          <a:p>
            <a:pPr>
              <a:defRPr/>
            </a:pPr>
            <a:r>
              <a:rPr lang="en-GB" dirty="0" smtClean="0">
                <a:hlinkClick r:id="rId2"/>
              </a:rPr>
              <a:t>http://www.indiana.edu/~anat550/cvanim/fetcirc/fetcirc.html</a:t>
            </a:r>
            <a:endParaRPr lang="en-GB" dirty="0" smtClean="0"/>
          </a:p>
          <a:p>
            <a:pPr>
              <a:defRPr/>
            </a:pPr>
            <a:endParaRPr lang="en-GB" dirty="0"/>
          </a:p>
        </p:txBody>
      </p:sp>
      <p:sp>
        <p:nvSpPr>
          <p:cNvPr id="17412" name="Slide Number Placeholder 3"/>
          <p:cNvSpPr>
            <a:spLocks noGrp="1"/>
          </p:cNvSpPr>
          <p:nvPr>
            <p:ph type="sldNum" sz="quarter" idx="12"/>
          </p:nvPr>
        </p:nvSpPr>
        <p:spPr>
          <a:noFill/>
        </p:spPr>
        <p:txBody>
          <a:bodyPr/>
          <a:lstStyle/>
          <a:p>
            <a:fld id="{DDB879DF-2767-40B6-9334-23A83FD95F59}" type="slidenum">
              <a:rPr lang="en-GB" smtClean="0"/>
              <a:pPr/>
              <a:t>17</a:t>
            </a:fld>
            <a:endParaRPr lang="en-GB"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Fetal Circulation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latin typeface="+mj-lt"/>
              </a:rPr>
              <a:t>During pregnancy blood is transferred from placenta through umbilical vein into the </a:t>
            </a:r>
            <a:r>
              <a:rPr lang="en-US" dirty="0" err="1" smtClean="0">
                <a:latin typeface="+mj-lt"/>
              </a:rPr>
              <a:t>ductus</a:t>
            </a:r>
            <a:r>
              <a:rPr lang="en-US" dirty="0" smtClean="0">
                <a:latin typeface="+mj-lt"/>
              </a:rPr>
              <a:t> </a:t>
            </a:r>
            <a:r>
              <a:rPr lang="en-US" dirty="0" err="1" smtClean="0">
                <a:latin typeface="+mj-lt"/>
              </a:rPr>
              <a:t>venosus</a:t>
            </a:r>
            <a:r>
              <a:rPr lang="en-US" dirty="0" smtClean="0">
                <a:latin typeface="+mj-lt"/>
              </a:rPr>
              <a:t> (opining into the inferior vena cava). </a:t>
            </a:r>
          </a:p>
          <a:p>
            <a:r>
              <a:rPr lang="en-US" dirty="0" smtClean="0">
                <a:latin typeface="+mj-lt"/>
              </a:rPr>
              <a:t>Then blood is carried to the right atrium in which is forced into the left atrium by an opining between the two atriums called foramen </a:t>
            </a:r>
            <a:r>
              <a:rPr lang="en-US" dirty="0" err="1" smtClean="0">
                <a:latin typeface="+mj-lt"/>
              </a:rPr>
              <a:t>ovale</a:t>
            </a:r>
            <a:r>
              <a:rPr lang="en-US" dirty="0" smtClean="0">
                <a:latin typeface="+mj-lt"/>
              </a:rPr>
              <a:t>. </a:t>
            </a:r>
          </a:p>
          <a:p>
            <a:r>
              <a:rPr lang="en-US" dirty="0" smtClean="0">
                <a:latin typeface="+mj-lt"/>
              </a:rPr>
              <a:t>Blood is transferred into the left ventricles and to the whole body through aorta. </a:t>
            </a:r>
          </a:p>
          <a:p>
            <a:r>
              <a:rPr lang="en-US" dirty="0" smtClean="0">
                <a:latin typeface="+mj-lt"/>
              </a:rPr>
              <a:t>Some blood pass into the right ventricle, in which it moved to the lungs by the pulmonary artery. </a:t>
            </a:r>
          </a:p>
          <a:p>
            <a:r>
              <a:rPr lang="en-US" dirty="0" smtClean="0">
                <a:latin typeface="+mj-lt"/>
              </a:rPr>
              <a:t>But, the majority of this blood pass into the aorta by an opining between aorta &amp; pulmonary artery called </a:t>
            </a:r>
            <a:r>
              <a:rPr lang="en-US" dirty="0" err="1" smtClean="0">
                <a:latin typeface="+mj-lt"/>
              </a:rPr>
              <a:t>ductus</a:t>
            </a:r>
            <a:r>
              <a:rPr lang="en-US" dirty="0" smtClean="0">
                <a:latin typeface="+mj-lt"/>
              </a:rPr>
              <a:t> </a:t>
            </a:r>
            <a:r>
              <a:rPr lang="en-US" dirty="0" err="1" smtClean="0">
                <a:latin typeface="+mj-lt"/>
              </a:rPr>
              <a:t>atreriousus</a:t>
            </a:r>
            <a:r>
              <a:rPr lang="en-US" dirty="0" smtClean="0">
                <a:latin typeface="+mj-lt"/>
              </a:rPr>
              <a:t>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After birth, the newborn start breathing which increase the lung expansion, helping in shifting of blood into the lungs by the pulmonary artery not into the aorta by the </a:t>
            </a:r>
            <a:r>
              <a:rPr lang="en-US" dirty="0" err="1" smtClean="0"/>
              <a:t>ductus</a:t>
            </a:r>
            <a:r>
              <a:rPr lang="en-US" dirty="0" smtClean="0"/>
              <a:t> </a:t>
            </a:r>
            <a:r>
              <a:rPr lang="en-US" dirty="0" err="1" smtClean="0"/>
              <a:t>arteriosus</a:t>
            </a:r>
            <a:r>
              <a:rPr lang="en-US" dirty="0" smtClean="0"/>
              <a:t> as during pregnancy. </a:t>
            </a:r>
          </a:p>
          <a:p>
            <a:r>
              <a:rPr lang="en-US" dirty="0" smtClean="0"/>
              <a:t>This will lead to increase pulmonary blood flow &amp; decrease pulmonary vascular resistance. </a:t>
            </a:r>
          </a:p>
          <a:p>
            <a:r>
              <a:rPr lang="en-US" dirty="0" smtClean="0"/>
              <a:t>Also leading to increase blood returned to the left atrium through pulmonary veins &amp; this leads to increase pressure in the left atrium. </a:t>
            </a:r>
          </a:p>
          <a:p>
            <a:r>
              <a:rPr lang="en-US" dirty="0" smtClean="0"/>
              <a:t>The increasing pressure stimulate the closure of the foramen </a:t>
            </a:r>
            <a:r>
              <a:rPr lang="en-US" dirty="0" err="1" smtClean="0"/>
              <a:t>ovale</a:t>
            </a:r>
            <a:r>
              <a:rPr lang="en-US" dirty="0" smtClean="0"/>
              <a:t> and. </a:t>
            </a:r>
            <a:r>
              <a:rPr lang="en-US" dirty="0" err="1" smtClean="0"/>
              <a:t>Ductus</a:t>
            </a:r>
            <a:r>
              <a:rPr lang="en-US" dirty="0" smtClean="0"/>
              <a:t> </a:t>
            </a:r>
            <a:r>
              <a:rPr lang="en-US" dirty="0" err="1" smtClean="0"/>
              <a:t>arteriosus</a:t>
            </a:r>
            <a:r>
              <a:rPr lang="en-US" dirty="0" smtClean="0"/>
              <a:t> close in response to increase O2saturation after 10-12 hours and permanently after 10-21 days. </a:t>
            </a:r>
          </a:p>
          <a:p>
            <a:endParaRPr lang="en-US" dirty="0"/>
          </a:p>
        </p:txBody>
      </p:sp>
      <p:sp>
        <p:nvSpPr>
          <p:cNvPr id="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Fetal Circulation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2"/>
          </a:xfr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US" dirty="0"/>
              <a:t>Cardiovascular disorders in children are divided into two major </a:t>
            </a:r>
            <a:r>
              <a:rPr lang="en-US" dirty="0" smtClean="0"/>
              <a:t>groups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0000"/>
                </a:solidFill>
              </a:rPr>
              <a:t>Congenital </a:t>
            </a:r>
            <a:r>
              <a:rPr lang="en-US" dirty="0">
                <a:solidFill>
                  <a:srgbClr val="FF0000"/>
                </a:solidFill>
              </a:rPr>
              <a:t>cardiac defects </a:t>
            </a:r>
            <a:r>
              <a:rPr lang="en-US" dirty="0"/>
              <a:t>and </a:t>
            </a:r>
            <a:r>
              <a:rPr lang="en-US" dirty="0">
                <a:solidFill>
                  <a:schemeClr val="accent1"/>
                </a:solidFill>
              </a:rPr>
              <a:t>acquired heart disorders.</a:t>
            </a:r>
          </a:p>
          <a:p>
            <a:r>
              <a:rPr lang="en-US" i="1" dirty="0" smtClean="0"/>
              <a:t>Acquired cardiac disorders </a:t>
            </a:r>
            <a:r>
              <a:rPr lang="en-US" dirty="0"/>
              <a:t>refer to disease processes or abnormalities that </a:t>
            </a:r>
            <a:r>
              <a:rPr lang="en-US" dirty="0" smtClean="0"/>
              <a:t>occur after birth.</a:t>
            </a:r>
            <a:r>
              <a:rPr lang="en-US" dirty="0"/>
              <a:t> They result from </a:t>
            </a:r>
            <a:r>
              <a:rPr lang="en-US" dirty="0" smtClean="0"/>
              <a:t>various factors</a:t>
            </a:r>
            <a:r>
              <a:rPr lang="en-US" dirty="0"/>
              <a:t>, including </a:t>
            </a:r>
            <a:r>
              <a:rPr lang="en-US" dirty="0">
                <a:solidFill>
                  <a:schemeClr val="accent1"/>
                </a:solidFill>
              </a:rPr>
              <a:t>infection</a:t>
            </a:r>
            <a:r>
              <a:rPr lang="en-US" dirty="0"/>
              <a:t>, </a:t>
            </a:r>
            <a:r>
              <a:rPr lang="en-US" dirty="0">
                <a:solidFill>
                  <a:schemeClr val="accent1"/>
                </a:solidFill>
              </a:rPr>
              <a:t>autoimmune responses</a:t>
            </a:r>
            <a:r>
              <a:rPr lang="en-US" dirty="0"/>
              <a:t>, </a:t>
            </a:r>
            <a:r>
              <a:rPr lang="en-US" dirty="0" smtClean="0">
                <a:solidFill>
                  <a:schemeClr val="accent1"/>
                </a:solidFill>
              </a:rPr>
              <a:t>environmental factors</a:t>
            </a:r>
            <a:r>
              <a:rPr lang="en-US" dirty="0"/>
              <a:t>, and </a:t>
            </a:r>
            <a:r>
              <a:rPr lang="en-US" dirty="0">
                <a:solidFill>
                  <a:schemeClr val="accent1"/>
                </a:solidFill>
              </a:rPr>
              <a:t>familial tendencies.</a:t>
            </a:r>
          </a:p>
        </p:txBody>
      </p:sp>
    </p:spTree>
    <p:extLst>
      <p:ext uri="{BB962C8B-B14F-4D97-AF65-F5344CB8AC3E}">
        <p14:creationId xmlns:p14="http://schemas.microsoft.com/office/powerpoint/2010/main" val="2195242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n-US" smtClean="0"/>
          </a:p>
        </p:txBody>
      </p:sp>
      <p:sp>
        <p:nvSpPr>
          <p:cNvPr id="15363" name="Rectangle 3"/>
          <p:cNvSpPr>
            <a:spLocks noGrp="1" noChangeArrowheads="1"/>
          </p:cNvSpPr>
          <p:nvPr>
            <p:ph type="body" idx="1"/>
          </p:nvPr>
        </p:nvSpPr>
        <p:spPr/>
        <p:txBody>
          <a:bodyPr/>
          <a:lstStyle/>
          <a:p>
            <a:pPr eaLnBrk="1" hangingPunct="1"/>
            <a:endParaRPr lang="en-US" smtClean="0"/>
          </a:p>
        </p:txBody>
      </p:sp>
      <p:pic>
        <p:nvPicPr>
          <p:cNvPr id="15364" name="Picture 4" descr="07-02"/>
          <p:cNvPicPr>
            <a:picLocks noChangeAspect="1" noChangeArrowheads="1"/>
          </p:cNvPicPr>
          <p:nvPr/>
        </p:nvPicPr>
        <p:blipFill>
          <a:blip r:embed="rId2" cstate="print"/>
          <a:srcRect t="2197" b="1144"/>
          <a:stretch>
            <a:fillRect/>
          </a:stretch>
        </p:blipFill>
        <p:spPr bwMode="auto">
          <a:xfrm>
            <a:off x="0" y="0"/>
            <a:ext cx="9144000" cy="6858000"/>
          </a:xfrm>
          <a:prstGeom prst="rect">
            <a:avLst/>
          </a:prstGeom>
          <a:noFill/>
          <a:ln w="9525">
            <a:noFill/>
            <a:miter lim="800000"/>
            <a:headEnd/>
            <a:tailEnd/>
          </a:ln>
        </p:spPr>
      </p:pic>
      <p:sp>
        <p:nvSpPr>
          <p:cNvPr id="15365" name="Slide Number Placeholder 4"/>
          <p:cNvSpPr>
            <a:spLocks noGrp="1"/>
          </p:cNvSpPr>
          <p:nvPr>
            <p:ph type="sldNum" sz="quarter" idx="12"/>
          </p:nvPr>
        </p:nvSpPr>
        <p:spPr>
          <a:noFill/>
        </p:spPr>
        <p:txBody>
          <a:bodyPr/>
          <a:lstStyle/>
          <a:p>
            <a:fld id="{FBE3062C-FEA5-49D8-9DB3-FB7615E5A434}" type="slidenum">
              <a:rPr lang="en-GB" smtClean="0"/>
              <a:pPr/>
              <a:t>20</a:t>
            </a:fld>
            <a:endParaRPr lang="en-GB"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GB" dirty="0" smtClean="0">
                <a:solidFill>
                  <a:schemeClr val="tx1"/>
                </a:solidFill>
              </a:rPr>
              <a:t>Diagnostic procedure </a:t>
            </a:r>
          </a:p>
        </p:txBody>
      </p:sp>
      <p:sp>
        <p:nvSpPr>
          <p:cNvPr id="19459" name="Content Placeholder 2"/>
          <p:cNvSpPr>
            <a:spLocks noGrp="1"/>
          </p:cNvSpPr>
          <p:nvPr>
            <p:ph idx="1"/>
          </p:nvPr>
        </p:nvSpPr>
        <p:spPr/>
        <p:txBody>
          <a:bodyPr>
            <a:normAutofit lnSpcReduction="10000"/>
          </a:bodyPr>
          <a:lstStyle/>
          <a:p>
            <a:pPr marL="514350" indent="-514350">
              <a:buFontTx/>
              <a:buAutoNum type="arabicPeriod"/>
            </a:pPr>
            <a:r>
              <a:rPr lang="en-GB" b="1" dirty="0" smtClean="0"/>
              <a:t>Cardiac catheterization</a:t>
            </a:r>
          </a:p>
          <a:p>
            <a:pPr marL="514350" indent="-514350">
              <a:buFontTx/>
              <a:buAutoNum type="arabicPeriod"/>
            </a:pPr>
            <a:r>
              <a:rPr lang="en-GB" b="1" dirty="0" smtClean="0"/>
              <a:t>Chest X ray</a:t>
            </a:r>
          </a:p>
          <a:p>
            <a:pPr marL="514350" indent="-514350">
              <a:buFontTx/>
              <a:buAutoNum type="arabicPeriod"/>
            </a:pPr>
            <a:r>
              <a:rPr lang="en-GB" b="1" dirty="0" smtClean="0"/>
              <a:t>Echo</a:t>
            </a:r>
          </a:p>
          <a:p>
            <a:pPr marL="514350" indent="-514350">
              <a:buFontTx/>
              <a:buAutoNum type="arabicPeriod"/>
            </a:pPr>
            <a:r>
              <a:rPr lang="en-GB" b="1" dirty="0" smtClean="0"/>
              <a:t>ECG</a:t>
            </a:r>
          </a:p>
          <a:p>
            <a:pPr marL="514350" indent="-514350">
              <a:buFontTx/>
              <a:buAutoNum type="arabicPeriod"/>
            </a:pPr>
            <a:r>
              <a:rPr lang="en-GB" b="1" dirty="0" smtClean="0"/>
              <a:t>Treadmill Test</a:t>
            </a:r>
          </a:p>
          <a:p>
            <a:pPr marL="514350" indent="-514350">
              <a:buFontTx/>
              <a:buAutoNum type="arabicPeriod"/>
            </a:pPr>
            <a:r>
              <a:rPr lang="en-GB" b="1" dirty="0" err="1" smtClean="0"/>
              <a:t>Holter</a:t>
            </a:r>
            <a:r>
              <a:rPr lang="en-GB" b="1" dirty="0" smtClean="0"/>
              <a:t> monitor</a:t>
            </a:r>
          </a:p>
          <a:p>
            <a:pPr marL="514350" indent="-514350">
              <a:buFontTx/>
              <a:buAutoNum type="arabicPeriod"/>
            </a:pPr>
            <a:r>
              <a:rPr lang="en-GB" b="1" dirty="0" err="1" smtClean="0"/>
              <a:t>Hyperoxi</a:t>
            </a:r>
            <a:r>
              <a:rPr lang="en-GB" b="1" dirty="0" smtClean="0"/>
              <a:t> test</a:t>
            </a:r>
          </a:p>
          <a:p>
            <a:pPr marL="514350" indent="-514350">
              <a:buFontTx/>
              <a:buAutoNum type="arabicPeriod"/>
            </a:pPr>
            <a:r>
              <a:rPr lang="en-GB" b="1" dirty="0" smtClean="0"/>
              <a:t>MRI </a:t>
            </a:r>
          </a:p>
        </p:txBody>
      </p:sp>
      <p:sp>
        <p:nvSpPr>
          <p:cNvPr id="19460" name="Slide Number Placeholder 3"/>
          <p:cNvSpPr>
            <a:spLocks noGrp="1"/>
          </p:cNvSpPr>
          <p:nvPr>
            <p:ph type="sldNum" sz="quarter" idx="12"/>
          </p:nvPr>
        </p:nvSpPr>
        <p:spPr>
          <a:noFill/>
        </p:spPr>
        <p:txBody>
          <a:bodyPr/>
          <a:lstStyle/>
          <a:p>
            <a:fld id="{38CF4E76-331B-4769-A93A-FADA75D0FA9E}" type="slidenum">
              <a:rPr lang="en-GB" smtClean="0"/>
              <a:pPr/>
              <a:t>21</a:t>
            </a:fld>
            <a:endParaRPr lang="en-GB"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a:xfrm>
            <a:off x="152400" y="511175"/>
            <a:ext cx="8755063" cy="784225"/>
          </a:xfrm>
        </p:spPr>
        <p:style>
          <a:lnRef idx="1">
            <a:schemeClr val="accent3"/>
          </a:lnRef>
          <a:fillRef idx="2">
            <a:schemeClr val="accent3"/>
          </a:fillRef>
          <a:effectRef idx="1">
            <a:schemeClr val="accent3"/>
          </a:effectRef>
          <a:fontRef idx="minor">
            <a:schemeClr val="dk1"/>
          </a:fontRef>
        </p:style>
        <p:txBody>
          <a:bodyPr anchor="b"/>
          <a:lstStyle/>
          <a:p>
            <a:pPr eaLnBrk="1" hangingPunct="1"/>
            <a:r>
              <a:rPr lang="en-US" b="1" dirty="0" smtClean="0"/>
              <a:t>Newer Classification of CHD</a:t>
            </a:r>
          </a:p>
        </p:txBody>
      </p:sp>
      <p:sp>
        <p:nvSpPr>
          <p:cNvPr id="20483" name="Rectangle 5"/>
          <p:cNvSpPr>
            <a:spLocks noGrp="1" noChangeArrowheads="1"/>
          </p:cNvSpPr>
          <p:nvPr>
            <p:ph type="body" idx="1"/>
          </p:nvPr>
        </p:nvSpPr>
        <p:spPr>
          <a:xfrm>
            <a:off x="0" y="1981200"/>
            <a:ext cx="9144000" cy="4114800"/>
          </a:xfrm>
          <a:noFill/>
        </p:spPr>
        <p:txBody>
          <a:bodyPr/>
          <a:lstStyle/>
          <a:p>
            <a:pPr marL="990600" lvl="1" indent="-533400" eaLnBrk="1" hangingPunct="1">
              <a:buFontTx/>
              <a:buAutoNum type="arabicPeriod"/>
            </a:pPr>
            <a:r>
              <a:rPr lang="en-US" sz="3200" b="1" dirty="0" smtClean="0">
                <a:solidFill>
                  <a:srgbClr val="FF0000"/>
                </a:solidFill>
              </a:rPr>
              <a:t>Increased pulmonary blood flow</a:t>
            </a:r>
          </a:p>
          <a:p>
            <a:pPr marL="990600" lvl="1" indent="-533400" eaLnBrk="1" hangingPunct="1">
              <a:buFontTx/>
              <a:buAutoNum type="arabicPeriod"/>
            </a:pPr>
            <a:r>
              <a:rPr lang="en-US" sz="3200" b="1" dirty="0" smtClean="0"/>
              <a:t>Decreased pulmonary blood flow</a:t>
            </a:r>
          </a:p>
          <a:p>
            <a:pPr marL="990600" lvl="1" indent="-533400" eaLnBrk="1" hangingPunct="1">
              <a:buFontTx/>
              <a:buAutoNum type="arabicPeriod"/>
            </a:pPr>
            <a:r>
              <a:rPr lang="en-US" b="1" dirty="0" smtClean="0">
                <a:solidFill>
                  <a:srgbClr val="0070C0"/>
                </a:solidFill>
              </a:rPr>
              <a:t>Obstruction of blood flow out of the heart</a:t>
            </a:r>
          </a:p>
          <a:p>
            <a:pPr marL="990600" lvl="1" indent="-533400" eaLnBrk="1" hangingPunct="1">
              <a:buFontTx/>
              <a:buAutoNum type="arabicPeriod"/>
            </a:pPr>
            <a:r>
              <a:rPr lang="en-US" sz="3200" b="1" dirty="0" smtClean="0"/>
              <a:t>Mixed blood flow</a:t>
            </a:r>
          </a:p>
        </p:txBody>
      </p:sp>
      <p:sp>
        <p:nvSpPr>
          <p:cNvPr id="20484" name="Slide Number Placeholder 3"/>
          <p:cNvSpPr>
            <a:spLocks noGrp="1"/>
          </p:cNvSpPr>
          <p:nvPr>
            <p:ph type="sldNum" sz="quarter" idx="12"/>
          </p:nvPr>
        </p:nvSpPr>
        <p:spPr>
          <a:noFill/>
        </p:spPr>
        <p:txBody>
          <a:bodyPr/>
          <a:lstStyle/>
          <a:p>
            <a:fld id="{E9054D7F-2AB3-4FBD-90FA-9A54A8C74482}" type="slidenum">
              <a:rPr lang="en-GB" smtClean="0"/>
              <a:pPr/>
              <a:t>22</a:t>
            </a:fld>
            <a:endParaRPr lang="en-GB"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0" y="511175"/>
            <a:ext cx="8831263" cy="479425"/>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eaLnBrk="1" hangingPunct="1"/>
            <a:r>
              <a:rPr lang="en-US" sz="3200" b="1" dirty="0" smtClean="0"/>
              <a:t>1. Increased Pulmonary Blood Flow Defects</a:t>
            </a:r>
          </a:p>
        </p:txBody>
      </p:sp>
      <p:sp>
        <p:nvSpPr>
          <p:cNvPr id="21507" name="Rectangle 5"/>
          <p:cNvSpPr>
            <a:spLocks noGrp="1" noChangeArrowheads="1"/>
          </p:cNvSpPr>
          <p:nvPr>
            <p:ph type="body" idx="1"/>
          </p:nvPr>
        </p:nvSpPr>
        <p:spPr>
          <a:xfrm>
            <a:off x="304800" y="1524000"/>
            <a:ext cx="8382000" cy="4114800"/>
          </a:xfrm>
          <a:noFill/>
        </p:spPr>
        <p:txBody>
          <a:bodyPr/>
          <a:lstStyle/>
          <a:p>
            <a:pPr marL="609600" indent="-609600" eaLnBrk="1" hangingPunct="1">
              <a:buFontTx/>
              <a:buBlip>
                <a:blip r:embed="rId2"/>
              </a:buBlip>
            </a:pPr>
            <a:r>
              <a:rPr lang="en-US" dirty="0" smtClean="0"/>
              <a:t>Abnormal connection between two sides of heart</a:t>
            </a:r>
          </a:p>
          <a:p>
            <a:pPr marL="990600" lvl="1" indent="-533400" eaLnBrk="1" hangingPunct="1">
              <a:buFontTx/>
              <a:buBlip>
                <a:blip r:embed="rId2"/>
              </a:buBlip>
            </a:pPr>
            <a:r>
              <a:rPr lang="en-US" dirty="0" smtClean="0"/>
              <a:t>Either the septum or the great vessels</a:t>
            </a:r>
          </a:p>
          <a:p>
            <a:pPr marL="609600" indent="-609600" eaLnBrk="1" hangingPunct="1">
              <a:buFontTx/>
              <a:buBlip>
                <a:blip r:embed="rId2"/>
              </a:buBlip>
            </a:pPr>
            <a:r>
              <a:rPr lang="en-US" dirty="0" smtClean="0"/>
              <a:t>Increased blood volume on right side of heart</a:t>
            </a:r>
          </a:p>
          <a:p>
            <a:pPr marL="609600" indent="-609600" eaLnBrk="1" hangingPunct="1">
              <a:buFontTx/>
              <a:buBlip>
                <a:blip r:embed="rId2"/>
              </a:buBlip>
            </a:pPr>
            <a:r>
              <a:rPr lang="en-US" dirty="0" smtClean="0"/>
              <a:t>Increased pulmonary blood flow</a:t>
            </a:r>
          </a:p>
          <a:p>
            <a:pPr marL="609600" indent="-609600" eaLnBrk="1" hangingPunct="1">
              <a:buFontTx/>
              <a:buBlip>
                <a:blip r:embed="rId2"/>
              </a:buBlip>
            </a:pPr>
            <a:r>
              <a:rPr lang="en-US" dirty="0" smtClean="0"/>
              <a:t>Decreased systemic blood flow</a:t>
            </a:r>
          </a:p>
        </p:txBody>
      </p:sp>
      <p:sp>
        <p:nvSpPr>
          <p:cNvPr id="21508" name="Slide Number Placeholder 3"/>
          <p:cNvSpPr>
            <a:spLocks noGrp="1"/>
          </p:cNvSpPr>
          <p:nvPr>
            <p:ph type="sldNum" sz="quarter" idx="12"/>
          </p:nvPr>
        </p:nvSpPr>
        <p:spPr>
          <a:noFill/>
        </p:spPr>
        <p:txBody>
          <a:bodyPr/>
          <a:lstStyle/>
          <a:p>
            <a:fld id="{E7DDCEE5-4CC7-455B-A7CC-C329E0F7A6C7}" type="slidenum">
              <a:rPr lang="en-GB" smtClean="0"/>
              <a:pPr/>
              <a:t>23</a:t>
            </a:fld>
            <a:endParaRPr lang="en-GB"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0" y="381000"/>
            <a:ext cx="9144000" cy="1143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eaLnBrk="1" hangingPunct="1"/>
            <a:r>
              <a:rPr lang="en-US" b="1" dirty="0" smtClean="0"/>
              <a:t>Increased Pulmonary </a:t>
            </a:r>
            <a:br>
              <a:rPr lang="en-US" b="1" dirty="0" smtClean="0"/>
            </a:br>
            <a:r>
              <a:rPr lang="en-US" b="1" dirty="0" smtClean="0"/>
              <a:t>Blood Flow Defects</a:t>
            </a:r>
          </a:p>
        </p:txBody>
      </p:sp>
      <p:sp>
        <p:nvSpPr>
          <p:cNvPr id="22531" name="Rectangle 5"/>
          <p:cNvSpPr>
            <a:spLocks noGrp="1" noChangeArrowheads="1"/>
          </p:cNvSpPr>
          <p:nvPr>
            <p:ph type="body" idx="1"/>
          </p:nvPr>
        </p:nvSpPr>
        <p:spPr>
          <a:xfrm>
            <a:off x="381000" y="2057400"/>
            <a:ext cx="8466138" cy="4114800"/>
          </a:xfrm>
          <a:noFill/>
        </p:spPr>
        <p:txBody>
          <a:bodyPr/>
          <a:lstStyle/>
          <a:p>
            <a:pPr marL="609600" indent="-609600" eaLnBrk="1" hangingPunct="1">
              <a:buNone/>
            </a:pPr>
            <a:r>
              <a:rPr lang="en-US" b="1" dirty="0" smtClean="0"/>
              <a:t>Examples</a:t>
            </a:r>
            <a:r>
              <a:rPr lang="en-US" dirty="0" smtClean="0"/>
              <a:t>:</a:t>
            </a:r>
          </a:p>
          <a:p>
            <a:pPr marL="609600" indent="-609600" eaLnBrk="1" hangingPunct="1">
              <a:buFontTx/>
              <a:buAutoNum type="arabicPeriod"/>
            </a:pPr>
            <a:r>
              <a:rPr lang="en-US" dirty="0" err="1" smtClean="0"/>
              <a:t>Atrial</a:t>
            </a:r>
            <a:r>
              <a:rPr lang="en-US" dirty="0" smtClean="0"/>
              <a:t> </a:t>
            </a:r>
            <a:r>
              <a:rPr lang="en-US" dirty="0" err="1" smtClean="0"/>
              <a:t>septal</a:t>
            </a:r>
            <a:r>
              <a:rPr lang="en-US" dirty="0" smtClean="0"/>
              <a:t> defect - ASD</a:t>
            </a:r>
          </a:p>
          <a:p>
            <a:pPr marL="609600" indent="-609600" eaLnBrk="1" hangingPunct="1">
              <a:buFontTx/>
              <a:buAutoNum type="arabicPeriod"/>
            </a:pPr>
            <a:r>
              <a:rPr lang="en-US" dirty="0" smtClean="0"/>
              <a:t>Ventricular </a:t>
            </a:r>
            <a:r>
              <a:rPr lang="en-US" dirty="0" err="1" smtClean="0"/>
              <a:t>septal</a:t>
            </a:r>
            <a:r>
              <a:rPr lang="en-US" dirty="0" smtClean="0"/>
              <a:t> defect - VSD</a:t>
            </a:r>
          </a:p>
          <a:p>
            <a:pPr marL="609600" indent="-609600" eaLnBrk="1" hangingPunct="1">
              <a:buFontTx/>
              <a:buAutoNum type="arabicPeriod"/>
            </a:pPr>
            <a:r>
              <a:rPr lang="en-US" dirty="0" smtClean="0"/>
              <a:t>Patent </a:t>
            </a:r>
            <a:r>
              <a:rPr lang="en-US" dirty="0" err="1" smtClean="0"/>
              <a:t>ductus</a:t>
            </a:r>
            <a:r>
              <a:rPr lang="en-US" dirty="0" smtClean="0"/>
              <a:t> </a:t>
            </a:r>
            <a:r>
              <a:rPr lang="en-US" dirty="0" err="1" smtClean="0"/>
              <a:t>arteriosus</a:t>
            </a:r>
            <a:r>
              <a:rPr lang="en-US" dirty="0" smtClean="0"/>
              <a:t> - PDA</a:t>
            </a:r>
          </a:p>
        </p:txBody>
      </p:sp>
      <p:sp>
        <p:nvSpPr>
          <p:cNvPr id="22532" name="Slide Number Placeholder 3"/>
          <p:cNvSpPr>
            <a:spLocks noGrp="1"/>
          </p:cNvSpPr>
          <p:nvPr>
            <p:ph type="sldNum" sz="quarter" idx="12"/>
          </p:nvPr>
        </p:nvSpPr>
        <p:spPr>
          <a:noFill/>
        </p:spPr>
        <p:txBody>
          <a:bodyPr/>
          <a:lstStyle/>
          <a:p>
            <a:fld id="{665C81FB-B5E4-4A93-9B58-B81FBA897B49}" type="slidenum">
              <a:rPr lang="en-GB" smtClean="0"/>
              <a:pPr/>
              <a:t>24</a:t>
            </a:fld>
            <a:endParaRPr lang="en-GB"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9"/>
          <p:cNvSpPr txBox="1">
            <a:spLocks noChangeArrowheads="1"/>
          </p:cNvSpPr>
          <p:nvPr/>
        </p:nvSpPr>
        <p:spPr bwMode="auto">
          <a:xfrm>
            <a:off x="228600" y="1447800"/>
            <a:ext cx="8763000" cy="5386090"/>
          </a:xfrm>
          <a:prstGeom prst="rect">
            <a:avLst/>
          </a:prstGeom>
          <a:noFill/>
          <a:ln w="9525">
            <a:noFill/>
            <a:miter lim="800000"/>
            <a:headEnd/>
            <a:tailEnd/>
          </a:ln>
        </p:spPr>
        <p:txBody>
          <a:bodyPr>
            <a:spAutoFit/>
          </a:bodyPr>
          <a:lstStyle/>
          <a:p>
            <a:r>
              <a:rPr lang="en-US" sz="2000" dirty="0">
                <a:latin typeface="Tahoma" pitchFamily="34" charset="0"/>
                <a:ea typeface="PMingLiU" pitchFamily="18" charset="-120"/>
              </a:rPr>
              <a:t>Abnormal opening between atria, allowing blood from Lt atrium (higher pressure) to go to right atrium (lower pressure).</a:t>
            </a:r>
          </a:p>
          <a:p>
            <a:endParaRPr lang="en-US" sz="2000" b="1" u="sng" dirty="0">
              <a:latin typeface="Tahoma" pitchFamily="34" charset="0"/>
              <a:ea typeface="PMingLiU" pitchFamily="18" charset="-120"/>
            </a:endParaRPr>
          </a:p>
          <a:p>
            <a:r>
              <a:rPr lang="en-US" sz="2000" b="1" u="sng" dirty="0" err="1">
                <a:latin typeface="Tahoma" pitchFamily="34" charset="0"/>
                <a:ea typeface="PMingLiU" pitchFamily="18" charset="-120"/>
              </a:rPr>
              <a:t>Pathophysiology</a:t>
            </a:r>
            <a:r>
              <a:rPr lang="en-US" sz="2000" b="1" u="sng" dirty="0">
                <a:latin typeface="Tahoma" pitchFamily="34" charset="0"/>
                <a:ea typeface="PMingLiU" pitchFamily="18" charset="-120"/>
              </a:rPr>
              <a:t>:</a:t>
            </a:r>
          </a:p>
          <a:p>
            <a:r>
              <a:rPr lang="en-US" sz="2000" dirty="0" smtClean="0">
                <a:latin typeface="Tahoma" pitchFamily="34" charset="0"/>
                <a:ea typeface="PMingLiU" pitchFamily="18" charset="-120"/>
              </a:rPr>
              <a:t>The </a:t>
            </a:r>
            <a:r>
              <a:rPr lang="en-US" sz="2000" dirty="0">
                <a:latin typeface="Tahoma" pitchFamily="34" charset="0"/>
                <a:ea typeface="PMingLiU" pitchFamily="18" charset="-120"/>
              </a:rPr>
              <a:t>new volume in the right ventricle is tolerable because it was sent by a low pressure from the right atrium.</a:t>
            </a:r>
          </a:p>
          <a:p>
            <a:endParaRPr lang="en-US" sz="2000" b="1" u="sng" dirty="0">
              <a:latin typeface="Tahoma" pitchFamily="34" charset="0"/>
              <a:ea typeface="PMingLiU" pitchFamily="18" charset="-120"/>
            </a:endParaRPr>
          </a:p>
          <a:p>
            <a:r>
              <a:rPr lang="en-US" sz="2000" b="1" u="sng" dirty="0">
                <a:solidFill>
                  <a:srgbClr val="FF0000"/>
                </a:solidFill>
                <a:latin typeface="Tahoma" pitchFamily="34" charset="0"/>
                <a:ea typeface="PMingLiU" pitchFamily="18" charset="-120"/>
              </a:rPr>
              <a:t>S&amp;S</a:t>
            </a:r>
            <a:r>
              <a:rPr lang="en-US" sz="2000" dirty="0" smtClean="0">
                <a:latin typeface="Tahoma" pitchFamily="34" charset="0"/>
                <a:ea typeface="PMingLiU" pitchFamily="18" charset="-120"/>
              </a:rPr>
              <a:t>: </a:t>
            </a:r>
            <a:r>
              <a:rPr lang="en-US" sz="2000" dirty="0">
                <a:latin typeface="Univers-CondensedLight"/>
              </a:rPr>
              <a:t>Patients may be </a:t>
            </a:r>
            <a:r>
              <a:rPr lang="en-US" sz="2000" dirty="0" smtClean="0">
                <a:latin typeface="Univers-CondensedLight"/>
              </a:rPr>
              <a:t>asymptomatic, </a:t>
            </a:r>
            <a:r>
              <a:rPr lang="en-US" sz="2000" dirty="0" smtClean="0">
                <a:latin typeface="Tahoma" pitchFamily="34" charset="0"/>
                <a:ea typeface="PMingLiU" pitchFamily="18" charset="-120"/>
              </a:rPr>
              <a:t>CHF</a:t>
            </a:r>
            <a:r>
              <a:rPr lang="en-US" sz="2000" dirty="0">
                <a:latin typeface="Tahoma" pitchFamily="34" charset="0"/>
                <a:ea typeface="PMingLiU" pitchFamily="18" charset="-120"/>
              </a:rPr>
              <a:t>, poor growth with large ASD, murmur.</a:t>
            </a:r>
          </a:p>
          <a:p>
            <a:endParaRPr lang="en-US" sz="2000" b="1" u="sng" dirty="0">
              <a:latin typeface="Tahoma" pitchFamily="34" charset="0"/>
              <a:ea typeface="PMingLiU" pitchFamily="18" charset="-120"/>
            </a:endParaRPr>
          </a:p>
          <a:p>
            <a:r>
              <a:rPr lang="en-US" sz="2000" b="1" u="sng" dirty="0">
                <a:latin typeface="Tahoma" pitchFamily="34" charset="0"/>
                <a:ea typeface="PMingLiU" pitchFamily="18" charset="-120"/>
              </a:rPr>
              <a:t>Surgical treatment   </a:t>
            </a:r>
            <a:r>
              <a:rPr lang="en-US" sz="2000" dirty="0">
                <a:latin typeface="Univers-CondensedLight"/>
              </a:rPr>
              <a:t>Surgical patch closure (pericardial patch or Dacron</a:t>
            </a:r>
          </a:p>
          <a:p>
            <a:r>
              <a:rPr lang="en-US" sz="2000" dirty="0">
                <a:latin typeface="Univers-CondensedLight"/>
              </a:rPr>
              <a:t>patch) is done for moderate to large defects. Open repair with </a:t>
            </a:r>
            <a:r>
              <a:rPr lang="en-US" sz="2000" dirty="0" smtClean="0">
                <a:latin typeface="Univers-CondensedLight"/>
              </a:rPr>
              <a:t>cardiopulmonary bypass </a:t>
            </a:r>
            <a:r>
              <a:rPr lang="en-US" sz="2000" dirty="0">
                <a:latin typeface="Univers-CondensedLight"/>
              </a:rPr>
              <a:t>is usually performed before school age. </a:t>
            </a:r>
            <a:endParaRPr lang="en-US" sz="2000" dirty="0" smtClean="0">
              <a:latin typeface="Univers-CondensedLight"/>
            </a:endParaRPr>
          </a:p>
          <a:p>
            <a:r>
              <a:rPr lang="en-US" sz="2000" b="1" u="sng" dirty="0" smtClean="0">
                <a:latin typeface="Tahoma" pitchFamily="34" charset="0"/>
                <a:ea typeface="PMingLiU" pitchFamily="18" charset="-120"/>
              </a:rPr>
              <a:t>Non-surgical Repair</a:t>
            </a:r>
            <a:r>
              <a:rPr lang="en-US" sz="2000" b="1" u="sng" dirty="0">
                <a:latin typeface="Tahoma" pitchFamily="34" charset="0"/>
                <a:ea typeface="PMingLiU" pitchFamily="18" charset="-120"/>
              </a:rPr>
              <a:t>:</a:t>
            </a:r>
            <a:r>
              <a:rPr lang="en-US" sz="2000" dirty="0">
                <a:latin typeface="Tahoma" pitchFamily="34" charset="0"/>
                <a:ea typeface="PMingLiU" pitchFamily="18" charset="-120"/>
              </a:rPr>
              <a:t> in catheterization, a repair pad is implanted.</a:t>
            </a:r>
            <a:endParaRPr lang="en-US" sz="2000" b="1" u="sng" dirty="0">
              <a:latin typeface="Tahoma" pitchFamily="34" charset="0"/>
              <a:ea typeface="PMingLiU" pitchFamily="18" charset="-120"/>
            </a:endParaRPr>
          </a:p>
          <a:p>
            <a:pPr>
              <a:buFontTx/>
              <a:buChar char="•"/>
            </a:pPr>
            <a:r>
              <a:rPr lang="en-US" sz="2000" dirty="0">
                <a:latin typeface="Tahoma" pitchFamily="34" charset="0"/>
                <a:ea typeface="PMingLiU" pitchFamily="18" charset="-120"/>
              </a:rPr>
              <a:t> Patients with ASD may live several decades without S&amp;S and the prognosis after operation is very high.</a:t>
            </a:r>
          </a:p>
          <a:p>
            <a:endParaRPr lang="en-US" sz="2400" dirty="0">
              <a:latin typeface="Tahoma" pitchFamily="34" charset="0"/>
              <a:ea typeface="PMingLiU" pitchFamily="18" charset="-120"/>
            </a:endParaRPr>
          </a:p>
        </p:txBody>
      </p:sp>
      <p:sp>
        <p:nvSpPr>
          <p:cNvPr id="23555" name="Rectangle 3"/>
          <p:cNvSpPr>
            <a:spLocks noChangeArrowheads="1"/>
          </p:cNvSpPr>
          <p:nvPr/>
        </p:nvSpPr>
        <p:spPr bwMode="auto">
          <a:xfrm>
            <a:off x="0" y="533400"/>
            <a:ext cx="7162800" cy="646113"/>
          </a:xfrm>
          <a:prstGeom prst="rect">
            <a:avLst/>
          </a:prstGeom>
          <a:solidFill>
            <a:srgbClr val="FF0000"/>
          </a:solidFill>
          <a:ln w="9525">
            <a:noFill/>
            <a:miter lim="800000"/>
            <a:headEnd/>
            <a:tailEnd/>
          </a:ln>
        </p:spPr>
        <p:txBody>
          <a:bodyPr>
            <a:spAutoFit/>
          </a:bodyPr>
          <a:lstStyle/>
          <a:p>
            <a:pPr marL="609600" indent="-609600">
              <a:buFontTx/>
              <a:buAutoNum type="arabicPeriod"/>
            </a:pPr>
            <a:r>
              <a:rPr lang="en-US" sz="3600">
                <a:solidFill>
                  <a:schemeClr val="bg1"/>
                </a:solidFill>
              </a:rPr>
              <a:t>Atrial Septal Defect - ASD</a:t>
            </a:r>
          </a:p>
        </p:txBody>
      </p:sp>
      <p:sp>
        <p:nvSpPr>
          <p:cNvPr id="23556" name="Slide Number Placeholder 3"/>
          <p:cNvSpPr>
            <a:spLocks noGrp="1"/>
          </p:cNvSpPr>
          <p:nvPr>
            <p:ph type="sldNum" sz="quarter" idx="12"/>
          </p:nvPr>
        </p:nvSpPr>
        <p:spPr>
          <a:noFill/>
        </p:spPr>
        <p:txBody>
          <a:bodyPr/>
          <a:lstStyle/>
          <a:p>
            <a:fld id="{30D53765-4057-4A72-94EC-C4BF03192010}" type="slidenum">
              <a:rPr lang="en-GB" smtClean="0"/>
              <a:pPr/>
              <a:t>25</a:t>
            </a:fld>
            <a:endParaRPr lang="en-GB"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endParaRPr lang="en-US" smtClean="0"/>
          </a:p>
        </p:txBody>
      </p:sp>
      <p:sp>
        <p:nvSpPr>
          <p:cNvPr id="24579" name="Rectangle 3"/>
          <p:cNvSpPr>
            <a:spLocks noGrp="1" noChangeArrowheads="1"/>
          </p:cNvSpPr>
          <p:nvPr>
            <p:ph type="body" idx="1"/>
          </p:nvPr>
        </p:nvSpPr>
        <p:spPr/>
        <p:txBody>
          <a:bodyPr/>
          <a:lstStyle/>
          <a:p>
            <a:pPr eaLnBrk="1" hangingPunct="1"/>
            <a:endParaRPr lang="en-US" smtClean="0"/>
          </a:p>
        </p:txBody>
      </p:sp>
      <p:pic>
        <p:nvPicPr>
          <p:cNvPr id="24580" name="Picture 4" descr="ASD"/>
          <p:cNvPicPr>
            <a:picLocks noChangeAspect="1" noChangeArrowheads="1"/>
          </p:cNvPicPr>
          <p:nvPr/>
        </p:nvPicPr>
        <p:blipFill>
          <a:blip r:embed="rId2" cstate="print"/>
          <a:srcRect l="16524" r="17072"/>
          <a:stretch>
            <a:fillRect/>
          </a:stretch>
        </p:blipFill>
        <p:spPr bwMode="auto">
          <a:xfrm>
            <a:off x="0" y="0"/>
            <a:ext cx="9144000" cy="6858000"/>
          </a:xfrm>
          <a:prstGeom prst="rect">
            <a:avLst/>
          </a:prstGeom>
          <a:noFill/>
          <a:ln w="9525">
            <a:noFill/>
            <a:miter lim="800000"/>
            <a:headEnd/>
            <a:tailEnd/>
          </a:ln>
        </p:spPr>
      </p:pic>
      <p:sp>
        <p:nvSpPr>
          <p:cNvPr id="24581" name="Slide Number Placeholder 4"/>
          <p:cNvSpPr>
            <a:spLocks noGrp="1"/>
          </p:cNvSpPr>
          <p:nvPr>
            <p:ph type="sldNum" sz="quarter" idx="12"/>
          </p:nvPr>
        </p:nvSpPr>
        <p:spPr>
          <a:noFill/>
        </p:spPr>
        <p:txBody>
          <a:bodyPr/>
          <a:lstStyle/>
          <a:p>
            <a:fld id="{A76C5375-25BC-4AD3-979A-E2DD178B916A}" type="slidenum">
              <a:rPr lang="en-GB" smtClean="0"/>
              <a:pPr/>
              <a:t>26</a:t>
            </a:fld>
            <a:endParaRPr lang="en-GB"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0" y="228600"/>
            <a:ext cx="5029200" cy="754063"/>
          </a:xfrm>
          <a:solidFill>
            <a:srgbClr val="FF0000"/>
          </a:solidFill>
        </p:spPr>
        <p:txBody>
          <a:bodyPr anchor="b">
            <a:normAutofit fontScale="90000"/>
          </a:bodyPr>
          <a:lstStyle/>
          <a:p>
            <a:pPr eaLnBrk="1" hangingPunct="1">
              <a:defRPr/>
            </a:pPr>
            <a:r>
              <a:rPr lang="en-US" sz="4800" b="1" dirty="0" smtClean="0">
                <a:solidFill>
                  <a:schemeClr val="bg1">
                    <a:lumMod val="95000"/>
                  </a:schemeClr>
                </a:solidFill>
              </a:rPr>
              <a:t>ASD</a:t>
            </a:r>
          </a:p>
        </p:txBody>
      </p:sp>
      <p:sp>
        <p:nvSpPr>
          <p:cNvPr id="16389" name="Rectangle 5" descr="Rectangle: Click to edit Master text styles&#10;Second level&#10;Third level&#10;Fourth level&#10;Fifth level"/>
          <p:cNvSpPr>
            <a:spLocks noGrp="1" noChangeArrowheads="1"/>
          </p:cNvSpPr>
          <p:nvPr>
            <p:ph type="body" idx="1"/>
          </p:nvPr>
        </p:nvSpPr>
        <p:spPr>
          <a:xfrm>
            <a:off x="152400" y="1125538"/>
            <a:ext cx="8991600" cy="5399087"/>
          </a:xfrm>
          <a:noFill/>
        </p:spPr>
        <p:txBody>
          <a:bodyPr/>
          <a:lstStyle/>
          <a:p>
            <a:pPr marL="609600" indent="-609600" eaLnBrk="1" hangingPunct="1">
              <a:buFontTx/>
              <a:buNone/>
            </a:pPr>
            <a:r>
              <a:rPr lang="en-US" sz="2800" b="1" i="1" u="sng" dirty="0" smtClean="0"/>
              <a:t>T</a:t>
            </a:r>
            <a:r>
              <a:rPr lang="en-GB" sz="2800" b="1" i="1" u="sng" dirty="0" err="1" smtClean="0"/>
              <a:t>hree</a:t>
            </a:r>
            <a:r>
              <a:rPr lang="en-US" sz="2800" b="1" i="1" u="sng" dirty="0" smtClean="0"/>
              <a:t> types:</a:t>
            </a:r>
          </a:p>
          <a:p>
            <a:pPr marL="609600" indent="-609600" eaLnBrk="1" hangingPunct="1">
              <a:buFontTx/>
              <a:buNone/>
            </a:pPr>
            <a:endParaRPr lang="en-US" sz="2800" b="1" i="1" u="sng" dirty="0" smtClean="0"/>
          </a:p>
          <a:p>
            <a:pPr marL="609600" indent="-609600" eaLnBrk="1" hangingPunct="1">
              <a:buFontTx/>
              <a:buAutoNum type="arabicPeriod"/>
            </a:pPr>
            <a:r>
              <a:rPr lang="en-US" sz="2400" dirty="0" err="1" smtClean="0"/>
              <a:t>Ostium</a:t>
            </a:r>
            <a:r>
              <a:rPr lang="en-US" sz="2400" dirty="0" smtClean="0"/>
              <a:t> </a:t>
            </a:r>
            <a:r>
              <a:rPr lang="en-US" sz="2400" dirty="0" err="1" smtClean="0"/>
              <a:t>primum</a:t>
            </a:r>
            <a:r>
              <a:rPr lang="en-US" sz="2400" dirty="0" smtClean="0"/>
              <a:t> ASD1 ( lower end of the septum )</a:t>
            </a:r>
          </a:p>
          <a:p>
            <a:pPr marL="609600" indent="-609600" eaLnBrk="1" hangingPunct="1">
              <a:buFontTx/>
              <a:buAutoNum type="arabicPeriod"/>
            </a:pPr>
            <a:r>
              <a:rPr lang="en-US" sz="2400" dirty="0" err="1" smtClean="0"/>
              <a:t>Ostium</a:t>
            </a:r>
            <a:r>
              <a:rPr lang="en-US" sz="2400" dirty="0" smtClean="0"/>
              <a:t> </a:t>
            </a:r>
            <a:r>
              <a:rPr lang="en-US" sz="2400" dirty="0" err="1" smtClean="0"/>
              <a:t>secundum</a:t>
            </a:r>
            <a:r>
              <a:rPr lang="en-US" sz="2400" dirty="0" smtClean="0"/>
              <a:t> ASD2 ( center of the septum )</a:t>
            </a:r>
          </a:p>
          <a:p>
            <a:pPr marL="609600" indent="-609600" eaLnBrk="1" hangingPunct="1">
              <a:buFontTx/>
              <a:buAutoNum type="arabicPeriod"/>
            </a:pPr>
            <a:r>
              <a:rPr lang="en-US" sz="2400" dirty="0" smtClean="0"/>
              <a:t>Sinus </a:t>
            </a:r>
            <a:r>
              <a:rPr lang="en-US" sz="2400" dirty="0" err="1" smtClean="0"/>
              <a:t>venosus</a:t>
            </a:r>
            <a:r>
              <a:rPr lang="en-US" sz="2400" dirty="0" smtClean="0"/>
              <a:t> defect (opening near junction of SVC &amp; right atrium)</a:t>
            </a:r>
          </a:p>
          <a:p>
            <a:pPr marL="609600" indent="-609600" eaLnBrk="1" hangingPunct="1"/>
            <a:r>
              <a:rPr lang="en-US" sz="2400" b="1" i="1" dirty="0" smtClean="0"/>
              <a:t>Complication</a:t>
            </a:r>
            <a:r>
              <a:rPr lang="en-US" sz="2400" b="1" dirty="0" smtClean="0"/>
              <a:t>:</a:t>
            </a:r>
            <a:r>
              <a:rPr lang="en-US" sz="2400" dirty="0" smtClean="0"/>
              <a:t> arrhythmias, Murmur,  emboli</a:t>
            </a:r>
            <a:r>
              <a:rPr lang="en-US" sz="2000" dirty="0" smtClean="0"/>
              <a:t> </a:t>
            </a:r>
          </a:p>
          <a:p>
            <a:pPr marL="609600" indent="-609600" eaLnBrk="1" hangingPunct="1">
              <a:lnSpc>
                <a:spcPct val="80000"/>
              </a:lnSpc>
              <a:buFontTx/>
              <a:buNone/>
            </a:pPr>
            <a:endParaRPr lang="en-US" sz="2000" dirty="0" smtClean="0"/>
          </a:p>
        </p:txBody>
      </p:sp>
      <p:sp>
        <p:nvSpPr>
          <p:cNvPr id="25604" name="Slide Number Placeholder 3"/>
          <p:cNvSpPr>
            <a:spLocks noGrp="1"/>
          </p:cNvSpPr>
          <p:nvPr>
            <p:ph type="sldNum" sz="quarter" idx="12"/>
          </p:nvPr>
        </p:nvSpPr>
        <p:spPr>
          <a:noFill/>
        </p:spPr>
        <p:txBody>
          <a:bodyPr/>
          <a:lstStyle/>
          <a:p>
            <a:fld id="{E28AAC56-B788-4F34-9A19-4F087E450E35}" type="slidenum">
              <a:rPr lang="en-GB" smtClean="0"/>
              <a:pPr/>
              <a:t>27</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ox(in)">
                                      <p:cBhvr>
                                        <p:cTn id="7" dur="500"/>
                                        <p:tgtEl>
                                          <p:spTgt spid="1638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89">
                                            <p:txEl>
                                              <p:pRg st="0" end="0"/>
                                            </p:txEl>
                                          </p:spTgt>
                                        </p:tgtEl>
                                        <p:attrNameLst>
                                          <p:attrName>style.visibility</p:attrName>
                                        </p:attrNameLst>
                                      </p:cBhvr>
                                      <p:to>
                                        <p:strVal val="visible"/>
                                      </p:to>
                                    </p:set>
                                    <p:animEffect transition="in" filter="box(in)">
                                      <p:cBhvr>
                                        <p:cTn id="12" dur="500"/>
                                        <p:tgtEl>
                                          <p:spTgt spid="1638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389">
                                            <p:txEl>
                                              <p:pRg st="2" end="2"/>
                                            </p:txEl>
                                          </p:spTgt>
                                        </p:tgtEl>
                                        <p:attrNameLst>
                                          <p:attrName>style.visibility</p:attrName>
                                        </p:attrNameLst>
                                      </p:cBhvr>
                                      <p:to>
                                        <p:strVal val="visible"/>
                                      </p:to>
                                    </p:set>
                                    <p:animEffect transition="in" filter="box(in)">
                                      <p:cBhvr>
                                        <p:cTn id="17" dur="500"/>
                                        <p:tgtEl>
                                          <p:spTgt spid="1638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389">
                                            <p:txEl>
                                              <p:pRg st="3" end="3"/>
                                            </p:txEl>
                                          </p:spTgt>
                                        </p:tgtEl>
                                        <p:attrNameLst>
                                          <p:attrName>style.visibility</p:attrName>
                                        </p:attrNameLst>
                                      </p:cBhvr>
                                      <p:to>
                                        <p:strVal val="visible"/>
                                      </p:to>
                                    </p:set>
                                    <p:animEffect transition="in" filter="box(in)">
                                      <p:cBhvr>
                                        <p:cTn id="22" dur="500"/>
                                        <p:tgtEl>
                                          <p:spTgt spid="1638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389">
                                            <p:txEl>
                                              <p:pRg st="4" end="4"/>
                                            </p:txEl>
                                          </p:spTgt>
                                        </p:tgtEl>
                                        <p:attrNameLst>
                                          <p:attrName>style.visibility</p:attrName>
                                        </p:attrNameLst>
                                      </p:cBhvr>
                                      <p:to>
                                        <p:strVal val="visible"/>
                                      </p:to>
                                    </p:set>
                                    <p:animEffect transition="in" filter="box(in)">
                                      <p:cBhvr>
                                        <p:cTn id="27" dur="500"/>
                                        <p:tgtEl>
                                          <p:spTgt spid="1638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389">
                                            <p:txEl>
                                              <p:pRg st="5" end="5"/>
                                            </p:txEl>
                                          </p:spTgt>
                                        </p:tgtEl>
                                        <p:attrNameLst>
                                          <p:attrName>style.visibility</p:attrName>
                                        </p:attrNameLst>
                                      </p:cBhvr>
                                      <p:to>
                                        <p:strVal val="visible"/>
                                      </p:to>
                                    </p:set>
                                    <p:animEffect transition="in" filter="box(in)">
                                      <p:cBhvr>
                                        <p:cTn id="32" dur="500"/>
                                        <p:tgtEl>
                                          <p:spTgt spid="1638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ASD patch or device </a:t>
            </a:r>
            <a:endParaRPr lang="en-US" dirty="0"/>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28</a:t>
            </a:fld>
            <a:endParaRPr lang="en-GB"/>
          </a:p>
        </p:txBody>
      </p:sp>
      <p:pic>
        <p:nvPicPr>
          <p:cNvPr id="93186" name="Picture 2" descr="http://media.radiosai.org/journals/Vol_08/01APR10/images/06_HealingTouch/images/asd-closure-device-www-drsv.jpg">
            <a:hlinkClick r:id="rId2"/>
          </p:cNvPr>
          <p:cNvPicPr>
            <a:picLocks noChangeAspect="1" noChangeArrowheads="1"/>
          </p:cNvPicPr>
          <p:nvPr/>
        </p:nvPicPr>
        <p:blipFill>
          <a:blip r:embed="rId3" cstate="print"/>
          <a:srcRect/>
          <a:stretch>
            <a:fillRect/>
          </a:stretch>
        </p:blipFill>
        <p:spPr bwMode="auto">
          <a:xfrm>
            <a:off x="0" y="2133600"/>
            <a:ext cx="4762500" cy="4572000"/>
          </a:xfrm>
          <a:prstGeom prst="rect">
            <a:avLst/>
          </a:prstGeom>
          <a:noFill/>
        </p:spPr>
      </p:pic>
      <p:pic>
        <p:nvPicPr>
          <p:cNvPr id="6" name="Picture 7" descr="https://upload.wikimedia.org/wikipedia/commons/thumb/2/29/Blausen_0070_AtrialSeptalDefect_PatchClosure.png/220px-Blausen_0070_AtrialSeptalDefect_PatchClosure.png">
            <a:hlinkClick r:id="rId4"/>
          </p:cNvPr>
          <p:cNvPicPr>
            <a:picLocks noGrp="1" noChangeAspect="1" noChangeArrowheads="1"/>
          </p:cNvPicPr>
          <p:nvPr>
            <p:ph idx="1"/>
          </p:nvPr>
        </p:nvPicPr>
        <p:blipFill>
          <a:blip r:embed="rId5" cstate="print"/>
          <a:srcRect/>
          <a:stretch>
            <a:fillRect/>
          </a:stretch>
        </p:blipFill>
        <p:spPr bwMode="auto">
          <a:xfrm>
            <a:off x="5029200" y="2209800"/>
            <a:ext cx="4114801" cy="46482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Text Box 6"/>
          <p:cNvSpPr txBox="1">
            <a:spLocks noChangeArrowheads="1"/>
          </p:cNvSpPr>
          <p:nvPr/>
        </p:nvSpPr>
        <p:spPr bwMode="auto">
          <a:xfrm>
            <a:off x="457200" y="328613"/>
            <a:ext cx="8066088" cy="64135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spAutoFit/>
          </a:bodyPr>
          <a:lstStyle/>
          <a:p>
            <a:pPr>
              <a:defRPr/>
            </a:pPr>
            <a:r>
              <a:rPr lang="en-US" sz="3600" b="1" dirty="0">
                <a:latin typeface="Tahoma" pitchFamily="34" charset="0"/>
                <a:ea typeface="PMingLiU" pitchFamily="18" charset="-120"/>
              </a:rPr>
              <a:t>2) VSD,  Ventricular Septal Defect</a:t>
            </a:r>
            <a:r>
              <a:rPr lang="en-US" sz="3200" dirty="0">
                <a:latin typeface="Tahoma" pitchFamily="34" charset="0"/>
                <a:ea typeface="PMingLiU" pitchFamily="18" charset="-120"/>
              </a:rPr>
              <a:t>:</a:t>
            </a:r>
          </a:p>
        </p:txBody>
      </p:sp>
      <p:sp>
        <p:nvSpPr>
          <p:cNvPr id="26627" name="Text Box 7"/>
          <p:cNvSpPr txBox="1">
            <a:spLocks noChangeArrowheads="1"/>
          </p:cNvSpPr>
          <p:nvPr/>
        </p:nvSpPr>
        <p:spPr bwMode="auto">
          <a:xfrm>
            <a:off x="684213" y="1557338"/>
            <a:ext cx="184150" cy="579437"/>
          </a:xfrm>
          <a:prstGeom prst="rect">
            <a:avLst/>
          </a:prstGeom>
          <a:noFill/>
          <a:ln w="9525">
            <a:noFill/>
            <a:miter lim="800000"/>
            <a:headEnd/>
            <a:tailEnd/>
          </a:ln>
        </p:spPr>
        <p:txBody>
          <a:bodyPr wrap="none">
            <a:spAutoFit/>
          </a:bodyPr>
          <a:lstStyle/>
          <a:p>
            <a:endParaRPr lang="en-US" sz="3200">
              <a:latin typeface="Tahoma" pitchFamily="34" charset="0"/>
              <a:ea typeface="PMingLiU" pitchFamily="18" charset="-120"/>
            </a:endParaRPr>
          </a:p>
        </p:txBody>
      </p:sp>
      <p:sp>
        <p:nvSpPr>
          <p:cNvPr id="26628" name="Text Box 8"/>
          <p:cNvSpPr txBox="1">
            <a:spLocks noChangeArrowheads="1"/>
          </p:cNvSpPr>
          <p:nvPr/>
        </p:nvSpPr>
        <p:spPr bwMode="auto">
          <a:xfrm>
            <a:off x="228600" y="1143000"/>
            <a:ext cx="8610600" cy="4708525"/>
          </a:xfrm>
          <a:prstGeom prst="rect">
            <a:avLst/>
          </a:prstGeom>
          <a:noFill/>
          <a:ln w="9525">
            <a:noFill/>
            <a:miter lim="800000"/>
            <a:headEnd/>
            <a:tailEnd/>
          </a:ln>
        </p:spPr>
        <p:txBody>
          <a:bodyPr>
            <a:spAutoFit/>
          </a:bodyPr>
          <a:lstStyle/>
          <a:p>
            <a:pPr>
              <a:buFontTx/>
              <a:buChar char="•"/>
            </a:pPr>
            <a:r>
              <a:rPr lang="en-US" sz="2000" b="1" dirty="0"/>
              <a:t>VSD </a:t>
            </a:r>
            <a:r>
              <a:rPr lang="en-US" sz="2000" dirty="0">
                <a:latin typeface="Tahoma" pitchFamily="34" charset="0"/>
                <a:ea typeface="PMingLiU" pitchFamily="18" charset="-120"/>
              </a:rPr>
              <a:t>It is an abnormal opening between the right and the left ventricles, resulting in a common ventricle.</a:t>
            </a:r>
          </a:p>
          <a:p>
            <a:pPr>
              <a:buFontTx/>
              <a:buChar char="•"/>
            </a:pPr>
            <a:r>
              <a:rPr lang="en-US" sz="2000" dirty="0">
                <a:latin typeface="Tahoma" pitchFamily="34" charset="0"/>
                <a:ea typeface="PMingLiU" pitchFamily="18" charset="-120"/>
              </a:rPr>
              <a:t> its found that 20% of all VSDs close  spontaneously during the first year of life</a:t>
            </a:r>
          </a:p>
          <a:p>
            <a:pPr>
              <a:buFontTx/>
              <a:buChar char="•"/>
            </a:pPr>
            <a:r>
              <a:rPr lang="en-US" sz="2000" dirty="0">
                <a:latin typeface="Tahoma" pitchFamily="34" charset="0"/>
                <a:ea typeface="PMingLiU" pitchFamily="18" charset="-120"/>
              </a:rPr>
              <a:t> </a:t>
            </a:r>
            <a:r>
              <a:rPr lang="en-US" sz="2000" b="1" dirty="0" err="1">
                <a:latin typeface="Tahoma" pitchFamily="34" charset="0"/>
                <a:ea typeface="PMingLiU" pitchFamily="18" charset="-120"/>
              </a:rPr>
              <a:t>Pathophysiology</a:t>
            </a:r>
            <a:r>
              <a:rPr lang="en-US" sz="2000" dirty="0">
                <a:latin typeface="Tahoma" pitchFamily="34" charset="0"/>
                <a:ea typeface="PMingLiU" pitchFamily="18" charset="-120"/>
              </a:rPr>
              <a:t>: the blood turns from the left ventricle (higher pressure) to the  right ventricle (lower pressure) causing</a:t>
            </a:r>
          </a:p>
          <a:p>
            <a:r>
              <a:rPr lang="en-US" sz="2000" dirty="0">
                <a:latin typeface="Tahoma" pitchFamily="34" charset="0"/>
                <a:ea typeface="PMingLiU" pitchFamily="18" charset="-120"/>
              </a:rPr>
              <a:t>left-to-right shunt</a:t>
            </a:r>
            <a:r>
              <a:rPr lang="en-US" sz="2000" b="1" dirty="0">
                <a:latin typeface="Tahoma" pitchFamily="34" charset="0"/>
                <a:ea typeface="PMingLiU" pitchFamily="18" charset="-120"/>
              </a:rPr>
              <a:t> , </a:t>
            </a:r>
            <a:r>
              <a:rPr lang="en-US" sz="2000" dirty="0">
                <a:latin typeface="Tahoma" pitchFamily="34" charset="0"/>
                <a:ea typeface="PMingLiU" pitchFamily="18" charset="-120"/>
              </a:rPr>
              <a:t>then to pulmonary Artery, which increases RV pressure causing RV hypertrophy and by time RV failure.</a:t>
            </a:r>
          </a:p>
          <a:p>
            <a:pPr>
              <a:buFontTx/>
              <a:buChar char="•"/>
            </a:pPr>
            <a:endParaRPr lang="en-US" sz="2000" b="1" dirty="0">
              <a:latin typeface="Tahoma" pitchFamily="34" charset="0"/>
              <a:ea typeface="PMingLiU" pitchFamily="18" charset="-120"/>
            </a:endParaRPr>
          </a:p>
          <a:p>
            <a:pPr>
              <a:buFontTx/>
              <a:buChar char="•"/>
            </a:pPr>
            <a:r>
              <a:rPr lang="en-US" sz="2000" b="1" dirty="0">
                <a:latin typeface="Tahoma" pitchFamily="34" charset="0"/>
                <a:ea typeface="PMingLiU" pitchFamily="18" charset="-120"/>
              </a:rPr>
              <a:t>S&amp;S</a:t>
            </a:r>
            <a:r>
              <a:rPr lang="en-US" sz="2000" dirty="0">
                <a:latin typeface="Tahoma" pitchFamily="34" charset="0"/>
                <a:ea typeface="PMingLiU" pitchFamily="18" charset="-120"/>
              </a:rPr>
              <a:t> : congestive heart failure is common.  Increase number of pulmonary Infection , pulmonary </a:t>
            </a:r>
            <a:r>
              <a:rPr lang="en-US" sz="2000" dirty="0" err="1">
                <a:latin typeface="Tahoma" pitchFamily="34" charset="0"/>
                <a:ea typeface="PMingLiU" pitchFamily="18" charset="-120"/>
              </a:rPr>
              <a:t>hypertention</a:t>
            </a:r>
            <a:r>
              <a:rPr lang="en-US" sz="2000" dirty="0">
                <a:latin typeface="Tahoma" pitchFamily="34" charset="0"/>
                <a:ea typeface="PMingLiU" pitchFamily="18" charset="-120"/>
              </a:rPr>
              <a:t> </a:t>
            </a:r>
          </a:p>
          <a:p>
            <a:pPr>
              <a:buFontTx/>
              <a:buChar char="•"/>
            </a:pPr>
            <a:r>
              <a:rPr lang="en-US" sz="2000" b="1" dirty="0">
                <a:latin typeface="Tahoma" pitchFamily="34" charset="0"/>
                <a:ea typeface="PMingLiU" pitchFamily="18" charset="-120"/>
              </a:rPr>
              <a:t> Surgical treatment:</a:t>
            </a:r>
            <a:r>
              <a:rPr lang="en-US" sz="2000" dirty="0">
                <a:latin typeface="Tahoma" pitchFamily="34" charset="0"/>
                <a:ea typeface="PMingLiU" pitchFamily="18" charset="-120"/>
              </a:rPr>
              <a:t> complete repair.</a:t>
            </a:r>
          </a:p>
          <a:p>
            <a:pPr>
              <a:buFontTx/>
              <a:buChar char="•"/>
            </a:pPr>
            <a:endParaRPr lang="en-US" sz="2000" dirty="0">
              <a:latin typeface="Tahoma" pitchFamily="34" charset="0"/>
              <a:ea typeface="PMingLiU" pitchFamily="18" charset="-120"/>
            </a:endParaRPr>
          </a:p>
          <a:p>
            <a:pPr>
              <a:buFontTx/>
              <a:buChar char="•"/>
            </a:pPr>
            <a:r>
              <a:rPr lang="en-US" sz="2000" b="1" dirty="0">
                <a:latin typeface="Tahoma" pitchFamily="34" charset="0"/>
                <a:ea typeface="PMingLiU" pitchFamily="18" charset="-120"/>
              </a:rPr>
              <a:t>Non-surgical treatment</a:t>
            </a:r>
            <a:r>
              <a:rPr lang="en-US" sz="2000" b="1" u="sng" dirty="0">
                <a:latin typeface="Tahoma" pitchFamily="34" charset="0"/>
                <a:ea typeface="PMingLiU" pitchFamily="18" charset="-120"/>
              </a:rPr>
              <a:t>: </a:t>
            </a:r>
            <a:r>
              <a:rPr lang="en-US" sz="2000" dirty="0">
                <a:latin typeface="Tahoma" pitchFamily="34" charset="0"/>
                <a:ea typeface="PMingLiU" pitchFamily="18" charset="-120"/>
              </a:rPr>
              <a:t>closure device is usually implanted during cardiac catheterization</a:t>
            </a:r>
          </a:p>
        </p:txBody>
      </p:sp>
      <p:sp>
        <p:nvSpPr>
          <p:cNvPr id="26629" name="Text Box 9"/>
          <p:cNvSpPr txBox="1">
            <a:spLocks noChangeArrowheads="1"/>
          </p:cNvSpPr>
          <p:nvPr/>
        </p:nvSpPr>
        <p:spPr bwMode="auto">
          <a:xfrm>
            <a:off x="755650" y="1628775"/>
            <a:ext cx="184150" cy="579438"/>
          </a:xfrm>
          <a:prstGeom prst="rect">
            <a:avLst/>
          </a:prstGeom>
          <a:noFill/>
          <a:ln w="9525">
            <a:noFill/>
            <a:miter lim="800000"/>
            <a:headEnd/>
            <a:tailEnd/>
          </a:ln>
        </p:spPr>
        <p:txBody>
          <a:bodyPr wrap="none">
            <a:spAutoFit/>
          </a:bodyPr>
          <a:lstStyle/>
          <a:p>
            <a:endParaRPr lang="en-US" sz="3200">
              <a:latin typeface="Tahoma" pitchFamily="34" charset="0"/>
              <a:ea typeface="PMingLiU" pitchFamily="18" charset="-120"/>
            </a:endParaRPr>
          </a:p>
        </p:txBody>
      </p:sp>
      <p:sp>
        <p:nvSpPr>
          <p:cNvPr id="26630" name="Slide Number Placeholder 5"/>
          <p:cNvSpPr>
            <a:spLocks noGrp="1"/>
          </p:cNvSpPr>
          <p:nvPr>
            <p:ph type="sldNum" sz="quarter" idx="12"/>
          </p:nvPr>
        </p:nvSpPr>
        <p:spPr>
          <a:noFill/>
        </p:spPr>
        <p:txBody>
          <a:bodyPr/>
          <a:lstStyle/>
          <a:p>
            <a:fld id="{30B1F4C8-3EC8-4DC4-B2F7-E9B0D8C75E54}" type="slidenum">
              <a:rPr lang="en-GB" smtClean="0"/>
              <a:pPr/>
              <a:t>29</a:t>
            </a:fld>
            <a:endParaRPr lang="en-GB"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274638"/>
            <a:ext cx="9144000" cy="792162"/>
          </a:xfrm>
        </p:spPr>
        <p:style>
          <a:lnRef idx="1">
            <a:schemeClr val="accent4"/>
          </a:lnRef>
          <a:fillRef idx="2">
            <a:schemeClr val="accent4"/>
          </a:fillRef>
          <a:effectRef idx="1">
            <a:schemeClr val="accent4"/>
          </a:effectRef>
          <a:fontRef idx="minor">
            <a:schemeClr val="dk1"/>
          </a:fontRef>
        </p:style>
        <p:txBody>
          <a:bodyPr/>
          <a:lstStyle/>
          <a:p>
            <a:r>
              <a:rPr lang="en-US" dirty="0" smtClean="0"/>
              <a:t>Congenital Heart Disease </a:t>
            </a:r>
            <a:endParaRPr lang="en-GB" dirty="0" smtClean="0"/>
          </a:p>
        </p:txBody>
      </p:sp>
      <p:sp>
        <p:nvSpPr>
          <p:cNvPr id="4099" name="Content Placeholder 2"/>
          <p:cNvSpPr>
            <a:spLocks noGrp="1"/>
          </p:cNvSpPr>
          <p:nvPr>
            <p:ph idx="1"/>
          </p:nvPr>
        </p:nvSpPr>
        <p:spPr/>
        <p:txBody>
          <a:bodyPr/>
          <a:lstStyle/>
          <a:p>
            <a:r>
              <a:rPr lang="en-US" dirty="0" smtClean="0"/>
              <a:t>Are anatomic abnormalities of the heart that are present at the birth and impair cardiac function.</a:t>
            </a:r>
          </a:p>
          <a:p>
            <a:r>
              <a:rPr lang="en-US" b="1" dirty="0" smtClean="0">
                <a:solidFill>
                  <a:srgbClr val="FF0000"/>
                </a:solidFill>
              </a:rPr>
              <a:t>Two main clinical manifestation </a:t>
            </a:r>
          </a:p>
          <a:p>
            <a:pPr lvl="1"/>
            <a:r>
              <a:rPr lang="en-US" dirty="0" smtClean="0"/>
              <a:t> HF</a:t>
            </a:r>
          </a:p>
          <a:p>
            <a:pPr lvl="1"/>
            <a:r>
              <a:rPr lang="en-US" dirty="0" smtClean="0"/>
              <a:t>Hypoxia </a:t>
            </a:r>
            <a:endParaRPr lang="en-GB" dirty="0" smtClean="0"/>
          </a:p>
        </p:txBody>
      </p:sp>
      <p:sp>
        <p:nvSpPr>
          <p:cNvPr id="4100" name="Slide Number Placeholder 3"/>
          <p:cNvSpPr>
            <a:spLocks noGrp="1"/>
          </p:cNvSpPr>
          <p:nvPr>
            <p:ph type="sldNum" sz="quarter" idx="12"/>
          </p:nvPr>
        </p:nvSpPr>
        <p:spPr>
          <a:noFill/>
        </p:spPr>
        <p:txBody>
          <a:bodyPr/>
          <a:lstStyle/>
          <a:p>
            <a:fld id="{98613053-0146-4628-AE3B-A22BCE672714}" type="slidenum">
              <a:rPr lang="en-GB" smtClean="0"/>
              <a:pPr/>
              <a:t>3</a:t>
            </a:fld>
            <a:endParaRPr lang="en-GB"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endParaRPr lang="en-US" smtClean="0"/>
          </a:p>
        </p:txBody>
      </p:sp>
      <p:sp>
        <p:nvSpPr>
          <p:cNvPr id="27651" name="Rectangle 3"/>
          <p:cNvSpPr>
            <a:spLocks noGrp="1" noChangeArrowheads="1"/>
          </p:cNvSpPr>
          <p:nvPr>
            <p:ph type="body" idx="1"/>
          </p:nvPr>
        </p:nvSpPr>
        <p:spPr/>
        <p:txBody>
          <a:bodyPr/>
          <a:lstStyle/>
          <a:p>
            <a:pPr eaLnBrk="1" hangingPunct="1"/>
            <a:endParaRPr lang="en-US" smtClean="0"/>
          </a:p>
        </p:txBody>
      </p:sp>
      <p:pic>
        <p:nvPicPr>
          <p:cNvPr id="27652" name="Picture 4" descr="VSD"/>
          <p:cNvPicPr>
            <a:picLocks noChangeAspect="1" noChangeArrowheads="1"/>
          </p:cNvPicPr>
          <p:nvPr/>
        </p:nvPicPr>
        <p:blipFill>
          <a:blip r:embed="rId2" cstate="print"/>
          <a:srcRect l="19214" r="20309"/>
          <a:stretch>
            <a:fillRect/>
          </a:stretch>
        </p:blipFill>
        <p:spPr bwMode="auto">
          <a:xfrm>
            <a:off x="0" y="0"/>
            <a:ext cx="9144000" cy="6858000"/>
          </a:xfrm>
          <a:prstGeom prst="rect">
            <a:avLst/>
          </a:prstGeom>
          <a:noFill/>
          <a:ln w="9525">
            <a:noFill/>
            <a:miter lim="800000"/>
            <a:headEnd/>
            <a:tailEnd/>
          </a:ln>
        </p:spPr>
      </p:pic>
      <p:sp>
        <p:nvSpPr>
          <p:cNvPr id="27653" name="Slide Number Placeholder 4"/>
          <p:cNvSpPr>
            <a:spLocks noGrp="1"/>
          </p:cNvSpPr>
          <p:nvPr>
            <p:ph type="sldNum" sz="quarter" idx="12"/>
          </p:nvPr>
        </p:nvSpPr>
        <p:spPr>
          <a:noFill/>
        </p:spPr>
        <p:txBody>
          <a:bodyPr/>
          <a:lstStyle/>
          <a:p>
            <a:fld id="{037A8173-F88F-48BC-8D23-DF94E165DD94}" type="slidenum">
              <a:rPr lang="en-GB" smtClean="0"/>
              <a:pPr/>
              <a:t>30</a:t>
            </a:fld>
            <a:endParaRPr lang="en-GB"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VSD Device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31</a:t>
            </a:fld>
            <a:endParaRPr lang="en-GB"/>
          </a:p>
        </p:txBody>
      </p:sp>
      <p:sp>
        <p:nvSpPr>
          <p:cNvPr id="92162" name="AutoShape 2" descr="data:image/jpeg;base64,/9j/4AAQSkZJRgABAQAAAQABAAD/2wCEAAkGBxISEhAQEhISEA8PEA8QDw8PEA8PEBAQFREWFhURFRUYHSggGBolHRUVITMhJSkrLi4uFyA0RD8sNyotLisBCgoKDg0OFxAQGi0dHx0rLS0tLSstLS0rKy0tLS0tLS0tLSsrLS0tNystKy0tNy0tLS0tKy0tLSstLS0tLS0rLf/AABEIANYA7AMBIgACEQEDEQH/xAAcAAACAgMBAQAAAAAAAAAAAAADBAECAAUGBwj/xAA6EAACAgEDAgQDBgQFBAMAAAABAgADEQQSITFBBRMiUQYyYSNCUnGBkRQzYqFyscHR4QcVJPA0orL/xAAaAQEAAwEBAQAAAAAAAAAAAAAAAQIDBAUG/8QAIhEBAQACAgICAwEBAAAAAAAAAAECEQMhBBIxQRMiYXFR/9oADAMBAAIRAxEAPwDjU1MYS3M1gUw1TmelMnzeUbRAIVTEa7IwjyzMyrRisxFTD1vAeQwymJVtGEMBxGh1MSQw6PAMxl63gSZCtiA3iYokI0HZbjp16ADrntIt1NrY422Q4v05wMnHOB78QTXczZaDTZKc2V+YwVwr2orIAx+ZhjqMY4EwfDW85rbDsbXwvFgVXwoVCcZPHqyRjM5r5P8AyPQngXXyUotHvCs0HqPDLDueo7lr3C0uoR89yyKMjB43AY/YxSmzIwWVH7IzD1/4W6H9+ZfDnxvyx5PDzw/o7mAsEXOqEt52ZtuOa41DpKBZJsmBpKgqiFBwIJGg7rR0zAxj1gHkmyCd4ESDBl5m+BV5TdLMYOBpGpgzVGRYDJ2yE/ACJDoslRCESS1KLDIsGhhlMIXEMhghDIYB1MJW0GJYQGxIImViZZAsjy+m1nl2K+AcbhyAcZGAR9cmBUxbWf6f7ymU3LGnHlrKV1Ph2pKsoO/1MCNQLNpJIBCsh9JIbccHGRmbWs7QjN66kdi6qSltJY+o46rtZh0wCMcd5yul8UqahyybrFerzK84Xy9rZcA/N6jnH9Rjej1JxuGDSyNssV95qwASrkjIBAxu5GAM8gkefZrp9Djl7Tboaa93lgnzNu8blOxiwb0LZno5DAgnhuh7Suo0wYG1mVKyzDCVhBYUPLMOfLcYJ4HY/lFNDq/tA+VPmbkcAjYFwRssXqoBxyCduD2yBttG6lKyflWvddnqxTaBYf66yTn8s+0hLkvEfh0EtbWbthwXzUSQT0yAOc8HI4I9uh1P/brRWbO6kZqIw5XHzr+If3E9N3HZusOwMSiouRyT/LbHJDZyMdN0T/7erKwSt13Z5exyRnPzDkYzwR1DDPvL48mUYcvj4ZvLk1f/ALxG6bsza+NfBZTL1FkVRyjjfiz8OV6g9j0/WaA02VrvZCEB2lwPSG9j7H852YcuOTy+bxcsP7Dd2o2j/KKDURG7U5MC18025bNNn58q1s16XTDdJQbNsurRFbYXfAa3yN0XWyEzA52uwiNV3SX00oa8SJKvbDKPDZidfEZR5KgyCGQQaNDowgTCoZRcQyrAKhhIELLkQGK3l7DEq35hXsgSryL+RAmyRZbxIsTj8g6W5q7VZQD1DqRkFO/H5czceF6IE3jcK2qXeNuSFTcct9cEg/kP32Pwf4FuB1LYJRsLWepbGVJ54BbaPrH/ABXwnKIaiFILb72GA4dXV1x3QFATzxkiefy5by6e742Fxw7cpdqmpzYQdrUDy/MyxYDO5AVz6dpXAPIyDyBmdJ4L43XamwMMGpkOSB5bbQeR1KkZGfw8HkCcP4i11J/hrVNiq5VqjY27PYqR1HJx25Pvyho/EX01gfa1ij5S4IO08A56EdJR0Pc9FeNouYZZi2kZBgnKMU4J4zuBOfbHtDKGA3u+HUsdiEgNglXTjlugOfrOS/6ceLeeNRW7KAlbWr7+s7Wc59tnX+qdH4fqyftiAHe0hrWOK61ZAwRR94++Mc5gM6msHoLmUr1BZc1k8gbiM4JDCarxXwgPVam4/aLi3zVHP4HDAYx9OZtFZmVDixlS1lz6KlwWKdG5+8OvtLo7rn02HY4Qh0rszWx4U7Tkj1fXpEuu0WSvCvHfDLdI5SwEAY2scYYHuMdZrDfPcfFdNS6uHqC4sNZDrw1b9AFfGCN4+XnieW/FPwmNNWbUYlktKWVENnYRlbACMrjoQZ1cfN9V5/P4k+cWlS2SbIlXbCI2Z0TLbzrho9S0MWi9MsWlmY6GNJ0iNRjiniBZ0ETtWLfx31kNqM95G4nVY5lPOlGeAdpFq2OGzo1UIms+s1DNKh5Hs0/E6GvWRyrVicoLozVqj7yZkreKx11Woh2YETmKNZNr4bqA9laHozqMc+/0i3SuOG7o+mkdsFVOD0OCAecdZbVeG3oQGTls45HYZnZaKhFABIRcAK9hWpHYEZX5Sx5HBjGroG1wVcONmMl0dh2wCFDH2xicd58t9PWx8Djnza8ztLjkqQPfBx+8a8G0jXsMdBnaPvO3GFUd517eBPk+l0LLxY71qWXcNxK5GFH9RyTHdF4VShBRWyzBNofgjqWLkYBCgtx3IHMXntmk4+Fhjl7b22fhunQKAAtgSs2HAAr9PRrD3JYFu/CjpC6vTqBp1tzbxSnlqMjLNyAB14z1ltPqUfKk4D2bBVWCK/JrxkADls8j29XaWtckBhtpR9SCCcbtlatzg8D5D195hp21ofiHwP8AiK0DBK7EJ06ucFw6ZNRbGBz8pA/H+WOB1Hh3lC2vU53OnmaS4ZAsKgkp7HIzweQRPTX8si98Pdt1NbA7Wszg055xt7GJeOaGi3zqmqVRYGtp3NWhSzgOfSTjkof1aEbeSeA+LnS2NbXlqrEeuwc5CN1zNtT8Ts1uneix61pbc4LkAs2c+k5Hc9j1gPHfh96Ct1ANtDqznJV3QcEo4XqB74mvXw3epvp+zdNrWKRyB2cDoV+okj1mrxZX2gshG4WWE2+osSXVFZsqMYGSQBgR7S+WRvJcqbN7N9jcrEH011hPWRnHPH955Ppb7E4UjafVyVbB7+gkKc46n+07jwjV2Hy28vK7T6xUbnPcjYzvx/h9u0mDrDZtrt3ceYDmolmB3DaFNdnqB/wEwHiWjrt2VuAljIVZGbbwACSjkZHPZuOYtofEd2zgnJBC6hkWrPQgVdVbjoDnmPVXoScnfYBtFAz5SjPPl2H5D05JH5CNjx34t+GX0z7q0YoWYOAM7WB4OB0yPbiaTTtme8azTYAAIFzWeYtbclMnncPwgZ9a8e+es8h+JPh2zSu1hH2L3WIrcZV85NZHvz1HE34s/qvP8rg69oTWZBVtDATseXYJWIbdBoJUtCrni0lLDKTJhHdoyLZLNFxLiSrcWNKy5EjEAUlZJEwQsNW8e8L8SNN1V3P2discYzjvjPfGZrQZDHiLeldTe3vXgzIa62AJa0ZaxsM1VYG7cg6MCpGR756x8IABZghScJdtFzsOuxacEJnntgTzX/p54uGq/h3bc9dqYRmK507YGAfowHTpx7z0ytjmxyr2MG8tVDFb6umAyjGQepI5IA6zjymq9jDKXGViV7cDdp97Nna4AKnr5jkfOfoMAGVufc2A4IVRVUtYJHmN87dySOCSBn5o3Qdx2JeHsYK1r2IgZB2UDgg8HA7dY5TWAd25VrqDJWMcf1tyepxj9D7yq+mtVxULbEC1rUorSywkFmVckbc7mJLAYPtBaTSmx1DFvsKhnzVDHe/UqnRejDPXmMA1batzhnssNrhSGbAO8jA6fcHSF0jO7WslZDNbje52jaiqMcjPXPaEXprnylVr72Jay0AFvTk2bT6Rx2gdRbVXZSqkFg7grWAzDNZ4O38h19pGrCeSPNtA3WKfKB2p67wfzbjP+0DqbTvpWuohc2MuQUU4UDd0z98dpGlQUr31MFqYult5Q5RCWW1/TnOcHp+RnPeKfDRLK+kU1GxTYqtsNb5+ZMAjaDkTo9HYAn2lpUNZeQtfpJJtbp1Zv0i2lQZoC0b8LeS7sMY6c7skYyO0DzSzS6jTblvqdVLFT6d2wYBG2zOG6++Y1oGaxSKi+SASUcr07kZ/zE9F1lFTs1L11OttWGpS21wCrHG5UTAPPcCclf8ADrU/+RXsrVGfYj2qpwGwFVwQQM++ZK0bXwvxgncNxsbap22WlC+BgjIb/wChU5m/o8QbA3h6lG0LtTUWKD/Q2fT06H0mee6vVAPaGrdVO3e62JaA/wC5rtXPbqPoZufDfF9qE+Z5KqFUKGc6d3/Ev4M9SMHkSdDtdO7YPl4diQu/YwYcZ6s/2bcnj5TNJ8V+D16ilaTY9bKXejO1/tCPV5u3OznGf1htD4yLAPMRRYAGXzkoKW4HqTf6Q3B47xq/xDZz5VYoZlc7W3enGcYU8MMHv0MmXtGUlmq8ZTIJU8MpIYexBwY2jRC/UK9trr8r2Oy9+CTiM1PO7G7eFy46ypovBM8qzSs0c7SgSyrJUQgmLuqoEvMxLYhW1WRiXxKmEKESuJeZiE7QBIZZaYYAlsZGV1JDKQQR7z2z4N8VGpppvB9TOaXDOUsW9RhQtn1XHByOJ4q1c2ngHxJbow9ahbKLGDNUw6OBgWIezdvYzHkx3OnXwcvrdV7zprHNWcpZc/JS+sVvvZgucjggcDIBHAjd1ACrV/DDDYUms1vlAPVy205xx07zjvhb4nr1FQG5bFLncl5KNWwGQVbGB0I5x9DzOrS9ck+bqKPs8oXUWoAxPIYqwI4Hec9ehKbrubcdlL5CKoDeVWBvYlhwfZV94Gk2BbWd1qUW25C+o/NnqcDvNVrNUrO3/l2Ehq9uGpQ9MFjhRjviK6q7ThNTlvNbLlWZmty20cKOcnnOcS2lbdtbpwjHSqNz2s6thV8xwBSzY4OFOcHHE3Tix7gufLWtCpYlXsG6z9gfs+vql9JSUbS7KjWo3KetKEtS/JLck8YyB2g6E817iR5oUVFUpH2IG5ztdicM3P8AxKmieiKqnmVLvYq7taxCqOSx9Z5b8hn9JGkrIemtvtnTTtuqB8qqtmZDiwjnBweOc+3ePaqp/wCGTcypXtoq215JdWIUjd1PBPAHaKVnNhDL5VQrQLSnDWZdiQwXnOCDtHvz7QQPVVr5p2srbUCtsAq0tRdyBkZ5PpJx6v0mo+I2WkKWZQqVlh6UTavAV9uD1G7GctznibvU61M7n210IwuI2b1C7fLrBAOPMHLADgdZ498b/EJ1NzIgCVIzABc9M4Ck9yABk9zJk2W6IfEPjrapwQoqrT5FQtuY5+d26kn+0jSeO6lOBYcYxyFyV9icZP65mvrSMpXN8cHFnzVudJ8WXIjJsQg9Bhdu7n1MpByf9oHxH4j1F4CltiAY2IWA/uf+Jr/KllrlpxyM75GVnymgRutousIDNY5M+zO6RvgN8jfLezP0BAlpIEnEq23EASxEkCRJVquZUmWIldshMVky4r95LECQnagSE2gQZtg2fMGrV7LfaJ25MM0G4lcmuHQ/gniz6W5LlAcKTvqbOyxSCCD+h6z1fwH4tpKqyuyIxIrtVtoDHGaL0IKhhx6h1+k8fp05sda1GWdgqj6kztPEVTT0Lpl5CD1tx67D8z/nmVx4fyWunHm9enrXnMCtw2WqRtLA7MDdw3fHcHnvLaXT2vZYAtaKyqQS5sADDbkYAznHvPOPhvxp7a9u3dZUCtiq2w3UtwxYdGIHfHb9Z23hPjFTqpF9oFQZSNta79ODgEMq4BUjkZ7H3mFlnVdUu+421tI8pbbX3+SK2beQtavWwDqE6Hjd1yYZbGd7FpT0vXR6rAyLj1jco4JHTnjMwHTI4Y2V2JdnDtZ5m1yDnHPAYe3fPvA6e5nFR5rrrP8AC22H02MmR5bc/ID6SSefXxxzKtAlTNVQXLWJZSllzY2UuHClK16ZyMYH6mJahAv8YUOGrZi+ofDMCK1C1KfxEnoOBmbTULzbpqvSqjzxt4AZSC1a+zFgGJ7bjFdaqbmIA8k0EqMek3molFz+LaR+shDjPjDTHbWqla2G+lFVj5aKgwi57sCWLE9d88e8plYq3zAkN/izzPfvF9KLFWtwr/Zi1WOB6rVtdmIHcWKM/SeXfGng3lsLVHQbbcKcAjuD7dP3lsb2z5Zbi52pYyiwVIjSrOyPJzyVxIhNsowllVZmZMqZFGEzMyJEhIwQwgrMa2wTEzT1Ye+1PKMw1iQXME5kfC0lXZgINrJQmVlWkxjC5lTJAmESFkSDJkQnapg3MK0a8H8NOotWv7vzWN+GsdT/AKSNbuotjW5+EtD5aNrHGGIKacf/AKs/0/eIeJag2uR9es3HxDrQMVphVUbVA6ACc5bZ5aFj8zcLOnLXHjJGmE3d0rr9Uysq1syNWQ29GKsG7YYcibHw34y1tVq3eaWdRgkogLj8L4A3j85olXJz1J6wwqnDcfbtveXXw9r+Gfi+rUI7Ba2AVmtoya7UYjl6weMf057Ejng9DRq3c4baarUK2WK3mvbTyN4AGN6jhh7HPafOlLNWwsRijryrKcETdaX4x1Fdm8rWykjcgU1jgn1IQco3OciUywsa4c8vy99ucUolYxuDA6J8gi5u1Tt7sDgt9c9RAFFWmupmxVdcGFgABptDF3DDsAVxnoOnScX4L8daY17wtVbN9lbRaQu9tueMjgEdxwT27zb6P4jr8zKOr5BUafligwOS54LYAAYcgcYPUZ6bSxt9TX/8hXBHlvVuZMfZ5BZ/T18thYxz9SDwJzPxLpVfT3I1nPltWzYDKfLOw2BlHPGGx16zcanxCry7GSzyLbGYKhwagDhSu4cbQACfr7Tlvi/4kRarDivzrixrCnJINYQvnHyk5PXt0ib+i2a7eaaf949WsV06R9Fndi8LmvYTLAsI2wgXWWsUxyAMriExIIkNNhmTJIk7JGk+x1bveW3CAxME0YaXdIB0jG+YTI1slsIkSsbdRBGqVsbzIGZCbJm2Qewe2YVhNswiE7Acfqew+s7HR6caTT4P860brP6Rj0p+n+c1vwz4eGY6iz+VRyoP37ew/TrKeOa42MR1zmbceOv2q+PfRG2zexJ6cnM1WruNj5+6OFEZ11uB5a9T80BTVMM8vat7fWLUVRgJCV1QmyTMdOTLk3SbVwT1RxhKbZFi2OeiTUfT+0mhXRg6MyOpyrISrA/QiOiuXSiR6Lfn0ANXqCGButIbIbNjnIPUdZldJOM5OAAMknA9hHU08MlEmYK5c+4DVVGRL7JDTSRzZ5bDaCIhWEqUk2KyglZgrMLtmbpGlvehiuTxLEZlNsaTsXbKkRgpBlZZXYJEoYZhAsJSrYo3SVaVIkqI0voUJM8uSstJZboLVydPpGtdal+ZyAPp7n8hCMwm/wDCaf4elr24stXCA9Vr9/oTJmO7prh2r4vetNa0Vn01jBPd27sf1nMs+Aznn2+ph9ZabH+k12qfcdo+Vf7mObP6jswnrNgIhY5PUzY0VQenqj1aTPDFzcvIqFkMIWDaaOeXsBhIxLkSVWV013GIsYrrkV1xuuqWjLK7VSuExCBZDGSiBEShEu7QLNCGNKGZJAgUxJCQgEwiAJhBmFeAYyFo2ZrgXGI2wgLBJVJvAtG3WBKSLF5QgssBLbYRFiRO1VWSRChJGwkgKMsSAo92PQSEGPBdB5tmW/lV+qw+/sv6y/xD4kWO0flj2HQCbDXONNT5II3H1WMO7mcsXyS7dB/ea39Mf9dXFgHqH2KB95v3AgtMkoSXbPv0+gj2monNvdW5M9QzRWMRgVSKqwIXcJpJpxZXYTVQT1RotBsZZGy3lSUUQhElUkaRtdMQyytdcOqSRSDeMFYF1gLsYJjDskH5cAYlwsItcIKoA9shobbB2LAWeLtGXEARIWnTeFIJ6zNnhIJ2X2kqtWaz7Qb1GbF7R7RZ7PpAVFJhFqli5kZgTtm08GoFYOpb6rSD3Pd5r9BpDdYEzhert+FO5h/iPxADCJwi4VR7AS2E+23HjutR4nqzY5HbJzNde2cKOg6wrekZ7t0lKKu8x5Mt1239cV6K+kerBlaq4wgk4RxZ5JUS2JIEnbLsVYNxCESpgDGYeswYEKiwGEhhACWEAhME0zMo7GBBErsmboRDAla5bbCLL4gLMIB466ReyuAi4gSsceqU8mBuJRlhFkEQANXAukbYQTCAsywb/v8AT3jFgjng2mHN7/y6vkB+9Z/sIk3VsYIwGmpwf5tnNh7qMcLOUts3sWPSO+N682OR1yZrbPwj9Zblz9ZqO3ix1N1X5zn9B+UdoqlNNVHkTEwxinLyKgSwkkTAJq5diLJkLJhVUyjS7SuIECEQSAsuFgFSXxBAyd0CTBtJJmCBG2EQSAJdBAsBJlgJhECpME4hdsgrAVMz9Ixsk+X9IDCSZkyBBg2mTIABWWZUzjewXPtnvGfiLUeUgqTIVBtHuT3J/OTMmuHUtb8ccmG+ZurStAzyesyZOTK/s7c+sW004EZMmZNI4MlZKyZksyXAEnEyZAG8rMmQCrChZkyBDCUMmZAjEsizJkC6pLhRMmQLqsJsmTIE7BI2CZMgW2j2mYEmZA//2Q==">
            <a:hlinkClick r:id="rId2"/>
          </p:cNvPr>
          <p:cNvSpPr>
            <a:spLocks noChangeAspect="1" noChangeArrowheads="1"/>
          </p:cNvSpPr>
          <p:nvPr/>
        </p:nvSpPr>
        <p:spPr bwMode="auto">
          <a:xfrm>
            <a:off x="50800" y="-974725"/>
            <a:ext cx="2247900"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164" name="AutoShape 4" descr="data:image/jpeg;base64,/9j/4AAQSkZJRgABAQAAAQABAAD/2wCEAAkGBxISEhAQEhISEA8PEA8QDw8PEA8PEBAQFREWFhURFRUYHSggGBolHRUVITMhJSkrLi4uFyA0RD8sNyotLisBCgoKDg0OFxAQGi0dHx0rLS0tLSstLS0rKy0tLS0tLS0tLSsrLS0tNystKy0tNy0tLS0tKy0tLSstLS0tLS0rLf/AABEIANYA7AMBIgACEQEDEQH/xAAcAAACAgMBAQAAAAAAAAAAAAADBAECAAUGBwj/xAA6EAACAgEDAgQDBgQFBAMAAAABAgADEQQSITFBBRMiUQYyYSNCUnGBkRQzYqFyscHR4QcVJPA0orL/xAAaAQEAAwEBAQAAAAAAAAAAAAAAAQIDBAUG/8QAIhEBAQACAgICAwEBAAAAAAAAAAECEQMhBBIxQRMiYXFR/9oADAMBAAIRAxEAPwDjU1MYS3M1gUw1TmelMnzeUbRAIVTEa7IwjyzMyrRisxFTD1vAeQwymJVtGEMBxGh1MSQw6PAMxl63gSZCtiA3iYokI0HZbjp16ADrntIt1NrY422Q4v05wMnHOB78QTXczZaDTZKc2V+YwVwr2orIAx+ZhjqMY4EwfDW85rbDsbXwvFgVXwoVCcZPHqyRjM5r5P8AyPQngXXyUotHvCs0HqPDLDueo7lr3C0uoR89yyKMjB43AY/YxSmzIwWVH7IzD1/4W6H9+ZfDnxvyx5PDzw/o7mAsEXOqEt52ZtuOa41DpKBZJsmBpKgqiFBwIJGg7rR0zAxj1gHkmyCd4ESDBl5m+BV5TdLMYOBpGpgzVGRYDJ2yE/ACJDoslRCESS1KLDIsGhhlMIXEMhghDIYB1MJW0GJYQGxIImViZZAsjy+m1nl2K+AcbhyAcZGAR9cmBUxbWf6f7ymU3LGnHlrKV1Ph2pKsoO/1MCNQLNpJIBCsh9JIbccHGRmbWs7QjN66kdi6qSltJY+o46rtZh0wCMcd5yul8UqahyybrFerzK84Xy9rZcA/N6jnH9Rjej1JxuGDSyNssV95qwASrkjIBAxu5GAM8gkefZrp9Djl7Tboaa93lgnzNu8blOxiwb0LZno5DAgnhuh7Suo0wYG1mVKyzDCVhBYUPLMOfLcYJ4HY/lFNDq/tA+VPmbkcAjYFwRssXqoBxyCduD2yBttG6lKyflWvddnqxTaBYf66yTn8s+0hLkvEfh0EtbWbthwXzUSQT0yAOc8HI4I9uh1P/brRWbO6kZqIw5XHzr+If3E9N3HZusOwMSiouRyT/LbHJDZyMdN0T/7erKwSt13Z5exyRnPzDkYzwR1DDPvL48mUYcvj4ZvLk1f/ALxG6bsza+NfBZTL1FkVRyjjfiz8OV6g9j0/WaA02VrvZCEB2lwPSG9j7H852YcuOTy+bxcsP7Dd2o2j/KKDURG7U5MC18025bNNn58q1s16XTDdJQbNsurRFbYXfAa3yN0XWyEzA52uwiNV3SX00oa8SJKvbDKPDZidfEZR5KgyCGQQaNDowgTCoZRcQyrAKhhIELLkQGK3l7DEq35hXsgSryL+RAmyRZbxIsTj8g6W5q7VZQD1DqRkFO/H5czceF6IE3jcK2qXeNuSFTcct9cEg/kP32Pwf4FuB1LYJRsLWepbGVJ54BbaPrH/ABXwnKIaiFILb72GA4dXV1x3QFATzxkiefy5by6e742Fxw7cpdqmpzYQdrUDy/MyxYDO5AVz6dpXAPIyDyBmdJ4L43XamwMMGpkOSB5bbQeR1KkZGfw8HkCcP4i11J/hrVNiq5VqjY27PYqR1HJx25Pvyho/EX01gfa1ij5S4IO08A56EdJR0Pc9FeNouYZZi2kZBgnKMU4J4zuBOfbHtDKGA3u+HUsdiEgNglXTjlugOfrOS/6ceLeeNRW7KAlbWr7+s7Wc59tnX+qdH4fqyftiAHe0hrWOK61ZAwRR94++Mc5gM6msHoLmUr1BZc1k8gbiM4JDCarxXwgPVam4/aLi3zVHP4HDAYx9OZtFZmVDixlS1lz6KlwWKdG5+8OvtLo7rn02HY4Qh0rszWx4U7Tkj1fXpEuu0WSvCvHfDLdI5SwEAY2scYYHuMdZrDfPcfFdNS6uHqC4sNZDrw1b9AFfGCN4+XnieW/FPwmNNWbUYlktKWVENnYRlbACMrjoQZ1cfN9V5/P4k+cWlS2SbIlXbCI2Z0TLbzrho9S0MWi9MsWlmY6GNJ0iNRjiniBZ0ETtWLfx31kNqM95G4nVY5lPOlGeAdpFq2OGzo1UIms+s1DNKh5Hs0/E6GvWRyrVicoLozVqj7yZkreKx11Woh2YETmKNZNr4bqA9laHozqMc+/0i3SuOG7o+mkdsFVOD0OCAecdZbVeG3oQGTls45HYZnZaKhFABIRcAK9hWpHYEZX5Sx5HBjGroG1wVcONmMl0dh2wCFDH2xicd58t9PWx8Djnza8ztLjkqQPfBx+8a8G0jXsMdBnaPvO3GFUd517eBPk+l0LLxY71qWXcNxK5GFH9RyTHdF4VShBRWyzBNofgjqWLkYBCgtx3IHMXntmk4+Fhjl7b22fhunQKAAtgSs2HAAr9PRrD3JYFu/CjpC6vTqBp1tzbxSnlqMjLNyAB14z1ltPqUfKk4D2bBVWCK/JrxkADls8j29XaWtckBhtpR9SCCcbtlatzg8D5D195hp21ofiHwP8AiK0DBK7EJ06ucFw6ZNRbGBz8pA/H+WOB1Hh3lC2vU53OnmaS4ZAsKgkp7HIzweQRPTX8si98Pdt1NbA7Wszg055xt7GJeOaGi3zqmqVRYGtp3NWhSzgOfSTjkof1aEbeSeA+LnS2NbXlqrEeuwc5CN1zNtT8Ts1uneix61pbc4LkAs2c+k5Hc9j1gPHfh96Ct1ANtDqznJV3QcEo4XqB74mvXw3epvp+zdNrWKRyB2cDoV+okj1mrxZX2gshG4WWE2+osSXVFZsqMYGSQBgR7S+WRvJcqbN7N9jcrEH011hPWRnHPH955Ppb7E4UjafVyVbB7+gkKc46n+07jwjV2Hy28vK7T6xUbnPcjYzvx/h9u0mDrDZtrt3ceYDmolmB3DaFNdnqB/wEwHiWjrt2VuAljIVZGbbwACSjkZHPZuOYtofEd2zgnJBC6hkWrPQgVdVbjoDnmPVXoScnfYBtFAz5SjPPl2H5D05JH5CNjx34t+GX0z7q0YoWYOAM7WB4OB0yPbiaTTtme8azTYAAIFzWeYtbclMnncPwgZ9a8e+es8h+JPh2zSu1hH2L3WIrcZV85NZHvz1HE34s/qvP8rg69oTWZBVtDATseXYJWIbdBoJUtCrni0lLDKTJhHdoyLZLNFxLiSrcWNKy5EjEAUlZJEwQsNW8e8L8SNN1V3P2discYzjvjPfGZrQZDHiLeldTe3vXgzIa62AJa0ZaxsM1VYG7cg6MCpGR756x8IABZghScJdtFzsOuxacEJnntgTzX/p54uGq/h3bc9dqYRmK507YGAfowHTpx7z0ytjmxyr2MG8tVDFb6umAyjGQepI5IA6zjymq9jDKXGViV7cDdp97Nna4AKnr5jkfOfoMAGVufc2A4IVRVUtYJHmN87dySOCSBn5o3Qdx2JeHsYK1r2IgZB2UDgg8HA7dY5TWAd25VrqDJWMcf1tyepxj9D7yq+mtVxULbEC1rUorSywkFmVckbc7mJLAYPtBaTSmx1DFvsKhnzVDHe/UqnRejDPXmMA1batzhnssNrhSGbAO8jA6fcHSF0jO7WslZDNbje52jaiqMcjPXPaEXprnylVr72Jay0AFvTk2bT6Rx2gdRbVXZSqkFg7grWAzDNZ4O38h19pGrCeSPNtA3WKfKB2p67wfzbjP+0DqbTvpWuohc2MuQUU4UDd0z98dpGlQUr31MFqYult5Q5RCWW1/TnOcHp+RnPeKfDRLK+kU1GxTYqtsNb5+ZMAjaDkTo9HYAn2lpUNZeQtfpJJtbp1Zv0i2lQZoC0b8LeS7sMY6c7skYyO0DzSzS6jTblvqdVLFT6d2wYBG2zOG6++Y1oGaxSKi+SASUcr07kZ/zE9F1lFTs1L11OttWGpS21wCrHG5UTAPPcCclf8ADrU/+RXsrVGfYj2qpwGwFVwQQM++ZK0bXwvxgncNxsbap22WlC+BgjIb/wChU5m/o8QbA3h6lG0LtTUWKD/Q2fT06H0mee6vVAPaGrdVO3e62JaA/wC5rtXPbqPoZufDfF9qE+Z5KqFUKGc6d3/Ev4M9SMHkSdDtdO7YPl4diQu/YwYcZ6s/2bcnj5TNJ8V+D16ilaTY9bKXejO1/tCPV5u3OznGf1htD4yLAPMRRYAGXzkoKW4HqTf6Q3B47xq/xDZz5VYoZlc7W3enGcYU8MMHv0MmXtGUlmq8ZTIJU8MpIYexBwY2jRC/UK9trr8r2Oy9+CTiM1PO7G7eFy46ypovBM8qzSs0c7SgSyrJUQgmLuqoEvMxLYhW1WRiXxKmEKESuJeZiE7QBIZZaYYAlsZGV1JDKQQR7z2z4N8VGpppvB9TOaXDOUsW9RhQtn1XHByOJ4q1c2ngHxJbow9ahbKLGDNUw6OBgWIezdvYzHkx3OnXwcvrdV7zprHNWcpZc/JS+sVvvZgucjggcDIBHAjd1ACrV/DDDYUms1vlAPVy205xx07zjvhb4nr1FQG5bFLncl5KNWwGQVbGB0I5x9DzOrS9ck+bqKPs8oXUWoAxPIYqwI4Hec9ehKbrubcdlL5CKoDeVWBvYlhwfZV94Gk2BbWd1qUW25C+o/NnqcDvNVrNUrO3/l2Ehq9uGpQ9MFjhRjviK6q7ThNTlvNbLlWZmty20cKOcnnOcS2lbdtbpwjHSqNz2s6thV8xwBSzY4OFOcHHE3Tix7gufLWtCpYlXsG6z9gfs+vql9JSUbS7KjWo3KetKEtS/JLck8YyB2g6E817iR5oUVFUpH2IG5ztdicM3P8AxKmieiKqnmVLvYq7taxCqOSx9Z5b8hn9JGkrIemtvtnTTtuqB8qqtmZDiwjnBweOc+3ePaqp/wCGTcypXtoq215JdWIUjd1PBPAHaKVnNhDL5VQrQLSnDWZdiQwXnOCDtHvz7QQPVVr5p2srbUCtsAq0tRdyBkZ5PpJx6v0mo+I2WkKWZQqVlh6UTavAV9uD1G7GctznibvU61M7n210IwuI2b1C7fLrBAOPMHLADgdZ498b/EJ1NzIgCVIzABc9M4Ck9yABk9zJk2W6IfEPjrapwQoqrT5FQtuY5+d26kn+0jSeO6lOBYcYxyFyV9icZP65mvrSMpXN8cHFnzVudJ8WXIjJsQg9Bhdu7n1MpByf9oHxH4j1F4CltiAY2IWA/uf+Jr/KllrlpxyM75GVnymgRutousIDNY5M+zO6RvgN8jfLezP0BAlpIEnEq23EASxEkCRJVquZUmWIldshMVky4r95LECQnagSE2gQZtg2fMGrV7LfaJ25MM0G4lcmuHQ/gniz6W5LlAcKTvqbOyxSCCD+h6z1fwH4tpKqyuyIxIrtVtoDHGaL0IKhhx6h1+k8fp05sda1GWdgqj6kztPEVTT0Lpl5CD1tx67D8z/nmVx4fyWunHm9enrXnMCtw2WqRtLA7MDdw3fHcHnvLaXT2vZYAtaKyqQS5sADDbkYAznHvPOPhvxp7a9u3dZUCtiq2w3UtwxYdGIHfHb9Z23hPjFTqpF9oFQZSNta79ODgEMq4BUjkZ7H3mFlnVdUu+421tI8pbbX3+SK2beQtavWwDqE6Hjd1yYZbGd7FpT0vXR6rAyLj1jco4JHTnjMwHTI4Y2V2JdnDtZ5m1yDnHPAYe3fPvA6e5nFR5rrrP8AC22H02MmR5bc/ID6SSefXxxzKtAlTNVQXLWJZSllzY2UuHClK16ZyMYH6mJahAv8YUOGrZi+ofDMCK1C1KfxEnoOBmbTULzbpqvSqjzxt4AZSC1a+zFgGJ7bjFdaqbmIA8k0EqMek3molFz+LaR+shDjPjDTHbWqla2G+lFVj5aKgwi57sCWLE9d88e8plYq3zAkN/izzPfvF9KLFWtwr/Zi1WOB6rVtdmIHcWKM/SeXfGng3lsLVHQbbcKcAjuD7dP3lsb2z5Zbi52pYyiwVIjSrOyPJzyVxIhNsowllVZmZMqZFGEzMyJEhIwQwgrMa2wTEzT1Ye+1PKMw1iQXME5kfC0lXZgINrJQmVlWkxjC5lTJAmESFkSDJkQnapg3MK0a8H8NOotWv7vzWN+GsdT/AKSNbuotjW5+EtD5aNrHGGIKacf/AKs/0/eIeJag2uR9es3HxDrQMVphVUbVA6ACc5bZ5aFj8zcLOnLXHjJGmE3d0rr9Uysq1syNWQ29GKsG7YYcibHw34y1tVq3eaWdRgkogLj8L4A3j85olXJz1J6wwqnDcfbtveXXw9r+Gfi+rUI7Ba2AVmtoya7UYjl6weMf057Ejng9DRq3c4baarUK2WK3mvbTyN4AGN6jhh7HPafOlLNWwsRijryrKcETdaX4x1Fdm8rWykjcgU1jgn1IQco3OciUywsa4c8vy99ucUolYxuDA6J8gi5u1Tt7sDgt9c9RAFFWmupmxVdcGFgABptDF3DDsAVxnoOnScX4L8daY17wtVbN9lbRaQu9tueMjgEdxwT27zb6P4jr8zKOr5BUafligwOS54LYAAYcgcYPUZ6bSxt9TX/8hXBHlvVuZMfZ5BZ/T18thYxz9SDwJzPxLpVfT3I1nPltWzYDKfLOw2BlHPGGx16zcanxCry7GSzyLbGYKhwagDhSu4cbQACfr7Tlvi/4kRarDivzrixrCnJINYQvnHyk5PXt0ib+i2a7eaaf949WsV06R9Fndi8LmvYTLAsI2wgXWWsUxyAMriExIIkNNhmTJIk7JGk+x1bveW3CAxME0YaXdIB0jG+YTI1slsIkSsbdRBGqVsbzIGZCbJm2Qewe2YVhNswiE7Acfqew+s7HR6caTT4P860brP6Rj0p+n+c1vwz4eGY6iz+VRyoP37ew/TrKeOa42MR1zmbceOv2q+PfRG2zexJ6cnM1WruNj5+6OFEZ11uB5a9T80BTVMM8vat7fWLUVRgJCV1QmyTMdOTLk3SbVwT1RxhKbZFi2OeiTUfT+0mhXRg6MyOpyrISrA/QiOiuXSiR6Lfn0ANXqCGButIbIbNjnIPUdZldJOM5OAAMknA9hHU08MlEmYK5c+4DVVGRL7JDTSRzZ5bDaCIhWEqUk2KyglZgrMLtmbpGlvehiuTxLEZlNsaTsXbKkRgpBlZZXYJEoYZhAsJSrYo3SVaVIkqI0voUJM8uSstJZboLVydPpGtdal+ZyAPp7n8hCMwm/wDCaf4elr24stXCA9Vr9/oTJmO7prh2r4vetNa0Vn01jBPd27sf1nMs+Aznn2+ph9ZabH+k12qfcdo+Vf7mObP6jswnrNgIhY5PUzY0VQenqj1aTPDFzcvIqFkMIWDaaOeXsBhIxLkSVWV013GIsYrrkV1xuuqWjLK7VSuExCBZDGSiBEShEu7QLNCGNKGZJAgUxJCQgEwiAJhBmFeAYyFo2ZrgXGI2wgLBJVJvAtG3WBKSLF5QgssBLbYRFiRO1VWSRChJGwkgKMsSAo92PQSEGPBdB5tmW/lV+qw+/sv6y/xD4kWO0flj2HQCbDXONNT5II3H1WMO7mcsXyS7dB/ea39Mf9dXFgHqH2KB95v3AgtMkoSXbPv0+gj2monNvdW5M9QzRWMRgVSKqwIXcJpJpxZXYTVQT1RotBsZZGy3lSUUQhElUkaRtdMQyytdcOqSRSDeMFYF1gLsYJjDskH5cAYlwsItcIKoA9shobbB2LAWeLtGXEARIWnTeFIJ6zNnhIJ2X2kqtWaz7Qb1GbF7R7RZ7PpAVFJhFqli5kZgTtm08GoFYOpb6rSD3Pd5r9BpDdYEzhert+FO5h/iPxADCJwi4VR7AS2E+23HjutR4nqzY5HbJzNde2cKOg6wrekZ7t0lKKu8x5Mt1239cV6K+kerBlaq4wgk4RxZ5JUS2JIEnbLsVYNxCESpgDGYeswYEKiwGEhhACWEAhME0zMo7GBBErsmboRDAla5bbCLL4gLMIB466ReyuAi4gSsceqU8mBuJRlhFkEQANXAukbYQTCAsywb/v8AT3jFgjng2mHN7/y6vkB+9Z/sIk3VsYIwGmpwf5tnNh7qMcLOUts3sWPSO+N682OR1yZrbPwj9Zblz9ZqO3ix1N1X5zn9B+UdoqlNNVHkTEwxinLyKgSwkkTAJq5diLJkLJhVUyjS7SuIECEQSAsuFgFSXxBAyd0CTBtJJmCBG2EQSAJdBAsBJlgJhECpME4hdsgrAVMz9Ixsk+X9IDCSZkyBBg2mTIABWWZUzjewXPtnvGfiLUeUgqTIVBtHuT3J/OTMmuHUtb8ccmG+ZurStAzyesyZOTK/s7c+sW004EZMmZNI4MlZKyZksyXAEnEyZAG8rMmQCrChZkyBDCUMmZAjEsizJkC6pLhRMmQLqsJsmTIE7BI2CZMgW2j2mYEmZA//2Q==">
            <a:hlinkClick r:id="rId2"/>
          </p:cNvPr>
          <p:cNvSpPr>
            <a:spLocks noChangeAspect="1" noChangeArrowheads="1"/>
          </p:cNvSpPr>
          <p:nvPr/>
        </p:nvSpPr>
        <p:spPr bwMode="auto">
          <a:xfrm>
            <a:off x="50800" y="-974725"/>
            <a:ext cx="2247900"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166" name="Picture 6" descr="http://my.clevelandclinic.org/ccf/media/Images/heart/GORE-HELEX.jpg?la=en">
            <a:hlinkClick r:id="rId3"/>
          </p:cNvPr>
          <p:cNvPicPr>
            <a:picLocks noChangeAspect="1" noChangeArrowheads="1"/>
          </p:cNvPicPr>
          <p:nvPr/>
        </p:nvPicPr>
        <p:blipFill>
          <a:blip r:embed="rId4" cstate="print"/>
          <a:srcRect/>
          <a:stretch>
            <a:fillRect/>
          </a:stretch>
        </p:blipFill>
        <p:spPr bwMode="auto">
          <a:xfrm>
            <a:off x="4572000" y="1524000"/>
            <a:ext cx="3648075" cy="4114800"/>
          </a:xfrm>
          <a:prstGeom prst="rect">
            <a:avLst/>
          </a:prstGeom>
          <a:noFill/>
        </p:spPr>
      </p:pic>
      <p:pic>
        <p:nvPicPr>
          <p:cNvPr id="92167" name="Picture 7"/>
          <p:cNvPicPr>
            <a:picLocks noChangeAspect="1" noChangeArrowheads="1"/>
          </p:cNvPicPr>
          <p:nvPr/>
        </p:nvPicPr>
        <p:blipFill>
          <a:blip r:embed="rId5" cstate="print"/>
          <a:srcRect/>
          <a:stretch>
            <a:fillRect/>
          </a:stretch>
        </p:blipFill>
        <p:spPr bwMode="auto">
          <a:xfrm>
            <a:off x="457200" y="1600200"/>
            <a:ext cx="4038600" cy="44958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609600" y="304800"/>
            <a:ext cx="7772400" cy="754063"/>
          </a:xfrm>
        </p:spPr>
        <p:style>
          <a:lnRef idx="1">
            <a:schemeClr val="accent1"/>
          </a:lnRef>
          <a:fillRef idx="2">
            <a:schemeClr val="accent1"/>
          </a:fillRef>
          <a:effectRef idx="1">
            <a:schemeClr val="accent1"/>
          </a:effectRef>
          <a:fontRef idx="minor">
            <a:schemeClr val="dk1"/>
          </a:fontRef>
        </p:style>
        <p:txBody>
          <a:bodyPr anchor="b"/>
          <a:lstStyle/>
          <a:p>
            <a:pPr eaLnBrk="1" hangingPunct="1"/>
            <a:r>
              <a:rPr lang="en-US" sz="3200" b="1" dirty="0" smtClean="0"/>
              <a:t>(3) PDA:  Patent </a:t>
            </a:r>
            <a:r>
              <a:rPr lang="en-US" sz="3200" b="1" dirty="0" err="1" smtClean="0"/>
              <a:t>Ductus</a:t>
            </a:r>
            <a:r>
              <a:rPr lang="en-US" sz="3200" b="1" dirty="0" smtClean="0"/>
              <a:t> </a:t>
            </a:r>
            <a:r>
              <a:rPr lang="en-US" sz="3200" b="1" dirty="0" err="1" smtClean="0"/>
              <a:t>Arteriosus</a:t>
            </a:r>
            <a:endParaRPr lang="en-US" sz="3200" b="1" dirty="0" smtClean="0"/>
          </a:p>
        </p:txBody>
      </p:sp>
      <p:sp>
        <p:nvSpPr>
          <p:cNvPr id="19461" name="Rectangle 5" descr="Rectangle: Click to edit Master text styles&#10;Second level&#10;Third level&#10;Fourth level&#10;Fifth level"/>
          <p:cNvSpPr>
            <a:spLocks noGrp="1" noChangeArrowheads="1"/>
          </p:cNvSpPr>
          <p:nvPr>
            <p:ph type="body" idx="1"/>
          </p:nvPr>
        </p:nvSpPr>
        <p:spPr>
          <a:xfrm>
            <a:off x="228600" y="1530350"/>
            <a:ext cx="8610600" cy="5099050"/>
          </a:xfrm>
          <a:noFill/>
        </p:spPr>
        <p:txBody>
          <a:bodyPr/>
          <a:lstStyle/>
          <a:p>
            <a:pPr eaLnBrk="1" hangingPunct="1"/>
            <a:r>
              <a:rPr lang="en-US" dirty="0" smtClean="0"/>
              <a:t>it’s failed to closed at birth ,blood will shunt from the aorta to the pulmonary artery.</a:t>
            </a:r>
          </a:p>
          <a:p>
            <a:pPr eaLnBrk="1" hangingPunct="1"/>
            <a:r>
              <a:rPr lang="en-GB" b="1" dirty="0" smtClean="0"/>
              <a:t>S &amp; S: </a:t>
            </a:r>
            <a:r>
              <a:rPr lang="en-GB" dirty="0" err="1" smtClean="0"/>
              <a:t>dyspnea</a:t>
            </a:r>
            <a:r>
              <a:rPr lang="en-GB" dirty="0" smtClean="0"/>
              <a:t>, tachycardia, </a:t>
            </a:r>
            <a:r>
              <a:rPr lang="en-GB" dirty="0" err="1" smtClean="0"/>
              <a:t>tachypnia</a:t>
            </a:r>
            <a:r>
              <a:rPr lang="en-GB" dirty="0" smtClean="0"/>
              <a:t> widening pulse pressure, hypotension  CHF, Intercostals retraction, High risk to respiratory infection</a:t>
            </a:r>
          </a:p>
          <a:p>
            <a:pPr eaLnBrk="1" hangingPunct="1"/>
            <a:endParaRPr lang="en-US" dirty="0" smtClean="0"/>
          </a:p>
        </p:txBody>
      </p:sp>
      <p:sp>
        <p:nvSpPr>
          <p:cNvPr id="28676" name="Slide Number Placeholder 3"/>
          <p:cNvSpPr>
            <a:spLocks noGrp="1"/>
          </p:cNvSpPr>
          <p:nvPr>
            <p:ph type="sldNum" sz="quarter" idx="12"/>
          </p:nvPr>
        </p:nvSpPr>
        <p:spPr>
          <a:noFill/>
        </p:spPr>
        <p:txBody>
          <a:bodyPr/>
          <a:lstStyle/>
          <a:p>
            <a:fld id="{AE9C54DA-C85E-425C-A702-9C7A25D15008}" type="slidenum">
              <a:rPr lang="en-GB" smtClean="0"/>
              <a:pPr/>
              <a:t>32</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checkerboard(across)">
                                      <p:cBhvr>
                                        <p:cTn id="7" dur="500"/>
                                        <p:tgtEl>
                                          <p:spTgt spid="1946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9461">
                                            <p:txEl>
                                              <p:pRg st="0" end="0"/>
                                            </p:txEl>
                                          </p:spTgt>
                                        </p:tgtEl>
                                        <p:attrNameLst>
                                          <p:attrName>style.visibility</p:attrName>
                                        </p:attrNameLst>
                                      </p:cBhvr>
                                      <p:to>
                                        <p:strVal val="visible"/>
                                      </p:to>
                                    </p:set>
                                    <p:animEffect transition="in" filter="checkerboard(across)">
                                      <p:cBhvr>
                                        <p:cTn id="12" dur="500"/>
                                        <p:tgtEl>
                                          <p:spTgt spid="194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9461">
                                            <p:txEl>
                                              <p:pRg st="1" end="1"/>
                                            </p:txEl>
                                          </p:spTgt>
                                        </p:tgtEl>
                                        <p:attrNameLst>
                                          <p:attrName>style.visibility</p:attrName>
                                        </p:attrNameLst>
                                      </p:cBhvr>
                                      <p:to>
                                        <p:strVal val="visible"/>
                                      </p:to>
                                    </p:set>
                                    <p:animEffect transition="in" filter="checkerboard(across)">
                                      <p:cBhvr>
                                        <p:cTn id="17" dur="500"/>
                                        <p:tgtEl>
                                          <p:spTgt spid="194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p:bldP spid="1946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endParaRPr lang="en-US" smtClean="0"/>
          </a:p>
        </p:txBody>
      </p:sp>
      <p:sp>
        <p:nvSpPr>
          <p:cNvPr id="29699" name="Rectangle 3"/>
          <p:cNvSpPr>
            <a:spLocks noGrp="1" noChangeArrowheads="1"/>
          </p:cNvSpPr>
          <p:nvPr>
            <p:ph type="body" idx="1"/>
          </p:nvPr>
        </p:nvSpPr>
        <p:spPr/>
        <p:txBody>
          <a:bodyPr/>
          <a:lstStyle/>
          <a:p>
            <a:pPr eaLnBrk="1" hangingPunct="1"/>
            <a:endParaRPr lang="en-US" smtClean="0"/>
          </a:p>
        </p:txBody>
      </p:sp>
      <p:pic>
        <p:nvPicPr>
          <p:cNvPr id="29700" name="Picture 4" descr="patent ductus arteriosus"/>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701" name="Slide Number Placeholder 4"/>
          <p:cNvSpPr>
            <a:spLocks noGrp="1"/>
          </p:cNvSpPr>
          <p:nvPr>
            <p:ph type="sldNum" sz="quarter" idx="12"/>
          </p:nvPr>
        </p:nvSpPr>
        <p:spPr>
          <a:noFill/>
        </p:spPr>
        <p:txBody>
          <a:bodyPr/>
          <a:lstStyle/>
          <a:p>
            <a:fld id="{3445A95D-7EFC-4B03-85C9-66C1FB9027DE}" type="slidenum">
              <a:rPr lang="en-GB" smtClean="0"/>
              <a:pPr/>
              <a:t>33</a:t>
            </a:fld>
            <a:endParaRPr lang="en-GB"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US" dirty="0" smtClean="0"/>
              <a:t>Treatment </a:t>
            </a:r>
          </a:p>
        </p:txBody>
      </p:sp>
      <p:sp>
        <p:nvSpPr>
          <p:cNvPr id="3" name="Content Placeholder 2"/>
          <p:cNvSpPr>
            <a:spLocks noGrp="1"/>
          </p:cNvSpPr>
          <p:nvPr>
            <p:ph idx="1"/>
          </p:nvPr>
        </p:nvSpPr>
        <p:spPr/>
        <p:txBody>
          <a:bodyPr>
            <a:normAutofit fontScale="92500" lnSpcReduction="10000"/>
          </a:bodyPr>
          <a:lstStyle/>
          <a:p>
            <a:r>
              <a:rPr lang="en-US" b="1" dirty="0" smtClean="0"/>
              <a:t>Observation .</a:t>
            </a:r>
            <a:r>
              <a:rPr lang="en-US" dirty="0" smtClean="0"/>
              <a:t> In a premature baby, a PDA often closes on its own. The doctor will monitor your baby's heart to make sure the open blood vessel is closing properly. </a:t>
            </a:r>
          </a:p>
          <a:p>
            <a:r>
              <a:rPr lang="en-US" b="1" dirty="0" smtClean="0"/>
              <a:t>Medications.</a:t>
            </a:r>
            <a:r>
              <a:rPr lang="en-US" dirty="0" smtClean="0"/>
              <a:t> In a premature baby, </a:t>
            </a:r>
            <a:r>
              <a:rPr lang="en-US" dirty="0" err="1" smtClean="0"/>
              <a:t>nonsteroidal</a:t>
            </a:r>
            <a:r>
              <a:rPr lang="en-US" dirty="0" smtClean="0"/>
              <a:t> anti-inflammatory drugs (NSAIDs) — such as ibuprofen (Advil, Infant's Motrin, others) or </a:t>
            </a:r>
            <a:r>
              <a:rPr lang="en-US" dirty="0" err="1" smtClean="0"/>
              <a:t>indomethacin</a:t>
            </a:r>
            <a:r>
              <a:rPr lang="en-US" dirty="0" smtClean="0"/>
              <a:t> (</a:t>
            </a:r>
            <a:r>
              <a:rPr lang="en-US" dirty="0" err="1" smtClean="0"/>
              <a:t>Indocin</a:t>
            </a:r>
            <a:r>
              <a:rPr lang="en-US" dirty="0" smtClean="0"/>
              <a:t>) — might be used to help close a PDA. NSAIDs block the </a:t>
            </a:r>
            <a:r>
              <a:rPr lang="en-US" dirty="0" err="1" smtClean="0"/>
              <a:t>hormonelike</a:t>
            </a:r>
            <a:r>
              <a:rPr lang="en-US" dirty="0" smtClean="0"/>
              <a:t> chemicals in the body that keep the PDA open. </a:t>
            </a:r>
          </a:p>
          <a:p>
            <a:pPr eaLnBrk="1" hangingPunct="1">
              <a:defRPr/>
            </a:pPr>
            <a:endParaRPr lang="en-GB" dirty="0" smtClean="0"/>
          </a:p>
        </p:txBody>
      </p:sp>
      <p:sp>
        <p:nvSpPr>
          <p:cNvPr id="30724" name="Slide Number Placeholder 3"/>
          <p:cNvSpPr>
            <a:spLocks noGrp="1"/>
          </p:cNvSpPr>
          <p:nvPr>
            <p:ph type="sldNum" sz="quarter" idx="12"/>
          </p:nvPr>
        </p:nvSpPr>
        <p:spPr>
          <a:noFill/>
        </p:spPr>
        <p:txBody>
          <a:bodyPr/>
          <a:lstStyle/>
          <a:p>
            <a:fld id="{82253A8D-7060-4323-B91F-F773513A8A67}" type="slidenum">
              <a:rPr lang="en-GB" smtClean="0"/>
              <a:pPr/>
              <a:t>34</a:t>
            </a:fld>
            <a:endParaRPr lang="en-GB"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smtClean="0"/>
              <a:t>Treatment </a:t>
            </a:r>
            <a:endParaRPr lang="en-US" dirty="0"/>
          </a:p>
        </p:txBody>
      </p:sp>
      <p:sp>
        <p:nvSpPr>
          <p:cNvPr id="3" name="Content Placeholder 2"/>
          <p:cNvSpPr>
            <a:spLocks noGrp="1"/>
          </p:cNvSpPr>
          <p:nvPr>
            <p:ph idx="1"/>
          </p:nvPr>
        </p:nvSpPr>
        <p:spPr/>
        <p:txBody>
          <a:bodyPr/>
          <a:lstStyle/>
          <a:p>
            <a:r>
              <a:rPr lang="en-US" b="1" dirty="0" smtClean="0"/>
              <a:t>Open-heart surgery.</a:t>
            </a:r>
            <a:r>
              <a:rPr lang="en-US" dirty="0" smtClean="0"/>
              <a:t>. A surgeon makes a small cut between child's ribs to reach child's heart and repair the open duct using stitches or clips</a:t>
            </a:r>
            <a:r>
              <a:rPr lang="en-US" dirty="0"/>
              <a:t> </a:t>
            </a:r>
            <a:r>
              <a:rPr lang="en-US" dirty="0" smtClean="0"/>
              <a:t>called </a:t>
            </a:r>
            <a:r>
              <a:rPr lang="en-US" dirty="0"/>
              <a:t>a left </a:t>
            </a:r>
            <a:r>
              <a:rPr lang="en-US" b="1" dirty="0" smtClean="0">
                <a:solidFill>
                  <a:srgbClr val="FF0000"/>
                </a:solidFill>
              </a:rPr>
              <a:t>thoracotomy.</a:t>
            </a:r>
            <a:endParaRPr lang="en-US" b="1"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solidFill>
            <a:srgbClr val="66FFFF"/>
          </a:solidFill>
        </p:spPr>
        <p:txBody>
          <a:bodyPr/>
          <a:lstStyle/>
          <a:p>
            <a:pPr eaLnBrk="1" hangingPunct="1">
              <a:defRPr/>
            </a:pPr>
            <a:r>
              <a:rPr lang="en-US" sz="3200" b="1" dirty="0" smtClean="0">
                <a:solidFill>
                  <a:schemeClr val="tx1">
                    <a:lumMod val="95000"/>
                    <a:lumOff val="5000"/>
                  </a:schemeClr>
                </a:solidFill>
              </a:rPr>
              <a:t>2. Obstruction of blood flow out of the heart</a:t>
            </a:r>
            <a:endParaRPr lang="en-GB" sz="3200" b="1" dirty="0" smtClean="0">
              <a:solidFill>
                <a:schemeClr val="tx1">
                  <a:lumMod val="95000"/>
                  <a:lumOff val="5000"/>
                </a:schemeClr>
              </a:solidFill>
            </a:endParaRPr>
          </a:p>
        </p:txBody>
      </p:sp>
      <p:sp>
        <p:nvSpPr>
          <p:cNvPr id="32771" name="Rectangle 3"/>
          <p:cNvSpPr>
            <a:spLocks noGrp="1" noChangeArrowheads="1"/>
          </p:cNvSpPr>
          <p:nvPr>
            <p:ph type="body" idx="1"/>
          </p:nvPr>
        </p:nvSpPr>
        <p:spPr/>
        <p:txBody>
          <a:bodyPr/>
          <a:lstStyle/>
          <a:p>
            <a:pPr eaLnBrk="1" hangingPunct="1"/>
            <a:r>
              <a:rPr lang="en-GB" b="1" dirty="0" err="1" smtClean="0"/>
              <a:t>Coarctation</a:t>
            </a:r>
            <a:r>
              <a:rPr lang="en-GB" b="1" dirty="0" smtClean="0"/>
              <a:t> of the Aorta (COA)</a:t>
            </a:r>
          </a:p>
          <a:p>
            <a:pPr eaLnBrk="1" hangingPunct="1"/>
            <a:r>
              <a:rPr lang="en-GB" dirty="0" smtClean="0"/>
              <a:t>Localized narrowing near the insertion of the </a:t>
            </a:r>
            <a:r>
              <a:rPr lang="en-GB" dirty="0" err="1" smtClean="0"/>
              <a:t>ductus</a:t>
            </a:r>
            <a:r>
              <a:rPr lang="en-GB" dirty="0" smtClean="0"/>
              <a:t> </a:t>
            </a:r>
            <a:r>
              <a:rPr lang="en-GB" dirty="0" err="1" smtClean="0"/>
              <a:t>arteriosus</a:t>
            </a:r>
            <a:r>
              <a:rPr lang="en-GB" dirty="0" smtClean="0"/>
              <a:t> resulting an increase the pressure proximal to defect.</a:t>
            </a:r>
          </a:p>
          <a:p>
            <a:pPr eaLnBrk="1" hangingPunct="1">
              <a:buFontTx/>
              <a:buNone/>
            </a:pPr>
            <a:r>
              <a:rPr lang="en-GB" b="1" dirty="0" smtClean="0"/>
              <a:t>Sign and symptom:</a:t>
            </a:r>
          </a:p>
          <a:p>
            <a:pPr eaLnBrk="1" hangingPunct="1"/>
            <a:r>
              <a:rPr lang="en-GB" dirty="0" smtClean="0"/>
              <a:t>Pulse in the arms strong, weak or </a:t>
            </a:r>
            <a:r>
              <a:rPr lang="en-GB" dirty="0" err="1" smtClean="0"/>
              <a:t>abcsent</a:t>
            </a:r>
            <a:r>
              <a:rPr lang="en-GB" dirty="0" smtClean="0"/>
              <a:t> in the lower extremities, </a:t>
            </a:r>
            <a:r>
              <a:rPr lang="en-GB" dirty="0" err="1" smtClean="0"/>
              <a:t>hypotensive</a:t>
            </a:r>
            <a:r>
              <a:rPr lang="en-GB" dirty="0" smtClean="0"/>
              <a:t>, acidosis, headache and fainting  </a:t>
            </a:r>
          </a:p>
        </p:txBody>
      </p:sp>
      <p:sp>
        <p:nvSpPr>
          <p:cNvPr id="32772" name="Slide Number Placeholder 3"/>
          <p:cNvSpPr>
            <a:spLocks noGrp="1"/>
          </p:cNvSpPr>
          <p:nvPr>
            <p:ph type="sldNum" sz="quarter" idx="12"/>
          </p:nvPr>
        </p:nvSpPr>
        <p:spPr>
          <a:noFill/>
        </p:spPr>
        <p:txBody>
          <a:bodyPr/>
          <a:lstStyle/>
          <a:p>
            <a:fld id="{CA5B94F4-3567-495C-8AE2-D2EF6D2B7DD4}" type="slidenum">
              <a:rPr lang="en-GB" smtClean="0"/>
              <a:pPr/>
              <a:t>36</a:t>
            </a:fld>
            <a:endParaRPr lang="en-GB"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0"/>
            <a:ext cx="8229600" cy="1143000"/>
          </a:xfrm>
        </p:spPr>
        <p:txBody>
          <a:bodyPr/>
          <a:lstStyle/>
          <a:p>
            <a:pPr eaLnBrk="1" hangingPunct="1"/>
            <a:r>
              <a:rPr lang="en-GB" smtClean="0">
                <a:solidFill>
                  <a:schemeClr val="bg1"/>
                </a:solidFill>
              </a:rPr>
              <a:t>COA</a:t>
            </a:r>
          </a:p>
        </p:txBody>
      </p:sp>
      <p:sp>
        <p:nvSpPr>
          <p:cNvPr id="34819" name="Rectangle 3"/>
          <p:cNvSpPr>
            <a:spLocks noGrp="1" noChangeArrowheads="1"/>
          </p:cNvSpPr>
          <p:nvPr>
            <p:ph type="body" idx="1"/>
          </p:nvPr>
        </p:nvSpPr>
        <p:spPr/>
        <p:txBody>
          <a:bodyPr/>
          <a:lstStyle/>
          <a:p>
            <a:pPr eaLnBrk="1" hangingPunct="1"/>
            <a:endParaRPr lang="en-US" smtClean="0"/>
          </a:p>
        </p:txBody>
      </p:sp>
      <p:sp>
        <p:nvSpPr>
          <p:cNvPr id="34821" name="Slide Number Placeholder 5"/>
          <p:cNvSpPr>
            <a:spLocks noGrp="1"/>
          </p:cNvSpPr>
          <p:nvPr>
            <p:ph type="sldNum" sz="quarter" idx="12"/>
          </p:nvPr>
        </p:nvSpPr>
        <p:spPr>
          <a:noFill/>
        </p:spPr>
        <p:txBody>
          <a:bodyPr/>
          <a:lstStyle/>
          <a:p>
            <a:fld id="{A8B16B51-70DD-4A9D-8701-2D2AB0CDDB85}" type="slidenum">
              <a:rPr lang="en-GB" smtClean="0"/>
              <a:pPr/>
              <a:t>37</a:t>
            </a:fld>
            <a:endParaRPr lang="en-GB"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pPr eaLnBrk="1" hangingPunct="1"/>
            <a:r>
              <a:rPr lang="en-GB" dirty="0" smtClean="0"/>
              <a:t>Treatment </a:t>
            </a:r>
          </a:p>
        </p:txBody>
      </p:sp>
      <p:sp>
        <p:nvSpPr>
          <p:cNvPr id="33795" name="Rectangle 3"/>
          <p:cNvSpPr>
            <a:spLocks noGrp="1" noChangeArrowheads="1"/>
          </p:cNvSpPr>
          <p:nvPr>
            <p:ph type="body" idx="1"/>
          </p:nvPr>
        </p:nvSpPr>
        <p:spPr/>
        <p:txBody>
          <a:bodyPr/>
          <a:lstStyle/>
          <a:p>
            <a:pPr>
              <a:buNone/>
            </a:pPr>
            <a:r>
              <a:rPr lang="en-US" sz="2000" b="1" dirty="0" smtClean="0"/>
              <a:t>1. Resection with end-to-end </a:t>
            </a:r>
            <a:r>
              <a:rPr lang="en-US" sz="2000" b="1" dirty="0" err="1" smtClean="0"/>
              <a:t>anastomosis</a:t>
            </a:r>
            <a:r>
              <a:rPr lang="en-US" sz="2000" b="1" dirty="0" smtClean="0"/>
              <a:t>:</a:t>
            </a:r>
          </a:p>
          <a:p>
            <a:r>
              <a:rPr lang="en-US" sz="2000" dirty="0" smtClean="0"/>
              <a:t>This method involves removing the narrowed segment of the aorta (resection) followed by connecting the two ends of the aorta together (</a:t>
            </a:r>
            <a:r>
              <a:rPr lang="en-US" sz="2000" dirty="0" err="1" smtClean="0"/>
              <a:t>anastomosis</a:t>
            </a:r>
            <a:r>
              <a:rPr lang="en-US" sz="2000" dirty="0" smtClean="0"/>
              <a:t>).</a:t>
            </a:r>
          </a:p>
          <a:p>
            <a:pPr>
              <a:buNone/>
            </a:pPr>
            <a:r>
              <a:rPr lang="en-US" sz="2000" b="1" dirty="0" smtClean="0"/>
              <a:t>2. Bypass graft repair.</a:t>
            </a:r>
            <a:r>
              <a:rPr lang="en-US" sz="2000" dirty="0" smtClean="0"/>
              <a:t> This technique involves bypassing the narrowed area by inserting a plastic tube called a graft between the portions of the aorta.</a:t>
            </a:r>
          </a:p>
          <a:p>
            <a:pPr>
              <a:buNone/>
            </a:pPr>
            <a:r>
              <a:rPr lang="en-US" sz="2000" b="1" dirty="0" smtClean="0"/>
              <a:t>3. Patch </a:t>
            </a:r>
            <a:r>
              <a:rPr lang="en-US" sz="2000" b="1" dirty="0" err="1" smtClean="0"/>
              <a:t>aortoplasty</a:t>
            </a:r>
            <a:r>
              <a:rPr lang="en-US" sz="2000" b="1" dirty="0" smtClean="0"/>
              <a:t>.</a:t>
            </a:r>
            <a:r>
              <a:rPr lang="en-US" sz="2000" dirty="0" smtClean="0"/>
              <a:t> treat </a:t>
            </a:r>
            <a:r>
              <a:rPr lang="en-US" sz="2000" dirty="0" err="1" smtClean="0"/>
              <a:t>coarctation</a:t>
            </a:r>
            <a:r>
              <a:rPr lang="en-US" sz="2000" dirty="0" smtClean="0"/>
              <a:t> by cutting across the narrowed area of the aorta and then attaching a patch of synthetic material to widen the blood vessel. Patch </a:t>
            </a:r>
            <a:r>
              <a:rPr lang="en-US" sz="2000" dirty="0" err="1" smtClean="0"/>
              <a:t>aortoplasty</a:t>
            </a:r>
            <a:r>
              <a:rPr lang="en-US" sz="2000" dirty="0" smtClean="0"/>
              <a:t> is useful if the </a:t>
            </a:r>
            <a:r>
              <a:rPr lang="en-US" sz="2000" dirty="0" err="1" smtClean="0"/>
              <a:t>coarctation</a:t>
            </a:r>
            <a:r>
              <a:rPr lang="en-US" sz="2000" dirty="0" smtClean="0"/>
              <a:t> involves a long segment of the aorta.</a:t>
            </a:r>
          </a:p>
          <a:p>
            <a:pPr eaLnBrk="1" hangingPunct="1"/>
            <a:endParaRPr lang="en-GB" sz="2000" dirty="0" smtClean="0"/>
          </a:p>
        </p:txBody>
      </p:sp>
      <p:sp>
        <p:nvSpPr>
          <p:cNvPr id="33796" name="Slide Number Placeholder 3"/>
          <p:cNvSpPr>
            <a:spLocks noGrp="1"/>
          </p:cNvSpPr>
          <p:nvPr>
            <p:ph type="sldNum" sz="quarter" idx="12"/>
          </p:nvPr>
        </p:nvSpPr>
        <p:spPr>
          <a:noFill/>
        </p:spPr>
        <p:txBody>
          <a:bodyPr/>
          <a:lstStyle/>
          <a:p>
            <a:fld id="{605324FF-5EB5-4472-B38A-1327BCD32C08}" type="slidenum">
              <a:rPr lang="en-GB" smtClean="0"/>
              <a:pPr/>
              <a:t>38</a:t>
            </a:fld>
            <a:endParaRPr lang="en-GB"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cont … </a:t>
            </a:r>
            <a:endParaRPr lang="en-US" dirty="0"/>
          </a:p>
        </p:txBody>
      </p:sp>
      <p:sp>
        <p:nvSpPr>
          <p:cNvPr id="3" name="Content Placeholder 2"/>
          <p:cNvSpPr>
            <a:spLocks noGrp="1"/>
          </p:cNvSpPr>
          <p:nvPr>
            <p:ph idx="1"/>
          </p:nvPr>
        </p:nvSpPr>
        <p:spPr/>
        <p:txBody>
          <a:bodyPr/>
          <a:lstStyle/>
          <a:p>
            <a:pPr>
              <a:buNone/>
            </a:pPr>
            <a:r>
              <a:rPr lang="en-US" sz="2400" b="1" dirty="0" smtClean="0"/>
              <a:t>4. Balloon angioplasty and </a:t>
            </a:r>
            <a:r>
              <a:rPr lang="en-US" sz="2400" b="1" dirty="0" err="1" smtClean="0"/>
              <a:t>stenting</a:t>
            </a:r>
            <a:endParaRPr lang="en-US" sz="2400" b="1" dirty="0" smtClean="0"/>
          </a:p>
          <a:p>
            <a:pPr>
              <a:buNone/>
            </a:pPr>
            <a:endParaRPr lang="en-US" sz="2000" b="1" dirty="0" smtClean="0"/>
          </a:p>
          <a:p>
            <a:r>
              <a:rPr lang="en-US" sz="2000" dirty="0" smtClean="0"/>
              <a:t>Balloon angioplasty is an option for initially treating aortic </a:t>
            </a:r>
            <a:r>
              <a:rPr lang="en-US" sz="2000" dirty="0" err="1" smtClean="0"/>
              <a:t>coarctation</a:t>
            </a:r>
            <a:r>
              <a:rPr lang="en-US" sz="2000" dirty="0" smtClean="0"/>
              <a:t> or for treating re-narrowing (re-</a:t>
            </a:r>
            <a:r>
              <a:rPr lang="en-US" sz="2000" dirty="0" err="1" smtClean="0"/>
              <a:t>coarctation</a:t>
            </a:r>
            <a:r>
              <a:rPr lang="en-US" sz="2000" dirty="0" smtClean="0"/>
              <a:t>) that has occurred after surgery.</a:t>
            </a:r>
          </a:p>
          <a:p>
            <a:r>
              <a:rPr lang="en-US" sz="2000" dirty="0" smtClean="0"/>
              <a:t>During this procedure, the doctor inserts a thin, flexible tube (catheter) into an artery in your groin and threads it through your blood vessels to your heart using X-ray imaging.</a:t>
            </a:r>
          </a:p>
          <a:p>
            <a:r>
              <a:rPr lang="en-US" sz="2000" dirty="0" smtClean="0"/>
              <a:t>doctor places an </a:t>
            </a:r>
            <a:r>
              <a:rPr lang="en-US" sz="2000" dirty="0" err="1" smtClean="0"/>
              <a:t>uninflated</a:t>
            </a:r>
            <a:r>
              <a:rPr lang="en-US" sz="2000" dirty="0" smtClean="0"/>
              <a:t> balloon through the opening of the narrowed aorta. When the balloon is inflated, the aorta widens and blood flows more easily.</a:t>
            </a:r>
          </a:p>
          <a:p>
            <a:endParaRPr lang="en-US" sz="2000" dirty="0"/>
          </a:p>
        </p:txBody>
      </p:sp>
      <p:sp>
        <p:nvSpPr>
          <p:cNvPr id="4" name="Slide Number Placeholder 3"/>
          <p:cNvSpPr>
            <a:spLocks noGrp="1"/>
          </p:cNvSpPr>
          <p:nvPr>
            <p:ph type="sldNum" sz="quarter" idx="12"/>
          </p:nvPr>
        </p:nvSpPr>
        <p:spPr/>
        <p:txBody>
          <a:bodyPr/>
          <a:lstStyle/>
          <a:p>
            <a:pPr>
              <a:defRPr/>
            </a:pPr>
            <a:fld id="{8CFDFC13-ED11-434E-8CEB-BE20DC0383F7}" type="slidenum">
              <a:rPr lang="en-GB" smtClean="0"/>
              <a:pPr>
                <a:defRPr/>
              </a:pPr>
              <a:t>39</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en-US" b="1" dirty="0"/>
              <a:t>Embryologic </a:t>
            </a:r>
            <a:r>
              <a:rPr lang="en-US" b="1" dirty="0" smtClean="0"/>
              <a:t>Development</a:t>
            </a:r>
            <a:endParaRPr lang="en-US" dirty="0"/>
          </a:p>
        </p:txBody>
      </p:sp>
      <p:sp>
        <p:nvSpPr>
          <p:cNvPr id="3" name="Content Placeholder 2"/>
          <p:cNvSpPr>
            <a:spLocks noGrp="1"/>
          </p:cNvSpPr>
          <p:nvPr>
            <p:ph idx="1"/>
          </p:nvPr>
        </p:nvSpPr>
        <p:spPr/>
        <p:txBody>
          <a:bodyPr/>
          <a:lstStyle/>
          <a:p>
            <a:r>
              <a:rPr lang="en-US" dirty="0" smtClean="0"/>
              <a:t>The </a:t>
            </a:r>
            <a:r>
              <a:rPr lang="en-US" dirty="0"/>
              <a:t>heart and other components of the circulatory </a:t>
            </a:r>
            <a:r>
              <a:rPr lang="en-US" dirty="0" smtClean="0"/>
              <a:t>system (blood</a:t>
            </a:r>
            <a:r>
              <a:rPr lang="en-US" dirty="0"/>
              <a:t>, blood vessels, lymph) begin to develop from the </a:t>
            </a:r>
            <a:r>
              <a:rPr lang="en-US" dirty="0" smtClean="0"/>
              <a:t>mesoderm during </a:t>
            </a:r>
            <a:r>
              <a:rPr lang="en-US" dirty="0"/>
              <a:t>the fourth week of gestation and are </a:t>
            </a:r>
            <a:r>
              <a:rPr lang="en-US" dirty="0" smtClean="0"/>
              <a:t>completely formed </a:t>
            </a:r>
            <a:r>
              <a:rPr lang="en-US" dirty="0"/>
              <a:t>by the eighth week</a:t>
            </a:r>
            <a:r>
              <a:rPr lang="en-US" dirty="0" smtClean="0"/>
              <a:t>.</a:t>
            </a:r>
          </a:p>
          <a:p>
            <a:pPr algn="r"/>
            <a:endParaRPr lang="en-US" dirty="0" smtClean="0"/>
          </a:p>
          <a:p>
            <a:pPr algn="r"/>
            <a:endParaRPr lang="en-US" dirty="0"/>
          </a:p>
          <a:p>
            <a:pPr algn="r"/>
            <a:r>
              <a:rPr lang="en-US" sz="1800" b="1" i="1" dirty="0" smtClean="0">
                <a:solidFill>
                  <a:srgbClr val="FF0000"/>
                </a:solidFill>
              </a:rPr>
              <a:t>Page 1252</a:t>
            </a:r>
          </a:p>
          <a:p>
            <a:pPr algn="r"/>
            <a:endParaRPr lang="en-US" dirty="0"/>
          </a:p>
        </p:txBody>
      </p:sp>
    </p:spTree>
    <p:extLst>
      <p:ext uri="{BB962C8B-B14F-4D97-AF65-F5344CB8AC3E}">
        <p14:creationId xmlns:p14="http://schemas.microsoft.com/office/powerpoint/2010/main" val="16139720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p:txBody>
          <a:bodyPr/>
          <a:lstStyle/>
          <a:p>
            <a:pPr eaLnBrk="1" hangingPunct="1"/>
            <a:r>
              <a:rPr lang="en-GB" sz="3600" dirty="0" smtClean="0"/>
              <a:t>Obstruct the pulmonary blood flow result in little or no blood reaching the lung to get oxygenated.</a:t>
            </a:r>
          </a:p>
        </p:txBody>
      </p:sp>
      <p:sp>
        <p:nvSpPr>
          <p:cNvPr id="35843" name="Rectangle 2"/>
          <p:cNvSpPr>
            <a:spLocks noGrp="1" noChangeArrowheads="1"/>
          </p:cNvSpPr>
          <p:nvPr>
            <p:ph type="title"/>
          </p:nvPr>
        </p:nvSpPr>
        <p:spPr>
          <a:xfrm>
            <a:off x="0" y="274638"/>
            <a:ext cx="9144000" cy="868362"/>
          </a:xfrm>
        </p:spPr>
        <p:style>
          <a:lnRef idx="1">
            <a:schemeClr val="accent1"/>
          </a:lnRef>
          <a:fillRef idx="2">
            <a:schemeClr val="accent1"/>
          </a:fillRef>
          <a:effectRef idx="1">
            <a:schemeClr val="accent1"/>
          </a:effectRef>
          <a:fontRef idx="minor">
            <a:schemeClr val="dk1"/>
          </a:fontRef>
        </p:style>
        <p:txBody>
          <a:bodyPr/>
          <a:lstStyle/>
          <a:p>
            <a:pPr marL="838200" indent="-838200" eaLnBrk="1" hangingPunct="1"/>
            <a:r>
              <a:rPr lang="en-US" sz="4000" dirty="0" smtClean="0"/>
              <a:t>3. Decreased pulmonary blood flow</a:t>
            </a:r>
            <a:endParaRPr lang="en-GB" sz="4000" dirty="0" smtClean="0"/>
          </a:p>
        </p:txBody>
      </p:sp>
      <p:sp>
        <p:nvSpPr>
          <p:cNvPr id="35844" name="Slide Number Placeholder 3"/>
          <p:cNvSpPr>
            <a:spLocks noGrp="1"/>
          </p:cNvSpPr>
          <p:nvPr>
            <p:ph type="sldNum" sz="quarter" idx="12"/>
          </p:nvPr>
        </p:nvSpPr>
        <p:spPr>
          <a:noFill/>
        </p:spPr>
        <p:txBody>
          <a:bodyPr/>
          <a:lstStyle/>
          <a:p>
            <a:fld id="{3CB85D6A-116E-4D22-8A68-FC4AA33A366B}" type="slidenum">
              <a:rPr lang="en-GB" smtClean="0"/>
              <a:pPr/>
              <a:t>40</a:t>
            </a:fld>
            <a:endParaRPr lang="en-GB"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a:bodyPr>
          <a:lstStyle/>
          <a:p>
            <a:pPr marL="838200" indent="-838200" eaLnBrk="1" hangingPunct="1"/>
            <a:r>
              <a:rPr lang="en-US" sz="4000" dirty="0" smtClean="0"/>
              <a:t>3.Decreased pulmonary blood flow</a:t>
            </a:r>
            <a:endParaRPr lang="en-GB" sz="4000" dirty="0" smtClean="0"/>
          </a:p>
        </p:txBody>
      </p:sp>
      <p:sp>
        <p:nvSpPr>
          <p:cNvPr id="36867" name="Rectangle 3"/>
          <p:cNvSpPr>
            <a:spLocks noGrp="1" noChangeArrowheads="1"/>
          </p:cNvSpPr>
          <p:nvPr>
            <p:ph type="body" idx="1"/>
          </p:nvPr>
        </p:nvSpPr>
        <p:spPr/>
        <p:txBody>
          <a:bodyPr/>
          <a:lstStyle/>
          <a:p>
            <a:pPr eaLnBrk="1" hangingPunct="1"/>
            <a:r>
              <a:rPr lang="en-GB" b="1" dirty="0" smtClean="0">
                <a:solidFill>
                  <a:srgbClr val="FF0000"/>
                </a:solidFill>
              </a:rPr>
              <a:t>Tetralogy Of </a:t>
            </a:r>
            <a:r>
              <a:rPr lang="en-GB" b="1" dirty="0" err="1" smtClean="0">
                <a:solidFill>
                  <a:srgbClr val="FF0000"/>
                </a:solidFill>
              </a:rPr>
              <a:t>Fallot</a:t>
            </a:r>
            <a:r>
              <a:rPr lang="en-GB" b="1" dirty="0" smtClean="0">
                <a:solidFill>
                  <a:srgbClr val="FF0000"/>
                </a:solidFill>
              </a:rPr>
              <a:t> (TOF):</a:t>
            </a:r>
          </a:p>
          <a:p>
            <a:pPr eaLnBrk="1" hangingPunct="1">
              <a:buFontTx/>
              <a:buNone/>
            </a:pPr>
            <a:r>
              <a:rPr lang="en-GB" b="1" dirty="0" smtClean="0"/>
              <a:t>The classic form includes:</a:t>
            </a:r>
          </a:p>
          <a:p>
            <a:pPr eaLnBrk="1" hangingPunct="1"/>
            <a:r>
              <a:rPr lang="en-GB" dirty="0" smtClean="0"/>
              <a:t>Ventricular </a:t>
            </a:r>
            <a:r>
              <a:rPr lang="en-GB" dirty="0" err="1" smtClean="0"/>
              <a:t>septal</a:t>
            </a:r>
            <a:r>
              <a:rPr lang="en-GB" dirty="0" smtClean="0"/>
              <a:t> defect.</a:t>
            </a:r>
          </a:p>
          <a:p>
            <a:pPr eaLnBrk="1" hangingPunct="1"/>
            <a:r>
              <a:rPr lang="en-GB" dirty="0" smtClean="0"/>
              <a:t>Pulmonary </a:t>
            </a:r>
            <a:r>
              <a:rPr lang="en-GB" dirty="0" err="1" smtClean="0"/>
              <a:t>stenosis</a:t>
            </a:r>
            <a:r>
              <a:rPr lang="en-GB" dirty="0" smtClean="0"/>
              <a:t>.</a:t>
            </a:r>
          </a:p>
          <a:p>
            <a:pPr eaLnBrk="1" hangingPunct="1"/>
            <a:r>
              <a:rPr lang="en-GB" dirty="0" smtClean="0"/>
              <a:t>Overriding aorta.</a:t>
            </a:r>
          </a:p>
          <a:p>
            <a:pPr eaLnBrk="1" hangingPunct="1"/>
            <a:r>
              <a:rPr lang="en-GB" dirty="0" smtClean="0"/>
              <a:t>Right </a:t>
            </a:r>
            <a:r>
              <a:rPr lang="en-GB" dirty="0" err="1" smtClean="0"/>
              <a:t>venticular</a:t>
            </a:r>
            <a:r>
              <a:rPr lang="en-GB" dirty="0" smtClean="0"/>
              <a:t> hypertrophy. </a:t>
            </a:r>
          </a:p>
        </p:txBody>
      </p:sp>
      <p:sp>
        <p:nvSpPr>
          <p:cNvPr id="36868" name="Slide Number Placeholder 3"/>
          <p:cNvSpPr>
            <a:spLocks noGrp="1"/>
          </p:cNvSpPr>
          <p:nvPr>
            <p:ph type="sldNum" sz="quarter" idx="12"/>
          </p:nvPr>
        </p:nvSpPr>
        <p:spPr>
          <a:noFill/>
        </p:spPr>
        <p:txBody>
          <a:bodyPr/>
          <a:lstStyle/>
          <a:p>
            <a:fld id="{09D9D426-CB53-4AB4-8ADD-DA6B11C6DAB2}" type="slidenum">
              <a:rPr lang="en-GB" smtClean="0"/>
              <a:pPr/>
              <a:t>41</a:t>
            </a:fld>
            <a:endParaRPr lang="en-GB"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endParaRPr lang="en-US" smtClean="0"/>
          </a:p>
        </p:txBody>
      </p:sp>
      <p:sp>
        <p:nvSpPr>
          <p:cNvPr id="37891" name="Rectangle 3"/>
          <p:cNvSpPr>
            <a:spLocks noGrp="1" noChangeArrowheads="1"/>
          </p:cNvSpPr>
          <p:nvPr>
            <p:ph type="body" idx="1"/>
          </p:nvPr>
        </p:nvSpPr>
        <p:spPr/>
        <p:txBody>
          <a:bodyPr/>
          <a:lstStyle/>
          <a:p>
            <a:pPr eaLnBrk="1" hangingPunct="1"/>
            <a:endParaRPr lang="en-US" smtClean="0"/>
          </a:p>
        </p:txBody>
      </p:sp>
      <p:pic>
        <p:nvPicPr>
          <p:cNvPr id="37892" name="Picture 4" descr="TOF"/>
          <p:cNvPicPr>
            <a:picLocks noChangeAspect="1" noChangeArrowheads="1"/>
          </p:cNvPicPr>
          <p:nvPr/>
        </p:nvPicPr>
        <p:blipFill>
          <a:blip r:embed="rId2" cstate="print"/>
          <a:srcRect l="14905" r="14905"/>
          <a:stretch>
            <a:fillRect/>
          </a:stretch>
        </p:blipFill>
        <p:spPr bwMode="auto">
          <a:xfrm>
            <a:off x="0" y="0"/>
            <a:ext cx="9144000" cy="6858000"/>
          </a:xfrm>
          <a:prstGeom prst="rect">
            <a:avLst/>
          </a:prstGeom>
          <a:noFill/>
          <a:ln w="9525">
            <a:noFill/>
            <a:miter lim="800000"/>
            <a:headEnd/>
            <a:tailEnd/>
          </a:ln>
        </p:spPr>
      </p:pic>
      <p:sp>
        <p:nvSpPr>
          <p:cNvPr id="37893" name="Slide Number Placeholder 4"/>
          <p:cNvSpPr>
            <a:spLocks noGrp="1"/>
          </p:cNvSpPr>
          <p:nvPr>
            <p:ph type="sldNum" sz="quarter" idx="12"/>
          </p:nvPr>
        </p:nvSpPr>
        <p:spPr>
          <a:noFill/>
        </p:spPr>
        <p:txBody>
          <a:bodyPr/>
          <a:lstStyle/>
          <a:p>
            <a:fld id="{5ABA0825-45DF-4784-AFD0-145B75629250}" type="slidenum">
              <a:rPr lang="en-GB" smtClean="0"/>
              <a:pPr/>
              <a:t>42</a:t>
            </a:fld>
            <a:endParaRPr lang="en-GB"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sz="4000" b="1" dirty="0" smtClean="0">
                <a:solidFill>
                  <a:srgbClr val="FF0000"/>
                </a:solidFill>
              </a:rPr>
              <a:t>Tetralogy Of </a:t>
            </a:r>
            <a:r>
              <a:rPr lang="en-GB" sz="4000" b="1" dirty="0" err="1" smtClean="0">
                <a:solidFill>
                  <a:srgbClr val="FF0000"/>
                </a:solidFill>
              </a:rPr>
              <a:t>Fallot</a:t>
            </a:r>
            <a:r>
              <a:rPr lang="en-GB" sz="4000" b="1" dirty="0" smtClean="0">
                <a:solidFill>
                  <a:srgbClr val="FF0000"/>
                </a:solidFill>
              </a:rPr>
              <a:t> (TOF):</a:t>
            </a:r>
          </a:p>
        </p:txBody>
      </p:sp>
      <p:sp>
        <p:nvSpPr>
          <p:cNvPr id="38915" name="Rectangle 3"/>
          <p:cNvSpPr>
            <a:spLocks noGrp="1" noChangeArrowheads="1"/>
          </p:cNvSpPr>
          <p:nvPr>
            <p:ph type="body" idx="1"/>
          </p:nvPr>
        </p:nvSpPr>
        <p:spPr>
          <a:xfrm>
            <a:off x="431180" y="1166018"/>
            <a:ext cx="8229600" cy="4525963"/>
          </a:xfrm>
        </p:spPr>
        <p:txBody>
          <a:bodyPr>
            <a:normAutofit lnSpcReduction="10000"/>
          </a:bodyPr>
          <a:lstStyle/>
          <a:p>
            <a:pPr eaLnBrk="1" hangingPunct="1">
              <a:lnSpc>
                <a:spcPct val="90000"/>
              </a:lnSpc>
            </a:pPr>
            <a:r>
              <a:rPr lang="en-US" sz="2400" b="1" u="sng" dirty="0" err="1" smtClean="0"/>
              <a:t>Pathophysiology</a:t>
            </a:r>
            <a:r>
              <a:rPr lang="en-US" sz="2400" dirty="0" smtClean="0"/>
              <a:t>:</a:t>
            </a:r>
          </a:p>
          <a:p>
            <a:pPr eaLnBrk="1" hangingPunct="1">
              <a:lnSpc>
                <a:spcPct val="90000"/>
              </a:lnSpc>
              <a:buFontTx/>
              <a:buNone/>
            </a:pPr>
            <a:r>
              <a:rPr lang="en-US" sz="2400" dirty="0" smtClean="0"/>
              <a:t>  the altered hemodynamic status depends on the size of the VSD and the pulmonary </a:t>
            </a:r>
            <a:r>
              <a:rPr lang="en-US" sz="2400" dirty="0" err="1" smtClean="0"/>
              <a:t>stenosis</a:t>
            </a:r>
            <a:r>
              <a:rPr lang="en-US" sz="2400" dirty="0" smtClean="0"/>
              <a:t>, blood get shunted from right to left, if the pressure in the pulmonary is higher than the systemic pressure, and blood gets shunted from left to right if the systemic pressure is higher than pulmonary. Pulmonary </a:t>
            </a:r>
            <a:r>
              <a:rPr lang="en-US" sz="2400" dirty="0" err="1" smtClean="0"/>
              <a:t>stenosis</a:t>
            </a:r>
            <a:r>
              <a:rPr lang="en-US" sz="2400" dirty="0" smtClean="0"/>
              <a:t> decreases blood flow to lungs &amp; consequently the oxygenated blood that returns to Lt side of the heart.</a:t>
            </a:r>
          </a:p>
          <a:p>
            <a:r>
              <a:rPr lang="en-US" sz="2400" b="1" u="sng" dirty="0" smtClean="0"/>
              <a:t>Surgical treatment</a:t>
            </a:r>
            <a:r>
              <a:rPr lang="en-US" sz="2400" dirty="0" smtClean="0"/>
              <a:t>: complete repair is required, open heart surgery&amp; VSD closure. </a:t>
            </a:r>
            <a:r>
              <a:rPr lang="en-US" sz="2400" dirty="0"/>
              <a:t>The preferred procedure is a modified </a:t>
            </a:r>
            <a:r>
              <a:rPr lang="en-US" sz="2400" dirty="0" smtClean="0">
                <a:solidFill>
                  <a:srgbClr val="FF0000"/>
                </a:solidFill>
              </a:rPr>
              <a:t>Blalock-</a:t>
            </a:r>
            <a:r>
              <a:rPr lang="en-US" sz="2400" dirty="0" err="1" smtClean="0">
                <a:solidFill>
                  <a:srgbClr val="FF0000"/>
                </a:solidFill>
              </a:rPr>
              <a:t>Taussig</a:t>
            </a:r>
            <a:r>
              <a:rPr lang="en-US" sz="2400" dirty="0">
                <a:solidFill>
                  <a:srgbClr val="FF0000"/>
                </a:solidFill>
              </a:rPr>
              <a:t> </a:t>
            </a:r>
            <a:r>
              <a:rPr lang="en-US" sz="2400" dirty="0" smtClean="0">
                <a:solidFill>
                  <a:srgbClr val="FF0000"/>
                </a:solidFill>
              </a:rPr>
              <a:t>shunt </a:t>
            </a:r>
            <a:r>
              <a:rPr lang="en-US" sz="2400" dirty="0">
                <a:solidFill>
                  <a:srgbClr val="FF0000"/>
                </a:solidFill>
              </a:rPr>
              <a:t>operation</a:t>
            </a:r>
            <a:r>
              <a:rPr lang="en-US" sz="2400" dirty="0"/>
              <a:t>, which provides blood flow to the pulmonary arteries </a:t>
            </a:r>
            <a:r>
              <a:rPr lang="en-US" sz="2400" dirty="0" smtClean="0"/>
              <a:t>from the </a:t>
            </a:r>
            <a:r>
              <a:rPr lang="en-US" sz="2400" dirty="0"/>
              <a:t>left or right subclavian artery via a tube graft</a:t>
            </a:r>
            <a:endParaRPr lang="en-GB" sz="1800" dirty="0" smtClean="0"/>
          </a:p>
        </p:txBody>
      </p:sp>
      <p:sp>
        <p:nvSpPr>
          <p:cNvPr id="38916" name="Slide Number Placeholder 3"/>
          <p:cNvSpPr>
            <a:spLocks noGrp="1"/>
          </p:cNvSpPr>
          <p:nvPr>
            <p:ph type="sldNum" sz="quarter" idx="12"/>
          </p:nvPr>
        </p:nvSpPr>
        <p:spPr>
          <a:noFill/>
        </p:spPr>
        <p:txBody>
          <a:bodyPr/>
          <a:lstStyle/>
          <a:p>
            <a:fld id="{8F0AB6CE-DF10-4745-8DF3-34D26C69AA02}" type="slidenum">
              <a:rPr lang="en-GB" smtClean="0"/>
              <a:pPr/>
              <a:t>43</a:t>
            </a:fld>
            <a:endParaRPr lang="en-GB"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4953000"/>
            <a:ext cx="3276600" cy="1904999"/>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sz="4000" b="1" dirty="0" smtClean="0">
                <a:solidFill>
                  <a:srgbClr val="FF0000"/>
                </a:solidFill>
              </a:rPr>
              <a:t>Tetralogy Of </a:t>
            </a:r>
            <a:r>
              <a:rPr lang="en-GB" sz="4000" b="1" dirty="0" err="1" smtClean="0">
                <a:solidFill>
                  <a:srgbClr val="FF0000"/>
                </a:solidFill>
              </a:rPr>
              <a:t>Fallot</a:t>
            </a:r>
            <a:r>
              <a:rPr lang="en-GB" sz="4000" b="1" dirty="0" smtClean="0">
                <a:solidFill>
                  <a:srgbClr val="FF0000"/>
                </a:solidFill>
              </a:rPr>
              <a:t> (TOF):</a:t>
            </a:r>
          </a:p>
        </p:txBody>
      </p:sp>
      <p:sp>
        <p:nvSpPr>
          <p:cNvPr id="39939" name="Rectangle 3"/>
          <p:cNvSpPr>
            <a:spLocks noGrp="1" noChangeArrowheads="1"/>
          </p:cNvSpPr>
          <p:nvPr>
            <p:ph type="body" idx="1"/>
          </p:nvPr>
        </p:nvSpPr>
        <p:spPr/>
        <p:txBody>
          <a:bodyPr/>
          <a:lstStyle/>
          <a:p>
            <a:pPr eaLnBrk="1" hangingPunct="1"/>
            <a:r>
              <a:rPr lang="en-GB" dirty="0" smtClean="0"/>
              <a:t>Sign and symptom: cyanosis, murmur, hypoxia, clubbing of fingers, poor growth</a:t>
            </a:r>
          </a:p>
          <a:p>
            <a:pPr eaLnBrk="1" hangingPunct="1"/>
            <a:r>
              <a:rPr lang="en-GB" dirty="0" smtClean="0"/>
              <a:t>Patient at risk of: emboli, CVA, seizures and sudden death.</a:t>
            </a:r>
          </a:p>
          <a:p>
            <a:pPr eaLnBrk="1" hangingPunct="1"/>
            <a:r>
              <a:rPr lang="en-GB" dirty="0" smtClean="0"/>
              <a:t>Surgical intervention: complete repair in the first year of the life.</a:t>
            </a:r>
          </a:p>
        </p:txBody>
      </p:sp>
      <p:sp>
        <p:nvSpPr>
          <p:cNvPr id="39940" name="Slide Number Placeholder 3"/>
          <p:cNvSpPr>
            <a:spLocks noGrp="1"/>
          </p:cNvSpPr>
          <p:nvPr>
            <p:ph type="sldNum" sz="quarter" idx="12"/>
          </p:nvPr>
        </p:nvSpPr>
        <p:spPr>
          <a:noFill/>
        </p:spPr>
        <p:txBody>
          <a:bodyPr/>
          <a:lstStyle/>
          <a:p>
            <a:fld id="{DA45D181-AF40-4DB8-BECA-A6AA76B70D20}" type="slidenum">
              <a:rPr lang="en-GB" smtClean="0"/>
              <a:pPr/>
              <a:t>44</a:t>
            </a:fld>
            <a:endParaRPr lang="en-GB"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5257800"/>
            <a:ext cx="8229600" cy="1143000"/>
          </a:xfrm>
        </p:spPr>
        <p:txBody>
          <a:bodyPr>
            <a:normAutofit fontScale="90000"/>
          </a:bodyPr>
          <a:lstStyle/>
          <a:p>
            <a:pPr algn="l" eaLnBrk="1" hangingPunct="1"/>
            <a:r>
              <a:rPr lang="en-US" sz="3600" dirty="0" smtClean="0"/>
              <a:t>The nurse instruct the mother to place the infant in knee chest position to facilitate breathing.</a:t>
            </a:r>
          </a:p>
        </p:txBody>
      </p:sp>
      <p:pic>
        <p:nvPicPr>
          <p:cNvPr id="46084" name="Picture 4" descr="Blue Baby"/>
          <p:cNvPicPr>
            <a:picLocks noGrp="1" noChangeAspect="1" noChangeArrowheads="1"/>
          </p:cNvPicPr>
          <p:nvPr>
            <p:ph type="body" idx="1"/>
          </p:nvPr>
        </p:nvPicPr>
        <p:blipFill>
          <a:blip r:embed="rId2" cstate="print"/>
          <a:srcRect/>
          <a:stretch>
            <a:fillRect/>
          </a:stretch>
        </p:blipFill>
        <p:spPr>
          <a:xfrm>
            <a:off x="838200" y="152400"/>
            <a:ext cx="5715000" cy="4419600"/>
          </a:xfrm>
          <a:noFill/>
        </p:spPr>
      </p:pic>
      <p:sp>
        <p:nvSpPr>
          <p:cNvPr id="40964" name="Slide Number Placeholder 3"/>
          <p:cNvSpPr>
            <a:spLocks noGrp="1"/>
          </p:cNvSpPr>
          <p:nvPr>
            <p:ph type="sldNum" sz="quarter" idx="12"/>
          </p:nvPr>
        </p:nvSpPr>
        <p:spPr>
          <a:noFill/>
        </p:spPr>
        <p:txBody>
          <a:bodyPr/>
          <a:lstStyle/>
          <a:p>
            <a:fld id="{ACA32091-38E9-4A84-92A9-A61CB10F7609}" type="slidenum">
              <a:rPr lang="en-GB" smtClean="0"/>
              <a:pPr/>
              <a:t>45</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wipe(down)">
                                      <p:cBhvr>
                                        <p:cTn id="7" dur="5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pPr eaLnBrk="1" hangingPunct="1"/>
            <a:r>
              <a:rPr lang="en-GB" dirty="0" smtClean="0">
                <a:solidFill>
                  <a:srgbClr val="FF0000"/>
                </a:solidFill>
              </a:rPr>
              <a:t>4. Mixed defect </a:t>
            </a:r>
          </a:p>
        </p:txBody>
      </p:sp>
      <p:sp>
        <p:nvSpPr>
          <p:cNvPr id="1028" name="Rectangle 3"/>
          <p:cNvSpPr>
            <a:spLocks noGrp="1" noChangeArrowheads="1"/>
          </p:cNvSpPr>
          <p:nvPr>
            <p:ph type="body" sz="half" idx="1"/>
          </p:nvPr>
        </p:nvSpPr>
        <p:spPr>
          <a:xfrm>
            <a:off x="457200" y="1295400"/>
            <a:ext cx="4038600" cy="4525963"/>
          </a:xfrm>
        </p:spPr>
        <p:txBody>
          <a:bodyPr/>
          <a:lstStyle/>
          <a:p>
            <a:pPr eaLnBrk="1" hangingPunct="1"/>
            <a:r>
              <a:rPr lang="en-GB" sz="2800" dirty="0" smtClean="0"/>
              <a:t>Transposition of the great arteries  (TGA)</a:t>
            </a:r>
          </a:p>
        </p:txBody>
      </p:sp>
      <p:graphicFrame>
        <p:nvGraphicFramePr>
          <p:cNvPr id="1026" name="Object 4"/>
          <p:cNvGraphicFramePr>
            <a:graphicFrameLocks noGrp="1" noChangeAspect="1"/>
          </p:cNvGraphicFramePr>
          <p:nvPr>
            <p:ph sz="half" idx="2"/>
          </p:nvPr>
        </p:nvGraphicFramePr>
        <p:xfrm>
          <a:off x="762000" y="2362200"/>
          <a:ext cx="7696200" cy="4267200"/>
        </p:xfrm>
        <a:graphic>
          <a:graphicData uri="http://schemas.openxmlformats.org/presentationml/2006/ole">
            <mc:AlternateContent xmlns:mc="http://schemas.openxmlformats.org/markup-compatibility/2006">
              <mc:Choice xmlns:v="urn:schemas-microsoft-com:vml" Requires="v">
                <p:oleObj spid="_x0000_s1036" name="Clip" r:id="rId3" imgW="5828571" imgH="4114286" progId="">
                  <p:embed/>
                </p:oleObj>
              </mc:Choice>
              <mc:Fallback>
                <p:oleObj name="Clip" r:id="rId3" imgW="5828571" imgH="4114286"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362200"/>
                        <a:ext cx="7696200" cy="426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Slide Number Placeholder 4"/>
          <p:cNvSpPr>
            <a:spLocks noGrp="1"/>
          </p:cNvSpPr>
          <p:nvPr>
            <p:ph type="sldNum" sz="quarter" idx="12"/>
          </p:nvPr>
        </p:nvSpPr>
        <p:spPr>
          <a:noFill/>
        </p:spPr>
        <p:txBody>
          <a:bodyPr/>
          <a:lstStyle/>
          <a:p>
            <a:fld id="{D2540C3D-C0FA-4680-917F-D908DECECECB}" type="slidenum">
              <a:rPr lang="en-GB" smtClean="0"/>
              <a:pPr/>
              <a:t>46</a:t>
            </a:fld>
            <a:endParaRPr lang="en-GB"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381000"/>
            <a:ext cx="9144000" cy="6858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92075" tIns="46038" rIns="92075" bIns="46038" anchor="b"/>
          <a:lstStyle/>
          <a:p>
            <a:pPr algn="ctr"/>
            <a:r>
              <a:rPr lang="en-US" sz="3600" b="1" dirty="0"/>
              <a:t>Transposition of the great Arteries</a:t>
            </a:r>
          </a:p>
        </p:txBody>
      </p:sp>
      <p:sp>
        <p:nvSpPr>
          <p:cNvPr id="41987" name="Rectangle 3"/>
          <p:cNvSpPr>
            <a:spLocks noChangeArrowheads="1"/>
          </p:cNvSpPr>
          <p:nvPr/>
        </p:nvSpPr>
        <p:spPr bwMode="auto">
          <a:xfrm>
            <a:off x="357188" y="1785938"/>
            <a:ext cx="8501062" cy="4800600"/>
          </a:xfrm>
          <a:prstGeom prst="rect">
            <a:avLst/>
          </a:prstGeom>
          <a:noFill/>
          <a:ln w="9525">
            <a:noFill/>
            <a:miter lim="800000"/>
            <a:headEnd/>
            <a:tailEnd/>
          </a:ln>
        </p:spPr>
        <p:txBody>
          <a:bodyPr lIns="92075" tIns="46038" rIns="92075" bIns="46038"/>
          <a:lstStyle/>
          <a:p>
            <a:pPr marL="342900" indent="-342900">
              <a:spcBef>
                <a:spcPct val="20000"/>
              </a:spcBef>
              <a:buFontTx/>
              <a:buChar char="•"/>
            </a:pPr>
            <a:r>
              <a:rPr lang="en-US" sz="2800" dirty="0"/>
              <a:t>The aorta arises from the right ventricle and the pulmonary artery from the left.</a:t>
            </a:r>
          </a:p>
          <a:p>
            <a:pPr marL="342900" indent="-342900">
              <a:spcBef>
                <a:spcPct val="20000"/>
              </a:spcBef>
              <a:buFontTx/>
              <a:buChar char="•"/>
            </a:pPr>
            <a:r>
              <a:rPr lang="en-US" sz="2800" dirty="0"/>
              <a:t>The mixing of the blood occurs at the PDA.</a:t>
            </a:r>
          </a:p>
          <a:p>
            <a:pPr marL="342900" indent="-342900">
              <a:spcBef>
                <a:spcPct val="20000"/>
              </a:spcBef>
              <a:buFontTx/>
              <a:buChar char="•"/>
            </a:pPr>
            <a:r>
              <a:rPr lang="en-US" sz="2800" dirty="0"/>
              <a:t>The signs include cyanosis and </a:t>
            </a:r>
            <a:r>
              <a:rPr lang="en-US" sz="2800" dirty="0" err="1"/>
              <a:t>cardiomegaly</a:t>
            </a:r>
            <a:r>
              <a:rPr lang="en-US" sz="2800" dirty="0"/>
              <a:t>. </a:t>
            </a:r>
          </a:p>
          <a:p>
            <a:pPr marL="342900" indent="-342900">
              <a:spcBef>
                <a:spcPct val="20000"/>
              </a:spcBef>
              <a:buFontTx/>
              <a:buChar char="•"/>
            </a:pPr>
            <a:r>
              <a:rPr lang="en-US" sz="2800" dirty="0"/>
              <a:t>There may be no murmur.</a:t>
            </a:r>
          </a:p>
          <a:p>
            <a:pPr marL="342900" indent="-342900">
              <a:spcBef>
                <a:spcPct val="20000"/>
              </a:spcBef>
              <a:buFontTx/>
              <a:buChar char="•"/>
            </a:pPr>
            <a:r>
              <a:rPr lang="en-US" sz="2800" dirty="0"/>
              <a:t>An echocardiogram is diagnostic</a:t>
            </a:r>
          </a:p>
          <a:p>
            <a:pPr marL="342900" indent="-342900">
              <a:spcBef>
                <a:spcPct val="20000"/>
              </a:spcBef>
            </a:pPr>
            <a:r>
              <a:rPr lang="en-US" sz="2800" dirty="0"/>
              <a:t>Or X ray.</a:t>
            </a:r>
          </a:p>
        </p:txBody>
      </p:sp>
      <p:sp>
        <p:nvSpPr>
          <p:cNvPr id="41988"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8F8E8785-B495-449B-AD17-2AE452CEC77A}" type="slidenum">
              <a:rPr lang="ar-SA" sz="1400"/>
              <a:pPr algn="r" eaLnBrk="0" hangingPunct="0"/>
              <a:t>47</a:t>
            </a:fld>
            <a:endParaRPr lang="en-US" sz="1400"/>
          </a:p>
        </p:txBody>
      </p:sp>
      <p:pic>
        <p:nvPicPr>
          <p:cNvPr id="41989" name="Picture 8" descr="Anatomy of a heart with transposition of the great arteries"/>
          <p:cNvPicPr>
            <a:picLocks noChangeAspect="1" noChangeArrowheads="1"/>
          </p:cNvPicPr>
          <p:nvPr/>
        </p:nvPicPr>
        <p:blipFill>
          <a:blip r:embed="rId2" cstate="print"/>
          <a:srcRect/>
          <a:stretch>
            <a:fillRect/>
          </a:stretch>
        </p:blipFill>
        <p:spPr bwMode="auto">
          <a:xfrm>
            <a:off x="6248400" y="4191000"/>
            <a:ext cx="2895600" cy="2667000"/>
          </a:xfrm>
          <a:prstGeom prst="rect">
            <a:avLst/>
          </a:prstGeom>
          <a:noFill/>
          <a:ln w="9525">
            <a:noFill/>
            <a:miter lim="800000"/>
            <a:headEnd/>
            <a:tailEnd/>
          </a:ln>
        </p:spPr>
      </p:pic>
      <p:sp>
        <p:nvSpPr>
          <p:cNvPr id="41990" name="Slide Number Placeholder 5"/>
          <p:cNvSpPr>
            <a:spLocks noGrp="1"/>
          </p:cNvSpPr>
          <p:nvPr>
            <p:ph type="sldNum" sz="quarter" idx="12"/>
          </p:nvPr>
        </p:nvSpPr>
        <p:spPr>
          <a:noFill/>
        </p:spPr>
        <p:txBody>
          <a:bodyPr/>
          <a:lstStyle/>
          <a:p>
            <a:fld id="{0062658B-904F-4E4A-AB78-4DB09F97EE36}" type="slidenum">
              <a:rPr lang="en-GB" smtClean="0"/>
              <a:pPr/>
              <a:t>47</a:t>
            </a:fld>
            <a:endParaRPr lang="en-GB"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solidFill>
            <a:srgbClr val="66FFFF"/>
          </a:solidFill>
        </p:spPr>
        <p:txBody>
          <a:bodyPr/>
          <a:lstStyle/>
          <a:p>
            <a:pPr eaLnBrk="1" hangingPunct="1"/>
            <a:r>
              <a:rPr lang="en-GB" sz="3200" b="1" smtClean="0"/>
              <a:t>What are the symptoms of TGA?</a:t>
            </a:r>
            <a:endParaRPr lang="en-GB" smtClean="0"/>
          </a:p>
        </p:txBody>
      </p:sp>
      <p:sp>
        <p:nvSpPr>
          <p:cNvPr id="43011" name="Content Placeholder 2"/>
          <p:cNvSpPr>
            <a:spLocks noGrp="1"/>
          </p:cNvSpPr>
          <p:nvPr>
            <p:ph idx="1"/>
          </p:nvPr>
        </p:nvSpPr>
        <p:spPr/>
        <p:txBody>
          <a:bodyPr/>
          <a:lstStyle/>
          <a:p>
            <a:pPr marL="514350" indent="-514350" eaLnBrk="1" hangingPunct="1">
              <a:buFontTx/>
              <a:buAutoNum type="arabicPeriod"/>
            </a:pPr>
            <a:r>
              <a:rPr lang="en-GB" dirty="0" smtClean="0"/>
              <a:t>Cyanosis is noted in the first hours of life</a:t>
            </a:r>
          </a:p>
          <a:p>
            <a:pPr marL="514350" indent="-514350" eaLnBrk="1" hangingPunct="1">
              <a:buFontTx/>
              <a:buAutoNum type="arabicPeriod"/>
            </a:pPr>
            <a:r>
              <a:rPr lang="en-GB" dirty="0" smtClean="0"/>
              <a:t>Rapid breathing</a:t>
            </a:r>
          </a:p>
          <a:p>
            <a:pPr marL="514350" indent="-514350" eaLnBrk="1" hangingPunct="1">
              <a:buFontTx/>
              <a:buAutoNum type="arabicPeriod"/>
            </a:pPr>
            <a:r>
              <a:rPr lang="en-GB" dirty="0" smtClean="0"/>
              <a:t>Hypoxia, CHF developed  </a:t>
            </a:r>
          </a:p>
          <a:p>
            <a:pPr marL="514350" indent="-514350" eaLnBrk="1" hangingPunct="1">
              <a:buFontTx/>
              <a:buAutoNum type="arabicPeriod"/>
            </a:pPr>
            <a:r>
              <a:rPr lang="en-GB" dirty="0" err="1" smtClean="0"/>
              <a:t>labored</a:t>
            </a:r>
            <a:r>
              <a:rPr lang="en-GB" dirty="0" smtClean="0"/>
              <a:t> breathing </a:t>
            </a:r>
          </a:p>
          <a:p>
            <a:pPr marL="514350" indent="-514350" eaLnBrk="1" hangingPunct="1">
              <a:buFontTx/>
              <a:buAutoNum type="arabicPeriod"/>
            </a:pPr>
            <a:r>
              <a:rPr lang="en-GB" dirty="0" smtClean="0"/>
              <a:t>Rapid heart rate </a:t>
            </a:r>
          </a:p>
          <a:p>
            <a:pPr marL="514350" indent="-514350" eaLnBrk="1" hangingPunct="1">
              <a:buFontTx/>
              <a:buAutoNum type="arabicPeriod"/>
            </a:pPr>
            <a:r>
              <a:rPr lang="en-GB" dirty="0" smtClean="0"/>
              <a:t>Cool, clammy skin </a:t>
            </a:r>
          </a:p>
          <a:p>
            <a:pPr marL="514350" indent="-514350" eaLnBrk="1" hangingPunct="1"/>
            <a:endParaRPr lang="en-GB" dirty="0" smtClean="0"/>
          </a:p>
        </p:txBody>
      </p:sp>
      <p:sp>
        <p:nvSpPr>
          <p:cNvPr id="43012" name="Slide Number Placeholder 3"/>
          <p:cNvSpPr>
            <a:spLocks noGrp="1"/>
          </p:cNvSpPr>
          <p:nvPr>
            <p:ph type="sldNum" sz="quarter" idx="12"/>
          </p:nvPr>
        </p:nvSpPr>
        <p:spPr>
          <a:noFill/>
        </p:spPr>
        <p:txBody>
          <a:bodyPr/>
          <a:lstStyle/>
          <a:p>
            <a:fld id="{1961D7DB-0CC1-49A5-83E8-7F546F1B65D4}" type="slidenum">
              <a:rPr lang="en-GB" smtClean="0"/>
              <a:pPr/>
              <a:t>48</a:t>
            </a:fld>
            <a:endParaRPr lang="en-GB"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pPr eaLnBrk="1" hangingPunct="1"/>
            <a:r>
              <a:rPr lang="en-GB" dirty="0" smtClean="0"/>
              <a:t>Diagnostic test</a:t>
            </a:r>
          </a:p>
        </p:txBody>
      </p:sp>
      <p:sp>
        <p:nvSpPr>
          <p:cNvPr id="44035" name="Content Placeholder 2"/>
          <p:cNvSpPr>
            <a:spLocks noGrp="1"/>
          </p:cNvSpPr>
          <p:nvPr>
            <p:ph idx="1"/>
          </p:nvPr>
        </p:nvSpPr>
        <p:spPr/>
        <p:txBody>
          <a:bodyPr/>
          <a:lstStyle/>
          <a:p>
            <a:pPr marL="514350" indent="-514350" eaLnBrk="1" hangingPunct="1">
              <a:buFontTx/>
              <a:buAutoNum type="arabicPeriod"/>
            </a:pPr>
            <a:r>
              <a:rPr lang="en-GB" b="1" dirty="0" smtClean="0"/>
              <a:t>Chest x-ray</a:t>
            </a:r>
            <a:r>
              <a:rPr lang="en-GB" dirty="0" smtClean="0"/>
              <a:t> </a:t>
            </a:r>
          </a:p>
          <a:p>
            <a:pPr marL="514350" indent="-514350" eaLnBrk="1" hangingPunct="1">
              <a:buFontTx/>
              <a:buAutoNum type="arabicPeriod"/>
            </a:pPr>
            <a:r>
              <a:rPr lang="en-GB" b="1" dirty="0" smtClean="0"/>
              <a:t>Electrocardiogram </a:t>
            </a:r>
            <a:endParaRPr lang="en-GB" dirty="0" smtClean="0"/>
          </a:p>
          <a:p>
            <a:pPr marL="514350" indent="-514350" eaLnBrk="1" hangingPunct="1">
              <a:buFontTx/>
              <a:buAutoNum type="arabicPeriod"/>
            </a:pPr>
            <a:r>
              <a:rPr lang="en-GB" b="1" dirty="0" smtClean="0"/>
              <a:t>Echocardiogram (echo)</a:t>
            </a:r>
            <a:r>
              <a:rPr lang="en-GB" dirty="0" smtClean="0"/>
              <a:t> </a:t>
            </a:r>
          </a:p>
          <a:p>
            <a:pPr marL="514350" indent="-514350" eaLnBrk="1" hangingPunct="1">
              <a:buFontTx/>
              <a:buAutoNum type="arabicPeriod"/>
            </a:pPr>
            <a:r>
              <a:rPr lang="en-GB" b="1" dirty="0" smtClean="0"/>
              <a:t>Cardiac catheterization</a:t>
            </a:r>
            <a:r>
              <a:rPr lang="en-GB" dirty="0" smtClean="0"/>
              <a:t> </a:t>
            </a:r>
          </a:p>
          <a:p>
            <a:pPr marL="514350" indent="-514350" eaLnBrk="1" hangingPunct="1"/>
            <a:endParaRPr lang="en-GB" dirty="0" smtClean="0"/>
          </a:p>
        </p:txBody>
      </p:sp>
      <p:sp>
        <p:nvSpPr>
          <p:cNvPr id="44036" name="Slide Number Placeholder 3"/>
          <p:cNvSpPr>
            <a:spLocks noGrp="1"/>
          </p:cNvSpPr>
          <p:nvPr>
            <p:ph type="sldNum" sz="quarter" idx="12"/>
          </p:nvPr>
        </p:nvSpPr>
        <p:spPr>
          <a:noFill/>
        </p:spPr>
        <p:txBody>
          <a:bodyPr/>
          <a:lstStyle/>
          <a:p>
            <a:fld id="{CC513E2B-724A-4FD9-B091-7AF20447F3AE}" type="slidenum">
              <a:rPr lang="en-GB" smtClean="0"/>
              <a:pPr/>
              <a:t>49</a:t>
            </a:fld>
            <a:endParaRPr lang="en-GB"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solidFill>
            <a:schemeClr val="accent3">
              <a:lumMod val="95000"/>
            </a:schemeClr>
          </a:solidFill>
        </p:spPr>
        <p:txBody>
          <a:bodyPr/>
          <a:lstStyle/>
          <a:p>
            <a:pPr>
              <a:defRPr/>
            </a:pPr>
            <a:r>
              <a:rPr lang="en-GB" b="1" dirty="0" smtClean="0"/>
              <a:t>Location of the Heart</a:t>
            </a:r>
            <a:endParaRPr lang="en-GB" dirty="0"/>
          </a:p>
        </p:txBody>
      </p:sp>
      <p:sp>
        <p:nvSpPr>
          <p:cNvPr id="5123" name="Content Placeholder 2"/>
          <p:cNvSpPr>
            <a:spLocks noGrp="1"/>
          </p:cNvSpPr>
          <p:nvPr>
            <p:ph idx="1"/>
          </p:nvPr>
        </p:nvSpPr>
        <p:spPr/>
        <p:txBody>
          <a:bodyPr>
            <a:normAutofit/>
          </a:bodyPr>
          <a:lstStyle/>
          <a:p>
            <a:r>
              <a:rPr lang="en-US" dirty="0"/>
              <a:t>The heart is a muscular </a:t>
            </a:r>
            <a:r>
              <a:rPr lang="en-US" dirty="0" smtClean="0"/>
              <a:t>organ </a:t>
            </a:r>
            <a:r>
              <a:rPr lang="en-US" dirty="0"/>
              <a:t>whose primary</a:t>
            </a:r>
          </a:p>
          <a:p>
            <a:pPr marL="0" indent="0">
              <a:buNone/>
            </a:pPr>
            <a:r>
              <a:rPr lang="en-US" dirty="0" smtClean="0"/>
              <a:t> purpose </a:t>
            </a:r>
            <a:r>
              <a:rPr lang="en-US" dirty="0"/>
              <a:t>is </a:t>
            </a:r>
            <a:r>
              <a:rPr lang="en-US" dirty="0">
                <a:solidFill>
                  <a:srgbClr val="FF0000"/>
                </a:solidFill>
              </a:rPr>
              <a:t>to pump blood </a:t>
            </a:r>
            <a:r>
              <a:rPr lang="en-US" dirty="0"/>
              <a:t>throughout the </a:t>
            </a:r>
            <a:r>
              <a:rPr lang="en-US" dirty="0" smtClean="0"/>
              <a:t>body.</a:t>
            </a:r>
            <a:endParaRPr lang="en-GB" dirty="0" smtClean="0"/>
          </a:p>
          <a:p>
            <a:r>
              <a:rPr lang="en-GB" dirty="0" smtClean="0"/>
              <a:t>The heart is located in the chest between the lungs behind the sternum and above the diaphragm. It is surrounded by the pericardium. Its size is about that of a fist, and its weight is about 250-300 g.</a:t>
            </a:r>
          </a:p>
        </p:txBody>
      </p:sp>
      <p:sp>
        <p:nvSpPr>
          <p:cNvPr id="5124" name="Slide Number Placeholder 3"/>
          <p:cNvSpPr>
            <a:spLocks noGrp="1"/>
          </p:cNvSpPr>
          <p:nvPr>
            <p:ph type="sldNum" sz="quarter" idx="12"/>
          </p:nvPr>
        </p:nvSpPr>
        <p:spPr>
          <a:noFill/>
        </p:spPr>
        <p:txBody>
          <a:bodyPr/>
          <a:lstStyle/>
          <a:p>
            <a:fld id="{0DA963F4-8DFA-4F99-8B22-C281A8AE5110}" type="slidenum">
              <a:rPr lang="en-GB" smtClean="0"/>
              <a:pPr/>
              <a:t>5</a:t>
            </a:fld>
            <a:endParaRPr lang="en-GB"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a:xfrm>
            <a:off x="609600" y="304800"/>
            <a:ext cx="7772400" cy="1143000"/>
          </a:xfrm>
          <a:noFill/>
        </p:spPr>
        <p:txBody>
          <a:bodyPr anchor="b"/>
          <a:lstStyle/>
          <a:p>
            <a:pPr eaLnBrk="1" hangingPunct="1"/>
            <a:r>
              <a:rPr lang="en-US" dirty="0" smtClean="0"/>
              <a:t>Echocardiogram </a:t>
            </a:r>
          </a:p>
        </p:txBody>
      </p:sp>
      <p:pic>
        <p:nvPicPr>
          <p:cNvPr id="45059" name="Picture 5" descr="Echocardiogram"/>
          <p:cNvPicPr>
            <a:picLocks noChangeAspect="1" noChangeArrowheads="1"/>
          </p:cNvPicPr>
          <p:nvPr/>
        </p:nvPicPr>
        <p:blipFill>
          <a:blip r:embed="rId2" cstate="print"/>
          <a:srcRect/>
          <a:stretch>
            <a:fillRect/>
          </a:stretch>
        </p:blipFill>
        <p:spPr bwMode="auto">
          <a:xfrm>
            <a:off x="0" y="1752600"/>
            <a:ext cx="9144000" cy="5105400"/>
          </a:xfrm>
          <a:prstGeom prst="rect">
            <a:avLst/>
          </a:prstGeom>
          <a:noFill/>
          <a:ln w="9525">
            <a:noFill/>
            <a:miter lim="800000"/>
            <a:headEnd/>
            <a:tailEnd/>
          </a:ln>
        </p:spPr>
      </p:pic>
      <p:sp>
        <p:nvSpPr>
          <p:cNvPr id="45060" name="Slide Number Placeholder 3"/>
          <p:cNvSpPr>
            <a:spLocks noGrp="1"/>
          </p:cNvSpPr>
          <p:nvPr>
            <p:ph type="sldNum" sz="quarter" idx="12"/>
          </p:nvPr>
        </p:nvSpPr>
        <p:spPr>
          <a:noFill/>
        </p:spPr>
        <p:txBody>
          <a:bodyPr/>
          <a:lstStyle/>
          <a:p>
            <a:fld id="{067BD90F-6344-4035-9538-F1135967F4E8}" type="slidenum">
              <a:rPr lang="en-GB" smtClean="0"/>
              <a:pPr/>
              <a:t>50</a:t>
            </a:fld>
            <a:endParaRPr lang="en-GB"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868362"/>
          </a:xfrm>
          <a:solidFill>
            <a:srgbClr val="66FFFF"/>
          </a:solidFill>
        </p:spPr>
        <p:txBody>
          <a:bodyPr/>
          <a:lstStyle/>
          <a:p>
            <a:r>
              <a:rPr lang="en-US" smtClean="0"/>
              <a:t>Treatment </a:t>
            </a:r>
            <a:endParaRPr lang="en-GB" smtClean="0"/>
          </a:p>
        </p:txBody>
      </p:sp>
      <p:sp>
        <p:nvSpPr>
          <p:cNvPr id="46083" name="Content Placeholder 2"/>
          <p:cNvSpPr>
            <a:spLocks noGrp="1"/>
          </p:cNvSpPr>
          <p:nvPr>
            <p:ph idx="1"/>
          </p:nvPr>
        </p:nvSpPr>
        <p:spPr/>
        <p:txBody>
          <a:bodyPr/>
          <a:lstStyle/>
          <a:p>
            <a:r>
              <a:rPr lang="en-US" dirty="0" smtClean="0"/>
              <a:t>Prostaglandin is ordered to maintain  a patent ductus arteriosus.</a:t>
            </a:r>
          </a:p>
          <a:p>
            <a:r>
              <a:rPr lang="en-US" dirty="0" smtClean="0"/>
              <a:t>Oxygen administered </a:t>
            </a:r>
          </a:p>
          <a:p>
            <a:r>
              <a:rPr lang="en-US" dirty="0" smtClean="0"/>
              <a:t>Surgery before 1 week.</a:t>
            </a:r>
          </a:p>
          <a:p>
            <a:r>
              <a:rPr lang="en-US" dirty="0" smtClean="0"/>
              <a:t>Survival with out surgery is impossible.</a:t>
            </a:r>
          </a:p>
          <a:p>
            <a:endParaRPr lang="en-GB" dirty="0" smtClean="0"/>
          </a:p>
        </p:txBody>
      </p:sp>
      <p:sp>
        <p:nvSpPr>
          <p:cNvPr id="46084" name="Slide Number Placeholder 3"/>
          <p:cNvSpPr>
            <a:spLocks noGrp="1"/>
          </p:cNvSpPr>
          <p:nvPr>
            <p:ph type="sldNum" sz="quarter" idx="12"/>
          </p:nvPr>
        </p:nvSpPr>
        <p:spPr>
          <a:noFill/>
        </p:spPr>
        <p:txBody>
          <a:bodyPr/>
          <a:lstStyle/>
          <a:p>
            <a:fld id="{D4B2E792-4C95-4370-99B1-A8086626DA28}" type="slidenum">
              <a:rPr lang="en-GB" smtClean="0"/>
              <a:pPr/>
              <a:t>51</a:t>
            </a:fld>
            <a:endParaRPr lang="en-GB"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marL="0" marR="0" lvl="0" indent="0" algn="r" defTabSz="914400" rtl="0" eaLnBrk="0" fontAlgn="auto" latinLnBrk="0" hangingPunct="0">
              <a:lnSpc>
                <a:spcPct val="100000"/>
              </a:lnSpc>
              <a:spcBef>
                <a:spcPts val="0"/>
              </a:spcBef>
              <a:spcAft>
                <a:spcPts val="0"/>
              </a:spcAft>
              <a:buClrTx/>
              <a:buSzTx/>
              <a:buFontTx/>
              <a:buNone/>
              <a:tabLst/>
              <a:defRPr/>
            </a:pPr>
            <a:fld id="{94CF34BD-85C9-4A1A-A2C3-D10B3F58B6FF}" type="slidenum">
              <a:rPr kumimoji="0" lang="ar-SA" sz="14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pPr marL="0" marR="0" lvl="0" indent="0" algn="r" defTabSz="914400" rtl="0" eaLnBrk="0" fontAlgn="auto" latinLnBrk="0" hangingPunct="0">
                <a:lnSpc>
                  <a:spcPct val="100000"/>
                </a:lnSpc>
                <a:spcBef>
                  <a:spcPts val="0"/>
                </a:spcBef>
                <a:spcAft>
                  <a:spcPts val="0"/>
                </a:spcAft>
                <a:buClrTx/>
                <a:buSzTx/>
                <a:buFontTx/>
                <a:buNone/>
                <a:tabLst/>
                <a:defRPr/>
              </a:pPr>
              <a:t>52</a:t>
            </a:fld>
            <a:endParaRPr kumimoji="0" lang="en-US" sz="1400" b="0" i="0" u="none" strike="noStrike" kern="1200" cap="none" spc="0" normalizeH="0" baseline="0" noProof="0">
              <a:ln>
                <a:noFill/>
              </a:ln>
              <a:solidFill>
                <a:prstClr val="black"/>
              </a:solidFill>
              <a:effectLst/>
              <a:uLnTx/>
              <a:uFillTx/>
              <a:latin typeface="Calibri"/>
              <a:ea typeface="+mn-ea"/>
              <a:cs typeface="+mn-cs"/>
            </a:endParaRPr>
          </a:p>
        </p:txBody>
      </p:sp>
      <p:sp>
        <p:nvSpPr>
          <p:cNvPr id="50179" name="Rectangle 2"/>
          <p:cNvSpPr>
            <a:spLocks noGrp="1" noChangeArrowheads="1"/>
          </p:cNvSpPr>
          <p:nvPr>
            <p:ph type="title" idx="4294967295"/>
          </p:nvPr>
        </p:nvSpPr>
        <p:spPr>
          <a:xfrm>
            <a:off x="357188" y="785813"/>
            <a:ext cx="8524875" cy="768350"/>
          </a:xfrm>
        </p:spPr>
        <p:txBody>
          <a:bodyPr lIns="92075" tIns="46038" rIns="92075" bIns="46038" anchor="b">
            <a:normAutofit fontScale="90000"/>
          </a:bodyPr>
          <a:lstStyle/>
          <a:p>
            <a:pPr eaLnBrk="1" hangingPunct="1"/>
            <a:r>
              <a:rPr lang="en-US" sz="3600" dirty="0" smtClean="0">
                <a:solidFill>
                  <a:srgbClr val="0070C0"/>
                </a:solidFill>
              </a:rPr>
              <a:t>Nursing Process Overview for the Child with CHD</a:t>
            </a:r>
          </a:p>
        </p:txBody>
      </p:sp>
      <p:sp>
        <p:nvSpPr>
          <p:cNvPr id="50180" name="Rectangle 3"/>
          <p:cNvSpPr>
            <a:spLocks noGrp="1" noChangeArrowheads="1"/>
          </p:cNvSpPr>
          <p:nvPr>
            <p:ph type="body" idx="4294967295"/>
          </p:nvPr>
        </p:nvSpPr>
        <p:spPr>
          <a:xfrm>
            <a:off x="2057400" y="2000250"/>
            <a:ext cx="6629400" cy="4500563"/>
          </a:xfrm>
        </p:spPr>
        <p:txBody>
          <a:bodyPr lIns="92075" tIns="46038" rIns="92075" bIns="46038"/>
          <a:lstStyle/>
          <a:p>
            <a:pPr eaLnBrk="1" hangingPunct="1">
              <a:lnSpc>
                <a:spcPct val="80000"/>
              </a:lnSpc>
            </a:pPr>
            <a:r>
              <a:rPr lang="en-US" dirty="0" smtClean="0"/>
              <a:t>Assessment </a:t>
            </a:r>
          </a:p>
          <a:p>
            <a:pPr lvl="1" eaLnBrk="1" hangingPunct="1">
              <a:lnSpc>
                <a:spcPct val="80000"/>
              </a:lnSpc>
            </a:pPr>
            <a:r>
              <a:rPr lang="en-US" dirty="0" smtClean="0"/>
              <a:t>Health History </a:t>
            </a:r>
          </a:p>
          <a:p>
            <a:pPr lvl="1" eaLnBrk="1" hangingPunct="1">
              <a:lnSpc>
                <a:spcPct val="80000"/>
              </a:lnSpc>
            </a:pPr>
            <a:r>
              <a:rPr lang="en-US" dirty="0" smtClean="0"/>
              <a:t> pregnancy, feeding problems, siblings , respiratory difficulty and family history.</a:t>
            </a:r>
          </a:p>
          <a:p>
            <a:pPr lvl="1" eaLnBrk="1" hangingPunct="1">
              <a:lnSpc>
                <a:spcPct val="80000"/>
              </a:lnSpc>
            </a:pPr>
            <a:r>
              <a:rPr lang="en-US" dirty="0" smtClean="0"/>
              <a:t>Physical Examination </a:t>
            </a:r>
          </a:p>
          <a:p>
            <a:pPr lvl="1" eaLnBrk="1" hangingPunct="1">
              <a:lnSpc>
                <a:spcPct val="80000"/>
              </a:lnSpc>
            </a:pPr>
            <a:r>
              <a:rPr lang="en-US" dirty="0" smtClean="0"/>
              <a:t>Sign and symptom (respiratory distress and poor feeding.</a:t>
            </a:r>
          </a:p>
          <a:p>
            <a:pPr lvl="1" eaLnBrk="1" hangingPunct="1">
              <a:lnSpc>
                <a:spcPct val="80000"/>
              </a:lnSpc>
            </a:pPr>
            <a:r>
              <a:rPr lang="en-US" dirty="0" smtClean="0"/>
              <a:t>Growth problems. </a:t>
            </a:r>
          </a:p>
          <a:p>
            <a:pPr lvl="1" eaLnBrk="1" hangingPunct="1">
              <a:lnSpc>
                <a:spcPct val="80000"/>
              </a:lnSpc>
            </a:pPr>
            <a:r>
              <a:rPr lang="en-US" dirty="0" smtClean="0"/>
              <a:t>Edema </a:t>
            </a:r>
          </a:p>
          <a:p>
            <a:pPr lvl="1" eaLnBrk="1" hangingPunct="1">
              <a:lnSpc>
                <a:spcPct val="80000"/>
              </a:lnSpc>
            </a:pPr>
            <a:r>
              <a:rPr lang="en-US" dirty="0" smtClean="0"/>
              <a:t>Cyanosis, murmur </a:t>
            </a:r>
          </a:p>
          <a:p>
            <a:pPr lvl="1" eaLnBrk="1" hangingPunct="1">
              <a:lnSpc>
                <a:spcPct val="80000"/>
              </a:lnSpc>
            </a:pPr>
            <a:endParaRPr lang="en-US" dirty="0" smtClean="0"/>
          </a:p>
        </p:txBody>
      </p:sp>
      <p:pic>
        <p:nvPicPr>
          <p:cNvPr id="50181" name="Picture 4" descr="HM00114_"/>
          <p:cNvPicPr>
            <a:picLocks noChangeAspect="1" noChangeArrowheads="1"/>
          </p:cNvPicPr>
          <p:nvPr/>
        </p:nvPicPr>
        <p:blipFill>
          <a:blip r:embed="rId3" cstate="print"/>
          <a:srcRect/>
          <a:stretch>
            <a:fillRect/>
          </a:stretch>
        </p:blipFill>
        <p:spPr bwMode="auto">
          <a:xfrm>
            <a:off x="0" y="3276600"/>
            <a:ext cx="2819400" cy="3581400"/>
          </a:xfrm>
          <a:prstGeom prst="rect">
            <a:avLst/>
          </a:prstGeom>
          <a:noFill/>
          <a:ln w="9525">
            <a:noFill/>
            <a:miter lim="800000"/>
            <a:headEnd/>
            <a:tailEnd/>
          </a:ln>
        </p:spPr>
      </p:pic>
      <p:sp>
        <p:nvSpPr>
          <p:cNvPr id="50182" name="Slide Number Placeholder 5"/>
          <p:cNvSpPr>
            <a:spLocks noGrp="1"/>
          </p:cNvSpPr>
          <p:nvPr>
            <p:ph type="sldNum" sz="quarter" idx="12"/>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1F4BA-2CC8-4337-A023-9DE24AD88D26}"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1722410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457200" y="914400"/>
            <a:ext cx="8229600" cy="5586413"/>
          </a:xfrm>
          <a:prstGeom prst="rect">
            <a:avLst/>
          </a:prstGeom>
          <a:noFill/>
          <a:ln w="9525">
            <a:noFill/>
            <a:miter lim="800000"/>
            <a:headEnd/>
            <a:tailEnd/>
          </a:ln>
        </p:spPr>
        <p:txBody>
          <a:bodyPr lIns="92075" tIns="46038" rIns="92075" bIns="46038"/>
          <a:lstStyle/>
          <a:p>
            <a:pPr marL="742950" marR="0" lvl="1" indent="-285750" algn="l" defTabSz="914400" rtl="0" eaLnBrk="1" fontAlgn="auto" latinLnBrk="0" hangingPunct="1">
              <a:lnSpc>
                <a:spcPct val="80000"/>
              </a:lnSpc>
              <a:spcBef>
                <a:spcPct val="20000"/>
              </a:spcBef>
              <a:spcAft>
                <a:spcPts val="0"/>
              </a:spcAft>
              <a:buClrTx/>
              <a:buSzTx/>
              <a:buFontTx/>
              <a:buNone/>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Assess for sign and symptoms of hypoxemia  </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err="1">
                <a:ln>
                  <a:noFill/>
                </a:ln>
                <a:solidFill>
                  <a:prstClr val="black"/>
                </a:solidFill>
                <a:effectLst/>
                <a:uLnTx/>
                <a:uFillTx/>
                <a:latin typeface="Calibri"/>
                <a:ea typeface="+mn-ea"/>
                <a:cs typeface="+mn-cs"/>
              </a:rPr>
              <a:t>Polycyethemia</a:t>
            </a:r>
            <a:r>
              <a:rPr kumimoji="0" lang="en-US" sz="2800" b="0" i="0" u="none" strike="noStrike" kern="0" cap="none" spc="0" normalizeH="0" baseline="0" noProof="0" dirty="0">
                <a:ln>
                  <a:noFill/>
                </a:ln>
                <a:solidFill>
                  <a:prstClr val="black"/>
                </a:solidFill>
                <a:effectLst/>
                <a:uLnTx/>
                <a:uFillTx/>
                <a:latin typeface="Calibri"/>
                <a:ea typeface="+mn-ea"/>
                <a:cs typeface="+mn-cs"/>
              </a:rPr>
              <a:t> </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Clubbing </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Cyanosis</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en-US" sz="2800" b="0" i="0" u="none" strike="noStrike" kern="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Assess the tongue and </a:t>
            </a:r>
            <a:r>
              <a:rPr kumimoji="0" lang="en-US" sz="2800" b="0" i="0" u="none" strike="noStrike" kern="0" cap="none" spc="0" normalizeH="0" baseline="0" noProof="0" dirty="0" err="1">
                <a:ln>
                  <a:noFill/>
                </a:ln>
                <a:solidFill>
                  <a:prstClr val="black"/>
                </a:solidFill>
                <a:effectLst/>
                <a:uLnTx/>
                <a:uFillTx/>
                <a:latin typeface="Calibri"/>
                <a:ea typeface="+mn-ea"/>
                <a:cs typeface="+mn-cs"/>
              </a:rPr>
              <a:t>buccal</a:t>
            </a:r>
            <a:r>
              <a:rPr kumimoji="0" lang="en-US" sz="2800" b="0" i="0" u="none" strike="noStrike" kern="0" cap="none" spc="0" normalizeH="0" baseline="0" noProof="0" dirty="0">
                <a:ln>
                  <a:noFill/>
                </a:ln>
                <a:solidFill>
                  <a:prstClr val="black"/>
                </a:solidFill>
                <a:effectLst/>
                <a:uLnTx/>
                <a:uFillTx/>
                <a:latin typeface="Calibri"/>
                <a:ea typeface="+mn-ea"/>
                <a:cs typeface="+mn-cs"/>
              </a:rPr>
              <a:t> membrane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 </a:t>
            </a:r>
            <a:r>
              <a:rPr kumimoji="0" lang="en-US" sz="2800" b="0" i="0" u="none" strike="noStrike" kern="1200" cap="none" spc="0" normalizeH="0" baseline="0" noProof="0" dirty="0">
                <a:ln>
                  <a:noFill/>
                </a:ln>
                <a:solidFill>
                  <a:prstClr val="black"/>
                </a:solidFill>
                <a:effectLst/>
                <a:uLnTx/>
                <a:uFillTx/>
                <a:latin typeface="Calibri"/>
                <a:ea typeface="+mn-ea"/>
                <a:cs typeface="+mn-cs"/>
              </a:rPr>
              <a:t>Assessment (cont’d)</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Laboratory and Diagnostic Testing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Cardiac Catheterization</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en-US" sz="2800" b="0" i="0" u="none" strike="noStrike" kern="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80000"/>
              </a:lnSpc>
              <a:spcBef>
                <a:spcPct val="20000"/>
              </a:spcBef>
              <a:spcAft>
                <a:spcPts val="0"/>
              </a:spcAft>
              <a:buClrTx/>
              <a:buSzTx/>
              <a:buFontTx/>
              <a:buNone/>
              <a:tabLst/>
              <a:defRPr/>
            </a:pPr>
            <a:endParaRPr kumimoji="0" lang="en-US" sz="2800" b="0" i="0" u="none" strike="noStrike" kern="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80000"/>
              </a:lnSpc>
              <a:spcBef>
                <a:spcPct val="20000"/>
              </a:spcBef>
              <a:spcAft>
                <a:spcPts val="0"/>
              </a:spcAft>
              <a:buClrTx/>
              <a:buSzTx/>
              <a:buFontTx/>
              <a:buNone/>
              <a:tabLst/>
              <a:defRPr/>
            </a:pPr>
            <a:endParaRPr kumimoji="0" lang="en-US" sz="2800" b="0" i="0" u="none" strike="noStrike" kern="0" cap="none" spc="0" normalizeH="0" baseline="0" noProof="0" dirty="0">
              <a:ln>
                <a:noFill/>
              </a:ln>
              <a:solidFill>
                <a:prstClr val="black"/>
              </a:solidFill>
              <a:effectLst/>
              <a:uLnTx/>
              <a:uFillTx/>
              <a:latin typeface="Calibri"/>
              <a:ea typeface="+mn-ea"/>
              <a:cs typeface="+mn-cs"/>
            </a:endParaRPr>
          </a:p>
        </p:txBody>
      </p:sp>
      <p:sp>
        <p:nvSpPr>
          <p:cNvPr id="51203" name="Slide Number Placeholder 2"/>
          <p:cNvSpPr>
            <a:spLocks noGrp="1"/>
          </p:cNvSpPr>
          <p:nvPr>
            <p:ph type="sldNum" sz="quarter" idx="12"/>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55DAA84-6BBF-431F-9E91-640855D458BC}"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639024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457200" y="914400"/>
            <a:ext cx="8229600" cy="5586413"/>
          </a:xfrm>
          <a:prstGeom prst="rect">
            <a:avLst/>
          </a:prstGeom>
          <a:noFill/>
          <a:ln w="9525">
            <a:noFill/>
            <a:miter lim="800000"/>
            <a:headEnd/>
            <a:tailEnd/>
          </a:ln>
        </p:spPr>
        <p:txBody>
          <a:bodyPr lIns="92075" tIns="46038" rIns="92075" bIns="46038"/>
          <a:lstStyle/>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1" i="0" u="none" strike="noStrike" kern="0" cap="none" spc="0" normalizeH="0" baseline="0" noProof="0" dirty="0" smtClean="0">
                <a:ln>
                  <a:noFill/>
                </a:ln>
                <a:solidFill>
                  <a:prstClr val="black"/>
                </a:solidFill>
                <a:effectLst/>
                <a:uLnTx/>
                <a:uFillTx/>
                <a:latin typeface="Calibri"/>
                <a:ea typeface="+mn-ea"/>
                <a:cs typeface="+mn-cs"/>
              </a:rPr>
              <a:t>Nursing Diagnosis:</a:t>
            </a:r>
          </a:p>
          <a:p>
            <a:pPr marL="742950" marR="0" lvl="1" indent="-285750" algn="l" defTabSz="914400" rtl="0" eaLnBrk="1" fontAlgn="auto" latinLnBrk="0" hangingPunct="1">
              <a:lnSpc>
                <a:spcPct val="80000"/>
              </a:lnSpc>
              <a:spcBef>
                <a:spcPct val="20000"/>
              </a:spcBef>
              <a:spcAft>
                <a:spcPts val="0"/>
              </a:spcAft>
              <a:buClrTx/>
              <a:buSzTx/>
              <a:buFontTx/>
              <a:buNone/>
              <a:tabLst/>
              <a:defRPr/>
            </a:pPr>
            <a:endParaRPr kumimoji="0" lang="en-US" sz="2800" b="1" i="0" u="none" strike="noStrike" kern="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Activity intolerance related to decreased tissue oxygenation.</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Anxiety related to hypoxia </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Decrease cardiac out put related to increased cardiac workload.</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Delayed growth and development related to hypoxia.</a:t>
            </a:r>
          </a:p>
          <a:p>
            <a:pPr marL="742950" marR="0" lvl="1" indent="-285750" algn="l"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a:ea typeface="+mn-ea"/>
                <a:cs typeface="+mn-cs"/>
              </a:rPr>
              <a:t>Risk for infection related pulmonary stasis.</a:t>
            </a:r>
          </a:p>
          <a:p>
            <a:pPr marL="742950" marR="0" lvl="1" indent="-285750" algn="l" defTabSz="914400" rtl="0" eaLnBrk="1" fontAlgn="auto" latinLnBrk="0" hangingPunct="1">
              <a:lnSpc>
                <a:spcPct val="80000"/>
              </a:lnSpc>
              <a:spcBef>
                <a:spcPct val="20000"/>
              </a:spcBef>
              <a:spcAft>
                <a:spcPts val="0"/>
              </a:spcAft>
              <a:buClrTx/>
              <a:buSzTx/>
              <a:buFontTx/>
              <a:buNone/>
              <a:tabLst/>
              <a:defRPr/>
            </a:pPr>
            <a:endParaRPr kumimoji="0" lang="en-US" sz="2800" b="0" i="0" u="none" strike="noStrike" kern="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80000"/>
              </a:lnSpc>
              <a:spcBef>
                <a:spcPct val="20000"/>
              </a:spcBef>
              <a:spcAft>
                <a:spcPts val="0"/>
              </a:spcAft>
              <a:buClrTx/>
              <a:buSzTx/>
              <a:buFontTx/>
              <a:buNone/>
              <a:tabLst/>
              <a:defRPr/>
            </a:pPr>
            <a:endParaRPr kumimoji="0" lang="en-US" sz="2800" b="0" i="0" u="none" strike="noStrike" kern="0" cap="none" spc="0" normalizeH="0" baseline="0" noProof="0" dirty="0">
              <a:ln>
                <a:noFill/>
              </a:ln>
              <a:solidFill>
                <a:prstClr val="black"/>
              </a:solidFill>
              <a:effectLst/>
              <a:uLnTx/>
              <a:uFillTx/>
              <a:latin typeface="Calibri"/>
              <a:ea typeface="+mn-ea"/>
              <a:cs typeface="+mn-cs"/>
            </a:endParaRPr>
          </a:p>
        </p:txBody>
      </p:sp>
      <p:sp>
        <p:nvSpPr>
          <p:cNvPr id="52227" name="Slide Number Placeholder 2"/>
          <p:cNvSpPr>
            <a:spLocks noGrp="1"/>
          </p:cNvSpPr>
          <p:nvPr>
            <p:ph type="sldNum" sz="quarter" idx="12"/>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A18382-991D-41B5-95DE-E7C2AFEC1C86}"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83293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381000" y="533400"/>
            <a:ext cx="8524875" cy="384175"/>
          </a:xfrm>
        </p:spPr>
        <p:txBody>
          <a:bodyPr lIns="92075" tIns="46038" rIns="92075" bIns="46038" anchor="b">
            <a:normAutofit fontScale="90000"/>
          </a:bodyPr>
          <a:lstStyle/>
          <a:p>
            <a:pPr eaLnBrk="1" hangingPunct="1"/>
            <a:r>
              <a:rPr lang="en-US" sz="3200" smtClean="0">
                <a:solidFill>
                  <a:srgbClr val="0070C0"/>
                </a:solidFill>
              </a:rPr>
              <a:t>Nursing intervention  of the Child with CHD</a:t>
            </a:r>
          </a:p>
        </p:txBody>
      </p:sp>
      <p:sp>
        <p:nvSpPr>
          <p:cNvPr id="53251" name="Rectangle 3"/>
          <p:cNvSpPr>
            <a:spLocks noGrp="1" noChangeArrowheads="1"/>
          </p:cNvSpPr>
          <p:nvPr>
            <p:ph idx="4294967295"/>
          </p:nvPr>
        </p:nvSpPr>
        <p:spPr>
          <a:xfrm>
            <a:off x="228600" y="1295400"/>
            <a:ext cx="8613775" cy="4570413"/>
          </a:xfrm>
        </p:spPr>
        <p:txBody>
          <a:bodyPr lIns="92075" tIns="46038" rIns="92075" bIns="46038">
            <a:normAutofit fontScale="92500" lnSpcReduction="10000"/>
          </a:bodyPr>
          <a:lstStyle/>
          <a:p>
            <a:pPr eaLnBrk="1" hangingPunct="1">
              <a:lnSpc>
                <a:spcPct val="80000"/>
              </a:lnSpc>
            </a:pPr>
            <a:r>
              <a:rPr lang="en-US" sz="2800" dirty="0" smtClean="0"/>
              <a:t>Improving Oxygenation.</a:t>
            </a:r>
          </a:p>
          <a:p>
            <a:pPr eaLnBrk="1" hangingPunct="1">
              <a:lnSpc>
                <a:spcPct val="80000"/>
              </a:lnSpc>
            </a:pPr>
            <a:r>
              <a:rPr lang="en-US" sz="2800" dirty="0" smtClean="0"/>
              <a:t>Promoting Adequate Nutrition.</a:t>
            </a:r>
          </a:p>
          <a:p>
            <a:pPr lvl="1" eaLnBrk="1" hangingPunct="1">
              <a:lnSpc>
                <a:spcPct val="80000"/>
              </a:lnSpc>
            </a:pPr>
            <a:r>
              <a:rPr lang="en-US" sz="2400" dirty="0" smtClean="0"/>
              <a:t>Offer frequent high calorie every three hrs.</a:t>
            </a:r>
          </a:p>
          <a:p>
            <a:pPr eaLnBrk="1" hangingPunct="1">
              <a:lnSpc>
                <a:spcPct val="80000"/>
              </a:lnSpc>
            </a:pPr>
            <a:r>
              <a:rPr lang="en-US" sz="2800" dirty="0" smtClean="0"/>
              <a:t>Provide iron supplements </a:t>
            </a:r>
          </a:p>
          <a:p>
            <a:pPr eaLnBrk="1" hangingPunct="1">
              <a:lnSpc>
                <a:spcPct val="80000"/>
              </a:lnSpc>
            </a:pPr>
            <a:r>
              <a:rPr lang="en-US" sz="2800" dirty="0" smtClean="0"/>
              <a:t>Maintain hydration </a:t>
            </a:r>
          </a:p>
          <a:p>
            <a:pPr eaLnBrk="1" hangingPunct="1">
              <a:lnSpc>
                <a:spcPct val="80000"/>
              </a:lnSpc>
            </a:pPr>
            <a:r>
              <a:rPr lang="en-US" sz="2800" dirty="0" smtClean="0"/>
              <a:t>Blood transfusion </a:t>
            </a:r>
          </a:p>
          <a:p>
            <a:pPr eaLnBrk="1" hangingPunct="1">
              <a:lnSpc>
                <a:spcPct val="80000"/>
              </a:lnSpc>
            </a:pPr>
            <a:r>
              <a:rPr lang="en-US" sz="2800" dirty="0" smtClean="0"/>
              <a:t>Assisting the Child and Family to Cope.</a:t>
            </a:r>
          </a:p>
          <a:p>
            <a:pPr eaLnBrk="1" hangingPunct="1">
              <a:lnSpc>
                <a:spcPct val="80000"/>
              </a:lnSpc>
            </a:pPr>
            <a:r>
              <a:rPr lang="en-US" sz="2800" dirty="0" smtClean="0"/>
              <a:t>Preventing Infection. </a:t>
            </a:r>
          </a:p>
          <a:p>
            <a:pPr eaLnBrk="1" hangingPunct="1">
              <a:lnSpc>
                <a:spcPct val="80000"/>
              </a:lnSpc>
            </a:pPr>
            <a:r>
              <a:rPr lang="en-US" sz="2800" dirty="0" smtClean="0"/>
              <a:t>Providing Care for the Child Undergoing Cardiac Surgery </a:t>
            </a:r>
          </a:p>
          <a:p>
            <a:pPr lvl="1" eaLnBrk="1" hangingPunct="1">
              <a:lnSpc>
                <a:spcPct val="80000"/>
              </a:lnSpc>
            </a:pPr>
            <a:r>
              <a:rPr lang="en-US" dirty="0" smtClean="0"/>
              <a:t>Providing Preoperative Care</a:t>
            </a:r>
          </a:p>
          <a:p>
            <a:pPr lvl="1" eaLnBrk="1" hangingPunct="1">
              <a:lnSpc>
                <a:spcPct val="80000"/>
              </a:lnSpc>
            </a:pPr>
            <a:r>
              <a:rPr lang="en-US" dirty="0" smtClean="0"/>
              <a:t>Providing Postoperative Care.</a:t>
            </a:r>
          </a:p>
          <a:p>
            <a:pPr eaLnBrk="1" hangingPunct="1">
              <a:lnSpc>
                <a:spcPct val="80000"/>
              </a:lnSpc>
            </a:pPr>
            <a:r>
              <a:rPr lang="en-US" sz="2800" dirty="0" smtClean="0"/>
              <a:t>Providing Patient and Family Education.  </a:t>
            </a:r>
          </a:p>
        </p:txBody>
      </p:sp>
      <p:sp>
        <p:nvSpPr>
          <p:cNvPr id="53252"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marL="0" marR="0" lvl="0" indent="0" algn="r" defTabSz="914400" rtl="0" eaLnBrk="0" fontAlgn="auto" latinLnBrk="0" hangingPunct="0">
              <a:lnSpc>
                <a:spcPct val="100000"/>
              </a:lnSpc>
              <a:spcBef>
                <a:spcPts val="0"/>
              </a:spcBef>
              <a:spcAft>
                <a:spcPts val="0"/>
              </a:spcAft>
              <a:buClrTx/>
              <a:buSzTx/>
              <a:buFontTx/>
              <a:buNone/>
              <a:tabLst/>
              <a:defRPr/>
            </a:pPr>
            <a:fld id="{6BBD1F32-300D-4ABC-A85E-BE58BF82F1E5}" type="slidenum">
              <a:rPr kumimoji="0" lang="ar-SA" sz="14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pPr marL="0" marR="0" lvl="0" indent="0" algn="r" defTabSz="914400" rtl="0" eaLnBrk="0" fontAlgn="auto" latinLnBrk="0" hangingPunct="0">
                <a:lnSpc>
                  <a:spcPct val="100000"/>
                </a:lnSpc>
                <a:spcBef>
                  <a:spcPts val="0"/>
                </a:spcBef>
                <a:spcAft>
                  <a:spcPts val="0"/>
                </a:spcAft>
                <a:buClrTx/>
                <a:buSzTx/>
                <a:buFontTx/>
                <a:buNone/>
                <a:tabLst/>
                <a:defRPr/>
              </a:pPr>
              <a:t>55</a:t>
            </a:fld>
            <a:endParaRPr kumimoji="0" lang="en-US" sz="1400" b="0" i="0" u="none" strike="noStrike" kern="1200" cap="none" spc="0" normalizeH="0" baseline="0" noProof="0">
              <a:ln>
                <a:noFill/>
              </a:ln>
              <a:solidFill>
                <a:prstClr val="black"/>
              </a:solidFill>
              <a:effectLst/>
              <a:uLnTx/>
              <a:uFillTx/>
              <a:latin typeface="Calibri"/>
              <a:ea typeface="+mn-ea"/>
              <a:cs typeface="+mn-cs"/>
            </a:endParaRPr>
          </a:p>
        </p:txBody>
      </p:sp>
      <p:sp>
        <p:nvSpPr>
          <p:cNvPr id="53253" name="Slide Number Placeholder 4"/>
          <p:cNvSpPr>
            <a:spLocks noGrp="1"/>
          </p:cNvSpPr>
          <p:nvPr>
            <p:ph type="sldNum" sz="quarter" idx="12"/>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C88412-5AB4-448D-AAA4-394F5B063C77}"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23831195"/>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descr="Rectangle: Click to edit Master text styles&#10;Second level&#10;Third level&#10;Fourth level&#10;Fifth level"/>
          <p:cNvSpPr>
            <a:spLocks noGrp="1" noChangeArrowheads="1"/>
          </p:cNvSpPr>
          <p:nvPr>
            <p:ph type="body" idx="1"/>
          </p:nvPr>
        </p:nvSpPr>
        <p:spPr>
          <a:xfrm>
            <a:off x="228600" y="549275"/>
            <a:ext cx="8610600" cy="6308725"/>
          </a:xfrm>
          <a:noFill/>
        </p:spPr>
        <p:txBody>
          <a:bodyPr>
            <a:normAutofit/>
          </a:bodyPr>
          <a:lstStyle/>
          <a:p>
            <a:pPr eaLnBrk="1" hangingPunct="1"/>
            <a:endParaRPr lang="en-US" altLang="zh-TW" dirty="0" smtClean="0">
              <a:ea typeface="PMingLiU" pitchFamily="18" charset="-120"/>
            </a:endParaRPr>
          </a:p>
          <a:p>
            <a:pPr eaLnBrk="1" hangingPunct="1"/>
            <a:r>
              <a:rPr lang="en-US" altLang="zh-TW" dirty="0" smtClean="0">
                <a:ea typeface="PMingLiU" pitchFamily="18" charset="-120"/>
              </a:rPr>
              <a:t>CHD Most Common Cause of CHF in Infants</a:t>
            </a:r>
          </a:p>
          <a:p>
            <a:pPr eaLnBrk="1" hangingPunct="1"/>
            <a:r>
              <a:rPr lang="en-US" altLang="zh-TW" b="1" dirty="0" smtClean="0">
                <a:solidFill>
                  <a:srgbClr val="FF0000"/>
                </a:solidFill>
                <a:ea typeface="PMingLiU" pitchFamily="18" charset="-120"/>
              </a:rPr>
              <a:t>S/S: </a:t>
            </a:r>
          </a:p>
          <a:p>
            <a:pPr lvl="1"/>
            <a:r>
              <a:rPr lang="en-US" altLang="zh-TW" dirty="0" smtClean="0">
                <a:ea typeface="PMingLiU" pitchFamily="18" charset="-120"/>
              </a:rPr>
              <a:t>Tachycardia</a:t>
            </a:r>
            <a:r>
              <a:rPr lang="ar-SA" altLang="zh-TW" dirty="0" smtClean="0"/>
              <a:t>,</a:t>
            </a:r>
            <a:r>
              <a:rPr lang="en-US" altLang="zh-TW" dirty="0" smtClean="0">
                <a:ea typeface="PMingLiU" pitchFamily="18" charset="-120"/>
              </a:rPr>
              <a:t> Diaphoresis, </a:t>
            </a:r>
            <a:r>
              <a:rPr lang="en-US" altLang="zh-TW" dirty="0" err="1" smtClean="0">
                <a:ea typeface="PMingLiU" pitchFamily="18" charset="-120"/>
              </a:rPr>
              <a:t>Tachypnea</a:t>
            </a:r>
            <a:r>
              <a:rPr lang="en-US" altLang="zh-TW" dirty="0" smtClean="0">
                <a:ea typeface="PMingLiU" pitchFamily="18" charset="-120"/>
              </a:rPr>
              <a:t>, </a:t>
            </a:r>
          </a:p>
          <a:p>
            <a:pPr marL="457200" lvl="1" indent="0">
              <a:buNone/>
            </a:pPr>
            <a:r>
              <a:rPr lang="en-US" altLang="zh-TW" dirty="0" smtClean="0">
                <a:ea typeface="PMingLiU" pitchFamily="18" charset="-120"/>
              </a:rPr>
              <a:t>Feeding problem, Crackles &amp; Respiratory Distress, Edema, weight</a:t>
            </a:r>
            <a:r>
              <a:rPr lang="en-GB" altLang="zh-TW" dirty="0" smtClean="0">
                <a:ea typeface="PMingLiU" pitchFamily="18" charset="-120"/>
              </a:rPr>
              <a:t> gain, </a:t>
            </a:r>
            <a:r>
              <a:rPr lang="en-US" dirty="0" smtClean="0"/>
              <a:t>Hepatomegaly, Peripheral </a:t>
            </a:r>
            <a:r>
              <a:rPr lang="en-US" dirty="0"/>
              <a:t>edema, especially </a:t>
            </a:r>
            <a:r>
              <a:rPr lang="en-US" dirty="0" smtClean="0"/>
              <a:t>periorbital, Ascites , Neck </a:t>
            </a:r>
            <a:r>
              <a:rPr lang="en-US" dirty="0"/>
              <a:t>vein distention (children)</a:t>
            </a:r>
            <a:endParaRPr lang="en-US" altLang="zh-TW" dirty="0" smtClean="0">
              <a:ea typeface="PMingLiU" pitchFamily="18" charset="-120"/>
            </a:endParaRPr>
          </a:p>
          <a:p>
            <a:endParaRPr lang="en-US" altLang="zh-TW" dirty="0" smtClean="0">
              <a:ea typeface="PMingLiU" pitchFamily="18" charset="-120"/>
            </a:endParaRPr>
          </a:p>
          <a:p>
            <a:r>
              <a:rPr lang="en-US" altLang="zh-TW" dirty="0" smtClean="0">
                <a:ea typeface="PMingLiU" pitchFamily="18" charset="-120"/>
              </a:rPr>
              <a:t>CXR Shows Large Heart.</a:t>
            </a:r>
          </a:p>
          <a:p>
            <a:pPr eaLnBrk="1" hangingPunct="1"/>
            <a:r>
              <a:rPr lang="en-US" altLang="zh-TW" b="1" dirty="0" smtClean="0">
                <a:ea typeface="PMingLiU" pitchFamily="18" charset="-120"/>
              </a:rPr>
              <a:t>Echocardiogram is Diagnostic.</a:t>
            </a:r>
          </a:p>
          <a:p>
            <a:pPr eaLnBrk="1" hangingPunct="1">
              <a:buFontTx/>
              <a:buNone/>
            </a:pPr>
            <a:endParaRPr lang="en-US" altLang="zh-TW" sz="2800" dirty="0" smtClean="0">
              <a:ea typeface="PMingLiU" pitchFamily="18" charset="-120"/>
            </a:endParaRPr>
          </a:p>
        </p:txBody>
      </p:sp>
      <p:sp>
        <p:nvSpPr>
          <p:cNvPr id="47109" name="Slide Number Placeholder 4"/>
          <p:cNvSpPr>
            <a:spLocks noGrp="1"/>
          </p:cNvSpPr>
          <p:nvPr>
            <p:ph type="sldNum" sz="quarter" idx="12"/>
          </p:nvPr>
        </p:nvSpPr>
        <p:spPr>
          <a:noFill/>
        </p:spPr>
        <p:txBody>
          <a:bodyPr/>
          <a:lstStyle/>
          <a:p>
            <a:fld id="{31AF4EA0-0E38-4A0C-ADCB-0A9D091F3621}" type="slidenum">
              <a:rPr lang="en-GB" smtClean="0"/>
              <a:pPr/>
              <a:t>56</a:t>
            </a:fld>
            <a:endParaRPr lang="en-GB" smtClean="0"/>
          </a:p>
        </p:txBody>
      </p:sp>
      <p:sp>
        <p:nvSpPr>
          <p:cNvPr id="7" name="Rectangle 4"/>
          <p:cNvSpPr>
            <a:spLocks noGrp="1" noChangeArrowheads="1"/>
          </p:cNvSpPr>
          <p:nvPr>
            <p:ph type="title"/>
          </p:nvPr>
        </p:nvSpPr>
        <p:spPr>
          <a:xfrm>
            <a:off x="609600" y="304800"/>
            <a:ext cx="7772400" cy="762000"/>
          </a:xfrm>
        </p:spPr>
        <p:style>
          <a:lnRef idx="1">
            <a:schemeClr val="accent1"/>
          </a:lnRef>
          <a:fillRef idx="2">
            <a:schemeClr val="accent1"/>
          </a:fillRef>
          <a:effectRef idx="1">
            <a:schemeClr val="accent1"/>
          </a:effectRef>
          <a:fontRef idx="minor">
            <a:schemeClr val="dk1"/>
          </a:fontRef>
        </p:style>
        <p:txBody>
          <a:bodyPr anchor="b">
            <a:normAutofit/>
          </a:bodyPr>
          <a:lstStyle/>
          <a:p>
            <a:pPr algn="l" eaLnBrk="1" hangingPunct="1"/>
            <a:r>
              <a:rPr lang="en-US" dirty="0" smtClean="0"/>
              <a:t>          </a:t>
            </a:r>
            <a:r>
              <a:rPr lang="en-US" sz="4000" dirty="0" smtClean="0"/>
              <a:t>Congestive Heart Failure (CHF)</a:t>
            </a:r>
            <a:endParaRPr lang="en-US"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868"/>
            <a:ext cx="9144000" cy="823332"/>
          </a:xfrm>
        </p:spPr>
        <p:style>
          <a:lnRef idx="1">
            <a:schemeClr val="accent2"/>
          </a:lnRef>
          <a:fillRef idx="2">
            <a:schemeClr val="accent2"/>
          </a:fillRef>
          <a:effectRef idx="1">
            <a:schemeClr val="accent2"/>
          </a:effectRef>
          <a:fontRef idx="minor">
            <a:schemeClr val="dk1"/>
          </a:fontRef>
        </p:style>
        <p:txBody>
          <a:bodyPr>
            <a:noAutofit/>
          </a:bodyPr>
          <a:lstStyle/>
          <a:p>
            <a:r>
              <a:rPr lang="en-US" sz="2800" b="1" dirty="0" smtClean="0">
                <a:solidFill>
                  <a:srgbClr val="006600"/>
                </a:solidFill>
                <a:latin typeface="Univers-Bold"/>
              </a:rPr>
              <a:t>Etiologies of Heart failure in Child </a:t>
            </a:r>
            <a:r>
              <a:rPr lang="en-US" sz="2800" b="1" dirty="0">
                <a:solidFill>
                  <a:srgbClr val="006600"/>
                </a:solidFill>
                <a:latin typeface="Univers-Bold"/>
              </a:rPr>
              <a:t>or </a:t>
            </a:r>
            <a:r>
              <a:rPr lang="en-US" sz="2800" b="1" dirty="0" smtClean="0">
                <a:solidFill>
                  <a:srgbClr val="006600"/>
                </a:solidFill>
                <a:latin typeface="Univers-Bold"/>
              </a:rPr>
              <a:t>Adolescent</a:t>
            </a:r>
            <a:endParaRPr lang="en-US" sz="2800" dirty="0"/>
          </a:p>
        </p:txBody>
      </p:sp>
      <p:sp>
        <p:nvSpPr>
          <p:cNvPr id="3" name="Content Placeholder 2"/>
          <p:cNvSpPr>
            <a:spLocks noGrp="1"/>
          </p:cNvSpPr>
          <p:nvPr>
            <p:ph idx="1"/>
          </p:nvPr>
        </p:nvSpPr>
        <p:spPr>
          <a:xfrm>
            <a:off x="228600" y="1166018"/>
            <a:ext cx="8534400" cy="4525963"/>
          </a:xfrm>
        </p:spPr>
        <p:txBody>
          <a:bodyPr>
            <a:normAutofit fontScale="77500" lnSpcReduction="20000"/>
          </a:bodyPr>
          <a:lstStyle/>
          <a:p>
            <a:r>
              <a:rPr lang="en-US" dirty="0" smtClean="0">
                <a:solidFill>
                  <a:srgbClr val="000000"/>
                </a:solidFill>
                <a:latin typeface="Univers-CondensedLight"/>
              </a:rPr>
              <a:t>Anemia</a:t>
            </a:r>
            <a:endParaRPr lang="en-US" dirty="0">
              <a:solidFill>
                <a:srgbClr val="000000"/>
              </a:solidFill>
              <a:latin typeface="Univers-CondensedLight"/>
            </a:endParaRPr>
          </a:p>
          <a:p>
            <a:r>
              <a:rPr lang="en-US" dirty="0">
                <a:solidFill>
                  <a:srgbClr val="000000"/>
                </a:solidFill>
                <a:latin typeface="Univers-CondensedLight"/>
              </a:rPr>
              <a:t>Dysrhythmias</a:t>
            </a:r>
          </a:p>
          <a:p>
            <a:r>
              <a:rPr lang="en-US" dirty="0">
                <a:solidFill>
                  <a:srgbClr val="000000"/>
                </a:solidFill>
                <a:latin typeface="Univers-CondensedLight"/>
              </a:rPr>
              <a:t>Cardiomyopathy</a:t>
            </a:r>
          </a:p>
          <a:p>
            <a:r>
              <a:rPr lang="en-US" dirty="0">
                <a:solidFill>
                  <a:srgbClr val="000000"/>
                </a:solidFill>
                <a:latin typeface="Univers-CondensedLight"/>
              </a:rPr>
              <a:t>Hypertension</a:t>
            </a:r>
          </a:p>
          <a:p>
            <a:r>
              <a:rPr lang="en-US" dirty="0">
                <a:solidFill>
                  <a:srgbClr val="000000"/>
                </a:solidFill>
                <a:latin typeface="Univers-CondensedLight"/>
              </a:rPr>
              <a:t>Inherited</a:t>
            </a:r>
          </a:p>
          <a:p>
            <a:r>
              <a:rPr lang="en-US" dirty="0">
                <a:solidFill>
                  <a:srgbClr val="000000"/>
                </a:solidFill>
                <a:latin typeface="Univers-CondensedLight"/>
              </a:rPr>
              <a:t>Kawasaki disease</a:t>
            </a:r>
          </a:p>
          <a:p>
            <a:r>
              <a:rPr lang="en-US" dirty="0" smtClean="0">
                <a:solidFill>
                  <a:srgbClr val="000000"/>
                </a:solidFill>
                <a:latin typeface="Univers-CondensedLight"/>
              </a:rPr>
              <a:t>Myocarditis</a:t>
            </a:r>
            <a:endParaRPr lang="en-US" dirty="0">
              <a:solidFill>
                <a:srgbClr val="000000"/>
              </a:solidFill>
              <a:latin typeface="Univers-CondensedLight"/>
            </a:endParaRPr>
          </a:p>
          <a:p>
            <a:r>
              <a:rPr lang="en-US" dirty="0">
                <a:solidFill>
                  <a:srgbClr val="000000"/>
                </a:solidFill>
                <a:latin typeface="Univers-CondensedLight"/>
              </a:rPr>
              <a:t>Renal failure</a:t>
            </a:r>
          </a:p>
          <a:p>
            <a:r>
              <a:rPr lang="en-US" dirty="0">
                <a:solidFill>
                  <a:srgbClr val="000000"/>
                </a:solidFill>
                <a:latin typeface="Univers-CondensedLight"/>
              </a:rPr>
              <a:t>Other </a:t>
            </a:r>
            <a:r>
              <a:rPr lang="en-US" dirty="0" err="1">
                <a:solidFill>
                  <a:srgbClr val="000000"/>
                </a:solidFill>
                <a:latin typeface="Univers-CondensedLight"/>
              </a:rPr>
              <a:t>noncardiac</a:t>
            </a:r>
            <a:r>
              <a:rPr lang="en-US" dirty="0">
                <a:solidFill>
                  <a:srgbClr val="000000"/>
                </a:solidFill>
                <a:latin typeface="Univers-CondensedLight"/>
              </a:rPr>
              <a:t> diseases (e.g., muscular </a:t>
            </a:r>
            <a:r>
              <a:rPr lang="en-US" dirty="0" smtClean="0">
                <a:solidFill>
                  <a:srgbClr val="000000"/>
                </a:solidFill>
                <a:latin typeface="Univers-CondensedLight"/>
              </a:rPr>
              <a:t>dystrophy)</a:t>
            </a:r>
          </a:p>
          <a:p>
            <a:r>
              <a:rPr lang="en-US" dirty="0"/>
              <a:t>Electrolyte imbalances</a:t>
            </a:r>
          </a:p>
          <a:p>
            <a:r>
              <a:rPr lang="en-US" dirty="0" smtClean="0"/>
              <a:t>Endocrinopathies include </a:t>
            </a:r>
            <a:r>
              <a:rPr lang="en-US" dirty="0"/>
              <a:t>hyperthyroidism and hypothyroidism</a:t>
            </a:r>
          </a:p>
        </p:txBody>
      </p:sp>
    </p:spTree>
    <p:extLst>
      <p:ext uri="{BB962C8B-B14F-4D97-AF65-F5344CB8AC3E}">
        <p14:creationId xmlns:p14="http://schemas.microsoft.com/office/powerpoint/2010/main" val="41122671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a:t>Therapeutic </a:t>
            </a:r>
            <a:r>
              <a:rPr lang="en-US" b="1" dirty="0" smtClean="0"/>
              <a:t>Management</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solidFill>
                  <a:srgbClr val="FF0000"/>
                </a:solidFill>
              </a:rPr>
              <a:t>(</a:t>
            </a:r>
            <a:r>
              <a:rPr lang="en-US" b="1" dirty="0">
                <a:solidFill>
                  <a:srgbClr val="FF0000"/>
                </a:solidFill>
              </a:rPr>
              <a:t>1) </a:t>
            </a:r>
            <a:r>
              <a:rPr lang="en-US" b="1" dirty="0" smtClean="0">
                <a:solidFill>
                  <a:srgbClr val="FF0000"/>
                </a:solidFill>
              </a:rPr>
              <a:t>Improve </a:t>
            </a:r>
            <a:r>
              <a:rPr lang="en-US" b="1" dirty="0">
                <a:solidFill>
                  <a:srgbClr val="FF0000"/>
                </a:solidFill>
              </a:rPr>
              <a:t>cardiac function</a:t>
            </a:r>
          </a:p>
          <a:p>
            <a:pPr marL="0" indent="0">
              <a:buNone/>
            </a:pPr>
            <a:r>
              <a:rPr lang="en-US" dirty="0"/>
              <a:t>(increase contractility and decrease afterload), </a:t>
            </a:r>
            <a:r>
              <a:rPr lang="en-US" b="1" dirty="0">
                <a:solidFill>
                  <a:srgbClr val="0070C0"/>
                </a:solidFill>
              </a:rPr>
              <a:t>(2) R</a:t>
            </a:r>
            <a:r>
              <a:rPr lang="en-US" b="1" dirty="0" smtClean="0">
                <a:solidFill>
                  <a:srgbClr val="0070C0"/>
                </a:solidFill>
              </a:rPr>
              <a:t>emove accumulated </a:t>
            </a:r>
            <a:r>
              <a:rPr lang="en-US" b="1" dirty="0">
                <a:solidFill>
                  <a:srgbClr val="0070C0"/>
                </a:solidFill>
              </a:rPr>
              <a:t>fluid and sodium </a:t>
            </a:r>
            <a:r>
              <a:rPr lang="en-US" dirty="0"/>
              <a:t>(decrease preload</a:t>
            </a:r>
            <a:r>
              <a:rPr lang="en-US" dirty="0" smtClean="0"/>
              <a:t>).</a:t>
            </a:r>
          </a:p>
          <a:p>
            <a:pPr marL="0" indent="0">
              <a:buNone/>
            </a:pPr>
            <a:r>
              <a:rPr lang="en-US" b="1" dirty="0" smtClean="0">
                <a:solidFill>
                  <a:schemeClr val="accent3">
                    <a:lumMod val="50000"/>
                  </a:schemeClr>
                </a:solidFill>
              </a:rPr>
              <a:t>(</a:t>
            </a:r>
            <a:r>
              <a:rPr lang="en-US" b="1" dirty="0">
                <a:solidFill>
                  <a:schemeClr val="accent3">
                    <a:lumMod val="50000"/>
                  </a:schemeClr>
                </a:solidFill>
              </a:rPr>
              <a:t>3) </a:t>
            </a:r>
            <a:r>
              <a:rPr lang="en-US" b="1" dirty="0" smtClean="0">
                <a:solidFill>
                  <a:schemeClr val="accent3">
                    <a:lumMod val="50000"/>
                  </a:schemeClr>
                </a:solidFill>
              </a:rPr>
              <a:t>Decrease cardiac demands.</a:t>
            </a:r>
          </a:p>
          <a:p>
            <a:pPr marL="0" indent="0">
              <a:buNone/>
            </a:pPr>
            <a:r>
              <a:rPr lang="en-US" dirty="0" smtClean="0"/>
              <a:t>(</a:t>
            </a:r>
            <a:r>
              <a:rPr lang="en-US" dirty="0"/>
              <a:t>4) </a:t>
            </a:r>
            <a:r>
              <a:rPr lang="en-US" dirty="0" smtClean="0"/>
              <a:t>Improve </a:t>
            </a:r>
            <a:r>
              <a:rPr lang="en-US" dirty="0"/>
              <a:t>tissue oxygenation </a:t>
            </a:r>
            <a:r>
              <a:rPr lang="en-US" dirty="0" smtClean="0"/>
              <a:t>and decrease </a:t>
            </a:r>
            <a:r>
              <a:rPr lang="en-US" dirty="0"/>
              <a:t>oxygen </a:t>
            </a:r>
            <a:r>
              <a:rPr lang="en-US" dirty="0" smtClean="0"/>
              <a:t>consumption.</a:t>
            </a:r>
            <a:endParaRPr lang="en-US" dirty="0"/>
          </a:p>
        </p:txBody>
      </p:sp>
    </p:spTree>
    <p:extLst>
      <p:ext uri="{BB962C8B-B14F-4D97-AF65-F5344CB8AC3E}">
        <p14:creationId xmlns:p14="http://schemas.microsoft.com/office/powerpoint/2010/main" val="23633728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a:xfrm>
            <a:off x="609600" y="304800"/>
            <a:ext cx="7772400" cy="762000"/>
          </a:xfrm>
        </p:spPr>
        <p:style>
          <a:lnRef idx="1">
            <a:schemeClr val="accent1"/>
          </a:lnRef>
          <a:fillRef idx="2">
            <a:schemeClr val="accent1"/>
          </a:fillRef>
          <a:effectRef idx="1">
            <a:schemeClr val="accent1"/>
          </a:effectRef>
          <a:fontRef idx="minor">
            <a:schemeClr val="dk1"/>
          </a:fontRef>
        </p:style>
        <p:txBody>
          <a:bodyPr anchor="b">
            <a:normAutofit fontScale="90000"/>
          </a:bodyPr>
          <a:lstStyle/>
          <a:p>
            <a:pPr algn="l" eaLnBrk="1" hangingPunct="1"/>
            <a:r>
              <a:rPr lang="en-US" dirty="0" smtClean="0"/>
              <a:t>                 </a:t>
            </a:r>
            <a:r>
              <a:rPr lang="en-US" sz="4000" dirty="0" smtClean="0"/>
              <a:t>Congestive Heart Failure (CHF)</a:t>
            </a:r>
            <a:endParaRPr lang="en-US" dirty="0" smtClean="0"/>
          </a:p>
        </p:txBody>
      </p:sp>
      <p:sp>
        <p:nvSpPr>
          <p:cNvPr id="48131" name="Rectangle 5" descr="Rectangle: Click to edit Master text styles&#10;Second level&#10;Third level&#10;Fourth level&#10;Fifth level"/>
          <p:cNvSpPr>
            <a:spLocks noGrp="1" noChangeArrowheads="1"/>
          </p:cNvSpPr>
          <p:nvPr>
            <p:ph type="body" idx="1"/>
          </p:nvPr>
        </p:nvSpPr>
        <p:spPr>
          <a:xfrm>
            <a:off x="838200" y="1700213"/>
            <a:ext cx="7772400" cy="4319587"/>
          </a:xfrm>
          <a:noFill/>
        </p:spPr>
        <p:txBody>
          <a:bodyPr/>
          <a:lstStyle/>
          <a:p>
            <a:pPr eaLnBrk="1" hangingPunct="1"/>
            <a:r>
              <a:rPr lang="en-US" altLang="zh-TW" sz="2800" dirty="0" smtClean="0">
                <a:ea typeface="PMingLiU" pitchFamily="18" charset="-120"/>
              </a:rPr>
              <a:t>Medical Management:</a:t>
            </a:r>
          </a:p>
          <a:p>
            <a:pPr lvl="1" eaLnBrk="1" hangingPunct="1"/>
            <a:r>
              <a:rPr lang="en-US" altLang="zh-TW" sz="2400" dirty="0" err="1" smtClean="0">
                <a:ea typeface="PMingLiU" pitchFamily="18" charset="-120"/>
              </a:rPr>
              <a:t>Digoxin</a:t>
            </a:r>
            <a:r>
              <a:rPr lang="en-US" altLang="zh-TW" sz="2400" dirty="0" smtClean="0">
                <a:ea typeface="PMingLiU" pitchFamily="18" charset="-120"/>
              </a:rPr>
              <a:t> To Make Heart Work More Efficiently</a:t>
            </a:r>
          </a:p>
          <a:p>
            <a:pPr lvl="1" eaLnBrk="1" hangingPunct="1"/>
            <a:r>
              <a:rPr lang="en-US" altLang="zh-TW" sz="2400" dirty="0" smtClean="0">
                <a:ea typeface="PMingLiU" pitchFamily="18" charset="-120"/>
              </a:rPr>
              <a:t>Not given if HR less than 90 for infant.</a:t>
            </a:r>
          </a:p>
          <a:p>
            <a:pPr lvl="1" eaLnBrk="1" hangingPunct="1"/>
            <a:r>
              <a:rPr lang="en-US" altLang="zh-TW" sz="2400" dirty="0" err="1" smtClean="0">
                <a:ea typeface="PMingLiU" pitchFamily="18" charset="-120"/>
              </a:rPr>
              <a:t>Lasix</a:t>
            </a:r>
            <a:r>
              <a:rPr lang="en-US" altLang="zh-TW" sz="2400" dirty="0" smtClean="0">
                <a:ea typeface="PMingLiU" pitchFamily="18" charset="-120"/>
              </a:rPr>
              <a:t>/Diuretics To Remove Excess Fluid</a:t>
            </a:r>
          </a:p>
          <a:p>
            <a:pPr lvl="1" eaLnBrk="1" hangingPunct="1"/>
            <a:r>
              <a:rPr lang="en-US" altLang="zh-TW" sz="2400" dirty="0" smtClean="0">
                <a:ea typeface="PMingLiU" pitchFamily="18" charset="-120"/>
              </a:rPr>
              <a:t>Oxygen: Potent Vasodilator which decreases pulmonary vascular resistance.</a:t>
            </a:r>
          </a:p>
          <a:p>
            <a:pPr lvl="1" eaLnBrk="1" hangingPunct="1"/>
            <a:r>
              <a:rPr lang="en-US" altLang="zh-TW" sz="2400" dirty="0" smtClean="0">
                <a:ea typeface="PMingLiU" pitchFamily="18" charset="-120"/>
              </a:rPr>
              <a:t>Rest, a neutral thermal environment, semi-Fowler position, cluster care to promote uninterrupted rest </a:t>
            </a:r>
          </a:p>
          <a:p>
            <a:pPr eaLnBrk="1" hangingPunct="1"/>
            <a:endParaRPr lang="en-US" sz="2800" dirty="0" smtClean="0"/>
          </a:p>
        </p:txBody>
      </p:sp>
      <p:sp>
        <p:nvSpPr>
          <p:cNvPr id="48132" name="Slide Number Placeholder 3"/>
          <p:cNvSpPr>
            <a:spLocks noGrp="1"/>
          </p:cNvSpPr>
          <p:nvPr>
            <p:ph type="sldNum" sz="quarter" idx="12"/>
          </p:nvPr>
        </p:nvSpPr>
        <p:spPr>
          <a:noFill/>
        </p:spPr>
        <p:txBody>
          <a:bodyPr/>
          <a:lstStyle/>
          <a:p>
            <a:fld id="{F9BFF1CB-535F-4D93-B4EA-CD8DB933492C}" type="slidenum">
              <a:rPr lang="en-GB" smtClean="0"/>
              <a:pPr/>
              <a:t>59</a:t>
            </a:fld>
            <a:endParaRPr lang="en-GB"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0"/>
            <a:ext cx="8763000" cy="65532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2789" y="1692276"/>
            <a:ext cx="4080211" cy="5013324"/>
          </a:xfrm>
          <a:prstGeom prst="rect">
            <a:avLst/>
          </a:prstGeom>
        </p:spPr>
      </p:pic>
    </p:spTree>
    <p:extLst>
      <p:ext uri="{BB962C8B-B14F-4D97-AF65-F5344CB8AC3E}">
        <p14:creationId xmlns:p14="http://schemas.microsoft.com/office/powerpoint/2010/main" val="9630612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a:xfrm>
            <a:off x="609600" y="839788"/>
            <a:ext cx="7772400" cy="212725"/>
          </a:xfrm>
          <a:noFill/>
        </p:spPr>
        <p:txBody>
          <a:bodyPr anchor="b">
            <a:normAutofit fontScale="90000"/>
          </a:bodyPr>
          <a:lstStyle/>
          <a:p>
            <a:pPr eaLnBrk="1" hangingPunct="1"/>
            <a:r>
              <a:rPr lang="en-US" altLang="zh-TW" dirty="0" smtClean="0">
                <a:solidFill>
                  <a:schemeClr val="bg1"/>
                </a:solidFill>
                <a:ea typeface="PMingLiU" pitchFamily="18" charset="-120"/>
              </a:rPr>
              <a:t>CHF</a:t>
            </a:r>
          </a:p>
        </p:txBody>
      </p:sp>
      <p:sp>
        <p:nvSpPr>
          <p:cNvPr id="49155" name="Rectangle 5" descr="Rectangle: Click to edit Master text styles&#10;Second level&#10;Third level&#10;Fourth level&#10;Fifth level"/>
          <p:cNvSpPr>
            <a:spLocks noGrp="1" noChangeArrowheads="1"/>
          </p:cNvSpPr>
          <p:nvPr>
            <p:ph type="body" idx="1"/>
          </p:nvPr>
        </p:nvSpPr>
        <p:spPr>
          <a:xfrm>
            <a:off x="228601" y="873125"/>
            <a:ext cx="8686800" cy="5580063"/>
          </a:xfrm>
          <a:noFill/>
        </p:spPr>
        <p:txBody>
          <a:bodyPr/>
          <a:lstStyle/>
          <a:p>
            <a:pPr eaLnBrk="1" hangingPunct="1"/>
            <a:r>
              <a:rPr lang="en-US" altLang="zh-TW" b="1" dirty="0" smtClean="0">
                <a:solidFill>
                  <a:srgbClr val="FF0000"/>
                </a:solidFill>
                <a:ea typeface="PMingLiU" pitchFamily="18" charset="-120"/>
              </a:rPr>
              <a:t>Nursing care</a:t>
            </a:r>
          </a:p>
          <a:p>
            <a:pPr lvl="1" eaLnBrk="1" hangingPunct="1"/>
            <a:r>
              <a:rPr lang="en-US" altLang="zh-TW" dirty="0" smtClean="0">
                <a:ea typeface="PMingLiU" pitchFamily="18" charset="-120"/>
              </a:rPr>
              <a:t>Monitor physiologic functions: BP, HR, RR</a:t>
            </a:r>
          </a:p>
          <a:p>
            <a:pPr lvl="1" eaLnBrk="1" hangingPunct="1"/>
            <a:r>
              <a:rPr lang="en-US" altLang="zh-TW" dirty="0" smtClean="0">
                <a:ea typeface="PMingLiU" pitchFamily="18" charset="-120"/>
              </a:rPr>
              <a:t>Assess </a:t>
            </a:r>
            <a:r>
              <a:rPr lang="en-US" altLang="zh-TW" dirty="0" err="1" smtClean="0">
                <a:ea typeface="PMingLiU" pitchFamily="18" charset="-120"/>
              </a:rPr>
              <a:t>crackels</a:t>
            </a:r>
            <a:r>
              <a:rPr lang="en-US" altLang="zh-TW" dirty="0" smtClean="0">
                <a:ea typeface="PMingLiU" pitchFamily="18" charset="-120"/>
              </a:rPr>
              <a:t> </a:t>
            </a:r>
          </a:p>
          <a:p>
            <a:pPr lvl="1" eaLnBrk="1" hangingPunct="1"/>
            <a:r>
              <a:rPr lang="en-US" altLang="zh-TW" dirty="0" smtClean="0">
                <a:ea typeface="PMingLiU" pitchFamily="18" charset="-120"/>
              </a:rPr>
              <a:t>Prevent infection; Group care; Semi-Fowler position.</a:t>
            </a:r>
          </a:p>
          <a:p>
            <a:pPr lvl="1" eaLnBrk="1" hangingPunct="1"/>
            <a:r>
              <a:rPr lang="en-US" altLang="zh-TW" dirty="0" smtClean="0">
                <a:ea typeface="PMingLiU" pitchFamily="18" charset="-120"/>
              </a:rPr>
              <a:t>Adequate Nutrition: Feeding Techniques: 45 Degree Angle; Rest Frequently.</a:t>
            </a:r>
            <a:endParaRPr lang="zh-TW" altLang="en-US" dirty="0" smtClean="0">
              <a:ea typeface="PMingLiU" pitchFamily="18" charset="-120"/>
            </a:endParaRPr>
          </a:p>
          <a:p>
            <a:pPr lvl="1" eaLnBrk="1" hangingPunct="1"/>
            <a:r>
              <a:rPr lang="en-US" altLang="zh-TW" dirty="0" smtClean="0">
                <a:ea typeface="PMingLiU" pitchFamily="18" charset="-120"/>
              </a:rPr>
              <a:t>Promote Development: Play, Age Appropriate Toys, Physical Activities With Rest Periods</a:t>
            </a:r>
          </a:p>
          <a:p>
            <a:pPr lvl="1" eaLnBrk="1" hangingPunct="1"/>
            <a:r>
              <a:rPr lang="en-US" altLang="zh-TW" dirty="0" smtClean="0">
                <a:ea typeface="PMingLiU" pitchFamily="18" charset="-120"/>
              </a:rPr>
              <a:t>Emotional Support: Prevent Hypoxia From Agitation or Distress; Consistency of Caregiver for Patient; Refer-Parent-to-Parent Support Groups. </a:t>
            </a:r>
            <a:r>
              <a:rPr lang="en-US" altLang="zh-TW" dirty="0" smtClean="0">
                <a:solidFill>
                  <a:srgbClr val="FF0000"/>
                </a:solidFill>
                <a:ea typeface="PMingLiU" pitchFamily="18" charset="-120"/>
              </a:rPr>
              <a:t>page</a:t>
            </a:r>
            <a:r>
              <a:rPr lang="en-US" altLang="zh-TW" dirty="0" smtClean="0">
                <a:ea typeface="PMingLiU" pitchFamily="18" charset="-120"/>
              </a:rPr>
              <a:t> </a:t>
            </a:r>
            <a:r>
              <a:rPr lang="en-US" altLang="zh-TW" b="1" dirty="0" smtClean="0">
                <a:solidFill>
                  <a:srgbClr val="FF0000"/>
                </a:solidFill>
                <a:ea typeface="PMingLiU" pitchFamily="18" charset="-120"/>
              </a:rPr>
              <a:t>1268</a:t>
            </a:r>
            <a:endParaRPr lang="zh-TW" altLang="en-US" b="1" dirty="0" smtClean="0">
              <a:solidFill>
                <a:srgbClr val="FF0000"/>
              </a:solidFill>
              <a:ea typeface="PMingLiU" pitchFamily="18" charset="-120"/>
            </a:endParaRPr>
          </a:p>
        </p:txBody>
      </p:sp>
      <p:sp>
        <p:nvSpPr>
          <p:cNvPr id="49156" name="Slide Number Placeholder 3"/>
          <p:cNvSpPr>
            <a:spLocks noGrp="1"/>
          </p:cNvSpPr>
          <p:nvPr>
            <p:ph type="sldNum" sz="quarter" idx="12"/>
          </p:nvPr>
        </p:nvSpPr>
        <p:spPr>
          <a:noFill/>
        </p:spPr>
        <p:txBody>
          <a:bodyPr/>
          <a:lstStyle/>
          <a:p>
            <a:fld id="{ACB37342-797A-46AB-8977-450DB7CC9670}" type="slidenum">
              <a:rPr lang="en-GB" smtClean="0"/>
              <a:pPr/>
              <a:t>60</a:t>
            </a:fld>
            <a:endParaRPr lang="en-GB"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075" descr="Rectangle: Click to edit Master text styles&#10;Second level&#10;Third level&#10;Fourth level&#10;Fifth level"/>
          <p:cNvSpPr txBox="1">
            <a:spLocks noChangeArrowheads="1"/>
          </p:cNvSpPr>
          <p:nvPr/>
        </p:nvSpPr>
        <p:spPr bwMode="auto">
          <a:xfrm>
            <a:off x="304800" y="914400"/>
            <a:ext cx="8410575" cy="5181600"/>
          </a:xfrm>
          <a:prstGeom prst="rect">
            <a:avLst/>
          </a:prstGeom>
          <a:noFill/>
          <a:ln w="9525">
            <a:noFill/>
            <a:miter lim="800000"/>
            <a:headEnd/>
            <a:tailEnd/>
          </a:ln>
        </p:spPr>
        <p:txBody>
          <a:bodyPr lIns="92075" tIns="46038" rIns="92075" bIns="46038"/>
          <a:lstStyle/>
          <a:p>
            <a:pPr>
              <a:defRPr/>
            </a:pPr>
            <a:r>
              <a:rPr lang="en-GB" sz="3200" b="1" dirty="0">
                <a:solidFill>
                  <a:srgbClr val="0070C0"/>
                </a:solidFill>
              </a:rPr>
              <a:t>Rheumatic fever</a:t>
            </a:r>
          </a:p>
          <a:p>
            <a:pPr>
              <a:defRPr/>
            </a:pPr>
            <a:r>
              <a:rPr lang="en-GB" sz="3200" dirty="0"/>
              <a:t> </a:t>
            </a:r>
            <a:r>
              <a:rPr lang="en-GB" sz="3200" dirty="0">
                <a:latin typeface="+mj-lt"/>
              </a:rPr>
              <a:t>is an inflammatory disease that may develop after an infection with group A </a:t>
            </a:r>
            <a:r>
              <a:rPr lang="en-GB" sz="3200" i="1" dirty="0">
                <a:latin typeface="+mj-lt"/>
              </a:rPr>
              <a:t>Streptococcus</a:t>
            </a:r>
            <a:r>
              <a:rPr lang="en-GB" sz="3200" dirty="0">
                <a:latin typeface="+mj-lt"/>
              </a:rPr>
              <a:t> bacteria (such as strep throat). The disease can affect the heart, joints, skin, and brain</a:t>
            </a:r>
          </a:p>
          <a:p>
            <a:pPr>
              <a:defRPr/>
            </a:pPr>
            <a:endParaRPr lang="en-GB" sz="3200" dirty="0">
              <a:latin typeface="+mj-lt"/>
            </a:endParaRPr>
          </a:p>
          <a:p>
            <a:pPr>
              <a:buFont typeface="Arial" pitchFamily="34" charset="0"/>
              <a:buChar char="•"/>
              <a:defRPr/>
            </a:pPr>
            <a:r>
              <a:rPr lang="en-GB" sz="3200" dirty="0">
                <a:latin typeface="+mj-lt"/>
              </a:rPr>
              <a:t>Rheumatic fever mainly affects children ages 5 -15, and occurs approximately 14-28 days after strep throat.</a:t>
            </a:r>
          </a:p>
          <a:p>
            <a:pPr>
              <a:defRPr/>
            </a:pPr>
            <a:r>
              <a:rPr lang="en-GB" sz="3200" dirty="0">
                <a:latin typeface="Bookman Old Style" pitchFamily="18" charset="0"/>
              </a:rPr>
              <a:t> </a:t>
            </a:r>
          </a:p>
          <a:p>
            <a:pPr>
              <a:defRPr/>
            </a:pPr>
            <a:endParaRPr lang="en-US" sz="3200" dirty="0">
              <a:latin typeface="Bookman Old Style" pitchFamily="18" charset="0"/>
            </a:endParaRPr>
          </a:p>
          <a:p>
            <a:pPr>
              <a:defRPr/>
            </a:pPr>
            <a:endParaRPr lang="en-GB" sz="3200" dirty="0">
              <a:latin typeface="Bookman Old Style" pitchFamily="18" charset="0"/>
            </a:endParaRPr>
          </a:p>
        </p:txBody>
      </p:sp>
      <p:sp>
        <p:nvSpPr>
          <p:cNvPr id="55299" name="Slide Number Placeholder 3"/>
          <p:cNvSpPr>
            <a:spLocks noGrp="1"/>
          </p:cNvSpPr>
          <p:nvPr>
            <p:ph type="sldNum" sz="quarter" idx="12"/>
          </p:nvPr>
        </p:nvSpPr>
        <p:spPr>
          <a:noFill/>
        </p:spPr>
        <p:txBody>
          <a:bodyPr/>
          <a:lstStyle/>
          <a:p>
            <a:fld id="{E7DB89C0-5B3C-49C5-9F1C-6CEF255E58B5}" type="slidenum">
              <a:rPr lang="en-GB" smtClean="0"/>
              <a:pPr/>
              <a:t>61</a:t>
            </a:fld>
            <a:endParaRPr lang="en-GB"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075" descr="Rectangle: Click to edit Master text styles&#10;Second level&#10;Third level&#10;Fourth level&#10;Fifth level"/>
          <p:cNvSpPr txBox="1">
            <a:spLocks noChangeArrowheads="1"/>
          </p:cNvSpPr>
          <p:nvPr/>
        </p:nvSpPr>
        <p:spPr bwMode="auto">
          <a:xfrm>
            <a:off x="304800" y="914400"/>
            <a:ext cx="8410575" cy="5181600"/>
          </a:xfrm>
          <a:prstGeom prst="rect">
            <a:avLst/>
          </a:prstGeom>
          <a:noFill/>
          <a:ln w="9525">
            <a:noFill/>
            <a:miter lim="800000"/>
            <a:headEnd/>
            <a:tailEnd/>
          </a:ln>
        </p:spPr>
        <p:txBody>
          <a:bodyPr lIns="92075" tIns="46038" rIns="92075" bIns="46038"/>
          <a:lstStyle/>
          <a:p>
            <a:r>
              <a:rPr lang="en-GB" sz="3200">
                <a:solidFill>
                  <a:srgbClr val="FFFF00"/>
                </a:solidFill>
                <a:latin typeface="Bookman Old Style" pitchFamily="18" charset="0"/>
              </a:rPr>
              <a:t> </a:t>
            </a:r>
          </a:p>
          <a:p>
            <a:endParaRPr lang="en-US" sz="3200">
              <a:solidFill>
                <a:srgbClr val="FFFF00"/>
              </a:solidFill>
              <a:latin typeface="Bookman Old Style" pitchFamily="18" charset="0"/>
            </a:endParaRPr>
          </a:p>
          <a:p>
            <a:endParaRPr lang="en-GB" sz="3200">
              <a:solidFill>
                <a:srgbClr val="FFFF00"/>
              </a:solidFill>
              <a:latin typeface="Bookman Old Style" pitchFamily="18" charset="0"/>
            </a:endParaRPr>
          </a:p>
        </p:txBody>
      </p:sp>
      <p:sp>
        <p:nvSpPr>
          <p:cNvPr id="3" name="Rectangle 3075" descr="Rectangle: Click to edit Master text styles&#10;Second level&#10;Third level&#10;Fourth level&#10;Fifth level"/>
          <p:cNvSpPr txBox="1">
            <a:spLocks noChangeArrowheads="1"/>
          </p:cNvSpPr>
          <p:nvPr/>
        </p:nvSpPr>
        <p:spPr bwMode="auto">
          <a:xfrm>
            <a:off x="457200" y="381000"/>
            <a:ext cx="8410575" cy="5715000"/>
          </a:xfrm>
          <a:prstGeom prst="rect">
            <a:avLst/>
          </a:prstGeom>
          <a:noFill/>
          <a:ln w="9525">
            <a:noFill/>
            <a:miter lim="800000"/>
            <a:headEnd/>
            <a:tailEnd/>
          </a:ln>
        </p:spPr>
        <p:txBody>
          <a:bodyPr lIns="92075" tIns="46038" rIns="92075" bIns="46038"/>
          <a:lstStyle/>
          <a:p>
            <a:pPr marL="342900" indent="-342900">
              <a:defRPr/>
            </a:pPr>
            <a:r>
              <a:rPr lang="en-US" sz="3200" dirty="0">
                <a:solidFill>
                  <a:srgbClr val="FF0000"/>
                </a:solidFill>
              </a:rPr>
              <a:t>Signs and symptoms </a:t>
            </a:r>
            <a:endParaRPr lang="en-GB" sz="3200" dirty="0">
              <a:solidFill>
                <a:srgbClr val="FF0000"/>
              </a:solidFill>
            </a:endParaRPr>
          </a:p>
          <a:p>
            <a:pPr marL="342900" indent="-342900">
              <a:buFont typeface="+mj-lt"/>
              <a:buAutoNum type="arabicPeriod"/>
              <a:defRPr/>
            </a:pPr>
            <a:r>
              <a:rPr lang="en-GB" sz="2800" dirty="0"/>
              <a:t>Abdominal pain </a:t>
            </a:r>
          </a:p>
          <a:p>
            <a:pPr marL="342900" indent="-342900">
              <a:buFont typeface="+mj-lt"/>
              <a:buAutoNum type="arabicPeriod"/>
              <a:defRPr/>
            </a:pPr>
            <a:r>
              <a:rPr lang="en-GB" sz="2800" dirty="0"/>
              <a:t>Fever</a:t>
            </a:r>
          </a:p>
          <a:p>
            <a:pPr marL="342900" indent="-342900">
              <a:buFont typeface="+mj-lt"/>
              <a:buAutoNum type="arabicPeriod"/>
              <a:defRPr/>
            </a:pPr>
            <a:r>
              <a:rPr lang="en-GB" sz="2800" dirty="0"/>
              <a:t>Heart (cardiac) problems, which may not have symptoms, or may result in shortness of breath and chest pain </a:t>
            </a:r>
          </a:p>
          <a:p>
            <a:pPr marL="342900" indent="-342900">
              <a:buFont typeface="+mj-lt"/>
              <a:buAutoNum type="arabicPeriod"/>
              <a:defRPr/>
            </a:pPr>
            <a:r>
              <a:rPr lang="en-GB" sz="2800" dirty="0"/>
              <a:t>Joint pain, arthritis(mainly in the knees, elbows, ankles, and wrists) </a:t>
            </a:r>
          </a:p>
          <a:p>
            <a:pPr marL="342900" indent="-342900">
              <a:buFont typeface="+mj-lt"/>
              <a:buAutoNum type="arabicPeriod"/>
              <a:defRPr/>
            </a:pPr>
            <a:r>
              <a:rPr lang="en-GB" sz="2800" dirty="0"/>
              <a:t>Joint swelling; redness or warmth </a:t>
            </a:r>
          </a:p>
          <a:p>
            <a:pPr marL="342900" indent="-342900">
              <a:buFont typeface="+mj-lt"/>
              <a:buAutoNum type="arabicPeriod"/>
              <a:defRPr/>
            </a:pPr>
            <a:r>
              <a:rPr lang="en-GB" sz="2800" dirty="0"/>
              <a:t>Nosebleeds (</a:t>
            </a:r>
            <a:r>
              <a:rPr lang="en-GB" sz="2800" dirty="0" err="1"/>
              <a:t>epistaxis</a:t>
            </a:r>
            <a:r>
              <a:rPr lang="en-GB" sz="2800" dirty="0"/>
              <a:t>) </a:t>
            </a:r>
          </a:p>
          <a:p>
            <a:pPr marL="342900" indent="-342900">
              <a:buFont typeface="+mj-lt"/>
              <a:buAutoNum type="arabicPeriod"/>
              <a:defRPr/>
            </a:pPr>
            <a:r>
              <a:rPr lang="en-GB" sz="2800" dirty="0"/>
              <a:t>Skin nodules </a:t>
            </a:r>
          </a:p>
          <a:p>
            <a:pPr marL="342900" indent="-342900">
              <a:buFont typeface="+mj-lt"/>
              <a:buAutoNum type="arabicPeriod"/>
              <a:defRPr/>
            </a:pPr>
            <a:r>
              <a:rPr lang="en-GB" sz="2800" dirty="0"/>
              <a:t>Skin rash (</a:t>
            </a:r>
            <a:r>
              <a:rPr lang="en-GB" sz="2800" dirty="0" err="1"/>
              <a:t>erythema</a:t>
            </a:r>
            <a:r>
              <a:rPr lang="en-GB" sz="2800" dirty="0"/>
              <a:t>)</a:t>
            </a:r>
            <a:endParaRPr lang="en-GB" sz="1600" dirty="0"/>
          </a:p>
        </p:txBody>
      </p:sp>
      <p:sp>
        <p:nvSpPr>
          <p:cNvPr id="56324" name="Slide Number Placeholder 3"/>
          <p:cNvSpPr>
            <a:spLocks noGrp="1"/>
          </p:cNvSpPr>
          <p:nvPr>
            <p:ph type="sldNum" sz="quarter" idx="12"/>
          </p:nvPr>
        </p:nvSpPr>
        <p:spPr>
          <a:noFill/>
        </p:spPr>
        <p:txBody>
          <a:bodyPr/>
          <a:lstStyle/>
          <a:p>
            <a:fld id="{82D02DF6-38EA-49E8-984D-CD91583CF5DC}" type="slidenum">
              <a:rPr lang="en-GB" smtClean="0"/>
              <a:pPr/>
              <a:t>62</a:t>
            </a:fld>
            <a:endParaRPr lang="en-GB"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7162800" cy="4708981"/>
          </a:xfrm>
          <a:prstGeom prst="rect">
            <a:avLst/>
          </a:prstGeom>
        </p:spPr>
        <p:txBody>
          <a:bodyPr>
            <a:spAutoFit/>
          </a:bodyPr>
          <a:lstStyle/>
          <a:p>
            <a:pPr>
              <a:defRPr/>
            </a:pPr>
            <a:endParaRPr lang="en-GB" sz="2800" b="1" dirty="0" smtClean="0">
              <a:solidFill>
                <a:srgbClr val="00B0F0"/>
              </a:solidFill>
            </a:endParaRPr>
          </a:p>
          <a:p>
            <a:pPr>
              <a:defRPr/>
            </a:pPr>
            <a:r>
              <a:rPr lang="en-GB" sz="2800" b="1" dirty="0" smtClean="0">
                <a:solidFill>
                  <a:srgbClr val="00B0F0"/>
                </a:solidFill>
              </a:rPr>
              <a:t>The </a:t>
            </a:r>
            <a:r>
              <a:rPr lang="en-GB" sz="2800" b="1" dirty="0">
                <a:solidFill>
                  <a:srgbClr val="00B0F0"/>
                </a:solidFill>
              </a:rPr>
              <a:t>Major criteria for diagnosis include</a:t>
            </a:r>
            <a:r>
              <a:rPr lang="en-GB" sz="2800" b="1" dirty="0" smtClean="0">
                <a:solidFill>
                  <a:srgbClr val="00B0F0"/>
                </a:solidFill>
              </a:rPr>
              <a:t>:</a:t>
            </a:r>
          </a:p>
          <a:p>
            <a:pPr>
              <a:defRPr/>
            </a:pPr>
            <a:endParaRPr lang="en-GB" sz="2800" b="1" dirty="0">
              <a:solidFill>
                <a:srgbClr val="00B0F0"/>
              </a:solidFill>
            </a:endParaRPr>
          </a:p>
          <a:p>
            <a:pPr marL="514350" indent="-514350">
              <a:buFont typeface="+mj-lt"/>
              <a:buAutoNum type="arabicPeriod"/>
              <a:defRPr/>
            </a:pPr>
            <a:r>
              <a:rPr lang="en-GB" sz="3600" dirty="0"/>
              <a:t>Arthritis in several large joints (</a:t>
            </a:r>
            <a:r>
              <a:rPr lang="en-GB" sz="3600" dirty="0" err="1"/>
              <a:t>polyarthritis</a:t>
            </a:r>
            <a:r>
              <a:rPr lang="en-GB" sz="3600" dirty="0"/>
              <a:t>) </a:t>
            </a:r>
          </a:p>
          <a:p>
            <a:pPr marL="514350" indent="-514350">
              <a:buFont typeface="+mj-lt"/>
              <a:buAutoNum type="arabicPeriod"/>
              <a:defRPr/>
            </a:pPr>
            <a:r>
              <a:rPr lang="en-GB" sz="3600" dirty="0"/>
              <a:t>Heart inflammation (</a:t>
            </a:r>
            <a:r>
              <a:rPr lang="en-GB" sz="3600" dirty="0" err="1"/>
              <a:t>carditis</a:t>
            </a:r>
            <a:r>
              <a:rPr lang="en-GB" sz="3600" dirty="0"/>
              <a:t>) </a:t>
            </a:r>
          </a:p>
          <a:p>
            <a:pPr marL="514350" indent="-514350">
              <a:buFont typeface="+mj-lt"/>
              <a:buAutoNum type="arabicPeriod"/>
              <a:defRPr/>
            </a:pPr>
            <a:r>
              <a:rPr lang="en-GB" sz="3600" dirty="0"/>
              <a:t>Nodules under the skin (subcutaneous skin nodules) </a:t>
            </a:r>
          </a:p>
          <a:p>
            <a:pPr marL="514350" indent="-514350">
              <a:buFont typeface="+mj-lt"/>
              <a:buAutoNum type="arabicPeriod"/>
              <a:defRPr/>
            </a:pPr>
            <a:r>
              <a:rPr lang="en-GB" sz="3600" dirty="0"/>
              <a:t>Skin rash (</a:t>
            </a:r>
            <a:r>
              <a:rPr lang="en-GB" sz="3600" dirty="0" err="1"/>
              <a:t>erythema</a:t>
            </a:r>
            <a:r>
              <a:rPr lang="en-GB" sz="3600" dirty="0"/>
              <a:t> </a:t>
            </a:r>
            <a:r>
              <a:rPr lang="en-GB" sz="3600" dirty="0" err="1"/>
              <a:t>marginatum</a:t>
            </a:r>
            <a:r>
              <a:rPr lang="en-GB" dirty="0"/>
              <a:t>)</a:t>
            </a:r>
          </a:p>
        </p:txBody>
      </p:sp>
      <p:sp>
        <p:nvSpPr>
          <p:cNvPr id="57347" name="Slide Number Placeholder 2"/>
          <p:cNvSpPr>
            <a:spLocks noGrp="1"/>
          </p:cNvSpPr>
          <p:nvPr>
            <p:ph type="sldNum" sz="quarter" idx="12"/>
          </p:nvPr>
        </p:nvSpPr>
        <p:spPr>
          <a:noFill/>
        </p:spPr>
        <p:txBody>
          <a:bodyPr/>
          <a:lstStyle/>
          <a:p>
            <a:fld id="{EC49F0B3-768D-4C6C-91C4-90645D95CEBE}" type="slidenum">
              <a:rPr lang="en-GB" smtClean="0"/>
              <a:pPr/>
              <a:t>63</a:t>
            </a:fld>
            <a:endParaRPr lang="en-GB"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43000"/>
            <a:ext cx="8229600" cy="4708981"/>
          </a:xfrm>
          <a:prstGeom prst="rect">
            <a:avLst/>
          </a:prstGeom>
        </p:spPr>
        <p:txBody>
          <a:bodyPr>
            <a:spAutoFit/>
          </a:bodyPr>
          <a:lstStyle/>
          <a:p>
            <a:pPr>
              <a:defRPr/>
            </a:pPr>
            <a:r>
              <a:rPr lang="en-GB" sz="4400" b="1" dirty="0">
                <a:solidFill>
                  <a:srgbClr val="00B0F0"/>
                </a:solidFill>
                <a:latin typeface="IrisUPC" pitchFamily="34" charset="-34"/>
                <a:cs typeface="IrisUPC" pitchFamily="34" charset="-34"/>
              </a:rPr>
              <a:t>Treatment</a:t>
            </a:r>
          </a:p>
          <a:p>
            <a:pPr marL="514350" indent="-514350">
              <a:buFont typeface="+mj-lt"/>
              <a:buAutoNum type="arabicPeriod"/>
              <a:defRPr/>
            </a:pPr>
            <a:r>
              <a:rPr lang="en-GB" sz="3200" dirty="0">
                <a:cs typeface="IrisUPC" pitchFamily="34" charset="-34"/>
              </a:rPr>
              <a:t>antibiotics such as penicillin, sulfadiazine, or erythromycin) over the long term to prevent strep throat from returning</a:t>
            </a:r>
          </a:p>
          <a:p>
            <a:pPr marL="514350" indent="-514350">
              <a:buFont typeface="+mj-lt"/>
              <a:buAutoNum type="arabicPeriod"/>
              <a:defRPr/>
            </a:pPr>
            <a:r>
              <a:rPr lang="en-GB" sz="3200" dirty="0">
                <a:cs typeface="IrisUPC" pitchFamily="34" charset="-34"/>
              </a:rPr>
              <a:t>Anti-inflammatory medications such as aspirin or corticosteroids reduce inflammation to help manage acute rheumatic fever.</a:t>
            </a:r>
          </a:p>
          <a:p>
            <a:pPr>
              <a:defRPr/>
            </a:pPr>
            <a:endParaRPr lang="en-GB" sz="3200" dirty="0">
              <a:latin typeface="IrisUPC" pitchFamily="34" charset="-34"/>
              <a:cs typeface="IrisUPC" pitchFamily="34" charset="-34"/>
            </a:endParaRPr>
          </a:p>
        </p:txBody>
      </p:sp>
      <p:sp>
        <p:nvSpPr>
          <p:cNvPr id="58371" name="Slide Number Placeholder 2"/>
          <p:cNvSpPr>
            <a:spLocks noGrp="1"/>
          </p:cNvSpPr>
          <p:nvPr>
            <p:ph type="sldNum" sz="quarter" idx="12"/>
          </p:nvPr>
        </p:nvSpPr>
        <p:spPr>
          <a:noFill/>
        </p:spPr>
        <p:txBody>
          <a:bodyPr/>
          <a:lstStyle/>
          <a:p>
            <a:fld id="{9E15F183-40CC-41F0-8C4D-94655D691367}" type="slidenum">
              <a:rPr lang="en-GB" smtClean="0"/>
              <a:pPr/>
              <a:t>64</a:t>
            </a:fld>
            <a:endParaRPr lang="en-GB"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a:solidFill>
                  <a:srgbClr val="0000B3"/>
                </a:solidFill>
                <a:latin typeface="Univers-CondensedBold"/>
              </a:rPr>
              <a:t>KAWASAKI DISEASE</a:t>
            </a:r>
            <a:endParaRPr lang="en-US" dirty="0"/>
          </a:p>
        </p:txBody>
      </p:sp>
      <p:sp>
        <p:nvSpPr>
          <p:cNvPr id="3" name="Content Placeholder 2"/>
          <p:cNvSpPr>
            <a:spLocks noGrp="1"/>
          </p:cNvSpPr>
          <p:nvPr>
            <p:ph idx="1"/>
          </p:nvPr>
        </p:nvSpPr>
        <p:spPr>
          <a:xfrm>
            <a:off x="304800" y="1166018"/>
            <a:ext cx="8229600" cy="4525963"/>
          </a:xfrm>
        </p:spPr>
        <p:txBody>
          <a:bodyPr>
            <a:normAutofit/>
          </a:bodyPr>
          <a:lstStyle/>
          <a:p>
            <a:r>
              <a:rPr lang="en-US" sz="2400" dirty="0">
                <a:latin typeface="Minion-Regular"/>
              </a:rPr>
              <a:t>is an acute systemic vasculitis </a:t>
            </a:r>
            <a:r>
              <a:rPr lang="en-US" sz="2400" dirty="0" smtClean="0">
                <a:latin typeface="Minion-Regular"/>
              </a:rPr>
              <a:t>of unknown </a:t>
            </a:r>
            <a:r>
              <a:rPr lang="en-US" sz="2400" dirty="0">
                <a:latin typeface="Minion-Regular"/>
              </a:rPr>
              <a:t>cause. The illness is self-limiting and resolves in 6 </a:t>
            </a:r>
            <a:r>
              <a:rPr lang="en-US" sz="2400" dirty="0" smtClean="0">
                <a:latin typeface="Minion-Regular"/>
              </a:rPr>
              <a:t>to 8 </a:t>
            </a:r>
            <a:r>
              <a:rPr lang="en-US" sz="2400" dirty="0">
                <a:latin typeface="Minion-Regular"/>
              </a:rPr>
              <a:t>weeks. Without </a:t>
            </a:r>
            <a:r>
              <a:rPr lang="en-US" sz="2400" dirty="0" smtClean="0">
                <a:latin typeface="Minion-Regular"/>
              </a:rPr>
              <a:t>treatment.</a:t>
            </a:r>
          </a:p>
          <a:p>
            <a:endParaRPr lang="en-US" sz="2400" dirty="0" smtClean="0">
              <a:latin typeface="Minion-Regular"/>
            </a:endParaRPr>
          </a:p>
          <a:p>
            <a:r>
              <a:rPr lang="en-US" sz="2400" dirty="0" smtClean="0">
                <a:latin typeface="Minion-Regular"/>
              </a:rPr>
              <a:t>Damage </a:t>
            </a:r>
            <a:r>
              <a:rPr lang="en-US" sz="2400" dirty="0">
                <a:latin typeface="Minion-Regular"/>
              </a:rPr>
              <a:t>to the </a:t>
            </a:r>
            <a:r>
              <a:rPr lang="en-US" sz="2400" dirty="0" smtClean="0">
                <a:latin typeface="Minion-Regular"/>
              </a:rPr>
              <a:t>coronary arteries </a:t>
            </a:r>
            <a:r>
              <a:rPr lang="en-US" sz="2400" dirty="0">
                <a:latin typeface="Minion-Regular"/>
              </a:rPr>
              <a:t>(the blood vessels that supply the heart muscle) </a:t>
            </a:r>
            <a:r>
              <a:rPr lang="en-US" sz="2400" dirty="0" smtClean="0">
                <a:latin typeface="Minion-Regular"/>
              </a:rPr>
              <a:t>is the </a:t>
            </a:r>
            <a:r>
              <a:rPr lang="en-US" sz="2400" dirty="0">
                <a:latin typeface="Minion-Regular"/>
              </a:rPr>
              <a:t>most common sequelae and involves dilation of the </a:t>
            </a:r>
            <a:r>
              <a:rPr lang="en-US" sz="2400" dirty="0" smtClean="0">
                <a:latin typeface="Minion-Regular"/>
              </a:rPr>
              <a:t>coronary arteries </a:t>
            </a:r>
            <a:r>
              <a:rPr lang="en-US" sz="2400" dirty="0">
                <a:latin typeface="Minion-Regular"/>
              </a:rPr>
              <a:t>and/or coronary artery aneurysm formation</a:t>
            </a:r>
            <a:r>
              <a:rPr lang="en-US" sz="2400" dirty="0" smtClean="0">
                <a:latin typeface="Minion-Regular"/>
              </a:rPr>
              <a:t>.</a:t>
            </a:r>
          </a:p>
          <a:p>
            <a:r>
              <a:rPr lang="en-US" sz="2400" dirty="0">
                <a:latin typeface="Minion-Regular"/>
              </a:rPr>
              <a:t>The incidence rate is estimated at 112 cases per 100,000 </a:t>
            </a:r>
            <a:r>
              <a:rPr lang="en-US" sz="2400" dirty="0" smtClean="0">
                <a:latin typeface="Minion-Regular"/>
              </a:rPr>
              <a:t>children less </a:t>
            </a:r>
            <a:r>
              <a:rPr lang="en-US" sz="2400" dirty="0">
                <a:latin typeface="Minion-Regular"/>
              </a:rPr>
              <a:t>than 5 years of age.</a:t>
            </a:r>
            <a:endParaRPr lang="en-US" sz="2400" dirty="0"/>
          </a:p>
        </p:txBody>
      </p:sp>
    </p:spTree>
    <p:extLst>
      <p:ext uri="{BB962C8B-B14F-4D97-AF65-F5344CB8AC3E}">
        <p14:creationId xmlns:p14="http://schemas.microsoft.com/office/powerpoint/2010/main" val="14954785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4000" b="1" dirty="0">
                <a:solidFill>
                  <a:schemeClr val="bg1"/>
                </a:solidFill>
                <a:latin typeface="Univers-CondensedBold"/>
              </a:rPr>
              <a:t>Clinical Manifestations</a:t>
            </a:r>
            <a:endParaRPr lang="en-US" sz="4000" dirty="0">
              <a:solidFill>
                <a:schemeClr val="bg1"/>
              </a:solidFill>
            </a:endParaRPr>
          </a:p>
        </p:txBody>
      </p:sp>
      <p:sp>
        <p:nvSpPr>
          <p:cNvPr id="3" name="Content Placeholder 2"/>
          <p:cNvSpPr>
            <a:spLocks noGrp="1"/>
          </p:cNvSpPr>
          <p:nvPr>
            <p:ph idx="1"/>
          </p:nvPr>
        </p:nvSpPr>
        <p:spPr>
          <a:xfrm>
            <a:off x="152400" y="1600200"/>
            <a:ext cx="8763000" cy="4525963"/>
          </a:xfrm>
        </p:spPr>
        <p:txBody>
          <a:bodyPr>
            <a:normAutofit/>
          </a:bodyPr>
          <a:lstStyle/>
          <a:p>
            <a:r>
              <a:rPr lang="en-US" sz="2400" dirty="0">
                <a:latin typeface="Minion-Regular"/>
              </a:rPr>
              <a:t>high fever that is unresponsive </a:t>
            </a:r>
            <a:r>
              <a:rPr lang="en-US" sz="2400" dirty="0" smtClean="0">
                <a:latin typeface="Minion-Regular"/>
              </a:rPr>
              <a:t>to antibiotics </a:t>
            </a:r>
            <a:r>
              <a:rPr lang="en-US" sz="2400" dirty="0">
                <a:latin typeface="Minion-Regular"/>
              </a:rPr>
              <a:t>and antipyretics</a:t>
            </a:r>
            <a:r>
              <a:rPr lang="en-US" sz="2400" dirty="0" smtClean="0">
                <a:latin typeface="Minion-Regular"/>
              </a:rPr>
              <a:t>.</a:t>
            </a:r>
          </a:p>
          <a:p>
            <a:r>
              <a:rPr lang="en-US" sz="2400" dirty="0">
                <a:latin typeface="Minion-Regular"/>
              </a:rPr>
              <a:t>bulbar conjunctivae of the eyes </a:t>
            </a:r>
            <a:r>
              <a:rPr lang="en-US" sz="2400" dirty="0" smtClean="0">
                <a:latin typeface="Minion-Regular"/>
              </a:rPr>
              <a:t>become reddened</a:t>
            </a:r>
            <a:r>
              <a:rPr lang="en-US" sz="2400" dirty="0">
                <a:latin typeface="Minion-Regular"/>
              </a:rPr>
              <a:t>, with clearing around the </a:t>
            </a:r>
            <a:r>
              <a:rPr lang="en-US" sz="2400" dirty="0" smtClean="0">
                <a:latin typeface="Minion-Regular"/>
              </a:rPr>
              <a:t>iris.</a:t>
            </a:r>
          </a:p>
          <a:p>
            <a:r>
              <a:rPr lang="en-US" sz="2400" dirty="0">
                <a:latin typeface="Minion-Regular"/>
              </a:rPr>
              <a:t>cracked lips and the characteristic “strawberry tongue</a:t>
            </a:r>
            <a:r>
              <a:rPr lang="en-US" sz="2400" dirty="0" smtClean="0">
                <a:latin typeface="Minion-Regular"/>
              </a:rPr>
              <a:t>”</a:t>
            </a:r>
          </a:p>
          <a:p>
            <a:r>
              <a:rPr lang="en-US" sz="2400" dirty="0">
                <a:latin typeface="Minion-Regular"/>
              </a:rPr>
              <a:t>the child’s hands and feet </a:t>
            </a:r>
            <a:r>
              <a:rPr lang="en-US" sz="2400" dirty="0" smtClean="0">
                <a:latin typeface="Minion-Regular"/>
              </a:rPr>
              <a:t>become edematous</a:t>
            </a:r>
            <a:r>
              <a:rPr lang="en-US" sz="2400" dirty="0">
                <a:latin typeface="Minion-Regular"/>
              </a:rPr>
              <a:t>, and the palms and soles become </a:t>
            </a:r>
            <a:r>
              <a:rPr lang="en-US" sz="2400" dirty="0" smtClean="0">
                <a:latin typeface="Minion-Regular"/>
              </a:rPr>
              <a:t>erythematous.</a:t>
            </a:r>
          </a:p>
          <a:p>
            <a:r>
              <a:rPr lang="en-US" sz="2400" dirty="0">
                <a:latin typeface="Minion-Regular"/>
              </a:rPr>
              <a:t>Cardiac manifestations during this period include</a:t>
            </a:r>
          </a:p>
          <a:p>
            <a:r>
              <a:rPr lang="en-US" sz="2400" dirty="0">
                <a:latin typeface="Minion-Regular"/>
              </a:rPr>
              <a:t>myocarditis, decreased LV function, pericardial effusion, and</a:t>
            </a:r>
          </a:p>
          <a:p>
            <a:r>
              <a:rPr lang="en-US" sz="2400" dirty="0">
                <a:latin typeface="Minion-Regular"/>
              </a:rPr>
              <a:t>mitral regurgitation</a:t>
            </a:r>
            <a:endParaRPr lang="en-US" sz="2400" dirty="0"/>
          </a:p>
        </p:txBody>
      </p:sp>
    </p:spTree>
    <p:extLst>
      <p:ext uri="{BB962C8B-B14F-4D97-AF65-F5344CB8AC3E}">
        <p14:creationId xmlns:p14="http://schemas.microsoft.com/office/powerpoint/2010/main" val="39263481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3">
            <a:schemeClr val="lt1"/>
          </a:lnRef>
          <a:fillRef idx="1">
            <a:schemeClr val="accent2"/>
          </a:fillRef>
          <a:effectRef idx="1">
            <a:schemeClr val="accent2"/>
          </a:effectRef>
          <a:fontRef idx="minor">
            <a:schemeClr val="lt1"/>
          </a:fontRef>
        </p:style>
        <p:txBody>
          <a:bodyPr>
            <a:normAutofit fontScale="90000"/>
          </a:bodyPr>
          <a:lstStyle/>
          <a:p>
            <a:r>
              <a:rPr lang="en-US" dirty="0" smtClean="0"/>
              <a:t>Therapeutic management </a:t>
            </a:r>
            <a:endParaRPr lang="en-US" dirty="0"/>
          </a:p>
        </p:txBody>
      </p:sp>
      <p:sp>
        <p:nvSpPr>
          <p:cNvPr id="3" name="Content Placeholder 2"/>
          <p:cNvSpPr>
            <a:spLocks noGrp="1"/>
          </p:cNvSpPr>
          <p:nvPr>
            <p:ph idx="1"/>
          </p:nvPr>
        </p:nvSpPr>
        <p:spPr/>
        <p:txBody>
          <a:bodyPr>
            <a:normAutofit/>
          </a:bodyPr>
          <a:lstStyle/>
          <a:p>
            <a:r>
              <a:rPr lang="en-US" sz="2400" dirty="0" smtClean="0">
                <a:latin typeface="Calibri" panose="020F0502020204030204" pitchFamily="34" charset="0"/>
                <a:cs typeface="Calibri" panose="020F0502020204030204" pitchFamily="34" charset="0"/>
              </a:rPr>
              <a:t>The </a:t>
            </a:r>
            <a:r>
              <a:rPr lang="en-US" sz="2400" dirty="0">
                <a:latin typeface="Calibri" panose="020F0502020204030204" pitchFamily="34" charset="0"/>
                <a:cs typeface="Calibri" panose="020F0502020204030204" pitchFamily="34" charset="0"/>
              </a:rPr>
              <a:t>administration of IV immune globulin</a:t>
            </a:r>
          </a:p>
          <a:p>
            <a:pPr marL="0" indent="0">
              <a:buNone/>
            </a:pPr>
            <a:r>
              <a:rPr lang="en-US" sz="2400" dirty="0">
                <a:latin typeface="Calibri" panose="020F0502020204030204" pitchFamily="34" charset="0"/>
                <a:cs typeface="Calibri" panose="020F0502020204030204" pitchFamily="34" charset="0"/>
              </a:rPr>
              <a:t>(IVIG</a:t>
            </a:r>
            <a:r>
              <a:rPr lang="en-US" sz="2400" dirty="0" smtClean="0">
                <a:latin typeface="Calibri" panose="020F0502020204030204" pitchFamily="34" charset="0"/>
                <a:cs typeface="Calibri" panose="020F0502020204030204" pitchFamily="34" charset="0"/>
              </a:rPr>
              <a:t>).</a:t>
            </a:r>
          </a:p>
          <a:p>
            <a:r>
              <a:rPr lang="en-US" sz="2400" dirty="0">
                <a:latin typeface="Calibri" panose="020F0502020204030204" pitchFamily="34" charset="0"/>
                <a:cs typeface="Calibri" panose="020F0502020204030204" pitchFamily="34" charset="0"/>
              </a:rPr>
              <a:t>Aspirin is given initially in an anti-inflammatory dosage (</a:t>
            </a:r>
            <a:r>
              <a:rPr lang="en-US" sz="2400" dirty="0" smtClean="0">
                <a:latin typeface="Calibri" panose="020F0502020204030204" pitchFamily="34" charset="0"/>
                <a:cs typeface="Calibri" panose="020F0502020204030204" pitchFamily="34" charset="0"/>
              </a:rPr>
              <a:t>80to </a:t>
            </a:r>
            <a:r>
              <a:rPr lang="en-US" sz="2400" dirty="0">
                <a:latin typeface="Calibri" panose="020F0502020204030204" pitchFamily="34" charset="0"/>
                <a:cs typeface="Calibri" panose="020F0502020204030204" pitchFamily="34" charset="0"/>
              </a:rPr>
              <a:t>100 mg/kg/day in divided doses every 6 hours) to control</a:t>
            </a:r>
          </a:p>
          <a:p>
            <a:r>
              <a:rPr lang="en-US" sz="2400" dirty="0">
                <a:latin typeface="Calibri" panose="020F0502020204030204" pitchFamily="34" charset="0"/>
                <a:cs typeface="Calibri" panose="020F0502020204030204" pitchFamily="34" charset="0"/>
              </a:rPr>
              <a:t>fever and symptoms of inflammation.</a:t>
            </a:r>
          </a:p>
        </p:txBody>
      </p:sp>
    </p:spTree>
    <p:extLst>
      <p:ext uri="{BB962C8B-B14F-4D97-AF65-F5344CB8AC3E}">
        <p14:creationId xmlns:p14="http://schemas.microsoft.com/office/powerpoint/2010/main" val="33144876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en-US" dirty="0" smtClean="0"/>
              <a:t>Nursing management </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sz="2800" dirty="0">
                <a:latin typeface="Minion-Regular"/>
              </a:rPr>
              <a:t>the nurse must monitor </a:t>
            </a:r>
            <a:r>
              <a:rPr lang="en-US" sz="2800" dirty="0" smtClean="0">
                <a:latin typeface="Minion-Regular"/>
              </a:rPr>
              <a:t>the child’s </a:t>
            </a:r>
            <a:r>
              <a:rPr lang="en-US" sz="2800" dirty="0">
                <a:latin typeface="Minion-Regular"/>
              </a:rPr>
              <a:t>cardiac status carefully. Intake and output and </a:t>
            </a:r>
            <a:r>
              <a:rPr lang="en-US" sz="2800" dirty="0" smtClean="0">
                <a:latin typeface="Minion-Regular"/>
              </a:rPr>
              <a:t>daily weight </a:t>
            </a:r>
            <a:r>
              <a:rPr lang="en-US" sz="2800" dirty="0">
                <a:latin typeface="Minion-Regular"/>
              </a:rPr>
              <a:t>measurements are recorded</a:t>
            </a:r>
            <a:r>
              <a:rPr lang="en-US" sz="2800" dirty="0" smtClean="0">
                <a:latin typeface="Minion-Regular"/>
              </a:rPr>
              <a:t>.</a:t>
            </a:r>
          </a:p>
          <a:p>
            <a:r>
              <a:rPr lang="en-US" sz="2800" dirty="0">
                <a:latin typeface="Minion-Regular"/>
              </a:rPr>
              <a:t>The child should be assessed frequently</a:t>
            </a:r>
          </a:p>
          <a:p>
            <a:r>
              <a:rPr lang="en-US" sz="2800" dirty="0">
                <a:latin typeface="Minion-Regular"/>
              </a:rPr>
              <a:t>for signs of HF, including decreased urinary output, </a:t>
            </a:r>
            <a:r>
              <a:rPr lang="en-US" sz="2800" dirty="0" smtClean="0">
                <a:latin typeface="Minion-Regular"/>
              </a:rPr>
              <a:t>tachycardia</a:t>
            </a:r>
            <a:r>
              <a:rPr lang="en-US" sz="2800" dirty="0">
                <a:latin typeface="Minion-Regular"/>
              </a:rPr>
              <a:t>, and respiratory </a:t>
            </a:r>
            <a:r>
              <a:rPr lang="en-US" sz="2800" dirty="0" smtClean="0">
                <a:latin typeface="Minion-Regular"/>
              </a:rPr>
              <a:t>distress</a:t>
            </a:r>
          </a:p>
          <a:p>
            <a:r>
              <a:rPr lang="en-US" sz="2800" dirty="0">
                <a:latin typeface="Minion-Regular"/>
              </a:rPr>
              <a:t>Nursing care focuses primarily on symptomatic relief.</a:t>
            </a:r>
            <a:endParaRPr lang="en-US" sz="2800" dirty="0"/>
          </a:p>
        </p:txBody>
      </p:sp>
    </p:spTree>
    <p:extLst>
      <p:ext uri="{BB962C8B-B14F-4D97-AF65-F5344CB8AC3E}">
        <p14:creationId xmlns:p14="http://schemas.microsoft.com/office/powerpoint/2010/main" val="352308030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714375" y="5786438"/>
            <a:ext cx="7772400" cy="782637"/>
          </a:xfrm>
          <a:prstGeom prst="rect">
            <a:avLst/>
          </a:prstGeom>
          <a:noFill/>
          <a:ln w="9525">
            <a:noFill/>
            <a:miter lim="800000"/>
            <a:headEnd/>
            <a:tailEnd/>
          </a:ln>
        </p:spPr>
        <p:txBody>
          <a:bodyPr lIns="92075" tIns="46038" rIns="92075" bIns="46038" anchor="b"/>
          <a:lstStyle/>
          <a:p>
            <a:pPr algn="ctr"/>
            <a:r>
              <a:rPr lang="en-US" sz="6000">
                <a:solidFill>
                  <a:srgbClr val="000066"/>
                </a:solidFill>
              </a:rPr>
              <a:t/>
            </a:r>
            <a:br>
              <a:rPr lang="en-US" sz="6000">
                <a:solidFill>
                  <a:srgbClr val="000066"/>
                </a:solidFill>
              </a:rPr>
            </a:br>
            <a:r>
              <a:rPr lang="en-US" sz="6000">
                <a:solidFill>
                  <a:srgbClr val="000066"/>
                </a:solidFill>
              </a:rPr>
              <a:t/>
            </a:r>
            <a:br>
              <a:rPr lang="en-US" sz="6000">
                <a:solidFill>
                  <a:srgbClr val="000066"/>
                </a:solidFill>
              </a:rPr>
            </a:br>
            <a:r>
              <a:rPr lang="en-US" sz="6000">
                <a:solidFill>
                  <a:srgbClr val="000066"/>
                </a:solidFill>
              </a:rPr>
              <a:t>THANK YOU</a:t>
            </a:r>
          </a:p>
        </p:txBody>
      </p:sp>
      <p:sp>
        <p:nvSpPr>
          <p:cNvPr id="60419" name="Slide Number Placeholder 4"/>
          <p:cNvSpPr txBox="1">
            <a:spLocks noGrp="1"/>
          </p:cNvSpPr>
          <p:nvPr/>
        </p:nvSpPr>
        <p:spPr bwMode="auto">
          <a:xfrm>
            <a:off x="6553200" y="6324600"/>
            <a:ext cx="1905000" cy="457200"/>
          </a:xfrm>
          <a:prstGeom prst="rect">
            <a:avLst/>
          </a:prstGeom>
          <a:noFill/>
          <a:ln w="9525">
            <a:noFill/>
            <a:miter lim="800000"/>
            <a:headEnd/>
            <a:tailEnd/>
          </a:ln>
        </p:spPr>
        <p:txBody>
          <a:bodyPr wrap="none" lIns="92075" tIns="46038" rIns="92075" bIns="46038" anchor="ctr"/>
          <a:lstStyle/>
          <a:p>
            <a:pPr algn="r" eaLnBrk="0" hangingPunct="0"/>
            <a:fld id="{1C303525-53FB-401D-A25C-898E446E6CB8}" type="slidenum">
              <a:rPr lang="ar-SA" sz="1400"/>
              <a:pPr algn="r" eaLnBrk="0" hangingPunct="0"/>
              <a:t>69</a:t>
            </a:fld>
            <a:endParaRPr lang="en-US" sz="1400"/>
          </a:p>
        </p:txBody>
      </p:sp>
      <p:pic>
        <p:nvPicPr>
          <p:cNvPr id="60420" name="Picture 2" descr="baby"/>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14625" y="1857375"/>
            <a:ext cx="2651125" cy="3833813"/>
          </a:xfrm>
          <a:prstGeom prst="rect">
            <a:avLst/>
          </a:prstGeom>
          <a:noFill/>
          <a:ln w="9525">
            <a:noFill/>
            <a:miter lim="800000"/>
            <a:headEnd/>
            <a:tailEnd/>
          </a:ln>
        </p:spPr>
      </p:pic>
      <p:sp>
        <p:nvSpPr>
          <p:cNvPr id="60421" name="Rectangle 3"/>
          <p:cNvSpPr>
            <a:spLocks noChangeArrowheads="1"/>
          </p:cNvSpPr>
          <p:nvPr/>
        </p:nvSpPr>
        <p:spPr bwMode="auto">
          <a:xfrm>
            <a:off x="1214438" y="785813"/>
            <a:ext cx="6775450" cy="769937"/>
          </a:xfrm>
          <a:prstGeom prst="rect">
            <a:avLst/>
          </a:prstGeom>
          <a:noFill/>
          <a:ln w="9525">
            <a:noFill/>
            <a:miter lim="800000"/>
            <a:headEnd/>
            <a:tailEnd/>
          </a:ln>
        </p:spPr>
        <p:txBody>
          <a:bodyPr>
            <a:spAutoFit/>
          </a:bodyPr>
          <a:lstStyle/>
          <a:p>
            <a:pPr eaLnBrk="0" hangingPunct="0"/>
            <a:r>
              <a:rPr lang="en-US" sz="4400" b="1">
                <a:solidFill>
                  <a:srgbClr val="990000"/>
                </a:solidFill>
                <a:latin typeface="Times New Roman" pitchFamily="18" charset="0"/>
              </a:rPr>
              <a:t>GOOD LUCK  !!!!!!!</a:t>
            </a:r>
            <a:endParaRPr lang="en-US" sz="4400">
              <a:solidFill>
                <a:srgbClr val="990000"/>
              </a:solidFill>
              <a:latin typeface="Times New Roman" pitchFamily="18" charset="0"/>
            </a:endParaRPr>
          </a:p>
        </p:txBody>
      </p:sp>
      <p:sp>
        <p:nvSpPr>
          <p:cNvPr id="60422" name="Slide Number Placeholder 5"/>
          <p:cNvSpPr>
            <a:spLocks noGrp="1"/>
          </p:cNvSpPr>
          <p:nvPr>
            <p:ph type="sldNum" sz="quarter" idx="12"/>
          </p:nvPr>
        </p:nvSpPr>
        <p:spPr>
          <a:noFill/>
        </p:spPr>
        <p:txBody>
          <a:bodyPr/>
          <a:lstStyle/>
          <a:p>
            <a:fld id="{952B7F7D-41FE-4724-A3AB-BF4770E42DA6}" type="slidenum">
              <a:rPr lang="en-GB" smtClean="0"/>
              <a:pPr/>
              <a:t>69</a:t>
            </a:fld>
            <a:endParaRPr lang="en-GB"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05400" y="1828800"/>
            <a:ext cx="3086100" cy="3810000"/>
          </a:xfrm>
        </p:spPr>
      </p:pic>
      <p:pic>
        <p:nvPicPr>
          <p:cNvPr id="6148" name="Picture 2" descr="http://www.bem.fi/book/06/fi/0601.gif"/>
          <p:cNvPicPr>
            <a:picLocks noChangeAspect="1" noChangeArrowheads="1"/>
          </p:cNvPicPr>
          <p:nvPr/>
        </p:nvPicPr>
        <p:blipFill>
          <a:blip r:embed="rId3" cstate="print"/>
          <a:srcRect/>
          <a:stretch>
            <a:fillRect/>
          </a:stretch>
        </p:blipFill>
        <p:spPr bwMode="auto">
          <a:xfrm>
            <a:off x="0" y="2514600"/>
            <a:ext cx="4419600" cy="2978150"/>
          </a:xfrm>
          <a:prstGeom prst="rect">
            <a:avLst/>
          </a:prstGeom>
          <a:noFill/>
          <a:ln w="9525">
            <a:noFill/>
            <a:miter lim="800000"/>
            <a:headEnd/>
            <a:tailEnd/>
          </a:ln>
        </p:spPr>
      </p:pic>
      <p:sp>
        <p:nvSpPr>
          <p:cNvPr id="6149" name="Slide Number Placeholder 4"/>
          <p:cNvSpPr>
            <a:spLocks noGrp="1"/>
          </p:cNvSpPr>
          <p:nvPr>
            <p:ph type="sldNum" sz="quarter" idx="12"/>
          </p:nvPr>
        </p:nvSpPr>
        <p:spPr>
          <a:noFill/>
        </p:spPr>
        <p:txBody>
          <a:bodyPr/>
          <a:lstStyle/>
          <a:p>
            <a:fld id="{B8751652-7A29-43C8-A41C-8C0E1B6EB105}" type="slidenum">
              <a:rPr lang="en-GB" smtClean="0"/>
              <a:pPr/>
              <a:t>7</a:t>
            </a:fld>
            <a:endParaRPr lang="en-GB"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smtClean="0"/>
          </a:p>
        </p:txBody>
      </p:sp>
      <p:sp>
        <p:nvSpPr>
          <p:cNvPr id="7171" name="Content Placeholder 2"/>
          <p:cNvSpPr>
            <a:spLocks noGrp="1"/>
          </p:cNvSpPr>
          <p:nvPr>
            <p:ph idx="1"/>
          </p:nvPr>
        </p:nvSpPr>
        <p:spPr/>
        <p:txBody>
          <a:bodyPr/>
          <a:lstStyle/>
          <a:p>
            <a:endParaRPr lang="en-US" smtClean="0"/>
          </a:p>
        </p:txBody>
      </p:sp>
      <p:pic>
        <p:nvPicPr>
          <p:cNvPr id="7172" name="Picture 2" descr="Return"/>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173" name="Slide Number Placeholder 4"/>
          <p:cNvSpPr>
            <a:spLocks noGrp="1"/>
          </p:cNvSpPr>
          <p:nvPr>
            <p:ph type="sldNum" sz="quarter" idx="12"/>
          </p:nvPr>
        </p:nvSpPr>
        <p:spPr>
          <a:noFill/>
        </p:spPr>
        <p:txBody>
          <a:bodyPr/>
          <a:lstStyle/>
          <a:p>
            <a:fld id="{995F7E12-B9D7-45A3-8E58-624515B456C8}" type="slidenum">
              <a:rPr lang="en-GB" smtClean="0"/>
              <a:pPr/>
              <a:t>8</a:t>
            </a:fld>
            <a:endParaRPr lang="en-GB"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3">
              <a:lumMod val="95000"/>
            </a:schemeClr>
          </a:solidFill>
        </p:spPr>
        <p:txBody>
          <a:bodyPr/>
          <a:lstStyle/>
          <a:p>
            <a:pPr>
              <a:defRPr/>
            </a:pPr>
            <a:r>
              <a:rPr lang="en-US" dirty="0" smtClean="0"/>
              <a:t>Pediatric differences </a:t>
            </a:r>
            <a:endParaRPr lang="en-GB" dirty="0"/>
          </a:p>
        </p:txBody>
      </p:sp>
      <p:sp>
        <p:nvSpPr>
          <p:cNvPr id="8195" name="Content Placeholder 2"/>
          <p:cNvSpPr>
            <a:spLocks noGrp="1"/>
          </p:cNvSpPr>
          <p:nvPr>
            <p:ph idx="1"/>
          </p:nvPr>
        </p:nvSpPr>
        <p:spPr/>
        <p:txBody>
          <a:bodyPr/>
          <a:lstStyle/>
          <a:p>
            <a:r>
              <a:rPr lang="en-US" dirty="0" smtClean="0"/>
              <a:t>Cardiac functioning: </a:t>
            </a:r>
          </a:p>
          <a:p>
            <a:pPr lvl="1"/>
            <a:r>
              <a:rPr lang="en-US" dirty="0" smtClean="0"/>
              <a:t>Infants have a great risk of heart failure than older child because the immature heart is more sensitive to volume or pressure overload. </a:t>
            </a:r>
          </a:p>
          <a:p>
            <a:pPr lvl="1"/>
            <a:endParaRPr lang="en-US" dirty="0" smtClean="0"/>
          </a:p>
          <a:p>
            <a:pPr lvl="1"/>
            <a:r>
              <a:rPr lang="en-US" dirty="0" smtClean="0"/>
              <a:t>Heart muscle fully developed at five year.</a:t>
            </a:r>
          </a:p>
          <a:p>
            <a:pPr lvl="1"/>
            <a:r>
              <a:rPr lang="en-US" dirty="0" smtClean="0"/>
              <a:t>Metabolic rate and oxygen requirements double at birth so the HR is high</a:t>
            </a:r>
            <a:endParaRPr lang="en-GB" dirty="0" smtClean="0"/>
          </a:p>
        </p:txBody>
      </p:sp>
      <p:sp>
        <p:nvSpPr>
          <p:cNvPr id="8196" name="Slide Number Placeholder 3"/>
          <p:cNvSpPr>
            <a:spLocks noGrp="1"/>
          </p:cNvSpPr>
          <p:nvPr>
            <p:ph type="sldNum" sz="quarter" idx="12"/>
          </p:nvPr>
        </p:nvSpPr>
        <p:spPr>
          <a:noFill/>
        </p:spPr>
        <p:txBody>
          <a:bodyPr/>
          <a:lstStyle/>
          <a:p>
            <a:fld id="{6469B814-EFA4-46FC-848A-33095EF9E11E}" type="slidenum">
              <a:rPr lang="en-GB" smtClean="0"/>
              <a:pPr/>
              <a:t>9</a:t>
            </a:fld>
            <a:endParaRPr lang="en-GB"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TotalTime>
  <Words>2826</Words>
  <Application>Microsoft Office PowerPoint</Application>
  <PresentationFormat>On-screen Show (4:3)</PresentationFormat>
  <Paragraphs>405</Paragraphs>
  <Slides>69</Slides>
  <Notes>2</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85" baseType="lpstr">
      <vt:lpstr>PMingLiU</vt:lpstr>
      <vt:lpstr>PMingLiU</vt:lpstr>
      <vt:lpstr>Arial</vt:lpstr>
      <vt:lpstr>Arial Rounded MT Bold</vt:lpstr>
      <vt:lpstr>Bookman Old Style</vt:lpstr>
      <vt:lpstr>Calibri</vt:lpstr>
      <vt:lpstr>Georgia</vt:lpstr>
      <vt:lpstr>IrisUPC</vt:lpstr>
      <vt:lpstr>Minion-Regular</vt:lpstr>
      <vt:lpstr>Tahoma</vt:lpstr>
      <vt:lpstr>Times New Roman</vt:lpstr>
      <vt:lpstr>Univers-Bold</vt:lpstr>
      <vt:lpstr>Univers-CondensedBold</vt:lpstr>
      <vt:lpstr>Univers-CondensedLight</vt:lpstr>
      <vt:lpstr>Office Theme</vt:lpstr>
      <vt:lpstr>Clip</vt:lpstr>
      <vt:lpstr>The Child with  Cardiovascular Dysfunction</vt:lpstr>
      <vt:lpstr>Cardiovascular disorders in children are divided into two major groups</vt:lpstr>
      <vt:lpstr>Congenital Heart Disease </vt:lpstr>
      <vt:lpstr>Embryologic Development</vt:lpstr>
      <vt:lpstr>Location of the Heart</vt:lpstr>
      <vt:lpstr>PowerPoint Presentation</vt:lpstr>
      <vt:lpstr>PowerPoint Presentation</vt:lpstr>
      <vt:lpstr>PowerPoint Presentation</vt:lpstr>
      <vt:lpstr>Pediatric differences </vt:lpstr>
      <vt:lpstr>PowerPoint Presentation</vt:lpstr>
      <vt:lpstr>Risk factors for CHD </vt:lpstr>
      <vt:lpstr>PowerPoint Presentation</vt:lpstr>
      <vt:lpstr>PowerPoint Presentation</vt:lpstr>
      <vt:lpstr>Changes at Birth</vt:lpstr>
      <vt:lpstr>PowerPoint Presentation</vt:lpstr>
      <vt:lpstr>Pediatric Indicators of Cardiac Dysfunction</vt:lpstr>
      <vt:lpstr>Fetal circulation </vt:lpstr>
      <vt:lpstr>Fetal Circulation </vt:lpstr>
      <vt:lpstr>Fetal Circulation </vt:lpstr>
      <vt:lpstr>PowerPoint Presentation</vt:lpstr>
      <vt:lpstr>Diagnostic procedure </vt:lpstr>
      <vt:lpstr>Newer Classification of CHD</vt:lpstr>
      <vt:lpstr>1. Increased Pulmonary Blood Flow Defects</vt:lpstr>
      <vt:lpstr>Increased Pulmonary  Blood Flow Defects</vt:lpstr>
      <vt:lpstr>PowerPoint Presentation</vt:lpstr>
      <vt:lpstr>PowerPoint Presentation</vt:lpstr>
      <vt:lpstr>ASD</vt:lpstr>
      <vt:lpstr>ASD patch or device </vt:lpstr>
      <vt:lpstr>PowerPoint Presentation</vt:lpstr>
      <vt:lpstr>PowerPoint Presentation</vt:lpstr>
      <vt:lpstr>VSD Device </vt:lpstr>
      <vt:lpstr>(3) PDA:  Patent Ductus Arteriosus</vt:lpstr>
      <vt:lpstr>PowerPoint Presentation</vt:lpstr>
      <vt:lpstr>Treatment </vt:lpstr>
      <vt:lpstr>Treatment </vt:lpstr>
      <vt:lpstr>2. Obstruction of blood flow out of the heart</vt:lpstr>
      <vt:lpstr>COA</vt:lpstr>
      <vt:lpstr>Treatment </vt:lpstr>
      <vt:lpstr>Treatment cont … </vt:lpstr>
      <vt:lpstr>3. Decreased pulmonary blood flow</vt:lpstr>
      <vt:lpstr>3.Decreased pulmonary blood flow</vt:lpstr>
      <vt:lpstr>PowerPoint Presentation</vt:lpstr>
      <vt:lpstr>Tetralogy Of Fallot (TOF):</vt:lpstr>
      <vt:lpstr>Tetralogy Of Fallot (TOF):</vt:lpstr>
      <vt:lpstr>The nurse instruct the mother to place the infant in knee chest position to facilitate breathing.</vt:lpstr>
      <vt:lpstr>4. Mixed defect </vt:lpstr>
      <vt:lpstr>PowerPoint Presentation</vt:lpstr>
      <vt:lpstr>What are the symptoms of TGA?</vt:lpstr>
      <vt:lpstr>Diagnostic test</vt:lpstr>
      <vt:lpstr>Echocardiogram </vt:lpstr>
      <vt:lpstr>Treatment </vt:lpstr>
      <vt:lpstr>Nursing Process Overview for the Child with CHD</vt:lpstr>
      <vt:lpstr>PowerPoint Presentation</vt:lpstr>
      <vt:lpstr>PowerPoint Presentation</vt:lpstr>
      <vt:lpstr>Nursing intervention  of the Child with CHD</vt:lpstr>
      <vt:lpstr>          Congestive Heart Failure (CHF)</vt:lpstr>
      <vt:lpstr>Etiologies of Heart failure in Child or Adolescent</vt:lpstr>
      <vt:lpstr>Therapeutic Management</vt:lpstr>
      <vt:lpstr>                 Congestive Heart Failure (CHF)</vt:lpstr>
      <vt:lpstr>CHF</vt:lpstr>
      <vt:lpstr>PowerPoint Presentation</vt:lpstr>
      <vt:lpstr>PowerPoint Presentation</vt:lpstr>
      <vt:lpstr>PowerPoint Presentation</vt:lpstr>
      <vt:lpstr>PowerPoint Presentation</vt:lpstr>
      <vt:lpstr>KAWASAKI DISEASE</vt:lpstr>
      <vt:lpstr>Clinical Manifestations</vt:lpstr>
      <vt:lpstr>Therapeutic management </vt:lpstr>
      <vt:lpstr>Nursing management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Child with  Cardiovascular Dysfunction</dc:title>
  <dc:creator>Ahmad Rawhi Ata</dc:creator>
  <cp:lastModifiedBy>user</cp:lastModifiedBy>
  <cp:revision>25</cp:revision>
  <dcterms:created xsi:type="dcterms:W3CDTF">2006-08-16T00:00:00Z</dcterms:created>
  <dcterms:modified xsi:type="dcterms:W3CDTF">2017-10-03T12:17:59Z</dcterms:modified>
</cp:coreProperties>
</file>