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80" r:id="rId3"/>
    <p:sldId id="257" r:id="rId4"/>
    <p:sldId id="258" r:id="rId5"/>
    <p:sldId id="266" r:id="rId6"/>
    <p:sldId id="259" r:id="rId7"/>
    <p:sldId id="260" r:id="rId8"/>
    <p:sldId id="261" r:id="rId9"/>
    <p:sldId id="285" r:id="rId10"/>
    <p:sldId id="286" r:id="rId11"/>
    <p:sldId id="263" r:id="rId12"/>
    <p:sldId id="270" r:id="rId13"/>
    <p:sldId id="277" r:id="rId14"/>
    <p:sldId id="271" r:id="rId15"/>
    <p:sldId id="276" r:id="rId16"/>
    <p:sldId id="274" r:id="rId17"/>
    <p:sldId id="272" r:id="rId18"/>
    <p:sldId id="287" r:id="rId19"/>
    <p:sldId id="275" r:id="rId20"/>
    <p:sldId id="288" r:id="rId21"/>
    <p:sldId id="290" r:id="rId22"/>
    <p:sldId id="291" r:id="rId23"/>
    <p:sldId id="292" r:id="rId24"/>
    <p:sldId id="265" r:id="rId25"/>
    <p:sldId id="281" r:id="rId26"/>
    <p:sldId id="282" r:id="rId27"/>
    <p:sldId id="293" r:id="rId28"/>
    <p:sldId id="294" r:id="rId29"/>
    <p:sldId id="295" r:id="rId30"/>
    <p:sldId id="28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B7D7E-9816-4E76-9F46-2D235864A5CB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AD29CF-C0F5-4E03-8CFC-8ABDB35FA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51B98-6E38-4D2B-AEEE-F36D408EE325}" type="datetimeFigureOut">
              <a:rPr lang="en-US" smtClean="0"/>
              <a:pPr/>
              <a:t>1/25/2016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16630-C157-495C-9776-BB0C31FBC3B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C90BBD-F2BA-47E7-AB3F-B6DF2EC26DB1}" type="slidenum">
              <a:rPr lang="ar-SA"/>
              <a:pPr/>
              <a:t>5</a:t>
            </a:fld>
            <a:endParaRPr lang="en-GB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47888" y="2484438"/>
            <a:ext cx="7454901" cy="5591175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05488" y="4716463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843D-BEEE-47B9-AD61-4ABF52B1A9A9}" type="datetime1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78B2E-7612-454B-8EA1-1377DB4C6991}" type="datetime1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8CBB3-C70B-4BA4-BAD6-C375CA2F953A}" type="datetime1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BE522DD-6EFA-47A6-A5A3-F6893CED1D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6028D8D-A73F-452D-8F56-7379F9DD5C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1A41-B0EE-458C-AB6D-7DC2EAFB2692}" type="datetime1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6416-DE05-4E89-AC41-E0C2D3799442}" type="datetime1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BD879-71B3-4FE7-A340-0DBEE2CA62FE}" type="datetime1">
              <a:rPr lang="en-US" smtClean="0"/>
              <a:pPr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5EDF-D695-4192-9E56-3E20092AC10F}" type="datetime1">
              <a:rPr lang="en-US" smtClean="0"/>
              <a:pPr/>
              <a:t>1/25/2016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A8BD-DAC9-4511-B3C9-F162E9C601C6}" type="datetime1">
              <a:rPr lang="en-US" smtClean="0"/>
              <a:pPr/>
              <a:t>1/25/2016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75C9-0659-4F5B-9CB3-C722FBDD5161}" type="datetime1">
              <a:rPr lang="en-US" smtClean="0"/>
              <a:pPr/>
              <a:t>1/25/2016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D378-388D-4D42-ACD0-A256736D4FA2}" type="datetime1">
              <a:rPr lang="en-US" smtClean="0"/>
              <a:pPr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BA5EE-9A7E-4006-9549-6B7567177DD8}" type="datetime1">
              <a:rPr lang="en-US" smtClean="0"/>
              <a:pPr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8A149-79E1-444F-9112-A5FC450DA026}" type="datetime1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members.optushome.com.au/medstuff/Menstrual%20cycle.pdf" TargetMode="External"/><Relationship Id="rId2" Type="http://schemas.openxmlformats.org/officeDocument/2006/relationships/hyperlink" Target="http://www.ux1.eiu.edu/~cfjcd/Menstrual_Cycl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rugs.com/cg/menstruation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069975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4800" b="1" dirty="0" smtClean="0">
                <a:latin typeface="Aharoni" pitchFamily="2" charset="-79"/>
                <a:cs typeface="Aharoni" pitchFamily="2" charset="-79"/>
              </a:rPr>
              <a:t>Menstrual cycle</a:t>
            </a:r>
            <a:endParaRPr lang="en-GB" sz="4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343400"/>
            <a:ext cx="3429000" cy="6858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GB" b="1" dirty="0" smtClean="0">
                <a:solidFill>
                  <a:srgbClr val="FF0000"/>
                </a:solidFill>
              </a:rPr>
              <a:t>Lecture 2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dirty="0" smtClean="0"/>
              <a:t>Menstrual Cycle Consists of: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1981200"/>
            <a:ext cx="8229600" cy="1143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400" b="1" dirty="0" smtClean="0">
                <a:latin typeface="+mj-lt"/>
                <a:ea typeface="+mj-ea"/>
                <a:cs typeface="+mj-cs"/>
              </a:rPr>
              <a:t>1. Ovarian Cycle 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" y="3886200"/>
            <a:ext cx="8229600" cy="1143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400" b="1" dirty="0" smtClean="0">
                <a:latin typeface="+mj-lt"/>
                <a:ea typeface="+mj-ea"/>
                <a:cs typeface="+mj-cs"/>
              </a:rPr>
              <a:t>2. Endometrial </a:t>
            </a:r>
            <a:r>
              <a:rPr kumimoji="0" lang="en-GB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GB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Cycle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GB" sz="4000" dirty="0" smtClean="0"/>
              <a:t>The Phases of the Menstrual Cycle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800" b="1" dirty="0" smtClean="0"/>
              <a:t>The </a:t>
            </a:r>
            <a:r>
              <a:rPr lang="en-GB" sz="2800" b="1" dirty="0" err="1" smtClean="0"/>
              <a:t>overian</a:t>
            </a:r>
            <a:r>
              <a:rPr lang="en-GB" sz="2800" b="1" dirty="0" smtClean="0"/>
              <a:t> </a:t>
            </a:r>
            <a:r>
              <a:rPr lang="en-GB" sz="2800" b="1" dirty="0" smtClean="0"/>
              <a:t>cycle has 4 phases:</a:t>
            </a:r>
          </a:p>
          <a:p>
            <a:pPr>
              <a:buNone/>
            </a:pPr>
            <a:r>
              <a:rPr lang="en-GB" sz="2800" dirty="0" smtClean="0"/>
              <a:t>1. </a:t>
            </a:r>
            <a:r>
              <a:rPr lang="en-GB" sz="2800" b="1" dirty="0" smtClean="0"/>
              <a:t>Follicular phase </a:t>
            </a:r>
            <a:r>
              <a:rPr lang="en-GB" sz="2800" dirty="0" smtClean="0"/>
              <a:t>- proliferative phase or</a:t>
            </a:r>
          </a:p>
          <a:p>
            <a:pPr>
              <a:buNone/>
            </a:pPr>
            <a:r>
              <a:rPr lang="en-GB" sz="2800" dirty="0" smtClean="0"/>
              <a:t>Pre </a:t>
            </a:r>
            <a:r>
              <a:rPr lang="en-GB" sz="2800" dirty="0" err="1" smtClean="0"/>
              <a:t>ovulatory</a:t>
            </a:r>
            <a:r>
              <a:rPr lang="en-GB" sz="2800" dirty="0" smtClean="0"/>
              <a:t> phase</a:t>
            </a:r>
          </a:p>
          <a:p>
            <a:pPr>
              <a:buNone/>
            </a:pPr>
            <a:r>
              <a:rPr lang="en-GB" sz="2800" dirty="0" smtClean="0"/>
              <a:t>2. </a:t>
            </a:r>
            <a:r>
              <a:rPr lang="en-GB" sz="2800" b="1" dirty="0" smtClean="0"/>
              <a:t>Ovulation</a:t>
            </a:r>
          </a:p>
          <a:p>
            <a:pPr>
              <a:buNone/>
            </a:pPr>
            <a:r>
              <a:rPr lang="en-GB" sz="2800" dirty="0" smtClean="0"/>
              <a:t>3</a:t>
            </a:r>
            <a:r>
              <a:rPr lang="en-GB" sz="2800" b="1" dirty="0" smtClean="0"/>
              <a:t>. </a:t>
            </a:r>
            <a:r>
              <a:rPr lang="en-GB" sz="2800" b="1" dirty="0" err="1" smtClean="0"/>
              <a:t>Luteal</a:t>
            </a:r>
            <a:r>
              <a:rPr lang="en-GB" sz="2800" b="1" dirty="0" smtClean="0"/>
              <a:t> phase </a:t>
            </a:r>
            <a:r>
              <a:rPr lang="en-GB" sz="2800" dirty="0" smtClean="0"/>
              <a:t>- secretory phase or postovulatory phase</a:t>
            </a:r>
          </a:p>
          <a:p>
            <a:pPr>
              <a:buNone/>
            </a:pPr>
            <a:r>
              <a:rPr lang="en-GB" sz="2800" dirty="0" smtClean="0"/>
              <a:t>4. </a:t>
            </a:r>
            <a:r>
              <a:rPr lang="en-GB" sz="2800" b="1" dirty="0" smtClean="0"/>
              <a:t>Menstruation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AutoNum type="arabicPeriod"/>
            </a:pPr>
            <a:r>
              <a:rPr lang="en-GB" b="1" dirty="0" smtClean="0">
                <a:solidFill>
                  <a:srgbClr val="FF0000"/>
                </a:solidFill>
              </a:rPr>
              <a:t>Follicular phase :</a:t>
            </a:r>
          </a:p>
          <a:p>
            <a:pPr marL="514350" indent="-514350"/>
            <a:r>
              <a:rPr lang="en-GB" dirty="0" smtClean="0"/>
              <a:t>high levels of FSH secreted</a:t>
            </a:r>
          </a:p>
          <a:p>
            <a:pPr>
              <a:buNone/>
            </a:pPr>
            <a:r>
              <a:rPr lang="en-GB" dirty="0" smtClean="0"/>
              <a:t>– Function is to stimulate follicles in the ovaries</a:t>
            </a:r>
          </a:p>
          <a:p>
            <a:pPr>
              <a:buNone/>
            </a:pPr>
            <a:r>
              <a:rPr lang="en-GB" dirty="0" smtClean="0"/>
              <a:t> One follicle begins to mature and brings an egg</a:t>
            </a:r>
          </a:p>
          <a:p>
            <a:pPr>
              <a:buNone/>
            </a:pPr>
            <a:r>
              <a:rPr lang="en-GB" dirty="0" smtClean="0"/>
              <a:t>to maturity 1- 14day</a:t>
            </a:r>
          </a:p>
          <a:p>
            <a:pPr lvl="1"/>
            <a:r>
              <a:rPr lang="en-GB" sz="3400" dirty="0" smtClean="0"/>
              <a:t>Follicle secretes estrogen</a:t>
            </a:r>
          </a:p>
          <a:p>
            <a:pPr lvl="1"/>
            <a:r>
              <a:rPr lang="en-GB" sz="3400" dirty="0" smtClean="0">
                <a:solidFill>
                  <a:srgbClr val="FF0000"/>
                </a:solidFill>
              </a:rPr>
              <a:t>Increase level of estrogen  secreted by maturating follicle that effect on the endometrial proliferation.</a:t>
            </a:r>
          </a:p>
          <a:p>
            <a:pPr lvl="1">
              <a:buNone/>
            </a:pPr>
            <a:endParaRPr lang="en-GB" dirty="0" smtClean="0"/>
          </a:p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2. Ovulation phase</a:t>
            </a:r>
          </a:p>
          <a:p>
            <a:r>
              <a:rPr lang="en-GB" b="1" dirty="0" smtClean="0"/>
              <a:t> F</a:t>
            </a:r>
            <a:r>
              <a:rPr lang="en-GB" dirty="0" smtClean="0"/>
              <a:t>ollicle ruptures open and releases the mature egg 14 day promoted by LH surge </a:t>
            </a:r>
          </a:p>
          <a:p>
            <a:r>
              <a:rPr lang="en-GB" dirty="0" smtClean="0"/>
              <a:t>Decrease level of estrogen</a:t>
            </a:r>
          </a:p>
          <a:p>
            <a:r>
              <a:rPr lang="en-GB" dirty="0" smtClean="0"/>
              <a:t>Life span of ovum is 24 hrs.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94456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Phases of the </a:t>
            </a:r>
            <a:r>
              <a:rPr lang="en-GB" sz="40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ovarian </a:t>
            </a: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Cycle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28600" y="304800"/>
            <a:ext cx="8534400" cy="60960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b="1" dirty="0" smtClean="0"/>
              <a:t>3. </a:t>
            </a:r>
            <a:r>
              <a:rPr lang="en-GB" b="1" dirty="0" err="1" smtClean="0"/>
              <a:t>Luteal</a:t>
            </a:r>
            <a:r>
              <a:rPr lang="en-GB" b="1" dirty="0" smtClean="0"/>
              <a:t> phase </a:t>
            </a:r>
          </a:p>
          <a:p>
            <a:pPr>
              <a:buNone/>
            </a:pPr>
            <a:r>
              <a:rPr lang="en-GB" sz="2800" dirty="0" smtClean="0"/>
              <a:t>after releasing an egg, the follicle turns into the </a:t>
            </a:r>
            <a:r>
              <a:rPr lang="en-GB" sz="2800" i="1" dirty="0" smtClean="0"/>
              <a:t>corpus luteum15 -28day</a:t>
            </a:r>
          </a:p>
          <a:p>
            <a:r>
              <a:rPr lang="en-GB" sz="2800" dirty="0" smtClean="0"/>
              <a:t>The corpus luteum secrets progesterone to Prepare </a:t>
            </a:r>
            <a:r>
              <a:rPr lang="en-GB" sz="2800" dirty="0" err="1" smtClean="0"/>
              <a:t>endometruim</a:t>
            </a:r>
            <a:r>
              <a:rPr lang="en-GB" sz="2800" dirty="0" smtClean="0"/>
              <a:t> for implantation and to secret glycogen and mucus.</a:t>
            </a:r>
          </a:p>
          <a:p>
            <a:r>
              <a:rPr lang="en-GB" sz="2800" dirty="0" smtClean="0"/>
              <a:t>The absence of fertilization the corpus luteum begins to degenerate that will lead Estrogen and Progesterone decrease.</a:t>
            </a:r>
          </a:p>
          <a:p>
            <a:pPr>
              <a:buNone/>
            </a:pPr>
            <a:r>
              <a:rPr lang="en-GB" b="1" dirty="0" smtClean="0"/>
              <a:t>4. Menstruation </a:t>
            </a:r>
            <a:r>
              <a:rPr lang="en-GB" dirty="0" smtClean="0"/>
              <a:t>- shedding of the inner lining of the uterus  28 day.</a:t>
            </a:r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GB" sz="3600" dirty="0" smtClean="0"/>
              <a:t>The Phases of the Menstrual Cycle</a:t>
            </a:r>
            <a:endParaRPr lang="en-GB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4" descr="15_09ba"/>
          <p:cNvPicPr>
            <a:picLocks noChangeAspect="1" noChangeArrowheads="1"/>
          </p:cNvPicPr>
          <p:nvPr/>
        </p:nvPicPr>
        <p:blipFill>
          <a:blip r:embed="rId2" cstate="print"/>
          <a:srcRect t="16386" b="26471"/>
          <a:stretch>
            <a:fillRect/>
          </a:stretch>
        </p:blipFill>
        <p:spPr>
          <a:xfrm>
            <a:off x="0" y="1219200"/>
            <a:ext cx="9144000" cy="5381625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89814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/>
              <a:t>Endometrial cycle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GB" b="1" dirty="0" smtClean="0"/>
              <a:t>1.Proliferative phase </a:t>
            </a:r>
          </a:p>
          <a:p>
            <a:r>
              <a:rPr lang="en-GB" dirty="0" smtClean="0"/>
              <a:t>Start in day 5</a:t>
            </a:r>
          </a:p>
          <a:p>
            <a:r>
              <a:rPr lang="en-GB" dirty="0" smtClean="0"/>
              <a:t>Start endometrial proliferates in response of estrogen</a:t>
            </a:r>
          </a:p>
          <a:p>
            <a:r>
              <a:rPr lang="en-GB" dirty="0" smtClean="0"/>
              <a:t>Increase thickness dramatically from 0.5 – 5mm.</a:t>
            </a:r>
          </a:p>
          <a:p>
            <a:r>
              <a:rPr lang="en-GB" dirty="0" smtClean="0"/>
              <a:t>Cervical mucus becomes thin and clear and more alkaline </a:t>
            </a:r>
          </a:p>
          <a:p>
            <a:pPr>
              <a:buNone/>
            </a:pPr>
            <a:r>
              <a:rPr lang="en-GB" b="1" dirty="0" smtClean="0"/>
              <a:t>2. Secretory  phase : </a:t>
            </a:r>
          </a:p>
          <a:p>
            <a:r>
              <a:rPr lang="en-GB" dirty="0" smtClean="0"/>
              <a:t>begins at ovulation </a:t>
            </a:r>
          </a:p>
          <a:p>
            <a:r>
              <a:rPr lang="en-GB" dirty="0" smtClean="0"/>
              <a:t>progesterone secreted by the corpus luteum stimulates the glands of the </a:t>
            </a:r>
            <a:r>
              <a:rPr lang="en-GB" dirty="0" err="1" smtClean="0"/>
              <a:t>endometrium</a:t>
            </a:r>
            <a:r>
              <a:rPr lang="en-GB" dirty="0" smtClean="0"/>
              <a:t> to start secreting the</a:t>
            </a:r>
          </a:p>
          <a:p>
            <a:pPr>
              <a:buNone/>
            </a:pPr>
            <a:r>
              <a:rPr lang="en-GB" dirty="0" smtClean="0"/>
              <a:t>   nourishing substances preparation of implantation.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/>
              <a:t>Endometrial cycle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GB" b="1" dirty="0" smtClean="0"/>
              <a:t>3. Ischemic phase </a:t>
            </a:r>
          </a:p>
          <a:p>
            <a:r>
              <a:rPr lang="en-GB" dirty="0" smtClean="0"/>
              <a:t>If fertilization does not occur, the ischemic phase begins.</a:t>
            </a:r>
          </a:p>
          <a:p>
            <a:r>
              <a:rPr lang="en-GB" dirty="0" smtClean="0"/>
              <a:t>Estrogens and progesterone level drop </a:t>
            </a:r>
          </a:p>
          <a:p>
            <a:r>
              <a:rPr lang="en-GB" dirty="0" smtClean="0"/>
              <a:t>Corpus luteum degenerate.</a:t>
            </a:r>
          </a:p>
          <a:p>
            <a:r>
              <a:rPr lang="en-GB" dirty="0" smtClean="0"/>
              <a:t>Spasm of arterioles and lead of shedding of the </a:t>
            </a:r>
            <a:r>
              <a:rPr lang="en-GB" dirty="0" err="1" smtClean="0"/>
              <a:t>endometrium</a:t>
            </a:r>
            <a:r>
              <a:rPr lang="en-GB" dirty="0" smtClean="0"/>
              <a:t>. </a:t>
            </a:r>
          </a:p>
          <a:p>
            <a:pPr>
              <a:buNone/>
            </a:pPr>
            <a:r>
              <a:rPr lang="en-GB" b="1" dirty="0" smtClean="0"/>
              <a:t>4. menstrual  phase : </a:t>
            </a:r>
          </a:p>
          <a:p>
            <a:r>
              <a:rPr lang="en-GB" dirty="0" smtClean="0"/>
              <a:t>Rupture of spiral arteries </a:t>
            </a:r>
          </a:p>
          <a:p>
            <a:r>
              <a:rPr lang="en-GB" dirty="0" smtClean="0"/>
              <a:t>The beginning of menstrual flow marks the end of one menstrual cycle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88392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pPr eaLnBrk="1" hangingPunct="1"/>
            <a:r>
              <a:rPr lang="en-US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Objectives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To list the phases of the menstrual cycle</a:t>
            </a:r>
          </a:p>
          <a:p>
            <a:pPr eaLnBrk="1" hangingPunct="1"/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To describe the hormonal changes during each phase</a:t>
            </a:r>
          </a:p>
          <a:p>
            <a:pPr eaLnBrk="1" hangingPunct="1"/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To describe the hormonal changes behind ovulation</a:t>
            </a:r>
          </a:p>
          <a:p>
            <a:pPr eaLnBrk="1" hangingPunct="1"/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To point the source and control of the hormones involved in the menstrual cycle</a:t>
            </a:r>
          </a:p>
          <a:p>
            <a:pPr eaLnBrk="1" hangingPunct="1"/>
            <a:endParaRPr lang="en-US" sz="3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/>
              <a:t>Changes in the </a:t>
            </a:r>
            <a:r>
              <a:rPr lang="en-US" b="1"/>
              <a:t>Uterus</a:t>
            </a:r>
            <a:r>
              <a:rPr lang="en-US"/>
              <a:t>:</a:t>
            </a:r>
          </a:p>
        </p:txBody>
      </p:sp>
      <p:pic>
        <p:nvPicPr>
          <p:cNvPr id="4105" name="Picture 9" descr="H:\pictures\st1menstruation.JPG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914400"/>
            <a:ext cx="2268538" cy="2362200"/>
          </a:xfrm>
        </p:spPr>
      </p:pic>
      <p:pic>
        <p:nvPicPr>
          <p:cNvPr id="4106" name="Picture 10" descr="H:\pictures\st2menstrua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838200"/>
            <a:ext cx="2266950" cy="2362200"/>
          </a:xfrm>
          <a:prstGeom prst="rect">
            <a:avLst/>
          </a:prstGeom>
          <a:noFill/>
        </p:spPr>
      </p:pic>
      <p:pic>
        <p:nvPicPr>
          <p:cNvPr id="4107" name="Picture 11" descr="H:\pictures\st3menstruat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914400"/>
            <a:ext cx="2155825" cy="2971800"/>
          </a:xfrm>
          <a:prstGeom prst="rect">
            <a:avLst/>
          </a:prstGeom>
          <a:noFill/>
        </p:spPr>
      </p:pic>
      <p:pic>
        <p:nvPicPr>
          <p:cNvPr id="4108" name="Picture 12" descr="H:\pictures\st4menstruati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657600"/>
            <a:ext cx="2597150" cy="3200400"/>
          </a:xfrm>
          <a:prstGeom prst="rect">
            <a:avLst/>
          </a:prstGeom>
          <a:noFill/>
        </p:spPr>
      </p:pic>
      <p:pic>
        <p:nvPicPr>
          <p:cNvPr id="4109" name="Picture 13" descr="H:\pictures\st5menstruatio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5800" y="3733800"/>
            <a:ext cx="2484438" cy="2895600"/>
          </a:xfrm>
          <a:prstGeom prst="rect">
            <a:avLst/>
          </a:prstGeom>
          <a:noFill/>
        </p:spPr>
      </p:pic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533400" y="2895600"/>
            <a:ext cx="2362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Stage 1- Day 1-5 menstruation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3200400" y="2514600"/>
            <a:ext cx="2667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Stage 2 Day 5- 13 pre-ovulatory stage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6096000" y="2895600"/>
            <a:ext cx="2362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dirty="0">
                <a:latin typeface="Times New Roman" pitchFamily="18" charset="0"/>
              </a:rPr>
              <a:t>Stage 3 Day 14 Ovulation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2971800" y="5181600"/>
            <a:ext cx="2590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Stage 4 Day 15-28 post-ovulatory stage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Ovarian</a:t>
            </a:r>
            <a:r>
              <a:rPr lang="en-US"/>
              <a:t> Hormones</a:t>
            </a:r>
          </a:p>
        </p:txBody>
      </p:sp>
      <p:pic>
        <p:nvPicPr>
          <p:cNvPr id="29699" name="Picture 3" descr="H:\pictures\ovarianhor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97025"/>
            <a:ext cx="6934200" cy="4733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0"/>
            <a:ext cx="57912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800" b="1" dirty="0"/>
              <a:t>Days 1-14</a:t>
            </a:r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>
            <p:ph type="dgm" idx="1"/>
          </p:nvPr>
        </p:nvGraphicFramePr>
        <p:xfrm>
          <a:off x="2209800" y="1371600"/>
          <a:ext cx="5105400" cy="5257800"/>
        </p:xfrm>
        <a:graphic>
          <a:graphicData uri="http://schemas.openxmlformats.org/presentationml/2006/ole">
            <p:oleObj spid="_x0000_s1026" name="MS Org Chart" r:id="rId3" imgW="2730240" imgH="3638520" progId="OrgPlusWOPX.4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6019800" cy="1143000"/>
          </a:xfrm>
        </p:spPr>
        <p:txBody>
          <a:bodyPr/>
          <a:lstStyle/>
          <a:p>
            <a:r>
              <a:rPr lang="en-US" dirty="0"/>
              <a:t>Days 14 - 28</a:t>
            </a:r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>
            <p:ph type="dgm" idx="1"/>
          </p:nvPr>
        </p:nvGraphicFramePr>
        <p:xfrm>
          <a:off x="1828800" y="1143000"/>
          <a:ext cx="5791200" cy="5562600"/>
        </p:xfrm>
        <a:graphic>
          <a:graphicData uri="http://schemas.openxmlformats.org/presentationml/2006/ole">
            <p:oleObj spid="_x0000_s2050" name="MS Org Chart" r:id="rId3" imgW="2705040" imgH="3771720" progId="OrgPlusWOPX.4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dirty="0" smtClean="0"/>
              <a:t>Fluctuations in Mood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Premenstrual syndrome - PMS</a:t>
            </a:r>
          </a:p>
          <a:p>
            <a:r>
              <a:rPr lang="en-GB" dirty="0" smtClean="0"/>
              <a:t>PMS is a combination of severe physical</a:t>
            </a:r>
          </a:p>
          <a:p>
            <a:pPr>
              <a:buNone/>
            </a:pPr>
            <a:r>
              <a:rPr lang="en-GB" dirty="0" smtClean="0"/>
              <a:t>and psychological symptoms, such as depression and irritability, occurring just before menstruation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dirty="0" smtClean="0"/>
              <a:t>Fluctuations in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Research on intellectual or athletic performance generally shows no fluctuations over the cycle</a:t>
            </a:r>
          </a:p>
          <a:p>
            <a:r>
              <a:rPr lang="en-GB" dirty="0" smtClean="0"/>
              <a:t>Research on academic performance,</a:t>
            </a:r>
          </a:p>
          <a:p>
            <a:pPr>
              <a:buNone/>
            </a:pPr>
            <a:r>
              <a:rPr lang="en-GB" dirty="0" smtClean="0"/>
              <a:t>  problem solving, memory, or creative</a:t>
            </a:r>
          </a:p>
          <a:p>
            <a:pPr>
              <a:buNone/>
            </a:pPr>
            <a:r>
              <a:rPr lang="en-GB" dirty="0" smtClean="0"/>
              <a:t>thinking shows no fluctuations over the</a:t>
            </a:r>
          </a:p>
          <a:p>
            <a:pPr>
              <a:buNone/>
            </a:pPr>
            <a:r>
              <a:rPr lang="en-GB" dirty="0" smtClean="0"/>
              <a:t>cycle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What Causes the Fluctuations in Mood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Biological factors</a:t>
            </a:r>
          </a:p>
          <a:p>
            <a:pPr>
              <a:buNone/>
            </a:pPr>
            <a:r>
              <a:rPr lang="en-GB" dirty="0" smtClean="0"/>
              <a:t>– Fluctuations in levels of hormones</a:t>
            </a:r>
          </a:p>
          <a:p>
            <a:r>
              <a:rPr lang="en-GB" dirty="0" smtClean="0"/>
              <a:t>Environmental factors</a:t>
            </a:r>
          </a:p>
          <a:p>
            <a:pPr>
              <a:buNone/>
            </a:pPr>
            <a:r>
              <a:rPr lang="en-GB" dirty="0" smtClean="0"/>
              <a:t>– Menstrual taboos and cultural expectations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1219200"/>
            <a:ext cx="8229600" cy="4876800"/>
          </a:xfrm>
        </p:spPr>
        <p:txBody>
          <a:bodyPr/>
          <a:lstStyle/>
          <a:p>
            <a:r>
              <a:rPr lang="en-US" sz="2800" smtClean="0">
                <a:solidFill>
                  <a:srgbClr val="15158D"/>
                </a:solidFill>
              </a:rPr>
              <a:t>12 months of amenorrhea (no menses)</a:t>
            </a:r>
          </a:p>
          <a:p>
            <a:r>
              <a:rPr lang="en-US" sz="2800" smtClean="0">
                <a:solidFill>
                  <a:srgbClr val="15158D"/>
                </a:solidFill>
              </a:rPr>
              <a:t>Average age 51</a:t>
            </a:r>
          </a:p>
          <a:p>
            <a:r>
              <a:rPr lang="en-US" sz="2800" smtClean="0">
                <a:solidFill>
                  <a:srgbClr val="15158D"/>
                </a:solidFill>
              </a:rPr>
              <a:t>Derived from the Greek words “men” (month) and “pausis” (cessation)</a:t>
            </a:r>
          </a:p>
          <a:p>
            <a:r>
              <a:rPr lang="en-US" sz="2800" smtClean="0">
                <a:solidFill>
                  <a:srgbClr val="15158D"/>
                </a:solidFill>
              </a:rPr>
              <a:t>Primary ovarian function stops</a:t>
            </a:r>
          </a:p>
          <a:p>
            <a:r>
              <a:rPr lang="en-US" sz="2800" smtClean="0">
                <a:solidFill>
                  <a:srgbClr val="15158D"/>
                </a:solidFill>
              </a:rPr>
              <a:t>Marks the permanent end of fertility</a:t>
            </a:r>
          </a:p>
          <a:p>
            <a:endParaRPr lang="en-US" sz="280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04800"/>
            <a:ext cx="8229600" cy="838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000" b="1" dirty="0" smtClean="0">
                <a:solidFill>
                  <a:srgbClr val="15158D"/>
                </a:solidFill>
              </a:rPr>
              <a:t>What is Menopause?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1143000"/>
            <a:ext cx="8229600" cy="4953000"/>
          </a:xfrm>
        </p:spPr>
        <p:txBody>
          <a:bodyPr/>
          <a:lstStyle/>
          <a:p>
            <a:r>
              <a:rPr lang="en-US" sz="2400" dirty="0" smtClean="0">
                <a:solidFill>
                  <a:srgbClr val="15158D"/>
                </a:solidFill>
              </a:rPr>
              <a:t>Hot flashes</a:t>
            </a:r>
          </a:p>
          <a:p>
            <a:r>
              <a:rPr lang="en-US" sz="2400" dirty="0" smtClean="0">
                <a:solidFill>
                  <a:srgbClr val="15158D"/>
                </a:solidFill>
              </a:rPr>
              <a:t>Sleep disturbances</a:t>
            </a:r>
          </a:p>
          <a:p>
            <a:r>
              <a:rPr lang="en-US" sz="2400" dirty="0" smtClean="0">
                <a:solidFill>
                  <a:srgbClr val="15158D"/>
                </a:solidFill>
              </a:rPr>
              <a:t>Vaginal dryness</a:t>
            </a:r>
          </a:p>
          <a:p>
            <a:r>
              <a:rPr lang="en-US" sz="2400" dirty="0" smtClean="0">
                <a:solidFill>
                  <a:srgbClr val="15158D"/>
                </a:solidFill>
              </a:rPr>
              <a:t>Mood changes</a:t>
            </a:r>
          </a:p>
          <a:p>
            <a:r>
              <a:rPr lang="en-US" sz="2400" dirty="0" smtClean="0">
                <a:solidFill>
                  <a:srgbClr val="15158D"/>
                </a:solidFill>
              </a:rPr>
              <a:t>Difficulty concentrating</a:t>
            </a:r>
          </a:p>
          <a:p>
            <a:r>
              <a:rPr lang="en-US" sz="2400" dirty="0" smtClean="0">
                <a:solidFill>
                  <a:srgbClr val="15158D"/>
                </a:solidFill>
              </a:rPr>
              <a:t>Memory impairment</a:t>
            </a:r>
          </a:p>
          <a:p>
            <a:r>
              <a:rPr lang="en-US" sz="2400" dirty="0" smtClean="0">
                <a:solidFill>
                  <a:srgbClr val="15158D"/>
                </a:solidFill>
              </a:rPr>
              <a:t>Bladder irritability/urgency</a:t>
            </a:r>
          </a:p>
          <a:p>
            <a:r>
              <a:rPr lang="en-US" sz="2400" dirty="0" smtClean="0">
                <a:solidFill>
                  <a:srgbClr val="15158D"/>
                </a:solidFill>
              </a:rPr>
              <a:t>Changes in balance</a:t>
            </a:r>
          </a:p>
          <a:p>
            <a:r>
              <a:rPr lang="en-US" sz="2400" dirty="0" smtClean="0">
                <a:solidFill>
                  <a:srgbClr val="15158D"/>
                </a:solidFill>
              </a:rPr>
              <a:t>Decreased interest in sex, possibly decreased response to sexual stimulation</a:t>
            </a:r>
          </a:p>
        </p:txBody>
      </p:sp>
      <p:sp>
        <p:nvSpPr>
          <p:cNvPr id="2324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04800"/>
            <a:ext cx="8229600" cy="685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  <a:t>Menopausal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Symptoms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>
                <a:solidFill>
                  <a:srgbClr val="15158D"/>
                </a:solidFill>
              </a:rPr>
              <a:t>Other Causes to Consider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en-US" sz="2800" smtClean="0">
                <a:solidFill>
                  <a:srgbClr val="15158D"/>
                </a:solidFill>
              </a:rPr>
              <a:t>Thyroid disorders</a:t>
            </a:r>
          </a:p>
          <a:p>
            <a:r>
              <a:rPr lang="en-US" sz="2800" smtClean="0">
                <a:solidFill>
                  <a:srgbClr val="15158D"/>
                </a:solidFill>
              </a:rPr>
              <a:t>Pheochromocytoma</a:t>
            </a:r>
          </a:p>
          <a:p>
            <a:r>
              <a:rPr lang="en-US" sz="2800" smtClean="0">
                <a:solidFill>
                  <a:srgbClr val="15158D"/>
                </a:solidFill>
              </a:rPr>
              <a:t>Leukemia</a:t>
            </a:r>
          </a:p>
          <a:p>
            <a:r>
              <a:rPr lang="en-US" sz="2800" smtClean="0">
                <a:solidFill>
                  <a:srgbClr val="15158D"/>
                </a:solidFill>
              </a:rPr>
              <a:t>Cancer</a:t>
            </a:r>
          </a:p>
          <a:p>
            <a:r>
              <a:rPr lang="en-US" sz="2800" smtClean="0">
                <a:solidFill>
                  <a:srgbClr val="15158D"/>
                </a:solidFill>
              </a:rPr>
              <a:t>Infection</a:t>
            </a:r>
          </a:p>
          <a:p>
            <a:pPr>
              <a:buFontTx/>
              <a:buNone/>
            </a:pPr>
            <a:endParaRPr lang="en-US" sz="2800" smtClean="0"/>
          </a:p>
        </p:txBody>
      </p:sp>
      <p:sp>
        <p:nvSpPr>
          <p:cNvPr id="24580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b="1" dirty="0" smtClean="0"/>
              <a:t>What is a menstrual cycle?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menstrual cycle is the series of changes a woman's body goes through to prepare for a pregnancy. </a:t>
            </a:r>
          </a:p>
          <a:p>
            <a:r>
              <a:rPr lang="en-GB" dirty="0" smtClean="0"/>
              <a:t>About once a month, the uterus grows a new lining (</a:t>
            </a:r>
            <a:r>
              <a:rPr lang="en-GB" dirty="0" err="1" smtClean="0"/>
              <a:t>endometrium</a:t>
            </a:r>
            <a:r>
              <a:rPr lang="en-GB" dirty="0" smtClean="0"/>
              <a:t>) to get ready for a fertilized egg. </a:t>
            </a:r>
          </a:p>
          <a:p>
            <a:r>
              <a:rPr lang="en-GB" dirty="0" smtClean="0"/>
              <a:t>When there is no fertilized egg to start a pregnancy, the uterus sheds its lining.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/>
              <a:t>References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http://www.ux1.eiu.edu/~cfjcd/Menstrual_Cycle</a:t>
            </a:r>
            <a:r>
              <a:rPr lang="en-GB" dirty="0" smtClean="0"/>
              <a:t>.</a:t>
            </a:r>
          </a:p>
          <a:p>
            <a:r>
              <a:rPr lang="en-GB" dirty="0" smtClean="0">
                <a:hlinkClick r:id="rId3"/>
              </a:rPr>
              <a:t>http://members.optushome.com.au/medstuff/Menstrual%20cycle.pdf</a:t>
            </a:r>
            <a:endParaRPr lang="en-GB" dirty="0" smtClean="0"/>
          </a:p>
          <a:p>
            <a:r>
              <a:rPr lang="en-GB" dirty="0" smtClean="0">
                <a:hlinkClick r:id="rId4"/>
              </a:rPr>
              <a:t>http://www.drugs.com/cg/menstruation.html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This is the monthly menstrual bleeding (also called menstrual period) that women have from their early teen years until menopause, around age 50.</a:t>
            </a:r>
          </a:p>
          <a:p>
            <a:r>
              <a:rPr lang="en-GB" dirty="0" smtClean="0"/>
              <a:t>The menstrual cycle is from Day 1 of bleeding to Day 1 of the next time of bleeding. Although the average cycle is 28 days, it is normal to have a cycle that is shorter or longer.</a:t>
            </a:r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b="1" dirty="0" smtClean="0"/>
              <a:t>What is a menstrual cycle?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823913"/>
          </a:xfrm>
          <a:solidFill>
            <a:schemeClr val="accent2"/>
          </a:solidFill>
        </p:spPr>
        <p:txBody>
          <a:bodyPr/>
          <a:lstStyle/>
          <a:p>
            <a:r>
              <a:rPr lang="en-US" sz="3400" dirty="0"/>
              <a:t>NORMAL MENSTRUAL CYCLE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077200" cy="5181600"/>
          </a:xfrm>
        </p:spPr>
        <p:txBody>
          <a:bodyPr>
            <a:noAutofit/>
          </a:bodyPr>
          <a:lstStyle/>
          <a:p>
            <a:pPr algn="l" rtl="0">
              <a:buClr>
                <a:schemeClr val="tx1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</a:rPr>
              <a:t>What is the mean duration of the MC?</a:t>
            </a:r>
          </a:p>
          <a:p>
            <a:pPr algn="l" rtl="0">
              <a:buClr>
                <a:schemeClr val="tx1"/>
              </a:buClr>
              <a:buFont typeface="Wingdings" pitchFamily="2" charset="2"/>
              <a:buNone/>
            </a:pPr>
            <a:r>
              <a:rPr lang="en-US" sz="2000" dirty="0"/>
              <a:t>              Mean 28 days  (only 15% of ♀)</a:t>
            </a:r>
          </a:p>
          <a:p>
            <a:pPr algn="l" rtl="0">
              <a:buClr>
                <a:schemeClr val="tx1"/>
              </a:buClr>
              <a:buFont typeface="Wingdings" pitchFamily="2" charset="2"/>
              <a:buNone/>
            </a:pPr>
            <a:r>
              <a:rPr lang="en-US" sz="2000" dirty="0"/>
              <a:t>              Range </a:t>
            </a:r>
            <a:r>
              <a:rPr lang="en-US" sz="2000" dirty="0" smtClean="0"/>
              <a:t>21-36</a:t>
            </a:r>
            <a:endParaRPr lang="en-US" sz="2000" dirty="0"/>
          </a:p>
          <a:p>
            <a:pPr algn="l" rtl="0">
              <a:buClr>
                <a:schemeClr val="tx1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</a:rPr>
              <a:t>What is the average duration of menses?</a:t>
            </a:r>
          </a:p>
          <a:p>
            <a:pPr algn="l" rtl="0">
              <a:buClr>
                <a:schemeClr val="tx1"/>
              </a:buClr>
              <a:buFont typeface="Wingdings" pitchFamily="2" charset="2"/>
              <a:buNone/>
            </a:pPr>
            <a:r>
              <a:rPr lang="en-US" sz="2000" dirty="0"/>
              <a:t>             </a:t>
            </a:r>
            <a:r>
              <a:rPr lang="en-US" sz="2000" dirty="0" smtClean="0"/>
              <a:t>3-7days</a:t>
            </a:r>
            <a:endParaRPr lang="en-US" sz="2000" dirty="0"/>
          </a:p>
          <a:p>
            <a:pPr algn="l" rtl="0">
              <a:buClr>
                <a:schemeClr val="tx1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</a:rPr>
              <a:t>What is the normal estimated blood loss?</a:t>
            </a:r>
          </a:p>
          <a:p>
            <a:pPr algn="l" rtl="0">
              <a:buClr>
                <a:schemeClr val="tx1"/>
              </a:buClr>
              <a:buFont typeface="Wingdings" pitchFamily="2" charset="2"/>
              <a:buNone/>
            </a:pPr>
            <a:r>
              <a:rPr lang="en-US" sz="2000" dirty="0"/>
              <a:t>             Approximately </a:t>
            </a:r>
            <a:r>
              <a:rPr lang="en-US" sz="2000" dirty="0" smtClean="0"/>
              <a:t>20 – 80 ml</a:t>
            </a:r>
            <a:endParaRPr lang="en-US" sz="2000" dirty="0"/>
          </a:p>
          <a:p>
            <a:pPr algn="l" rtl="0">
              <a:buClr>
                <a:schemeClr val="tx1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</a:rPr>
              <a:t>When does ovulation occur?</a:t>
            </a:r>
          </a:p>
          <a:p>
            <a:pPr algn="l" rtl="0">
              <a:buClr>
                <a:schemeClr val="tx1"/>
              </a:buClr>
              <a:buFont typeface="Wingdings" pitchFamily="2" charset="2"/>
              <a:buNone/>
            </a:pPr>
            <a:r>
              <a:rPr lang="en-US" sz="2000" dirty="0"/>
              <a:t>            Usually day 14</a:t>
            </a:r>
          </a:p>
          <a:p>
            <a:pPr algn="l" rtl="0">
              <a:buClr>
                <a:schemeClr val="tx1"/>
              </a:buClr>
              <a:buFont typeface="Wingdings" pitchFamily="2" charset="2"/>
              <a:buNone/>
            </a:pPr>
            <a:r>
              <a:rPr lang="en-US" sz="2000" dirty="0"/>
              <a:t>             </a:t>
            </a:r>
            <a:r>
              <a:rPr lang="en-US" sz="2000" dirty="0" smtClean="0"/>
              <a:t>10 -- 12 </a:t>
            </a:r>
            <a:r>
              <a:rPr lang="en-US" sz="2000" dirty="0"/>
              <a:t>hrs after the onset of mid-cycle LH </a:t>
            </a:r>
            <a:r>
              <a:rPr lang="en-US" sz="2000" dirty="0" smtClean="0"/>
              <a:t>surge.</a:t>
            </a:r>
          </a:p>
          <a:p>
            <a:pPr algn="l" rtl="0">
              <a:buClr>
                <a:schemeClr val="tx1"/>
              </a:buClr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How many have women menstrual cycle with life time?</a:t>
            </a:r>
          </a:p>
          <a:p>
            <a:pPr algn="l" rtl="0">
              <a:buClr>
                <a:schemeClr val="tx1"/>
              </a:buClr>
              <a:buFont typeface="Wingdings" pitchFamily="2" charset="2"/>
              <a:buNone/>
            </a:pPr>
            <a:r>
              <a:rPr lang="en-US" sz="2000" dirty="0" smtClean="0"/>
              <a:t>           300—400 </a:t>
            </a:r>
          </a:p>
          <a:p>
            <a:pPr algn="l" rtl="0">
              <a:buClr>
                <a:schemeClr val="tx1"/>
              </a:buClr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How many oocyte at birth female has?</a:t>
            </a:r>
          </a:p>
          <a:p>
            <a:pPr algn="l" rtl="0">
              <a:buClr>
                <a:schemeClr val="tx1"/>
              </a:buClr>
              <a:buFont typeface="Wingdings" pitchFamily="2" charset="2"/>
              <a:buNone/>
            </a:pPr>
            <a:r>
              <a:rPr lang="en-US" sz="2000" dirty="0" smtClean="0"/>
              <a:t>   2 million </a:t>
            </a:r>
            <a:endParaRPr lang="en-US" sz="2000" dirty="0"/>
          </a:p>
          <a:p>
            <a:pPr algn="l" rtl="0">
              <a:buClr>
                <a:schemeClr val="tx1"/>
              </a:buClr>
              <a:buFont typeface="Wingdings" pitchFamily="2" charset="2"/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en-GB" b="1" dirty="0" smtClean="0"/>
              <a:t>What controls the menstrual cycle?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Hypothalamus and pituitary gland send hormone signals back and forth with your ovaries. These signals get the ovaries and uterus ready for a pregnancy.</a:t>
            </a:r>
          </a:p>
          <a:p>
            <a:r>
              <a:rPr lang="en-GB" dirty="0" smtClean="0"/>
              <a:t>The hormones </a:t>
            </a:r>
            <a:r>
              <a:rPr lang="en-GB" dirty="0" smtClean="0">
                <a:solidFill>
                  <a:srgbClr val="FF0000"/>
                </a:solidFill>
              </a:rPr>
              <a:t>estrogen 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0000"/>
                </a:solidFill>
              </a:rPr>
              <a:t>progesterone</a:t>
            </a:r>
            <a:r>
              <a:rPr lang="en-GB" dirty="0" smtClean="0"/>
              <a:t> play the biggest roles in how the uterus changes during each cycle.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Estrogen</a:t>
            </a:r>
            <a:r>
              <a:rPr lang="en-GB" dirty="0" smtClean="0">
                <a:solidFill>
                  <a:srgbClr val="FF0000"/>
                </a:solidFill>
              </a:rPr>
              <a:t> builds up the lining of the uterus. 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Progesterone </a:t>
            </a:r>
            <a:r>
              <a:rPr lang="en-GB" dirty="0" smtClean="0">
                <a:solidFill>
                  <a:srgbClr val="FF0000"/>
                </a:solidFill>
              </a:rPr>
              <a:t>increases after an ovary releases an egg (ovulation)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b="1" dirty="0" smtClean="0"/>
              <a:t>Symptoms of painful periods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Pains in the abdomen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Pain in the vagina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Feeling nauseous and generally unwell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Diarrhoea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Sweating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Fatigue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Related Terms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 err="1" smtClean="0">
                <a:solidFill>
                  <a:srgbClr val="FF0000"/>
                </a:solidFill>
                <a:latin typeface="+mj-lt"/>
              </a:rPr>
              <a:t>Oligomenorrhoea</a:t>
            </a:r>
            <a:r>
              <a:rPr lang="en-GB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n-GB" dirty="0" smtClean="0">
                <a:solidFill>
                  <a:srgbClr val="0070C0"/>
                </a:solidFill>
                <a:latin typeface="+mj-lt"/>
              </a:rPr>
              <a:t>: Irregular, infrequent periods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Menarche</a:t>
            </a:r>
            <a:r>
              <a:rPr lang="en-US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: is the age of the first menstrual cycle and culminates at the age of Puberty.</a:t>
            </a:r>
          </a:p>
          <a:p>
            <a:r>
              <a:rPr lang="en-GB" b="1" dirty="0" err="1" smtClean="0">
                <a:solidFill>
                  <a:srgbClr val="FF0000"/>
                </a:solidFill>
                <a:latin typeface="+mj-lt"/>
              </a:rPr>
              <a:t>Dysmenorrhea</a:t>
            </a:r>
            <a:r>
              <a:rPr lang="en-GB" dirty="0" smtClean="0">
                <a:solidFill>
                  <a:srgbClr val="0070C0"/>
                </a:solidFill>
                <a:latin typeface="+mj-lt"/>
              </a:rPr>
              <a:t> - painful menstruation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  <a:latin typeface="+mj-lt"/>
              </a:rPr>
              <a:t>Possible cause - prostaglandins</a:t>
            </a:r>
          </a:p>
          <a:p>
            <a:r>
              <a:rPr lang="en-GB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n-GB" b="1" dirty="0" smtClean="0">
                <a:solidFill>
                  <a:srgbClr val="FF0000"/>
                </a:solidFill>
                <a:latin typeface="+mj-lt"/>
              </a:rPr>
              <a:t>Amenorrhea</a:t>
            </a:r>
            <a:r>
              <a:rPr lang="en-GB" dirty="0" smtClean="0">
                <a:solidFill>
                  <a:srgbClr val="0070C0"/>
                </a:solidFill>
                <a:latin typeface="+mj-lt"/>
              </a:rPr>
              <a:t> - absence of menstruation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  <a:latin typeface="+mj-lt"/>
              </a:rPr>
              <a:t> Primary amenorrhea - when girl has not.</a:t>
            </a:r>
          </a:p>
          <a:p>
            <a:r>
              <a:rPr lang="en-GB" b="1" i="1" dirty="0" err="1" smtClean="0">
                <a:solidFill>
                  <a:srgbClr val="FF0000"/>
                </a:solidFill>
              </a:rPr>
              <a:t>Mittelschmerz</a:t>
            </a:r>
            <a:r>
              <a:rPr lang="en-GB" b="1" i="1" dirty="0" smtClean="0">
                <a:solidFill>
                  <a:srgbClr val="0070C0"/>
                </a:solidFill>
              </a:rPr>
              <a:t> </a:t>
            </a:r>
            <a:r>
              <a:rPr lang="en-GB" i="1" dirty="0" smtClean="0">
                <a:solidFill>
                  <a:srgbClr val="0070C0"/>
                </a:solidFill>
              </a:rPr>
              <a:t>- middle pain; cramping in lower</a:t>
            </a:r>
          </a:p>
          <a:p>
            <a:pPr>
              <a:buNone/>
            </a:pPr>
            <a:r>
              <a:rPr lang="en-GB" dirty="0" smtClean="0">
                <a:solidFill>
                  <a:srgbClr val="0070C0"/>
                </a:solidFill>
              </a:rPr>
              <a:t>   abdomen that occurs during ovulation.</a:t>
            </a:r>
          </a:p>
          <a:p>
            <a:r>
              <a:rPr lang="en-GB" b="1" dirty="0" smtClean="0">
                <a:solidFill>
                  <a:srgbClr val="FF0000"/>
                </a:solidFill>
                <a:latin typeface="+mj-lt"/>
              </a:rPr>
              <a:t>Menopause </a:t>
            </a:r>
            <a:r>
              <a:rPr lang="en-GB" dirty="0" smtClean="0">
                <a:solidFill>
                  <a:srgbClr val="0070C0"/>
                </a:solidFill>
                <a:latin typeface="+mj-lt"/>
              </a:rPr>
              <a:t>is cessation of regular menstrual cycle. </a:t>
            </a:r>
          </a:p>
          <a:p>
            <a:endParaRPr lang="en-US" dirty="0" smtClean="0">
              <a:solidFill>
                <a:srgbClr val="339933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Factors effect of menarche starts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b="1" dirty="0" smtClean="0">
                <a:solidFill>
                  <a:srgbClr val="C00000"/>
                </a:solidFill>
              </a:rPr>
              <a:t>Genetics 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 smtClean="0">
                <a:solidFill>
                  <a:srgbClr val="C00000"/>
                </a:solidFill>
              </a:rPr>
              <a:t>Geographical location.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 smtClean="0">
                <a:solidFill>
                  <a:srgbClr val="C00000"/>
                </a:solidFill>
              </a:rPr>
              <a:t>Nutrition 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 smtClean="0">
                <a:solidFill>
                  <a:srgbClr val="C00000"/>
                </a:solidFill>
              </a:rPr>
              <a:t>Weight 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 smtClean="0">
                <a:solidFill>
                  <a:srgbClr val="C00000"/>
                </a:solidFill>
              </a:rPr>
              <a:t>Psychological factors 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1128</TotalTime>
  <Words>1026</Words>
  <Application>Microsoft Office PowerPoint</Application>
  <PresentationFormat>On-screen Show (4:3)</PresentationFormat>
  <Paragraphs>179</Paragraphs>
  <Slides>30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Office Theme</vt:lpstr>
      <vt:lpstr>MS Org Chart</vt:lpstr>
      <vt:lpstr>Menstrual cycle</vt:lpstr>
      <vt:lpstr>Objectives</vt:lpstr>
      <vt:lpstr>What is a menstrual cycle?</vt:lpstr>
      <vt:lpstr>What is a menstrual cycle?</vt:lpstr>
      <vt:lpstr>NORMAL MENSTRUAL CYCLE</vt:lpstr>
      <vt:lpstr>What controls the menstrual cycle?</vt:lpstr>
      <vt:lpstr>Symptoms of painful periods</vt:lpstr>
      <vt:lpstr>Related Terms </vt:lpstr>
      <vt:lpstr>Factors effect of menarche starts</vt:lpstr>
      <vt:lpstr>Menstrual Cycle Consists of:</vt:lpstr>
      <vt:lpstr>The Phases of the Menstrual Cycle</vt:lpstr>
      <vt:lpstr>Slide 12</vt:lpstr>
      <vt:lpstr>Slide 13</vt:lpstr>
      <vt:lpstr>The Phases of the Menstrual Cycle</vt:lpstr>
      <vt:lpstr>Slide 15</vt:lpstr>
      <vt:lpstr>Slide 16</vt:lpstr>
      <vt:lpstr>Endometrial cycle</vt:lpstr>
      <vt:lpstr>Endometrial cycle</vt:lpstr>
      <vt:lpstr>Slide 19</vt:lpstr>
      <vt:lpstr>Changes in the Uterus:</vt:lpstr>
      <vt:lpstr>Ovarian Hormones</vt:lpstr>
      <vt:lpstr>Days 1-14</vt:lpstr>
      <vt:lpstr>Days 14 - 28</vt:lpstr>
      <vt:lpstr>Fluctuations in Mood</vt:lpstr>
      <vt:lpstr>Fluctuations in Performance</vt:lpstr>
      <vt:lpstr>What Causes the Fluctuations in Mood</vt:lpstr>
      <vt:lpstr>What is Menopause?</vt:lpstr>
      <vt:lpstr>Menopausal Symptoms</vt:lpstr>
      <vt:lpstr>Other Causes to Consider</vt:lpstr>
      <vt:lpstr>References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Menstrual cycle</dc:title>
  <dc:creator>AHMAD RAWHI</dc:creator>
  <cp:lastModifiedBy>user</cp:lastModifiedBy>
  <cp:revision>68</cp:revision>
  <dcterms:created xsi:type="dcterms:W3CDTF">2006-08-16T00:00:00Z</dcterms:created>
  <dcterms:modified xsi:type="dcterms:W3CDTF">2016-01-25T11:17:34Z</dcterms:modified>
</cp:coreProperties>
</file>