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61" r:id="rId4"/>
    <p:sldId id="259" r:id="rId5"/>
    <p:sldId id="264" r:id="rId6"/>
    <p:sldId id="265" r:id="rId7"/>
    <p:sldId id="269" r:id="rId8"/>
    <p:sldId id="266" r:id="rId9"/>
    <p:sldId id="267" r:id="rId10"/>
    <p:sldId id="268" r:id="rId11"/>
    <p:sldId id="270" r:id="rId12"/>
    <p:sldId id="271" r:id="rId13"/>
    <p:sldId id="272" r:id="rId14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7B46A849-64B9-428B-9047-08B0276349F0}" type="datetimeFigureOut">
              <a:rPr lang="en-US" smtClean="0"/>
              <a:pPr/>
              <a:t>31/1/2016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E409E626-042B-4E82-90B7-9F2EB1A0A8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7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5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15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53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5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9499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5053-DEC3-4252-9077-D5F6169DC300}" type="datetime1">
              <a:rPr lang="en-US" smtClean="0"/>
              <a:t>31/1/2016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49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5D303-754B-428F-94E0-C05E35997163}" type="datetime1">
              <a:rPr lang="en-US" smtClean="0"/>
              <a:t>31/1/2016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C5571-ED33-4D8E-A4ED-F9668298E796}" type="datetime1">
              <a:rPr lang="en-US" smtClean="0"/>
              <a:t>31/1/2016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0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FB8F-0242-41EE-A97B-A52FF8D2A169}" type="datetime1">
              <a:rPr lang="en-US" smtClean="0"/>
              <a:t>31/1/2016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6ADD-2782-47ED-9086-23A6F16E02BB}" type="datetime1">
              <a:rPr lang="en-US" smtClean="0"/>
              <a:t>31/1/2016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A7738-DE6D-479F-BED7-CB326E5A4086}" type="datetime1">
              <a:rPr lang="en-US" smtClean="0"/>
              <a:t>31/1/2016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8A15-6201-4E64-8370-5B987293B7BE}" type="datetime1">
              <a:rPr lang="en-US" smtClean="0"/>
              <a:t>31/1/2016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9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FDB16-4FAF-40A8-88BF-7AA52C4789F7}" type="datetime1">
              <a:rPr lang="en-US" smtClean="0"/>
              <a:t>31/1/2016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9C423-234E-4526-A720-2BB2DAC2CDCE}" type="datetime1">
              <a:rPr lang="en-US" smtClean="0"/>
              <a:t>31/1/2016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8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B2BFF-ED5E-4FF4-8B40-B309685DCE23}" type="datetime1">
              <a:rPr lang="en-US" smtClean="0"/>
              <a:t>31/1/2016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CF95F-BDFC-438D-9CDC-C7E6E54FF517}" type="datetime1">
              <a:rPr lang="en-US" smtClean="0"/>
              <a:t>31/1/2016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106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7163" y="3122613"/>
            <a:ext cx="9144000" cy="1754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2.</a:t>
            </a:r>
            <a:endParaRPr lang="en-US" sz="4400" b="1" dirty="0" smtClean="0"/>
          </a:p>
          <a:p>
            <a:pPr algn="ctr">
              <a:defRPr/>
            </a:pPr>
            <a:r>
              <a:rPr lang="en-US" sz="4400" b="1" dirty="0" smtClean="0"/>
              <a:t>An </a:t>
            </a:r>
            <a:r>
              <a:rPr lang="en-US" sz="4400" b="1" dirty="0"/>
              <a:t>Overview of </a:t>
            </a: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 smtClean="0"/>
              <a:t>Engineering </a:t>
            </a:r>
            <a:r>
              <a:rPr lang="en-US" sz="4400" b="1" dirty="0"/>
              <a:t>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January 2016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457200"/>
            <a:ext cx="70907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4: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List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Evaluate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A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lternative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olutions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4643392"/>
            <a:ext cx="6849688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Be critical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Edison: ”It is easy to obtain 100 patents if you also have 5000 unsuccessful inventions”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191876"/>
            <a:ext cx="4881224" cy="322772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153878" y="2209800"/>
            <a:ext cx="2438400" cy="1629072"/>
            <a:chOff x="6544386" y="1832194"/>
            <a:chExt cx="2438400" cy="1629072"/>
          </a:xfrm>
        </p:grpSpPr>
        <p:sp>
          <p:nvSpPr>
            <p:cNvPr id="8" name="TextBox 7"/>
            <p:cNvSpPr txBox="1"/>
            <p:nvPr/>
          </p:nvSpPr>
          <p:spPr>
            <a:xfrm>
              <a:off x="6544386" y="3091934"/>
              <a:ext cx="243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One possible solution!!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44386" y="1832194"/>
              <a:ext cx="2286198" cy="11888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0" y="457200"/>
            <a:ext cx="50261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5: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Choose the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Best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Solution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990716"/>
              </p:ext>
            </p:extLst>
          </p:nvPr>
        </p:nvGraphicFramePr>
        <p:xfrm>
          <a:off x="914401" y="1142995"/>
          <a:ext cx="7315200" cy="5271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199"/>
                <a:gridCol w="1325881"/>
                <a:gridCol w="1463040"/>
                <a:gridCol w="1463040"/>
                <a:gridCol w="1463040"/>
              </a:tblGrid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Weight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Cost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Production difficulty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Size, weight, strength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Appearance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Convenience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Safety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Legal issues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Reliability</a:t>
                      </a:r>
                      <a:r>
                        <a:rPr lang="en-US" sz="1800" b="1" dirty="0" smtClean="0">
                          <a:effectLst/>
                        </a:rPr>
                        <a:t>/</a:t>
                      </a:r>
                      <a:br>
                        <a:rPr lang="en-US" sz="1800" b="1" dirty="0" smtClean="0">
                          <a:effectLst/>
                        </a:rPr>
                      </a:br>
                      <a:r>
                        <a:rPr lang="en-US" sz="1800" b="1" dirty="0" smtClean="0">
                          <a:effectLst/>
                        </a:rPr>
                        <a:t>durability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Customer appeal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TOTAL points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</a:rPr>
                        <a:t>points=rate*weight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381000"/>
            <a:ext cx="65078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6: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Construction, Analysis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Testing 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0968" y="2209800"/>
            <a:ext cx="468321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Iterative </a:t>
            </a:r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</a:t>
            </a:r>
            <a:endParaRPr lang="en-US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2000"/>
            <a:ext cx="6324600" cy="33833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0" y="4179915"/>
            <a:ext cx="370005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7: Final Evaluation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28800" y="4800600"/>
            <a:ext cx="244054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 the best design</a:t>
            </a:r>
            <a:endParaRPr lang="en-US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3778" t="4043" r="7333" b="9149"/>
          <a:stretch/>
        </p:blipFill>
        <p:spPr>
          <a:xfrm>
            <a:off x="4852936" y="4112136"/>
            <a:ext cx="2514600" cy="2564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995511"/>
            <a:ext cx="4267200" cy="313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/>
              <a:t>Communicate and report on all the final details </a:t>
            </a:r>
            <a:r>
              <a:rPr lang="en-US" sz="2000" b="1" dirty="0" smtClean="0"/>
              <a:t>of </a:t>
            </a:r>
            <a:r>
              <a:rPr lang="en-US" sz="2000" b="1" dirty="0"/>
              <a:t>the design through: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Engineering Notebook (logbook)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Written reports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Technical presentation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Training material, catalogue, manuals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8200" y="457200"/>
            <a:ext cx="36945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8: Communication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66031"/>
            <a:ext cx="4095750" cy="228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655" y="465513"/>
            <a:ext cx="4286250" cy="3619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053" y="4163260"/>
            <a:ext cx="3048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-76200"/>
            <a:ext cx="5791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Importance of Engineering Design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81000" y="533400"/>
            <a:ext cx="5029200" cy="5486401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70%</a:t>
            </a:r>
            <a:r>
              <a:rPr lang="en-US" sz="2400" b="1" dirty="0" smtClean="0"/>
              <a:t> of a product’s total cost (</a:t>
            </a:r>
            <a:r>
              <a:rPr lang="en-US" sz="2400" b="1" dirty="0"/>
              <a:t>design, manufacturing and installation</a:t>
            </a:r>
            <a:r>
              <a:rPr lang="en-US" sz="2400" dirty="0" smtClean="0"/>
              <a:t>)</a:t>
            </a:r>
            <a:r>
              <a:rPr lang="en-US" sz="2400" b="1" dirty="0" smtClean="0"/>
              <a:t> is determined by its design</a:t>
            </a:r>
          </a:p>
          <a:p>
            <a:r>
              <a:rPr lang="en-US" sz="2400" b="1" dirty="0"/>
              <a:t>Studies have shown that </a:t>
            </a:r>
            <a:r>
              <a:rPr lang="en-US" sz="2400" b="1" dirty="0">
                <a:solidFill>
                  <a:srgbClr val="FFC000"/>
                </a:solidFill>
              </a:rPr>
              <a:t>50 to 80%</a:t>
            </a:r>
            <a:r>
              <a:rPr lang="en-US" sz="2400" b="1" dirty="0"/>
              <a:t> of the life cycle costs of products </a:t>
            </a:r>
            <a:r>
              <a:rPr lang="en-US" sz="2400" b="1" dirty="0" smtClean="0"/>
              <a:t>(maintenance, energy, etc.) are </a:t>
            </a:r>
            <a:r>
              <a:rPr lang="en-US" sz="2400" b="1" dirty="0"/>
              <a:t>influenced by engineering </a:t>
            </a:r>
            <a:r>
              <a:rPr lang="en-US" sz="2400" b="1" dirty="0" smtClean="0"/>
              <a:t>design</a:t>
            </a:r>
            <a:br>
              <a:rPr lang="en-US" sz="2400" b="1" dirty="0" smtClean="0"/>
            </a:br>
            <a:endParaRPr lang="en-US" sz="2400" b="1" dirty="0" smtClean="0"/>
          </a:p>
          <a:p>
            <a:r>
              <a:rPr lang="en-US" sz="2400" b="1" dirty="0" smtClean="0"/>
              <a:t>Costs Include: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Material costs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Facilities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Tooling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Labor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Other support costs</a:t>
            </a:r>
            <a:endParaRPr lang="en-US" sz="1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410200" y="1371600"/>
            <a:ext cx="3733089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581400"/>
            <a:ext cx="3901483" cy="2762250"/>
          </a:xfrm>
          <a:prstGeom prst="rect">
            <a:avLst/>
          </a:prstGeom>
          <a:effectLst>
            <a:glow rad="1905000">
              <a:schemeClr val="bg2">
                <a:lumMod val="75000"/>
                <a:lumOff val="25000"/>
                <a:alpha val="0"/>
              </a:schemeClr>
            </a:glow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876800" cy="533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Engineering Design?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92480"/>
            <a:ext cx="5562600" cy="263652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Engineering design is the </a:t>
            </a:r>
            <a:r>
              <a:rPr lang="en-US" sz="2200" b="1" u="sng" dirty="0" smtClean="0">
                <a:solidFill>
                  <a:srgbClr val="FFC000"/>
                </a:solidFill>
              </a:rPr>
              <a:t>process</a:t>
            </a:r>
            <a:r>
              <a:rPr lang="en-US" sz="2200" dirty="0" smtClean="0"/>
              <a:t> of devising a system, component or process to meet desired needs.</a:t>
            </a:r>
            <a:endParaRPr lang="en-US" sz="2200" dirty="0"/>
          </a:p>
          <a:p>
            <a:pPr algn="just"/>
            <a:r>
              <a:rPr lang="en-US" sz="2200" dirty="0" smtClean="0"/>
              <a:t>In this process, basic sciences and engineering are applied to </a:t>
            </a:r>
            <a:r>
              <a:rPr lang="en-US" sz="2200" dirty="0"/>
              <a:t>optimally convert </a:t>
            </a:r>
            <a:r>
              <a:rPr lang="en-US" sz="2200" dirty="0" smtClean="0"/>
              <a:t>resources to meet a stated objective.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191000" y="3276600"/>
            <a:ext cx="4572000" cy="30141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Among the fundamental blocks of this process are: </a:t>
            </a:r>
            <a:r>
              <a:rPr lang="en-US" sz="2200" dirty="0">
                <a:solidFill>
                  <a:srgbClr val="00B0F0"/>
                </a:solidFill>
              </a:rPr>
              <a:t>objectives, criteria, synthesis, analysis, construction, testing, and evaluation.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In addition to these blocks It is essential to consider realistic </a:t>
            </a:r>
            <a:r>
              <a:rPr lang="en-US" sz="2200" dirty="0">
                <a:solidFill>
                  <a:srgbClr val="00B0F0"/>
                </a:solidFill>
              </a:rPr>
              <a:t>constraints</a:t>
            </a:r>
            <a:r>
              <a:rPr lang="en-US" sz="2200" dirty="0">
                <a:solidFill>
                  <a:prstClr val="white"/>
                </a:solidFill>
              </a:rPr>
              <a:t> such as economic factors, safety, reliability, aesthetics, ethics and social factors.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853" y="1127503"/>
            <a:ext cx="3040279" cy="2149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165" y="2895600"/>
            <a:ext cx="2869870" cy="2209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105400"/>
            <a:ext cx="2152650" cy="1089241"/>
          </a:xfrm>
          <a:prstGeom prst="rect">
            <a:avLst/>
          </a:prstGeom>
          <a:effectLst>
            <a:glow>
              <a:schemeClr val="tx2">
                <a:lumMod val="10000"/>
              </a:schemeClr>
            </a:glow>
            <a:softEdge rad="1397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677690"/>
            <a:ext cx="8001000" cy="197991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Every Engineering Department must include a major engineering design experience that builds upon the fundamental concepts of: mathematics, basic sciences, humanities, social sciences, engineering topics, and communication skills</a:t>
            </a:r>
            <a:endParaRPr lang="en-US" sz="2400" dirty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152400"/>
            <a:ext cx="873252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 ABET Requirement</a:t>
            </a:r>
          </a:p>
          <a:p>
            <a:r>
              <a:rPr lang="en-US" sz="24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2400" b="1" u="sng" dirty="0" smtClean="0">
                <a:solidFill>
                  <a:srgbClr val="00B0F0"/>
                </a:solidFill>
              </a:rPr>
              <a:t>A</a:t>
            </a:r>
            <a:r>
              <a:rPr lang="en-US" sz="2400" b="1" u="sng" dirty="0" smtClean="0"/>
              <a:t>ccreditation </a:t>
            </a:r>
            <a:r>
              <a:rPr lang="en-US" sz="2400" b="1" u="sng" dirty="0">
                <a:solidFill>
                  <a:srgbClr val="00B0F0"/>
                </a:solidFill>
              </a:rPr>
              <a:t>B</a:t>
            </a:r>
            <a:r>
              <a:rPr lang="en-US" sz="2400" b="1" u="sng" dirty="0"/>
              <a:t>oard for </a:t>
            </a:r>
            <a:r>
              <a:rPr lang="en-US" sz="2400" b="1" u="sng" dirty="0">
                <a:solidFill>
                  <a:srgbClr val="00B0F0"/>
                </a:solidFill>
              </a:rPr>
              <a:t>E</a:t>
            </a:r>
            <a:r>
              <a:rPr lang="en-US" sz="2400" b="1" u="sng" dirty="0"/>
              <a:t>ngineering and </a:t>
            </a:r>
            <a:r>
              <a:rPr lang="en-US" sz="2400" b="1" u="sng" dirty="0" smtClean="0">
                <a:solidFill>
                  <a:srgbClr val="00B0F0"/>
                </a:solidFill>
              </a:rPr>
              <a:t>T</a:t>
            </a:r>
            <a:r>
              <a:rPr lang="en-US" sz="2400" b="1" u="sng" dirty="0" smtClean="0"/>
              <a:t>echnology)</a:t>
            </a:r>
            <a:endParaRPr lang="en-US" sz="2400" u="sng" dirty="0"/>
          </a:p>
        </p:txBody>
      </p:sp>
      <p:pic>
        <p:nvPicPr>
          <p:cNvPr id="9" name="Content Placeholder 8" descr="Screen Clippin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76738"/>
            <a:ext cx="4312920" cy="1795462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581400"/>
            <a:ext cx="4312920" cy="9208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72000" y="3518949"/>
            <a:ext cx="4267200" cy="270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The scope of the design experience within a program should match the requirements of practice within that </a:t>
            </a:r>
            <a:r>
              <a:rPr lang="en-US" sz="2200" dirty="0" smtClean="0">
                <a:solidFill>
                  <a:prstClr val="white"/>
                </a:solidFill>
              </a:rPr>
              <a:t>discipline</a:t>
            </a:r>
            <a:endParaRPr lang="en-US" sz="2200" dirty="0">
              <a:solidFill>
                <a:prstClr val="white"/>
              </a:solidFill>
            </a:endParaRP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All design work should not be done in isolation by individual students; team efforts are encouraged where appropriate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13" y="304800"/>
            <a:ext cx="4268092" cy="533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Design Process Steps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13" y="1143000"/>
            <a:ext cx="3954087" cy="27432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Define the Problem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Brainstorm for creative 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Search and </a:t>
            </a:r>
            <a:r>
              <a:rPr lang="en-US" sz="2000" b="1" i="1" dirty="0" smtClean="0"/>
              <a:t>re</a:t>
            </a:r>
            <a:r>
              <a:rPr lang="en-US" sz="2000" b="1" dirty="0" smtClean="0"/>
              <a:t>search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Develop 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Analyze alternative solutions and choose the best one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52400"/>
            <a:ext cx="4204909" cy="3886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7042" t="12429" r="19098" b="12429"/>
          <a:stretch/>
        </p:blipFill>
        <p:spPr>
          <a:xfrm>
            <a:off x="2819399" y="4048125"/>
            <a:ext cx="1914205" cy="25028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53000" y="4495800"/>
            <a:ext cx="4572000" cy="1738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dirty="0">
                <a:solidFill>
                  <a:prstClr val="white"/>
                </a:solidFill>
              </a:rPr>
              <a:t>Model or prototype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dirty="0">
                <a:solidFill>
                  <a:prstClr val="white"/>
                </a:solidFill>
              </a:rPr>
              <a:t>Test and Evaluate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dirty="0">
                <a:solidFill>
                  <a:prstClr val="white"/>
                </a:solidFill>
              </a:rPr>
              <a:t>Improve if needed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dirty="0">
                <a:solidFill>
                  <a:prstClr val="white"/>
                </a:solidFill>
              </a:rPr>
              <a:t>Communicate results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1950" y="89099"/>
            <a:ext cx="4973109" cy="71388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Problem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4651" y="483990"/>
            <a:ext cx="82867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This is the single most important step in the design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Only when you can specify the problem can you hope to achieve your goal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Loss of efforts and efficiency occurs when trying to solve </a:t>
            </a:r>
            <a:r>
              <a:rPr lang="en-US" sz="2000" b="1" dirty="0" smtClean="0"/>
              <a:t>unclear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If this step is done incorrectly or incompletely it results in a failure of the design.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It is important to define the true problem one is solving, not just the symptoms of the problem or the perceived problem.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99451" y="4211035"/>
            <a:ext cx="3714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Objectives are a function of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Objectives should be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SMART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US" sz="2000" b="1" dirty="0" smtClean="0"/>
              <a:t>pecific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sz="2000" b="1" dirty="0" smtClean="0"/>
              <a:t>easurable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000" b="1" dirty="0" smtClean="0"/>
              <a:t>chievable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sz="2000" b="1" dirty="0" smtClean="0"/>
              <a:t>ealistic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US" sz="2000" b="1" dirty="0" smtClean="0"/>
              <a:t>ime-bounded</a:t>
            </a:r>
            <a:endParaRPr lang="en-US" sz="20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999" t="17040" r="20134" b="9113"/>
          <a:stretch/>
        </p:blipFill>
        <p:spPr>
          <a:xfrm>
            <a:off x="1182664" y="4211035"/>
            <a:ext cx="2651760" cy="2377440"/>
          </a:xfrm>
          <a:prstGeom prst="rect">
            <a:avLst/>
          </a:prstGeom>
        </p:spPr>
      </p:pic>
      <p:sp>
        <p:nvSpPr>
          <p:cNvPr id="12" name="Title 6"/>
          <p:cNvSpPr txBox="1">
            <a:spLocks/>
          </p:cNvSpPr>
          <p:nvPr/>
        </p:nvSpPr>
        <p:spPr>
          <a:xfrm>
            <a:off x="4648200" y="3525730"/>
            <a:ext cx="2133600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Objectives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59724" y="864894"/>
            <a:ext cx="7288876" cy="2411705"/>
          </a:xfrm>
        </p:spPr>
        <p:txBody>
          <a:bodyPr>
            <a:normAutofit/>
          </a:bodyPr>
          <a:lstStyle/>
          <a:p>
            <a:pPr defTabSz="914400"/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Problem Statement:</a:t>
            </a:r>
            <a:b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“The current box is easily damaged during 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transportation”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latin typeface="+mn-lt"/>
                <a:ea typeface="+mn-ea"/>
                <a:cs typeface="+mn-cs"/>
              </a:rPr>
              <a:t/>
            </a:r>
            <a:br>
              <a:rPr lang="en-US" sz="2000" b="1" dirty="0" smtClean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 stronger box for our new product”</a:t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Another 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an improved box” </a:t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1: Problem 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200400"/>
            <a:ext cx="8305800" cy="32004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</a:schemeClr>
            </a:solidFill>
          </a:ln>
          <a:effectLst>
            <a:glow rad="101600">
              <a:schemeClr val="tx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3276599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Importance of </a:t>
            </a:r>
            <a:r>
              <a:rPr lang="en-US" b="1" dirty="0" smtClean="0">
                <a:solidFill>
                  <a:srgbClr val="FF0000"/>
                </a:solidFill>
              </a:rPr>
              <a:t>Accurate objective and statement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9600" y="3645931"/>
            <a:ext cx="7978188" cy="2602469"/>
            <a:chOff x="1013412" y="3645931"/>
            <a:chExt cx="7978188" cy="260246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3412" y="3645931"/>
              <a:ext cx="1882188" cy="1937804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181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Problem </a:t>
              </a:r>
              <a:br>
                <a:rPr lang="en-US" dirty="0" smtClean="0">
                  <a:solidFill>
                    <a:srgbClr val="FFFF00"/>
                  </a:solidFill>
                </a:rPr>
              </a:br>
              <a:r>
                <a:rPr lang="en-US" dirty="0" smtClean="0">
                  <a:solidFill>
                    <a:srgbClr val="FFFF00"/>
                  </a:solidFill>
                </a:rPr>
                <a:t>Definition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89723" y="3810000"/>
              <a:ext cx="1939477" cy="179028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276600" y="5650468"/>
              <a:ext cx="152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Design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5400" y="3827323"/>
              <a:ext cx="1916086" cy="1756412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296457" y="5650468"/>
              <a:ext cx="15615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Installation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25490" y="3817625"/>
              <a:ext cx="1766110" cy="176611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7277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Customer </a:t>
              </a:r>
            </a:p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Need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ts3.mm.bing.net/images/thumbnail.aspx?q=1617948644174&amp;id=77070e7964d8367b1294c9a666a3fc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895600"/>
            <a:ext cx="3377505" cy="3377505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2: </a:t>
            </a:r>
            <a:r>
              <a:rPr lang="en-US" sz="27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Brainstorming</a:t>
            </a:r>
            <a:endParaRPr lang="en-US" sz="27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1143000"/>
            <a:ext cx="5257800" cy="2891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Think outside the box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Generate creative ideas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Explore other members’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Avoid </a:t>
            </a:r>
            <a:r>
              <a:rPr lang="en-US" sz="2800" b="1" dirty="0" smtClean="0"/>
              <a:t>criticism/judgment</a:t>
            </a:r>
          </a:p>
          <a:p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1600" b="1" dirty="0" smtClean="0">
                <a:solidFill>
                  <a:srgbClr val="FF0000"/>
                </a:solidFill>
              </a:rPr>
              <a:t>(do not criticize during brainstorming! </a:t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1600" b="1" dirty="0" smtClean="0">
                <a:solidFill>
                  <a:srgbClr val="FF0000"/>
                </a:solidFill>
              </a:rPr>
              <a:t>         Criticism will be applied at  a later stage)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9600" y="457200"/>
            <a:ext cx="445429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3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:  Search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Research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1219200"/>
            <a:ext cx="5943600" cy="4351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Search</a:t>
            </a:r>
            <a:r>
              <a:rPr lang="en-US" sz="2400" b="1" dirty="0"/>
              <a:t>: for finding a </a:t>
            </a:r>
            <a:r>
              <a:rPr lang="en-US" sz="2400" b="1" dirty="0" smtClean="0"/>
              <a:t>product or </a:t>
            </a:r>
            <a:r>
              <a:rPr lang="en-US" sz="2400" b="1" dirty="0"/>
              <a:t>checking </a:t>
            </a:r>
            <a:r>
              <a:rPr lang="en-US" sz="2400" b="1" dirty="0" smtClean="0"/>
              <a:t>the </a:t>
            </a:r>
            <a:r>
              <a:rPr lang="en-US" sz="2400" b="1" dirty="0"/>
              <a:t>price of an </a:t>
            </a:r>
            <a:r>
              <a:rPr lang="en-US" sz="2400" b="1" dirty="0" smtClean="0"/>
              <a:t>item</a:t>
            </a:r>
            <a:endParaRPr lang="en-US" sz="24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Research</a:t>
            </a:r>
            <a:r>
              <a:rPr lang="en-US" sz="2400" b="1" dirty="0"/>
              <a:t>: finding the answers to more complicated questions or looking at multiple aspects of an </a:t>
            </a:r>
            <a:r>
              <a:rPr lang="en-US" sz="2400" b="1" dirty="0" smtClean="0"/>
              <a:t>issue</a:t>
            </a:r>
            <a:br>
              <a:rPr lang="en-US" sz="2400" b="1" dirty="0" smtClean="0"/>
            </a:br>
            <a:endParaRPr lang="en-US" sz="2400" b="1" dirty="0" smtClean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Possible resources: Publications, Internet, Market, Patent listings, Sales catalogs, Experts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971958"/>
            <a:ext cx="1383912" cy="13839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2743200"/>
            <a:ext cx="2097206" cy="2176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1047</TotalTime>
  <Words>570</Words>
  <Application>Microsoft Office PowerPoint</Application>
  <PresentationFormat>On-screen Show (4:3)</PresentationFormat>
  <Paragraphs>154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PowerPoint Presentation</vt:lpstr>
      <vt:lpstr>Importance of Engineering Design</vt:lpstr>
      <vt:lpstr>What is Engineering Design?</vt:lpstr>
      <vt:lpstr>PowerPoint Presentation</vt:lpstr>
      <vt:lpstr>The Design Process Steps</vt:lpstr>
      <vt:lpstr>Problem Statement</vt:lpstr>
      <vt:lpstr>Problem Statement: “The current box is easily damaged during transportation”  Objective “Design a stronger box for our new product”  Another Objective “Design an improved box”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Overview</dc:title>
  <dc:creator>Alamgir</dc:creator>
  <cp:lastModifiedBy>User</cp:lastModifiedBy>
  <cp:revision>81</cp:revision>
  <cp:lastPrinted>2016-01-30T20:09:29Z</cp:lastPrinted>
  <dcterms:created xsi:type="dcterms:W3CDTF">2012-02-10T05:30:38Z</dcterms:created>
  <dcterms:modified xsi:type="dcterms:W3CDTF">2016-01-31T19:49:25Z</dcterms:modified>
</cp:coreProperties>
</file>