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4" r:id="rId8"/>
    <p:sldId id="265" r:id="rId9"/>
    <p:sldId id="266" r:id="rId10"/>
    <p:sldId id="272" r:id="rId11"/>
    <p:sldId id="273" r:id="rId12"/>
    <p:sldId id="271" r:id="rId13"/>
    <p:sldId id="276" r:id="rId14"/>
    <p:sldId id="267" r:id="rId15"/>
    <p:sldId id="274" r:id="rId16"/>
    <p:sldId id="269" r:id="rId17"/>
    <p:sldId id="27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99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53"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6D122B-BA8E-4B93-A12D-3AC50356F0D0}" type="datetimeFigureOut">
              <a:rPr lang="en-US" smtClean="0"/>
              <a:pPr/>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9D5CB4-9065-471B-AC16-B212A1074136}" type="slidenum">
              <a:rPr lang="en-US" smtClean="0"/>
              <a:pPr/>
              <a:t>‹#›</a:t>
            </a:fld>
            <a:endParaRPr lang="en-US"/>
          </a:p>
        </p:txBody>
      </p:sp>
    </p:spTree>
    <p:extLst>
      <p:ext uri="{BB962C8B-B14F-4D97-AF65-F5344CB8AC3E}">
        <p14:creationId xmlns:p14="http://schemas.microsoft.com/office/powerpoint/2010/main" xmlns="" val="398533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17293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6D122B-BA8E-4B93-A12D-3AC50356F0D0}" type="datetimeFigureOut">
              <a:rPr lang="en-US" smtClean="0"/>
              <a:pPr/>
              <a:t>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9D5CB4-9065-471B-AC16-B212A1074136}" type="slidenum">
              <a:rPr lang="en-US" smtClean="0"/>
              <a:pPr/>
              <a:t>‹#›</a:t>
            </a:fld>
            <a:endParaRPr lang="en-US"/>
          </a:p>
        </p:txBody>
      </p:sp>
    </p:spTree>
    <p:extLst>
      <p:ext uri="{BB962C8B-B14F-4D97-AF65-F5344CB8AC3E}">
        <p14:creationId xmlns:p14="http://schemas.microsoft.com/office/powerpoint/2010/main" xmlns="" val="25529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9614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99477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68142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74027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17689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0360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323184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35824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6D122B-BA8E-4B93-A12D-3AC50356F0D0}" type="datetimeFigureOut">
              <a:rPr lang="en-US" smtClean="0"/>
              <a:pPr/>
              <a:t>2/4/2016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9D5CB4-9065-471B-AC16-B212A1074136}" type="slidenum">
              <a:rPr lang="en-US" smtClean="0"/>
              <a:pPr/>
              <a:t>‹#›</a:t>
            </a:fld>
            <a:endParaRPr lang="en-US"/>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8" name="Picture 7"/>
          <p:cNvPicPr>
            <a:picLocks noChangeAspect="1"/>
          </p:cNvPicPr>
          <p:nvPr userDrawn="1"/>
        </p:nvPicPr>
        <p:blipFill>
          <a:blip r:embed="rId14" cstate="print">
            <a:extLst>
              <a:ext uri="{28A0092B-C50C-407E-A947-70E740481C1C}">
                <a14:useLocalDpi xmlns:a14="http://schemas.microsoft.com/office/drawing/2010/main" xmlns="" val="0"/>
              </a:ext>
            </a:extLst>
          </a:blip>
          <a:stretch>
            <a:fillRect/>
          </a:stretch>
        </p:blipFill>
        <p:spPr>
          <a:xfrm>
            <a:off x="7924279" y="1"/>
            <a:ext cx="1215726" cy="1066800"/>
          </a:xfrm>
          <a:prstGeom prst="rect">
            <a:avLst/>
          </a:prstGeom>
        </p:spPr>
      </p:pic>
    </p:spTree>
    <p:extLst>
      <p:ext uri="{BB962C8B-B14F-4D97-AF65-F5344CB8AC3E}">
        <p14:creationId xmlns:p14="http://schemas.microsoft.com/office/powerpoint/2010/main" xmlns="" val="2231256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43000" y="1447800"/>
            <a:ext cx="6781800" cy="3395144"/>
          </a:xfrm>
          <a:prstGeom prst="rect">
            <a:avLst/>
          </a:prstGeom>
        </p:spPr>
      </p:pic>
      <p:pic>
        <p:nvPicPr>
          <p:cNvPr id="3" name="Picture 2"/>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9907" b="15178"/>
          <a:stretch/>
        </p:blipFill>
        <p:spPr>
          <a:xfrm>
            <a:off x="1905000" y="3922520"/>
            <a:ext cx="5715000" cy="1427147"/>
          </a:xfrm>
          <a:prstGeom prst="rect">
            <a:avLst/>
          </a:prstGeom>
        </p:spPr>
      </p:pic>
      <p:pic>
        <p:nvPicPr>
          <p:cNvPr id="4" name="Picture 3"/>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19120" b="19354"/>
          <a:stretch/>
        </p:blipFill>
        <p:spPr>
          <a:xfrm>
            <a:off x="2705100" y="685800"/>
            <a:ext cx="3657600" cy="1350236"/>
          </a:xfrm>
          <a:prstGeom prst="rect">
            <a:avLst/>
          </a:prstGeom>
        </p:spPr>
      </p:pic>
      <p:pic>
        <p:nvPicPr>
          <p:cNvPr id="5" name="Picture 4"/>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266700" y="5410200"/>
            <a:ext cx="3276600" cy="1310640"/>
          </a:xfrm>
          <a:prstGeom prst="rect">
            <a:avLst/>
          </a:prstGeom>
        </p:spPr>
      </p:pic>
    </p:spTree>
    <p:extLst>
      <p:ext uri="{BB962C8B-B14F-4D97-AF65-F5344CB8AC3E}">
        <p14:creationId xmlns:p14="http://schemas.microsoft.com/office/powerpoint/2010/main" xmlns="" val="357850839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25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125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1250"/>
                                        <p:tgtEl>
                                          <p:spTgt spid="3"/>
                                        </p:tgtEl>
                                      </p:cBhvr>
                                    </p:animEffect>
                                  </p:childTnLst>
                                </p:cTn>
                              </p:par>
                              <p:par>
                                <p:cTn id="14" presetID="14" presetClass="entr" presetSubtype="1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609600"/>
            <a:ext cx="9144000" cy="32316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أضرار الإجهاد غير </a:t>
            </a:r>
            <a:r>
              <a:rPr kumimoji="0" lang="ar-SA" sz="24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المباشر (</a:t>
            </a:r>
            <a:r>
              <a:rPr kumimoji="0" lang="en-US"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(Indirect stress injury </a:t>
            </a:r>
            <a:endParaRPr kumimoji="0" lang="en-US" sz="1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قد يسبب الإجهاد للكائن الحي شداً مرناً </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Elastic strain)</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عكسي غير ضار ي حد ذاته ولكن إذا استمر تعرض الكائن الحي للإجهاد لفترة زمنية طويلة فمن الممكن أن يتحول الشد المرن إلى شد غير مرن </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Plastic strain)</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(غير عكسي</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من الممكن لهذا النوع من الشد أن يسبب أضراراً للكائن الحي قد يؤدي إلى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موته.</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يتطلب هذا النوع من الضرر فترة زمنية طويلة من التعرض للإجهاد تتراوح بين ساعات وعدة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أيام.</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مثال ذلك تعرض النبات إلى درجة حرارة منخفضة ولكنها ليست منخفضة إلى درجة تسبب تجمد أنسجة النبات وهذا الإجهاد يسبب شداً مرناً مثل نقص معدل جميع العمليات الفيزيائية والكيميائية في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النبات.</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وهذه التغيرات غير ضارة في حد ذاتها ولكن في بعض الحالات يكون تأثير الإجهاد على العمليات الفيزيائية والكيميائية بدرجات متفاوتة أي أن بعض العمليات تتأثر بدرجة أكبر من عمليات أخرى، وبذلك يحدث عدم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إتزان</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في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أيض</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النبات وقد يتيح عنه تراكم بعض المركبات السامة أو نقص في بعض المركبات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الأيضية</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الوسيطة.</a:t>
            </a:r>
            <a:endParaRPr kumimoji="0" lang="ar-SA" sz="2000" b="1" i="0" u="none" strike="noStrike" cap="none" normalizeH="0" baseline="0" dirty="0" smtClean="0">
              <a:ln>
                <a:noFill/>
              </a:ln>
              <a:solidFill>
                <a:schemeClr val="bg1"/>
              </a:solidFill>
              <a:effectLst/>
              <a:latin typeface="Arial" pitchFamily="34" charset="0"/>
              <a:cs typeface="Arial" pitchFamily="34" charset="0"/>
            </a:endParaRPr>
          </a:p>
        </p:txBody>
      </p:sp>
      <p:sp>
        <p:nvSpPr>
          <p:cNvPr id="3" name="مستطيل 2"/>
          <p:cNvSpPr/>
          <p:nvPr/>
        </p:nvSpPr>
        <p:spPr>
          <a:xfrm>
            <a:off x="14859000" y="1094076"/>
            <a:ext cx="9136063" cy="1200329"/>
          </a:xfrm>
          <a:prstGeom prst="rect">
            <a:avLst/>
          </a:prstGeom>
        </p:spPr>
        <p:txBody>
          <a:bodyPr wrap="square">
            <a:spAutoFit/>
          </a:bodyPr>
          <a:lstStyle/>
          <a:p>
            <a:pPr lvl="0" algn="justLow" rtl="1" eaLnBrk="0" fontAlgn="base" hangingPunct="0">
              <a:spcBef>
                <a:spcPct val="0"/>
              </a:spcBef>
              <a:spcAft>
                <a:spcPct val="0"/>
              </a:spcAft>
            </a:pPr>
            <a:r>
              <a:rPr lang="ar-SA" sz="1200" dirty="0" smtClean="0">
                <a:solidFill>
                  <a:prstClr val="white"/>
                </a:solidFill>
                <a:latin typeface="Times New Roman" pitchFamily="18" charset="0"/>
                <a:ea typeface="Calibri" pitchFamily="34" charset="0"/>
                <a:cs typeface="Times New Roman" pitchFamily="18" charset="0"/>
              </a:rPr>
              <a:t>يسبب الإجهاد للكائن الحي شداً مرناً </a:t>
            </a:r>
            <a:r>
              <a:rPr lang="en-US" sz="1200" b="1" dirty="0" smtClean="0">
                <a:solidFill>
                  <a:prstClr val="white"/>
                </a:solidFill>
                <a:latin typeface="Times New Roman" pitchFamily="18" charset="0"/>
                <a:ea typeface="Calibri" pitchFamily="34" charset="0"/>
                <a:cs typeface="Times New Roman" pitchFamily="18" charset="0"/>
              </a:rPr>
              <a:t>Elastic</a:t>
            </a:r>
            <a:r>
              <a:rPr lang="en-US" sz="1200" dirty="0" smtClean="0">
                <a:solidFill>
                  <a:prstClr val="white"/>
                </a:solidFill>
                <a:latin typeface="Times New Roman" pitchFamily="18" charset="0"/>
                <a:ea typeface="Calibri" pitchFamily="34" charset="0"/>
                <a:cs typeface="Times New Roman" pitchFamily="18" charset="0"/>
              </a:rPr>
              <a:t> </a:t>
            </a:r>
            <a:r>
              <a:rPr lang="en-US" sz="1200" b="1" dirty="0" smtClean="0">
                <a:solidFill>
                  <a:prstClr val="white"/>
                </a:solidFill>
                <a:latin typeface="Times New Roman" pitchFamily="18" charset="0"/>
                <a:ea typeface="Calibri" pitchFamily="34" charset="0"/>
                <a:cs typeface="Times New Roman" pitchFamily="18" charset="0"/>
              </a:rPr>
              <a:t>strain</a:t>
            </a:r>
            <a:r>
              <a:rPr lang="en-US" sz="1200" dirty="0" smtClean="0">
                <a:solidFill>
                  <a:prstClr val="white"/>
                </a:solidFill>
                <a:latin typeface="Times New Roman" pitchFamily="18" charset="0"/>
                <a:ea typeface="Calibri" pitchFamily="34" charset="0"/>
                <a:cs typeface="Times New Roman" pitchFamily="18" charset="0"/>
              </a:rPr>
              <a:t>)</a:t>
            </a:r>
            <a:r>
              <a:rPr lang="ar-SA" sz="1200" dirty="0" smtClean="0">
                <a:solidFill>
                  <a:prstClr val="white"/>
                </a:solidFill>
                <a:latin typeface="Times New Roman" pitchFamily="18" charset="0"/>
                <a:ea typeface="Calibri" pitchFamily="34" charset="0"/>
                <a:cs typeface="Times New Roman" pitchFamily="18" charset="0"/>
              </a:rPr>
              <a:t>) عكسي غير ضار ي حد ذاته ولكن إذا استمر تعرض الكائن الحي للإجهاد لفترة زمنية طويلة فمن الممكن أن يتحول الشد المرن إلى شد غير مرن </a:t>
            </a:r>
            <a:r>
              <a:rPr lang="en-US" sz="1200" b="1" dirty="0" smtClean="0">
                <a:solidFill>
                  <a:prstClr val="white"/>
                </a:solidFill>
                <a:latin typeface="Times New Roman" pitchFamily="18" charset="0"/>
                <a:ea typeface="Calibri" pitchFamily="34" charset="0"/>
                <a:cs typeface="Times New Roman" pitchFamily="18" charset="0"/>
              </a:rPr>
              <a:t>Plastic</a:t>
            </a:r>
            <a:r>
              <a:rPr lang="en-US" sz="1200" dirty="0" smtClean="0">
                <a:solidFill>
                  <a:prstClr val="white"/>
                </a:solidFill>
                <a:latin typeface="Times New Roman" pitchFamily="18" charset="0"/>
                <a:ea typeface="Calibri" pitchFamily="34" charset="0"/>
                <a:cs typeface="Times New Roman" pitchFamily="18" charset="0"/>
              </a:rPr>
              <a:t> </a:t>
            </a:r>
            <a:r>
              <a:rPr lang="en-US" sz="1200" b="1" dirty="0" smtClean="0">
                <a:solidFill>
                  <a:prstClr val="white"/>
                </a:solidFill>
                <a:latin typeface="Times New Roman" pitchFamily="18" charset="0"/>
                <a:ea typeface="Calibri" pitchFamily="34" charset="0"/>
                <a:cs typeface="Times New Roman" pitchFamily="18" charset="0"/>
              </a:rPr>
              <a:t>strain</a:t>
            </a:r>
            <a:r>
              <a:rPr lang="en-US" sz="1200" dirty="0" smtClean="0">
                <a:solidFill>
                  <a:prstClr val="white"/>
                </a:solidFill>
                <a:latin typeface="Times New Roman" pitchFamily="18" charset="0"/>
                <a:ea typeface="Calibri" pitchFamily="34" charset="0"/>
                <a:cs typeface="Times New Roman" pitchFamily="18" charset="0"/>
              </a:rPr>
              <a:t>)</a:t>
            </a:r>
            <a:r>
              <a:rPr lang="ar-SA" sz="1200" dirty="0" err="1" smtClean="0">
                <a:solidFill>
                  <a:prstClr val="white"/>
                </a:solidFill>
                <a:latin typeface="Times New Roman" pitchFamily="18" charset="0"/>
                <a:ea typeface="Calibri" pitchFamily="34" charset="0"/>
                <a:cs typeface="Times New Roman" pitchFamily="18" charset="0"/>
              </a:rPr>
              <a:t>) </a:t>
            </a:r>
            <a:r>
              <a:rPr lang="ar-SA" sz="1200" dirty="0" smtClean="0">
                <a:solidFill>
                  <a:prstClr val="white"/>
                </a:solidFill>
                <a:latin typeface="Times New Roman" pitchFamily="18" charset="0"/>
                <a:ea typeface="Calibri" pitchFamily="34" charset="0"/>
                <a:cs typeface="Times New Roman" pitchFamily="18" charset="0"/>
              </a:rPr>
              <a:t>(غير عكسي</a:t>
            </a:r>
            <a:r>
              <a:rPr lang="ar-SA" sz="1200" dirty="0" err="1" smtClean="0">
                <a:solidFill>
                  <a:prstClr val="white"/>
                </a:solidFill>
                <a:latin typeface="Times New Roman" pitchFamily="18" charset="0"/>
                <a:ea typeface="Calibri" pitchFamily="34" charset="0"/>
                <a:cs typeface="Times New Roman" pitchFamily="18" charset="0"/>
              </a:rPr>
              <a:t>) </a:t>
            </a:r>
            <a:r>
              <a:rPr lang="ar-SA" sz="1200" dirty="0" smtClean="0">
                <a:solidFill>
                  <a:prstClr val="white"/>
                </a:solidFill>
                <a:latin typeface="Times New Roman" pitchFamily="18" charset="0"/>
                <a:ea typeface="Calibri" pitchFamily="34" charset="0"/>
                <a:cs typeface="Times New Roman" pitchFamily="18" charset="0"/>
              </a:rPr>
              <a:t>، من الممكن لهذا النوع من الشد أن يسبب أضراراً للكائن الحي قد يؤدي إلى </a:t>
            </a:r>
            <a:r>
              <a:rPr lang="ar-SA" sz="1200" dirty="0" err="1" smtClean="0">
                <a:solidFill>
                  <a:prstClr val="white"/>
                </a:solidFill>
                <a:latin typeface="Times New Roman" pitchFamily="18" charset="0"/>
                <a:ea typeface="Calibri" pitchFamily="34" charset="0"/>
                <a:cs typeface="Times New Roman" pitchFamily="18" charset="0"/>
              </a:rPr>
              <a:t>موته.</a:t>
            </a:r>
            <a:r>
              <a:rPr lang="ar-SA" sz="1200" dirty="0" smtClean="0">
                <a:solidFill>
                  <a:prstClr val="white"/>
                </a:solidFill>
                <a:latin typeface="Times New Roman" pitchFamily="18" charset="0"/>
                <a:ea typeface="Calibri" pitchFamily="34" charset="0"/>
                <a:cs typeface="Times New Roman" pitchFamily="18" charset="0"/>
              </a:rPr>
              <a:t> يتطلب هذا النوع من الضرر فترة زمنية طويلة من التعرض للإجهاد تتراوح بين ساعات وعدة </a:t>
            </a:r>
            <a:r>
              <a:rPr lang="ar-SA" sz="1200" dirty="0" err="1" smtClean="0">
                <a:solidFill>
                  <a:prstClr val="white"/>
                </a:solidFill>
                <a:latin typeface="Times New Roman" pitchFamily="18" charset="0"/>
                <a:ea typeface="Calibri" pitchFamily="34" charset="0"/>
                <a:cs typeface="Times New Roman" pitchFamily="18" charset="0"/>
              </a:rPr>
              <a:t>أيام.</a:t>
            </a:r>
            <a:r>
              <a:rPr lang="ar-SA" sz="1200" dirty="0" smtClean="0">
                <a:solidFill>
                  <a:prstClr val="white"/>
                </a:solidFill>
                <a:latin typeface="Times New Roman" pitchFamily="18" charset="0"/>
                <a:ea typeface="Calibri" pitchFamily="34" charset="0"/>
                <a:cs typeface="Times New Roman" pitchFamily="18" charset="0"/>
              </a:rPr>
              <a:t> مثال ذلك تعرض النبات إلى درجة حرارة منخفضة ولكنها ليست منخفضة إلى درجة تسبب تجمد أنسجة النبات وهذا الإجهاد يسبب شداً مرناً مثل نقص معدل جميع العمليات الفيزيائية والكيميائية في </a:t>
            </a:r>
            <a:r>
              <a:rPr lang="ar-SA" sz="1200" dirty="0" err="1" smtClean="0">
                <a:solidFill>
                  <a:prstClr val="white"/>
                </a:solidFill>
                <a:latin typeface="Times New Roman" pitchFamily="18" charset="0"/>
                <a:ea typeface="Calibri" pitchFamily="34" charset="0"/>
                <a:cs typeface="Times New Roman" pitchFamily="18" charset="0"/>
              </a:rPr>
              <a:t>النبات.</a:t>
            </a:r>
            <a:r>
              <a:rPr lang="ar-SA" sz="1200" dirty="0" smtClean="0">
                <a:solidFill>
                  <a:prstClr val="white"/>
                </a:solidFill>
                <a:latin typeface="Times New Roman" pitchFamily="18" charset="0"/>
                <a:ea typeface="Calibri" pitchFamily="34" charset="0"/>
                <a:cs typeface="Times New Roman" pitchFamily="18" charset="0"/>
              </a:rPr>
              <a:t> وهذه التغيرات غير ضارة في حد ذاتها ولكن في بعض الحالات يكون تأثير الإجهاد على العمليات الفيزيائية والكيميائية بدرجات متفاوتة أي أن بعض العمليات تتأثر بدرجة أكبر من عمليات أخرى، وبذلك يحدث عدم </a:t>
            </a:r>
            <a:r>
              <a:rPr lang="ar-SA" sz="1200" dirty="0" err="1" smtClean="0">
                <a:solidFill>
                  <a:prstClr val="white"/>
                </a:solidFill>
                <a:latin typeface="Times New Roman" pitchFamily="18" charset="0"/>
                <a:ea typeface="Calibri" pitchFamily="34" charset="0"/>
                <a:cs typeface="Times New Roman" pitchFamily="18" charset="0"/>
              </a:rPr>
              <a:t>إتزان</a:t>
            </a:r>
            <a:r>
              <a:rPr lang="ar-SA" sz="1200" dirty="0" smtClean="0">
                <a:solidFill>
                  <a:prstClr val="white"/>
                </a:solidFill>
                <a:latin typeface="Times New Roman" pitchFamily="18" charset="0"/>
                <a:ea typeface="Calibri" pitchFamily="34" charset="0"/>
                <a:cs typeface="Times New Roman" pitchFamily="18" charset="0"/>
              </a:rPr>
              <a:t> في </a:t>
            </a:r>
            <a:r>
              <a:rPr lang="ar-SA" sz="1200" dirty="0" err="1" smtClean="0">
                <a:solidFill>
                  <a:prstClr val="white"/>
                </a:solidFill>
                <a:latin typeface="Times New Roman" pitchFamily="18" charset="0"/>
                <a:ea typeface="Calibri" pitchFamily="34" charset="0"/>
                <a:cs typeface="Times New Roman" pitchFamily="18" charset="0"/>
              </a:rPr>
              <a:t>أيض</a:t>
            </a:r>
            <a:r>
              <a:rPr lang="ar-SA" sz="1200" dirty="0" smtClean="0">
                <a:solidFill>
                  <a:prstClr val="white"/>
                </a:solidFill>
                <a:latin typeface="Times New Roman" pitchFamily="18" charset="0"/>
                <a:ea typeface="Calibri" pitchFamily="34" charset="0"/>
                <a:cs typeface="Times New Roman" pitchFamily="18" charset="0"/>
              </a:rPr>
              <a:t> النبات وقد يتيح عنه تراكم بعض المركبات السامة أو نقص في بعض المركبات </a:t>
            </a:r>
            <a:r>
              <a:rPr lang="ar-SA" sz="1200" dirty="0" err="1" smtClean="0">
                <a:solidFill>
                  <a:prstClr val="white"/>
                </a:solidFill>
                <a:latin typeface="Times New Roman" pitchFamily="18" charset="0"/>
                <a:ea typeface="Calibri" pitchFamily="34" charset="0"/>
                <a:cs typeface="Times New Roman" pitchFamily="18" charset="0"/>
              </a:rPr>
              <a:t>الأيضية</a:t>
            </a:r>
            <a:r>
              <a:rPr lang="ar-SA" sz="1200" dirty="0" smtClean="0">
                <a:solidFill>
                  <a:prstClr val="white"/>
                </a:solidFill>
                <a:latin typeface="Times New Roman" pitchFamily="18" charset="0"/>
                <a:ea typeface="Calibri" pitchFamily="34" charset="0"/>
                <a:cs typeface="Times New Roman" pitchFamily="18" charset="0"/>
              </a:rPr>
              <a:t> الوسيطة.</a:t>
            </a:r>
            <a:endParaRPr lang="ar-SA" dirty="0" smtClean="0">
              <a:solidFill>
                <a:prstClr val="white"/>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28599" y="990600"/>
            <a:ext cx="8915401"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أضرار الإجهاد الثانوي </a:t>
            </a:r>
            <a:r>
              <a:rPr kumimoji="0" lang="en-US"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Secondary stress injury)</a:t>
            </a:r>
            <a:r>
              <a:rPr kumimoji="0" lang="ar-SA" sz="24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a:t>
            </a: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تعرُّض الكائن الحي إلى إجهاد معين قد تنشأ عنه أضرار ولكن هذه الأضرار لا تنشأ عن الشد الذي يحدثه ذلك الإجهاد ولكنها تنشأ من شد يسببه إجهاد آخر يتكون نتيجة تعرض النبات لذلك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الإجهاد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مثلاً عندما يتعرض النبات إلى درجة حرارة مرتفعة قد لا يسبب هذا التعرض ضرراً للنبات في حد ذاته ولكنه قد يسبب إجهاداً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مائياً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إجهاد جفاف) في النبات نظراً لزيادة معدل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النتح</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على معدل امتصاص الماء ويسبب الجفاف شداً تنتج عنه أضراراً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للنبات .</a:t>
            </a:r>
            <a:endParaRPr kumimoji="0" lang="ar-SA" sz="32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p:nvPr/>
        </p:nvSpPr>
        <p:spPr>
          <a:xfrm>
            <a:off x="2362200" y="2362200"/>
            <a:ext cx="5004896" cy="400110"/>
          </a:xfrm>
          <a:prstGeom prst="rect">
            <a:avLst/>
          </a:prstGeom>
        </p:spPr>
        <p:txBody>
          <a:bodyPr wrap="none">
            <a:spAutoFit/>
          </a:bodyPr>
          <a:lstStyle/>
          <a:p>
            <a:pPr algn="ctr" rtl="1"/>
            <a:r>
              <a:rPr lang="ar-SA" sz="2000" b="1" dirty="0">
                <a:solidFill>
                  <a:srgbClr val="FF99CC"/>
                </a:solidFill>
                <a:cs typeface="+mj-cs"/>
              </a:rPr>
              <a:t>إستجابة النبات للظروف البيئية القاسية ( الإجهادات البيئية)</a:t>
            </a:r>
            <a:endParaRPr lang="en-US" sz="2000" b="1" dirty="0">
              <a:solidFill>
                <a:srgbClr val="FF99CC"/>
              </a:solidFill>
              <a:cs typeface="+mj-cs"/>
            </a:endParaRPr>
          </a:p>
        </p:txBody>
      </p:sp>
      <p:sp>
        <p:nvSpPr>
          <p:cNvPr id="3" name="Rectangle 3"/>
          <p:cNvSpPr/>
          <p:nvPr/>
        </p:nvSpPr>
        <p:spPr>
          <a:xfrm>
            <a:off x="6781800" y="3429000"/>
            <a:ext cx="2133600" cy="338554"/>
          </a:xfrm>
          <a:prstGeom prst="rect">
            <a:avLst/>
          </a:prstGeom>
          <a:solidFill>
            <a:srgbClr val="990033"/>
          </a:solidFill>
          <a:ln>
            <a:solidFill>
              <a:schemeClr val="bg1">
                <a:lumMod val="95000"/>
              </a:schemeClr>
            </a:solidFill>
          </a:ln>
        </p:spPr>
        <p:txBody>
          <a:bodyPr wrap="square">
            <a:spAutoFit/>
          </a:bodyPr>
          <a:lstStyle/>
          <a:p>
            <a:pPr algn="ctr" rtl="1"/>
            <a:r>
              <a:rPr lang="ar-SA" sz="1600" b="1" dirty="0" smtClean="0">
                <a:solidFill>
                  <a:schemeClr val="bg1"/>
                </a:solidFill>
                <a:cs typeface="+mj-cs"/>
              </a:rPr>
              <a:t>النمو (</a:t>
            </a:r>
            <a:r>
              <a:rPr lang="en-US" sz="1600" b="1" dirty="0" smtClean="0">
                <a:solidFill>
                  <a:schemeClr val="bg1"/>
                </a:solidFill>
                <a:latin typeface="Times New Roman" panose="02020603050405020304" pitchFamily="18" charset="0"/>
                <a:cs typeface="Times New Roman" panose="02020603050405020304" pitchFamily="18" charset="0"/>
              </a:rPr>
              <a:t>(Growth</a:t>
            </a:r>
            <a:endParaRPr lang="en-US" sz="1600" b="1" dirty="0">
              <a:solidFill>
                <a:schemeClr val="bg1"/>
              </a:solidFill>
              <a:latin typeface="Times New Roman" panose="02020603050405020304" pitchFamily="18" charset="0"/>
              <a:cs typeface="Times New Roman" panose="02020603050405020304" pitchFamily="18" charset="0"/>
            </a:endParaRPr>
          </a:p>
        </p:txBody>
      </p:sp>
      <p:pic>
        <p:nvPicPr>
          <p:cNvPr id="4" name="Picture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04853" y="3785358"/>
            <a:ext cx="2110547" cy="1752600"/>
          </a:xfrm>
          <a:prstGeom prst="rect">
            <a:avLst/>
          </a:prstGeom>
        </p:spPr>
      </p:pic>
      <p:pic>
        <p:nvPicPr>
          <p:cNvPr id="5"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8200" y="3733800"/>
            <a:ext cx="2135024" cy="1752600"/>
          </a:xfrm>
          <a:prstGeom prst="rect">
            <a:avLst/>
          </a:prstGeom>
        </p:spPr>
      </p:pic>
      <p:sp>
        <p:nvSpPr>
          <p:cNvPr id="6" name="Rectangle 4"/>
          <p:cNvSpPr/>
          <p:nvPr/>
        </p:nvSpPr>
        <p:spPr>
          <a:xfrm>
            <a:off x="4646776" y="3429000"/>
            <a:ext cx="2133600" cy="338554"/>
          </a:xfrm>
          <a:prstGeom prst="rect">
            <a:avLst/>
          </a:prstGeom>
          <a:solidFill>
            <a:srgbClr val="990033"/>
          </a:solidFill>
          <a:ln>
            <a:solidFill>
              <a:schemeClr val="bg1">
                <a:lumMod val="95000"/>
              </a:schemeClr>
            </a:solidFill>
          </a:ln>
        </p:spPr>
        <p:txBody>
          <a:bodyPr wrap="square">
            <a:spAutoFit/>
          </a:bodyPr>
          <a:lstStyle/>
          <a:p>
            <a:pPr algn="ctr" rtl="1"/>
            <a:r>
              <a:rPr lang="ar-SA" sz="1600" b="1" dirty="0" smtClean="0">
                <a:solidFill>
                  <a:schemeClr val="bg1"/>
                </a:solidFill>
              </a:rPr>
              <a:t>الإصفرار</a:t>
            </a:r>
            <a:r>
              <a:rPr lang="en-US" sz="1600" b="1" dirty="0" smtClean="0">
                <a:solidFill>
                  <a:schemeClr val="bg1"/>
                </a:solidFill>
                <a:latin typeface="Times New Roman" panose="02020603050405020304" pitchFamily="18" charset="0"/>
                <a:cs typeface="Times New Roman" panose="02020603050405020304" pitchFamily="18" charset="0"/>
              </a:rPr>
              <a:t>(Chlorosis)</a:t>
            </a:r>
            <a:r>
              <a:rPr lang="en-US" sz="1600" b="1" dirty="0" smtClean="0">
                <a:solidFill>
                  <a:schemeClr val="bg1"/>
                </a:solidFill>
              </a:rPr>
              <a:t> </a:t>
            </a:r>
            <a:endParaRPr lang="en-US" sz="1600" b="1" dirty="0">
              <a:solidFill>
                <a:schemeClr val="bg1"/>
              </a:solidFill>
            </a:endParaRPr>
          </a:p>
        </p:txBody>
      </p:sp>
      <p:sp>
        <p:nvSpPr>
          <p:cNvPr id="7" name="Rectangle 5"/>
          <p:cNvSpPr/>
          <p:nvPr/>
        </p:nvSpPr>
        <p:spPr>
          <a:xfrm>
            <a:off x="2513176" y="3429000"/>
            <a:ext cx="2133600" cy="338554"/>
          </a:xfrm>
          <a:prstGeom prst="rect">
            <a:avLst/>
          </a:prstGeom>
          <a:solidFill>
            <a:srgbClr val="990033"/>
          </a:solidFill>
          <a:ln>
            <a:solidFill>
              <a:schemeClr val="bg1">
                <a:lumMod val="95000"/>
              </a:schemeClr>
            </a:solidFill>
          </a:ln>
        </p:spPr>
        <p:txBody>
          <a:bodyPr wrap="square">
            <a:spAutoFit/>
          </a:bodyPr>
          <a:lstStyle/>
          <a:p>
            <a:pPr algn="ctr" rtl="1"/>
            <a:r>
              <a:rPr lang="ar-SA" sz="1600" b="1" dirty="0" smtClean="0">
                <a:solidFill>
                  <a:schemeClr val="bg1"/>
                </a:solidFill>
                <a:cs typeface="+mj-cs"/>
              </a:rPr>
              <a:t>التبرقش </a:t>
            </a:r>
            <a:r>
              <a:rPr lang="en-US" sz="1600" b="1" dirty="0">
                <a:solidFill>
                  <a:schemeClr val="bg1"/>
                </a:solidFill>
                <a:latin typeface="Times New Roman" panose="02020603050405020304" pitchFamily="18" charset="0"/>
                <a:cs typeface="+mj-cs"/>
              </a:rPr>
              <a:t>Necrosis</a:t>
            </a:r>
            <a:r>
              <a:rPr lang="en-US" sz="1600" b="1" dirty="0" smtClean="0">
                <a:solidFill>
                  <a:schemeClr val="bg1"/>
                </a:solidFill>
                <a:latin typeface="Times New Roman" panose="02020603050405020304" pitchFamily="18" charset="0"/>
                <a:cs typeface="Times New Roman" panose="02020603050405020304" pitchFamily="18" charset="0"/>
              </a:rPr>
              <a:t>)</a:t>
            </a:r>
            <a:r>
              <a:rPr lang="ar-SA" sz="1600" b="1" dirty="0" smtClean="0">
                <a:solidFill>
                  <a:schemeClr val="bg1"/>
                </a:solidFill>
                <a:cs typeface="+mj-cs"/>
              </a:rPr>
              <a:t>)</a:t>
            </a:r>
            <a:r>
              <a:rPr lang="en-US" sz="1600" b="1" dirty="0" smtClean="0">
                <a:solidFill>
                  <a:schemeClr val="bg1"/>
                </a:solidFill>
                <a:cs typeface="+mj-cs"/>
              </a:rPr>
              <a:t> </a:t>
            </a:r>
            <a:endParaRPr lang="en-US" sz="1600" b="1" dirty="0">
              <a:solidFill>
                <a:schemeClr val="bg1"/>
              </a:solidFill>
              <a:cs typeface="+mj-cs"/>
            </a:endParaRPr>
          </a:p>
        </p:txBody>
      </p:sp>
      <p:pic>
        <p:nvPicPr>
          <p:cNvPr id="8" name="Picture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13176" y="3767554"/>
            <a:ext cx="2133600" cy="1752600"/>
          </a:xfrm>
          <a:prstGeom prst="rect">
            <a:avLst/>
          </a:prstGeom>
        </p:spPr>
      </p:pic>
      <p:sp>
        <p:nvSpPr>
          <p:cNvPr id="9" name="Rectangle 6"/>
          <p:cNvSpPr/>
          <p:nvPr/>
        </p:nvSpPr>
        <p:spPr>
          <a:xfrm>
            <a:off x="379576" y="3429000"/>
            <a:ext cx="2133600" cy="338554"/>
          </a:xfrm>
          <a:prstGeom prst="rect">
            <a:avLst/>
          </a:prstGeom>
          <a:solidFill>
            <a:srgbClr val="990033"/>
          </a:solidFill>
          <a:ln>
            <a:solidFill>
              <a:schemeClr val="bg1">
                <a:lumMod val="95000"/>
              </a:schemeClr>
            </a:solidFill>
          </a:ln>
        </p:spPr>
        <p:txBody>
          <a:bodyPr wrap="square">
            <a:spAutoFit/>
          </a:bodyPr>
          <a:lstStyle/>
          <a:p>
            <a:pPr algn="ctr" rtl="1"/>
            <a:r>
              <a:rPr lang="ar-SA" sz="1600" b="1" dirty="0" smtClean="0">
                <a:solidFill>
                  <a:schemeClr val="bg1"/>
                </a:solidFill>
                <a:cs typeface="+mj-cs"/>
              </a:rPr>
              <a:t>الإنتاجية </a:t>
            </a:r>
            <a:r>
              <a:rPr lang="en-US" sz="1600" b="1" dirty="0">
                <a:solidFill>
                  <a:schemeClr val="bg1"/>
                </a:solidFill>
                <a:latin typeface="Times New Roman" panose="02020603050405020304" pitchFamily="18" charset="0"/>
                <a:cs typeface="+mj-cs"/>
              </a:rPr>
              <a:t>Productivity</a:t>
            </a:r>
            <a:r>
              <a:rPr lang="en-US" sz="1600" b="1" dirty="0" smtClean="0">
                <a:solidFill>
                  <a:schemeClr val="bg1"/>
                </a:solidFill>
                <a:latin typeface="Times New Roman" panose="02020603050405020304" pitchFamily="18" charset="0"/>
                <a:cs typeface="Times New Roman" panose="02020603050405020304" pitchFamily="18" charset="0"/>
              </a:rPr>
              <a:t>)</a:t>
            </a:r>
            <a:r>
              <a:rPr lang="ar-SA" sz="1600" b="1" dirty="0" smtClean="0">
                <a:solidFill>
                  <a:schemeClr val="bg1"/>
                </a:solidFill>
                <a:cs typeface="+mj-cs"/>
              </a:rPr>
              <a:t>)</a:t>
            </a:r>
            <a:r>
              <a:rPr lang="en-US" sz="1600" b="1" dirty="0" smtClean="0">
                <a:solidFill>
                  <a:schemeClr val="bg1"/>
                </a:solidFill>
                <a:cs typeface="+mj-cs"/>
              </a:rPr>
              <a:t> </a:t>
            </a:r>
            <a:endParaRPr lang="en-US" sz="1600" b="1" dirty="0">
              <a:solidFill>
                <a:schemeClr val="bg1"/>
              </a:solidFill>
              <a:cs typeface="+mj-cs"/>
            </a:endParaRPr>
          </a:p>
        </p:txBody>
      </p:sp>
      <p:pic>
        <p:nvPicPr>
          <p:cNvPr id="10" name="Picture 10"/>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79576" y="3785358"/>
            <a:ext cx="2133600" cy="1734796"/>
          </a:xfrm>
          <a:prstGeom prst="rect">
            <a:avLst/>
          </a:prstGeom>
        </p:spPr>
      </p:pic>
      <p:sp>
        <p:nvSpPr>
          <p:cNvPr id="12" name="مستطيل 11"/>
          <p:cNvSpPr/>
          <p:nvPr/>
        </p:nvSpPr>
        <p:spPr>
          <a:xfrm>
            <a:off x="381000" y="838200"/>
            <a:ext cx="8305800" cy="707886"/>
          </a:xfrm>
          <a:prstGeom prst="rect">
            <a:avLst/>
          </a:prstGeom>
        </p:spPr>
        <p:txBody>
          <a:bodyPr wrap="square">
            <a:spAutoFit/>
          </a:bodyPr>
          <a:lstStyle/>
          <a:p>
            <a:pPr algn="r"/>
            <a:r>
              <a:rPr lang="ar-SA" sz="2000" b="1" dirty="0" smtClean="0">
                <a:solidFill>
                  <a:schemeClr val="bg1"/>
                </a:solidFill>
              </a:rPr>
              <a:t>أن العوامل البيئية القاسية ( العوامل المجهدة) تكون ممرضة للنبات وقد أطلق  تريشوا 1970على هذه الأنواع من العوامل  مسببات الأمراض الفيزيائية  .</a:t>
            </a:r>
            <a:r>
              <a:rPr lang="en-US" dirty="0" smtClean="0">
                <a:solidFill>
                  <a:schemeClr val="bg1"/>
                </a:solidFill>
              </a:rPr>
              <a:t>(</a:t>
            </a:r>
            <a:endParaRPr lang="ar-SA"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7"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42"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5000"/>
                            </p:stCondLst>
                            <p:childTnLst>
                              <p:par>
                                <p:cTn id="33" presetID="42"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6000"/>
                            </p:stCondLst>
                            <p:childTnLst>
                              <p:par>
                                <p:cTn id="39" presetID="47"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anim calcmode="lin" valueType="num">
                                      <p:cBhvr>
                                        <p:cTn id="42" dur="1000" fill="hold"/>
                                        <p:tgtEl>
                                          <p:spTgt spid="8"/>
                                        </p:tgtEl>
                                        <p:attrNameLst>
                                          <p:attrName>ppt_x</p:attrName>
                                        </p:attrNameLst>
                                      </p:cBhvr>
                                      <p:tavLst>
                                        <p:tav tm="0">
                                          <p:val>
                                            <p:strVal val="#ppt_x"/>
                                          </p:val>
                                        </p:tav>
                                        <p:tav tm="100000">
                                          <p:val>
                                            <p:strVal val="#ppt_x"/>
                                          </p:val>
                                        </p:tav>
                                      </p:tavLst>
                                    </p:anim>
                                    <p:anim calcmode="lin" valueType="num">
                                      <p:cBhvr>
                                        <p:cTn id="43" dur="1000" fill="hold"/>
                                        <p:tgtEl>
                                          <p:spTgt spid="8"/>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42"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8000"/>
                            </p:stCondLst>
                            <p:childTnLst>
                              <p:par>
                                <p:cTn id="51" presetID="47"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57200" y="1101298"/>
            <a:ext cx="84582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النمو </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Growth)</a:t>
            </a: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05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توقف النمو أو نقص معدله عن المعدل الطبيعي من بين أهم استجابات النبات للظروف البيئية القاسية وهو دليل على أن هناك شيئاً غير طبيعي في العمليات الفسيولوجية والكيميائية في النبات، لأن النمو يحدده مجموع معدل التفاعلات الكيميائية والفسيولوجية، ويحدث أقصى نمو عندما تكون الظروف البيئية مناسبة لحدوث العمليات الفسيولوجية والتفاعلات الكيميائية.</a:t>
            </a:r>
            <a:endParaRPr kumimoji="0" lang="en-US" sz="105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الإصفرار </a:t>
            </a:r>
            <a:r>
              <a:rPr kumimoji="0" lang="en-US"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Chlorosis</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a:t>
            </a: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05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من إستجابة النبات للظروف البيئية القاسية فقد اللون الأخضر وتظهر الأوراق بلون أخضر باهت أو تكون صفراء أو بيضاء اللون. يفقد النبات لونه الأخضر عندما تكون الظروف البيئية المؤثرة على أيض الكلوروفيل غير مناسبة فيزداد معدل الهدم للكلوروفيل مع نقص في التخليق.</a:t>
            </a:r>
            <a:endParaRPr kumimoji="0" lang="en-US" sz="105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التبرقش </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Necrosis)</a:t>
            </a: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05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يحدث عند موت خلايا النبات نتيجة تأثير الكائنات الممرضة أو نقص بعض العناصر الغذائية أو تأثير العوامل البيئية القاسية.</a:t>
            </a:r>
            <a:endParaRPr kumimoji="0" lang="en-US" sz="105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الإنتاجية </a:t>
            </a:r>
            <a:r>
              <a:rPr kumimoji="0" lang="en-US"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Productivity)</a:t>
            </a:r>
            <a:r>
              <a:rPr kumimoji="0" lang="ar-SA"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05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إن إنتاج البراعم الزهرية تتحكم فيه العوامل الوراثية في النبات بالإضافة إلى عوامل المناخ وأهمها طول فترة الإضاءة. تؤثر العوامل البيئية على تكوين البراعم الزهرية وعلى عقد الثمار ونموها وتطورها.</a:t>
            </a:r>
            <a:endParaRPr kumimoji="0" lang="en-US" sz="105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76600" y="533400"/>
            <a:ext cx="5867400" cy="3323987"/>
          </a:xfrm>
          <a:prstGeom prst="rect">
            <a:avLst/>
          </a:prstGeom>
          <a:ln>
            <a:solidFill>
              <a:schemeClr val="bg1"/>
            </a:solidFill>
            <a:prstDash val="dashDot"/>
          </a:ln>
        </p:spPr>
        <p:txBody>
          <a:bodyPr wrap="square">
            <a:spAutoFit/>
          </a:bodyPr>
          <a:lstStyle/>
          <a:p>
            <a:pPr algn="just" rtl="1">
              <a:lnSpc>
                <a:spcPct val="150000"/>
              </a:lnSpc>
            </a:pPr>
            <a:r>
              <a:rPr lang="ar-SA" sz="2000" b="1" dirty="0">
                <a:solidFill>
                  <a:schemeClr val="bg1"/>
                </a:solidFill>
                <a:cs typeface="+mj-cs"/>
              </a:rPr>
              <a:t>بعض الأنواع من النباتات البرية متأقلمة لأن تعيش في بيئة صحراوية جافة ذات أمطار موسمية بكميات قليلة ودرجة حرارة الهواء مرتفعة في معظم أيام السنة ، بالإضافة إلى أن الرطوبة النسبية للهواء فيها منخفضة جداً وجهد ماء التربة أيضاً منخفض جداً في معظم أيام السنة. فلماذا تستطيع هذه النباتات أن تعيش في مثل هذه البيئات ذات الصفات الجفافية في معظم أشهر السنة بينما تموت نباتات أخرى لو وجدت في مثل هذه الظروف؟</a:t>
            </a:r>
            <a:endParaRPr lang="en-US" sz="2000" b="1" dirty="0">
              <a:solidFill>
                <a:schemeClr val="bg1"/>
              </a:solidFill>
              <a:cs typeface="+mj-cs"/>
            </a:endParaRPr>
          </a:p>
        </p:txBody>
      </p:sp>
      <p:sp>
        <p:nvSpPr>
          <p:cNvPr id="4" name="Rectangle 3"/>
          <p:cNvSpPr/>
          <p:nvPr/>
        </p:nvSpPr>
        <p:spPr>
          <a:xfrm>
            <a:off x="3276600" y="3962400"/>
            <a:ext cx="5715000" cy="2400657"/>
          </a:xfrm>
          <a:prstGeom prst="rect">
            <a:avLst/>
          </a:prstGeom>
          <a:ln>
            <a:solidFill>
              <a:schemeClr val="bg1"/>
            </a:solidFill>
            <a:prstDash val="dashDot"/>
          </a:ln>
        </p:spPr>
        <p:txBody>
          <a:bodyPr wrap="square">
            <a:spAutoFit/>
          </a:bodyPr>
          <a:lstStyle/>
          <a:p>
            <a:pPr algn="just" rtl="1">
              <a:lnSpc>
                <a:spcPct val="150000"/>
              </a:lnSpc>
            </a:pPr>
            <a:r>
              <a:rPr lang="ar-SA" sz="2000" b="1" dirty="0">
                <a:solidFill>
                  <a:schemeClr val="bg1"/>
                </a:solidFill>
                <a:cs typeface="+mj-cs"/>
              </a:rPr>
              <a:t>تمتلك النباتات التي تستوطن بيئات ذات ظروف بيئية قاسية صفات مورفولوجية وتشريحية وأيضية وفسيولوجية تمكنها من التأقلم للعيش في تلك البيئات وتمكنها من مقاومة الظروف البيئية غير الملائمة </a:t>
            </a:r>
            <a:r>
              <a:rPr lang="ar-SA" sz="2000" b="1" dirty="0" smtClean="0">
                <a:solidFill>
                  <a:schemeClr val="bg1"/>
                </a:solidFill>
                <a:cs typeface="+mj-cs"/>
              </a:rPr>
              <a:t>للنمو.</a:t>
            </a:r>
            <a:r>
              <a:rPr lang="en-US" sz="2000" b="1" dirty="0" smtClean="0">
                <a:solidFill>
                  <a:schemeClr val="bg1"/>
                </a:solidFill>
                <a:cs typeface="+mj-cs"/>
              </a:rPr>
              <a:t> </a:t>
            </a:r>
            <a:r>
              <a:rPr lang="ar-SA" sz="2000" b="1" dirty="0" smtClean="0">
                <a:solidFill>
                  <a:schemeClr val="bg1"/>
                </a:solidFill>
                <a:cs typeface="+mj-cs"/>
              </a:rPr>
              <a:t>يمكن تعريف مقاومة </a:t>
            </a:r>
            <a:r>
              <a:rPr lang="ar-SA" sz="2000" b="1" dirty="0">
                <a:solidFill>
                  <a:schemeClr val="bg1"/>
                </a:solidFill>
                <a:cs typeface="+mj-cs"/>
              </a:rPr>
              <a:t>النبات للإجهاد </a:t>
            </a:r>
            <a:r>
              <a:rPr lang="ar-SA" sz="2000" b="1" dirty="0">
                <a:solidFill>
                  <a:srgbClr val="FFFF00"/>
                </a:solidFill>
                <a:cs typeface="+mj-cs"/>
              </a:rPr>
              <a:t>بأنه مقدار الإجهاد اللازم لإحداث شد معين طبقاً للمعادلة الرياضية التالية:</a:t>
            </a:r>
          </a:p>
        </p:txBody>
      </p:sp>
      <p:sp>
        <p:nvSpPr>
          <p:cNvPr id="5" name="Rectangle 4"/>
          <p:cNvSpPr/>
          <p:nvPr/>
        </p:nvSpPr>
        <p:spPr>
          <a:xfrm>
            <a:off x="402380" y="5791200"/>
            <a:ext cx="2427268" cy="461665"/>
          </a:xfrm>
          <a:prstGeom prst="rect">
            <a:avLst/>
          </a:prstGeom>
        </p:spPr>
        <p:txBody>
          <a:bodyPr wrap="none">
            <a:spAutoFit/>
          </a:bodyPr>
          <a:lstStyle/>
          <a:p>
            <a:r>
              <a:rPr lang="ar-SA" sz="2400" b="1" dirty="0">
                <a:solidFill>
                  <a:srgbClr val="FFFF00"/>
                </a:solidFill>
                <a:cs typeface="+mj-cs"/>
              </a:rPr>
              <a:t>المقاومة = إجهاد / شد</a:t>
            </a:r>
            <a:endParaRPr lang="en-US" sz="2400" b="1" dirty="0">
              <a:solidFill>
                <a:srgbClr val="FFFF00"/>
              </a:solidFill>
              <a:cs typeface="+mj-cs"/>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98272" y="3413146"/>
            <a:ext cx="2697328" cy="2117211"/>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5383" y="834026"/>
            <a:ext cx="2740217" cy="2307386"/>
          </a:xfrm>
          <a:prstGeom prst="rect">
            <a:avLst/>
          </a:prstGeom>
        </p:spPr>
      </p:pic>
      <p:cxnSp>
        <p:nvCxnSpPr>
          <p:cNvPr id="10" name="Straight Connector 9"/>
          <p:cNvCxnSpPr/>
          <p:nvPr/>
        </p:nvCxnSpPr>
        <p:spPr>
          <a:xfrm>
            <a:off x="3056149" y="834023"/>
            <a:ext cx="0" cy="580194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6894383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000"/>
                                        <p:tgtEl>
                                          <p:spTgt spid="3"/>
                                        </p:tgtEl>
                                      </p:cBhvr>
                                    </p:animEffect>
                                  </p:childTnLst>
                                </p:cTn>
                              </p:par>
                            </p:childTnLst>
                          </p:cTn>
                        </p:par>
                        <p:par>
                          <p:cTn id="8" fill="hold">
                            <p:stCondLst>
                              <p:cond delay="1000"/>
                            </p:stCondLst>
                            <p:childTnLst>
                              <p:par>
                                <p:cTn id="9" presetID="14"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1000"/>
                                        <p:tgtEl>
                                          <p:spTgt spid="8"/>
                                        </p:tgtEl>
                                      </p:cBhvr>
                                    </p:animEffect>
                                  </p:childTnLst>
                                </p:cTn>
                              </p:par>
                            </p:childTnLst>
                          </p:cTn>
                        </p:par>
                        <p:par>
                          <p:cTn id="12" fill="hold">
                            <p:stCondLst>
                              <p:cond delay="2000"/>
                            </p:stCondLst>
                            <p:childTnLst>
                              <p:par>
                                <p:cTn id="13" presetID="53" presetClass="entr" presetSubtype="16"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Effect transition="in" filter="fade">
                                      <p:cBhvr>
                                        <p:cTn id="17" dur="1000"/>
                                        <p:tgtEl>
                                          <p:spTgt spid="4"/>
                                        </p:tgtEl>
                                      </p:cBhvr>
                                    </p:animEffect>
                                  </p:childTnLst>
                                </p:cTn>
                              </p:par>
                            </p:childTnLst>
                          </p:cTn>
                        </p:par>
                        <p:par>
                          <p:cTn id="18" fill="hold">
                            <p:stCondLst>
                              <p:cond delay="3000"/>
                            </p:stCondLst>
                            <p:childTnLst>
                              <p:par>
                                <p:cTn id="19" presetID="16" presetClass="entr" presetSubtype="37"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outVertical)">
                                      <p:cBhvr>
                                        <p:cTn id="21" dur="1000"/>
                                        <p:tgtEl>
                                          <p:spTgt spid="5"/>
                                        </p:tgtEl>
                                      </p:cBhvr>
                                    </p:animEffect>
                                  </p:childTnLst>
                                </p:cTn>
                              </p:par>
                            </p:childTnLst>
                          </p:cTn>
                        </p:par>
                        <p:par>
                          <p:cTn id="22" fill="hold">
                            <p:stCondLst>
                              <p:cond delay="4000"/>
                            </p:stCondLst>
                            <p:childTnLst>
                              <p:par>
                                <p:cTn id="23" presetID="22" presetClass="entr" presetSubtype="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up)">
                                      <p:cBhvr>
                                        <p:cTn id="25" dur="1000"/>
                                        <p:tgtEl>
                                          <p:spTgt spid="6"/>
                                        </p:tgtEl>
                                      </p:cBhvr>
                                    </p:animEffect>
                                  </p:childTnLst>
                                </p:cTn>
                              </p:par>
                            </p:childTnLst>
                          </p:cTn>
                        </p:par>
                        <p:par>
                          <p:cTn id="26" fill="hold">
                            <p:stCondLst>
                              <p:cond delay="5000"/>
                            </p:stCondLst>
                            <p:childTnLst>
                              <p:par>
                                <p:cTn id="27" presetID="22" presetClass="entr" presetSubtype="1"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up)">
                                      <p:cBhvr>
                                        <p:cTn id="2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731223"/>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المقاومة بالتجنب </a:t>
            </a:r>
            <a:r>
              <a:rPr kumimoji="0" lang="en-US"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Stress avoidance)</a:t>
            </a:r>
            <a:r>
              <a:rPr kumimoji="0" lang="ar-SA" sz="24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a:t>
            </a: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200" b="1" i="0" u="none" strike="noStrike" cap="none" normalizeH="0" baseline="0" dirty="0" smtClean="0">
              <a:ln>
                <a:noFill/>
              </a:ln>
              <a:solidFill>
                <a:srgbClr val="FFFF00"/>
              </a:solidFill>
              <a:effectLst/>
              <a:latin typeface="Arial" pitchFamily="34" charset="0"/>
              <a:cs typeface="Arial" pitchFamily="34" charset="0"/>
            </a:endParaRPr>
          </a:p>
          <a:p>
            <a:pPr lvl="0" algn="justLow" rtl="1" eaLnBrk="0" fontAlgn="base" hangingPunct="0">
              <a:spcBef>
                <a:spcPct val="0"/>
              </a:spcBef>
              <a:spcAft>
                <a:spcPct val="0"/>
              </a:spcAf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لا يستطيع النبات تغيير الظروف البيئية التي يعيش فيها ولكن بعض الأنواع النباتية القادرة على مقاومة نوع معين من الإجهاد تستطيع أن تمنع أو تقلل من دخول الإجهاد إلى داخلها وبذلك فهي تتجنب </a:t>
            </a:r>
            <a:r>
              <a:rPr kumimoji="0" lang="ar-SA"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الوصول إلى حالة </a:t>
            </a:r>
            <a:r>
              <a:rPr kumimoji="0" lang="ar-SA"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إتزان</a:t>
            </a:r>
            <a:r>
              <a:rPr kumimoji="0" lang="ar-SA"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مع </a:t>
            </a:r>
            <a:r>
              <a:rPr kumimoji="0" lang="ar-SA"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الإجهاد</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والنباتات التي تقاوم الإجهاد بهذه الطريقة إما أن تستخدم طرقاً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فيزيائية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(طبيعية) تعزل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بها</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أنسجتها من الإجهاد أو تستخدم طرقاً كيميائية أو </a:t>
            </a:r>
            <a:r>
              <a:rPr lang="ar-SA" sz="2000" b="1" dirty="0" err="1" smtClean="0">
                <a:solidFill>
                  <a:schemeClr val="bg1"/>
                </a:solidFill>
                <a:latin typeface="Times New Roman" pitchFamily="18" charset="0"/>
                <a:ea typeface="Calibri" pitchFamily="34" charset="0"/>
                <a:cs typeface="Times New Roman" pitchFamily="18" charset="0"/>
              </a:rPr>
              <a:t>أيضية</a:t>
            </a:r>
            <a:r>
              <a:rPr lang="ar-SA" sz="2000" b="1" dirty="0" smtClean="0">
                <a:solidFill>
                  <a:schemeClr val="bg1"/>
                </a:solidFill>
                <a:latin typeface="Times New Roman" pitchFamily="18" charset="0"/>
                <a:ea typeface="Calibri" pitchFamily="34" charset="0"/>
                <a:cs typeface="Times New Roman" pitchFamily="18" charset="0"/>
              </a:rPr>
              <a:t> </a:t>
            </a:r>
            <a:r>
              <a:rPr lang="ar-SA" sz="2000" b="1" dirty="0" err="1" smtClean="0">
                <a:solidFill>
                  <a:schemeClr val="bg1"/>
                </a:solidFill>
                <a:latin typeface="Times New Roman" pitchFamily="18" charset="0"/>
                <a:ea typeface="Calibri" pitchFamily="34" charset="0"/>
                <a:cs typeface="Times New Roman" pitchFamily="18" charset="0"/>
              </a:rPr>
              <a:t>لإستبعاد</a:t>
            </a:r>
            <a:r>
              <a:rPr lang="ar-SA" sz="2000" b="1" dirty="0" smtClean="0">
                <a:solidFill>
                  <a:schemeClr val="bg1"/>
                </a:solidFill>
                <a:latin typeface="Times New Roman" pitchFamily="18" charset="0"/>
                <a:ea typeface="Calibri" pitchFamily="34" charset="0"/>
                <a:cs typeface="Times New Roman" pitchFamily="18" charset="0"/>
              </a:rPr>
              <a:t> الإجهاد </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مثلاً بعض النباتات التي تعيش في بيئة مالحة تقاوم الإجهاد بالتجنب تشمل كذلك تجنب الشد الذي من الممكن أن يحدثه الإجهاد.</a:t>
            </a:r>
            <a:endParaRPr kumimoji="0" lang="ar-SA" sz="3200" b="1" i="0" u="none" strike="noStrike" cap="none" normalizeH="0" baseline="0" dirty="0" smtClean="0">
              <a:ln>
                <a:noFill/>
              </a:ln>
              <a:solidFill>
                <a:schemeClr val="bg1"/>
              </a:solidFill>
              <a:effectLst/>
              <a:latin typeface="Arial" pitchFamily="34" charset="0"/>
              <a:cs typeface="Arial" pitchFamily="34" charset="0"/>
            </a:endParaRPr>
          </a:p>
        </p:txBody>
      </p:sp>
      <p:sp>
        <p:nvSpPr>
          <p:cNvPr id="31746" name="Rectangle 2"/>
          <p:cNvSpPr>
            <a:spLocks noChangeArrowheads="1"/>
          </p:cNvSpPr>
          <p:nvPr/>
        </p:nvSpPr>
        <p:spPr bwMode="auto">
          <a:xfrm>
            <a:off x="-1" y="3735288"/>
            <a:ext cx="9144001"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تحمل الإجهاد </a:t>
            </a:r>
            <a:r>
              <a:rPr kumimoji="0" lang="en-US"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Stress tolerance)</a:t>
            </a:r>
            <a:r>
              <a:rPr kumimoji="0" lang="ar-SA" sz="24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a:t>
            </a: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2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لا تستطيع بعض النباتات منع دخول الإجهاد إلى أنسجتها ولكنها مع ذلك تقاوم الإجهاد مع أن خلاياها تحتوي على الإجهاد وبالتالي فإن أنسجتها معرضة للشد الذي من الممكن أن يسببه الإجهاد وهي إما أن تمنع حدوث الشد أو تقلل من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حدوثه.</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endParaRPr kumimoji="0" lang="en-US" sz="11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النباتات التي تقاوم الإجهاد بالتحمل قادرة على </a:t>
            </a:r>
            <a:r>
              <a:rPr kumimoji="0" lang="ar-SA"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الوصول إلى </a:t>
            </a:r>
            <a:r>
              <a:rPr kumimoji="0" lang="ar-SA" sz="20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إتزان</a:t>
            </a:r>
            <a:r>
              <a:rPr kumimoji="0" lang="ar-SA" sz="20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مع الإجهاد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ولكنها لا تتضرر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به</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وهي قادرة على منع ضرر الشد الذي يحدثه الإجهاد أو تقليله أو إصلاحه</a:t>
            </a:r>
            <a:r>
              <a:rPr kumimoji="0" lang="ar-SA" sz="11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ar-SA" sz="16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2047" y="226367"/>
            <a:ext cx="2597186" cy="461665"/>
          </a:xfrm>
          <a:prstGeom prst="rect">
            <a:avLst/>
          </a:prstGeom>
        </p:spPr>
        <p:txBody>
          <a:bodyPr wrap="none">
            <a:spAutoFit/>
          </a:bodyPr>
          <a:lstStyle/>
          <a:p>
            <a:pPr algn="r" rtl="1"/>
            <a:r>
              <a:rPr lang="ar-SA" sz="2400" b="1" dirty="0">
                <a:solidFill>
                  <a:srgbClr val="FFFF00"/>
                </a:solidFill>
                <a:cs typeface="+mj-cs"/>
              </a:rPr>
              <a:t>التأقلم </a:t>
            </a:r>
            <a:r>
              <a:rPr lang="en-US" sz="2400" b="1" dirty="0" smtClean="0">
                <a:solidFill>
                  <a:srgbClr val="FFFF00"/>
                </a:solidFill>
                <a:latin typeface="Times New Roman" panose="02020603050405020304" pitchFamily="18" charset="0"/>
                <a:cs typeface="Times New Roman" panose="02020603050405020304" pitchFamily="18" charset="0"/>
              </a:rPr>
              <a:t>(Adaptation)</a:t>
            </a:r>
            <a:r>
              <a:rPr lang="en-US" sz="2400" b="1" dirty="0" smtClean="0">
                <a:solidFill>
                  <a:srgbClr val="FFFF00"/>
                </a:solidFill>
                <a:cs typeface="+mj-cs"/>
              </a:rPr>
              <a:t> </a:t>
            </a:r>
            <a:endParaRPr lang="en-US" sz="2400" b="1" dirty="0">
              <a:solidFill>
                <a:srgbClr val="FFFF00"/>
              </a:solidFill>
              <a:cs typeface="+mj-cs"/>
            </a:endParaRPr>
          </a:p>
        </p:txBody>
      </p:sp>
      <p:sp>
        <p:nvSpPr>
          <p:cNvPr id="3" name="Rectangle 2"/>
          <p:cNvSpPr/>
          <p:nvPr/>
        </p:nvSpPr>
        <p:spPr>
          <a:xfrm>
            <a:off x="3409399" y="762000"/>
            <a:ext cx="4984674" cy="1938992"/>
          </a:xfrm>
          <a:prstGeom prst="rect">
            <a:avLst/>
          </a:prstGeom>
        </p:spPr>
        <p:txBody>
          <a:bodyPr wrap="square">
            <a:spAutoFit/>
          </a:bodyPr>
          <a:lstStyle/>
          <a:p>
            <a:pPr algn="just" rtl="1">
              <a:lnSpc>
                <a:spcPct val="150000"/>
              </a:lnSpc>
            </a:pPr>
            <a:r>
              <a:rPr lang="ar-SA" sz="2000" b="1" dirty="0">
                <a:solidFill>
                  <a:schemeClr val="bg1">
                    <a:lumMod val="95000"/>
                  </a:schemeClr>
                </a:solidFill>
                <a:cs typeface="+mj-cs"/>
              </a:rPr>
              <a:t>أي صفة في الكائن الحي لها فائدة في مساعدته على العيش في ظروف معينة في موطنه تسمى تأقلماً وهذه الصفة تمكن الكائن من الإستفادة التامة من المواد المتوفرة في موطنه واستخدامه مثل استخدام العناصر الغذائية والماء والضوء</a:t>
            </a:r>
            <a:endParaRPr lang="en-US" sz="2000" b="1" dirty="0">
              <a:solidFill>
                <a:schemeClr val="bg1">
                  <a:lumMod val="95000"/>
                </a:schemeClr>
              </a:solidFill>
              <a:cs typeface="+mj-cs"/>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3400" y="417758"/>
            <a:ext cx="2667000" cy="23907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 name="Straight Connector 4"/>
          <p:cNvCxnSpPr/>
          <p:nvPr/>
        </p:nvCxnSpPr>
        <p:spPr>
          <a:xfrm flipH="1">
            <a:off x="533400" y="2971800"/>
            <a:ext cx="8001000"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404413" y="3200400"/>
            <a:ext cx="4989659" cy="1938992"/>
          </a:xfrm>
          <a:prstGeom prst="rect">
            <a:avLst/>
          </a:prstGeom>
        </p:spPr>
        <p:txBody>
          <a:bodyPr wrap="square">
            <a:spAutoFit/>
          </a:bodyPr>
          <a:lstStyle/>
          <a:p>
            <a:pPr algn="just" rtl="1">
              <a:lnSpc>
                <a:spcPct val="150000"/>
              </a:lnSpc>
            </a:pPr>
            <a:r>
              <a:rPr lang="ar-SA" sz="2000" b="1" dirty="0">
                <a:solidFill>
                  <a:schemeClr val="bg1">
                    <a:lumMod val="95000"/>
                  </a:schemeClr>
                </a:solidFill>
                <a:cs typeface="+mj-cs"/>
              </a:rPr>
              <a:t>حدث أثناء تطور المملكة النباتية العديد من التحورات التركيبية والوظيفية، وكان ذلك نتيجة الطفرات الوراثية أو نتيجة الإتحاد العشوائي للجينات. بعض التحورات الناتجة لها فائدة أحيائية في مساعدة النبات على العيش والتكاثر</a:t>
            </a:r>
            <a:endParaRPr lang="en-US" sz="2000" b="1" dirty="0">
              <a:solidFill>
                <a:schemeClr val="bg1">
                  <a:lumMod val="95000"/>
                </a:schemeClr>
              </a:solidFill>
              <a:cs typeface="+mj-cs"/>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xmlns="" val="0"/>
              </a:ext>
            </a:extLst>
          </a:blip>
          <a:srcRect r="43770"/>
          <a:stretch/>
        </p:blipFill>
        <p:spPr>
          <a:xfrm>
            <a:off x="533400" y="3200400"/>
            <a:ext cx="2667000" cy="2400980"/>
          </a:xfrm>
          <a:prstGeom prst="rect">
            <a:avLst/>
          </a:prstGeom>
        </p:spPr>
      </p:pic>
    </p:spTree>
    <p:extLst>
      <p:ext uri="{BB962C8B-B14F-4D97-AF65-F5344CB8AC3E}">
        <p14:creationId xmlns:p14="http://schemas.microsoft.com/office/powerpoint/2010/main" xmlns="" val="423469856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circle(in)">
                                      <p:cBhvr>
                                        <p:cTn id="15" dur="1500"/>
                                        <p:tgtEl>
                                          <p:spTgt spid="1026"/>
                                        </p:tgtEl>
                                      </p:cBhvr>
                                    </p:animEffect>
                                  </p:childTnLst>
                                </p:cTn>
                              </p:par>
                            </p:childTnLst>
                          </p:cTn>
                        </p:par>
                        <p:par>
                          <p:cTn id="16" fill="hold">
                            <p:stCondLst>
                              <p:cond delay="3000"/>
                            </p:stCondLst>
                            <p:childTnLst>
                              <p:par>
                                <p:cTn id="17" presetID="16" presetClass="entr" presetSubtype="2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1000"/>
                                        <p:tgtEl>
                                          <p:spTgt spid="5"/>
                                        </p:tgtEl>
                                      </p:cBhvr>
                                    </p:animEffect>
                                  </p:childTnLst>
                                </p:cTn>
                              </p:par>
                            </p:childTnLst>
                          </p:cTn>
                        </p:par>
                        <p:par>
                          <p:cTn id="20" fill="hold">
                            <p:stCondLst>
                              <p:cond delay="40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Effect transition="in" filter="fade">
                                      <p:cBhvr>
                                        <p:cTn id="25" dur="1000"/>
                                        <p:tgtEl>
                                          <p:spTgt spid="7"/>
                                        </p:tgtEl>
                                      </p:cBhvr>
                                    </p:animEffect>
                                  </p:childTnLst>
                                </p:cTn>
                              </p:par>
                            </p:childTnLst>
                          </p:cTn>
                        </p:par>
                        <p:par>
                          <p:cTn id="26" fill="hold">
                            <p:stCondLst>
                              <p:cond delay="5000"/>
                            </p:stCondLst>
                            <p:childTnLst>
                              <p:par>
                                <p:cTn id="27" presetID="14" presetClass="entr" presetSubtype="1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638800" y="457200"/>
            <a:ext cx="2263760" cy="400110"/>
          </a:xfrm>
          <a:prstGeom prst="rect">
            <a:avLst/>
          </a:prstGeom>
        </p:spPr>
        <p:txBody>
          <a:bodyPr wrap="none">
            <a:spAutoFit/>
          </a:bodyPr>
          <a:lstStyle/>
          <a:p>
            <a:pPr algn="r" rtl="1"/>
            <a:r>
              <a:rPr lang="ar-SA" sz="2000" b="1" dirty="0">
                <a:solidFill>
                  <a:srgbClr val="FFFF00"/>
                </a:solidFill>
                <a:cs typeface="+mj-cs"/>
              </a:rPr>
              <a:t>التقسية </a:t>
            </a:r>
            <a:r>
              <a:rPr lang="ar-SA" sz="2000" b="1" dirty="0" smtClean="0">
                <a:solidFill>
                  <a:srgbClr val="FFFF00"/>
                </a:solidFill>
                <a:cs typeface="+mj-cs"/>
              </a:rPr>
              <a:t>(</a:t>
            </a:r>
            <a:r>
              <a:rPr lang="en-US" sz="2000" b="1" dirty="0" smtClean="0">
                <a:solidFill>
                  <a:srgbClr val="FFFF00"/>
                </a:solidFill>
                <a:latin typeface="Times New Roman" panose="02020603050405020304" pitchFamily="18" charset="0"/>
                <a:cs typeface="Times New Roman" panose="02020603050405020304" pitchFamily="18" charset="0"/>
              </a:rPr>
              <a:t>(Hardening </a:t>
            </a:r>
            <a:endParaRPr lang="en-US" sz="2000" b="1" dirty="0">
              <a:solidFill>
                <a:srgbClr val="FFFF00"/>
              </a:solidFill>
              <a:latin typeface="Times New Roman" panose="02020603050405020304" pitchFamily="18" charset="0"/>
              <a:cs typeface="Times New Roman" panose="02020603050405020304" pitchFamily="18" charset="0"/>
            </a:endParaRPr>
          </a:p>
        </p:txBody>
      </p:sp>
      <p:sp>
        <p:nvSpPr>
          <p:cNvPr id="3" name="Rectangle 2"/>
          <p:cNvSpPr/>
          <p:nvPr/>
        </p:nvSpPr>
        <p:spPr>
          <a:xfrm>
            <a:off x="3581400" y="893629"/>
            <a:ext cx="4754859" cy="3323987"/>
          </a:xfrm>
          <a:prstGeom prst="rect">
            <a:avLst/>
          </a:prstGeom>
        </p:spPr>
        <p:txBody>
          <a:bodyPr wrap="square">
            <a:spAutoFit/>
          </a:bodyPr>
          <a:lstStyle/>
          <a:p>
            <a:pPr algn="just" rtl="1">
              <a:lnSpc>
                <a:spcPct val="150000"/>
              </a:lnSpc>
            </a:pPr>
            <a:r>
              <a:rPr lang="ar-SA" sz="2000" b="1" dirty="0" smtClean="0">
                <a:solidFill>
                  <a:schemeClr val="bg1"/>
                </a:solidFill>
                <a:cs typeface="+mj-cs"/>
              </a:rPr>
              <a:t>يمكن التقليل من أضرار الإجهاد الشديد عن النبات بتعريضها إلى </a:t>
            </a:r>
            <a:r>
              <a:rPr lang="ar-SA" sz="2000" b="1" dirty="0">
                <a:solidFill>
                  <a:schemeClr val="bg1"/>
                </a:solidFill>
                <a:cs typeface="+mj-cs"/>
              </a:rPr>
              <a:t>دورات من الإجهاد </a:t>
            </a:r>
            <a:r>
              <a:rPr lang="ar-SA" sz="2000" b="1" dirty="0" smtClean="0">
                <a:solidFill>
                  <a:schemeClr val="bg1"/>
                </a:solidFill>
                <a:cs typeface="+mj-cs"/>
              </a:rPr>
              <a:t>الخفيف، </a:t>
            </a:r>
            <a:r>
              <a:rPr lang="ar-SA" sz="2000" b="1" dirty="0">
                <a:solidFill>
                  <a:schemeClr val="bg1"/>
                </a:solidFill>
                <a:cs typeface="+mj-cs"/>
              </a:rPr>
              <a:t>مثلاً تعريض النبات إلى إجهاد جفاف خفيف ( تقسية ضد الإجهاد) بتقليل عدد مرات الري والتي تؤدي إلى نقص في حجم الأوراق وزيادة في سمك الأدمة وزيادة النسبة بين المجموع الجذري إلى المجموع الخضري تساعد النبات على مقاومة إجهاد الجفاف الشديد.</a:t>
            </a:r>
            <a:endParaRPr lang="en-US" sz="2000" b="1" dirty="0">
              <a:solidFill>
                <a:schemeClr val="bg1"/>
              </a:solidFill>
              <a:cs typeface="+mj-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1066800"/>
            <a:ext cx="3037036" cy="2137913"/>
          </a:xfrm>
          <a:prstGeom prst="rect">
            <a:avLst/>
          </a:prstGeom>
        </p:spPr>
      </p:pic>
      <p:pic>
        <p:nvPicPr>
          <p:cNvPr id="5"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4572000"/>
            <a:ext cx="3133949" cy="1757949"/>
          </a:xfrm>
          <a:prstGeom prst="rect">
            <a:avLst/>
          </a:prstGeom>
        </p:spPr>
      </p:pic>
    </p:spTree>
    <p:extLst>
      <p:ext uri="{BB962C8B-B14F-4D97-AF65-F5344CB8AC3E}">
        <p14:creationId xmlns:p14="http://schemas.microsoft.com/office/powerpoint/2010/main" xmlns="" val="38783745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750"/>
                                        <p:tgtEl>
                                          <p:spTgt spid="2"/>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1000"/>
                                        <p:tgtEl>
                                          <p:spTgt spid="4"/>
                                        </p:tgtEl>
                                      </p:cBhvr>
                                    </p:animEffect>
                                  </p:childTnLst>
                                </p:cTn>
                              </p:par>
                            </p:childTnLst>
                          </p:cTn>
                        </p:par>
                        <p:par>
                          <p:cTn id="16" fill="hold">
                            <p:stCondLst>
                              <p:cond delay="2500"/>
                            </p:stCondLst>
                            <p:childTnLst>
                              <p:par>
                                <p:cTn id="17" presetID="6" presetClass="exit" presetSubtype="32" fill="hold" grpId="1" nodeType="afterEffect">
                                  <p:stCondLst>
                                    <p:cond delay="2000"/>
                                  </p:stCondLst>
                                  <p:childTnLst>
                                    <p:animEffect transition="out" filter="circle(out)">
                                      <p:cBhvr>
                                        <p:cTn id="18" dur="1500"/>
                                        <p:tgtEl>
                                          <p:spTgt spid="2"/>
                                        </p:tgtEl>
                                      </p:cBhvr>
                                    </p:animEffect>
                                    <p:set>
                                      <p:cBhvr>
                                        <p:cTn id="19" dur="1" fill="hold">
                                          <p:stCondLst>
                                            <p:cond delay="1499"/>
                                          </p:stCondLst>
                                        </p:cTn>
                                        <p:tgtEl>
                                          <p:spTgt spid="2"/>
                                        </p:tgtEl>
                                        <p:attrNameLst>
                                          <p:attrName>style.visibility</p:attrName>
                                        </p:attrNameLst>
                                      </p:cBhvr>
                                      <p:to>
                                        <p:strVal val="hidden"/>
                                      </p:to>
                                    </p:set>
                                  </p:childTnLst>
                                </p:cTn>
                              </p:par>
                              <p:par>
                                <p:cTn id="20" presetID="6" presetClass="exit" presetSubtype="32" fill="hold" grpId="1" nodeType="withEffect">
                                  <p:stCondLst>
                                    <p:cond delay="2000"/>
                                  </p:stCondLst>
                                  <p:childTnLst>
                                    <p:animEffect transition="out" filter="circle(out)">
                                      <p:cBhvr>
                                        <p:cTn id="21" dur="1500"/>
                                        <p:tgtEl>
                                          <p:spTgt spid="3"/>
                                        </p:tgtEl>
                                      </p:cBhvr>
                                    </p:animEffect>
                                    <p:set>
                                      <p:cBhvr>
                                        <p:cTn id="22" dur="1" fill="hold">
                                          <p:stCondLst>
                                            <p:cond delay="1499"/>
                                          </p:stCondLst>
                                        </p:cTn>
                                        <p:tgtEl>
                                          <p:spTgt spid="3"/>
                                        </p:tgtEl>
                                        <p:attrNameLst>
                                          <p:attrName>style.visibility</p:attrName>
                                        </p:attrNameLst>
                                      </p:cBhvr>
                                      <p:to>
                                        <p:strVal val="hidden"/>
                                      </p:to>
                                    </p:set>
                                  </p:childTnLst>
                                </p:cTn>
                              </p:par>
                              <p:par>
                                <p:cTn id="23" presetID="6" presetClass="exit" presetSubtype="32" fill="hold" nodeType="withEffect">
                                  <p:stCondLst>
                                    <p:cond delay="2000"/>
                                  </p:stCondLst>
                                  <p:childTnLst>
                                    <p:animEffect transition="out" filter="circle(out)">
                                      <p:cBhvr>
                                        <p:cTn id="24" dur="1500"/>
                                        <p:tgtEl>
                                          <p:spTgt spid="4"/>
                                        </p:tgtEl>
                                      </p:cBhvr>
                                    </p:animEffect>
                                    <p:set>
                                      <p:cBhvr>
                                        <p:cTn id="25" dur="1" fill="hold">
                                          <p:stCondLst>
                                            <p:cond delay="1499"/>
                                          </p:stCondLst>
                                        </p:cTn>
                                        <p:tgtEl>
                                          <p:spTgt spid="4"/>
                                        </p:tgtEl>
                                        <p:attrNameLst>
                                          <p:attrName>style.visibility</p:attrName>
                                        </p:attrNameLst>
                                      </p:cBhvr>
                                      <p:to>
                                        <p:strVal val="hidden"/>
                                      </p:to>
                                    </p:set>
                                  </p:childTnLst>
                                </p:cTn>
                              </p:par>
                            </p:childTnLst>
                          </p:cTn>
                        </p:par>
                        <p:par>
                          <p:cTn id="26" fill="hold">
                            <p:stCondLst>
                              <p:cond delay="6000"/>
                            </p:stCondLst>
                            <p:childTnLst>
                              <p:par>
                                <p:cTn id="27" presetID="14" presetClass="entr" presetSubtype="1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1752600"/>
            <a:ext cx="5867400" cy="1828386"/>
          </a:xfrm>
          <a:prstGeom prst="rect">
            <a:avLst/>
          </a:prstGeom>
        </p:spPr>
        <p:txBody>
          <a:bodyPr wrap="square">
            <a:spAutoFit/>
          </a:bodyPr>
          <a:lstStyle/>
          <a:p>
            <a:pPr algn="ctr">
              <a:lnSpc>
                <a:spcPct val="150000"/>
              </a:lnSpc>
            </a:pPr>
            <a:r>
              <a:rPr lang="ar-SA" sz="4000" b="1" dirty="0">
                <a:solidFill>
                  <a:srgbClr val="FFFF00"/>
                </a:solidFill>
                <a:cs typeface="+mj-cs"/>
              </a:rPr>
              <a:t>مقدمة</a:t>
            </a:r>
          </a:p>
          <a:p>
            <a:pPr algn="ctr">
              <a:lnSpc>
                <a:spcPct val="150000"/>
              </a:lnSpc>
            </a:pPr>
            <a:r>
              <a:rPr lang="ar-SA" sz="4000" b="1" dirty="0">
                <a:solidFill>
                  <a:srgbClr val="FFFF00"/>
                </a:solidFill>
                <a:cs typeface="+mj-cs"/>
              </a:rPr>
              <a:t>فسيولوجيا </a:t>
            </a:r>
            <a:r>
              <a:rPr lang="ar-SA" sz="4000" b="1" dirty="0" smtClean="0">
                <a:solidFill>
                  <a:srgbClr val="FFFF00"/>
                </a:solidFill>
                <a:cs typeface="+mj-cs"/>
              </a:rPr>
              <a:t>الإجهاد</a:t>
            </a:r>
            <a:endParaRPr lang="ar-SA" sz="4000" b="1" dirty="0">
              <a:solidFill>
                <a:srgbClr val="FFFF00"/>
              </a:solidFill>
              <a:cs typeface="+mj-cs"/>
            </a:endParaRPr>
          </a:p>
        </p:txBody>
      </p:sp>
    </p:spTree>
    <p:extLst>
      <p:ext uri="{BB962C8B-B14F-4D97-AF65-F5344CB8AC3E}">
        <p14:creationId xmlns:p14="http://schemas.microsoft.com/office/powerpoint/2010/main" xmlns="" val="413169890"/>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152400"/>
            <a:ext cx="4953000" cy="954107"/>
          </a:xfrm>
          <a:prstGeom prst="rect">
            <a:avLst/>
          </a:prstGeom>
        </p:spPr>
        <p:txBody>
          <a:bodyPr wrap="square">
            <a:spAutoFit/>
          </a:bodyPr>
          <a:lstStyle/>
          <a:p>
            <a:pPr algn="ctr"/>
            <a:r>
              <a:rPr lang="ar-SA" sz="2800" b="1" u="sng" dirty="0">
                <a:solidFill>
                  <a:srgbClr val="FFFF00"/>
                </a:solidFill>
                <a:uFill>
                  <a:solidFill>
                    <a:srgbClr val="FF0000"/>
                  </a:solidFill>
                </a:uFill>
                <a:cs typeface="+mj-cs"/>
              </a:rPr>
              <a:t>مقدمة</a:t>
            </a:r>
          </a:p>
          <a:p>
            <a:pPr algn="ctr"/>
            <a:r>
              <a:rPr lang="en-US" sz="2800" b="1" u="sng" dirty="0">
                <a:solidFill>
                  <a:srgbClr val="FFFF00"/>
                </a:solidFill>
                <a:uFill>
                  <a:solidFill>
                    <a:srgbClr val="FF0000"/>
                  </a:solidFill>
                </a:uFill>
                <a:latin typeface="Times New Roman" panose="02020603050405020304" pitchFamily="18" charset="0"/>
                <a:cs typeface="Times New Roman" panose="02020603050405020304" pitchFamily="18" charset="0"/>
              </a:rPr>
              <a:t>Introduction</a:t>
            </a:r>
          </a:p>
        </p:txBody>
      </p:sp>
      <p:sp>
        <p:nvSpPr>
          <p:cNvPr id="3" name="Rectangle 2"/>
          <p:cNvSpPr/>
          <p:nvPr/>
        </p:nvSpPr>
        <p:spPr>
          <a:xfrm>
            <a:off x="2514600" y="2057400"/>
            <a:ext cx="6400800" cy="2400657"/>
          </a:xfrm>
          <a:prstGeom prst="rect">
            <a:avLst/>
          </a:prstGeom>
        </p:spPr>
        <p:txBody>
          <a:bodyPr wrap="square">
            <a:spAutoFit/>
          </a:bodyPr>
          <a:lstStyle/>
          <a:p>
            <a:pPr algn="just" rtl="1">
              <a:lnSpc>
                <a:spcPct val="150000"/>
              </a:lnSpc>
            </a:pPr>
            <a:r>
              <a:rPr lang="ar-SA" sz="2000" b="1" dirty="0">
                <a:solidFill>
                  <a:schemeClr val="bg1"/>
                </a:solidFill>
                <a:cs typeface="+mj-cs"/>
              </a:rPr>
              <a:t>كانت في البداية أبحاث علم البيئة وصفية، وكانت التجارب في علم الفسيولوجيا تقتصر على المختبر. ونظراً للإرتباط الكبير بين العوامل البيئية والعمليات الفسيولوجية والأيضية ونمو النبات وتطوره ظهر العديد من العلماء الذين يطالبون بربط الفسيولوجيا بالبيئة. وهناك عدد من أوائل الباحثين الذين أجروا التجارب الفسيولوجية والكيميائية على النبات في بيئته ومنهم:</a:t>
            </a:r>
            <a:endParaRPr lang="en-US" sz="2000" b="1" dirty="0">
              <a:solidFill>
                <a:schemeClr val="bg1"/>
              </a:solidFill>
              <a:cs typeface="+mj-cs"/>
            </a:endParaRPr>
          </a:p>
        </p:txBody>
      </p:sp>
      <p:sp>
        <p:nvSpPr>
          <p:cNvPr id="4" name="Rectangle 3"/>
          <p:cNvSpPr/>
          <p:nvPr/>
        </p:nvSpPr>
        <p:spPr>
          <a:xfrm>
            <a:off x="304800" y="2190690"/>
            <a:ext cx="1992853" cy="400110"/>
          </a:xfrm>
          <a:prstGeom prst="rect">
            <a:avLst/>
          </a:prstGeom>
        </p:spPr>
        <p:txBody>
          <a:bodyPr wrap="none">
            <a:spAutoFit/>
          </a:bodyPr>
          <a:lstStyle/>
          <a:p>
            <a:r>
              <a:rPr lang="en-US" sz="2000" b="1" dirty="0">
                <a:solidFill>
                  <a:schemeClr val="bg1"/>
                </a:solidFill>
                <a:latin typeface="Times New Roman" panose="02020603050405020304" pitchFamily="18" charset="0"/>
                <a:cs typeface="Times New Roman" panose="02020603050405020304" pitchFamily="18" charset="0"/>
              </a:rPr>
              <a:t>Richards (1915) </a:t>
            </a:r>
          </a:p>
        </p:txBody>
      </p:sp>
      <p:cxnSp>
        <p:nvCxnSpPr>
          <p:cNvPr id="6" name="Straight Connector 5"/>
          <p:cNvCxnSpPr/>
          <p:nvPr/>
        </p:nvCxnSpPr>
        <p:spPr>
          <a:xfrm>
            <a:off x="2362200" y="2190690"/>
            <a:ext cx="0" cy="215271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95542" y="2591512"/>
            <a:ext cx="1888850" cy="400110"/>
          </a:xfrm>
          <a:prstGeom prst="rect">
            <a:avLst/>
          </a:prstGeom>
        </p:spPr>
        <p:txBody>
          <a:bodyPr wrap="none">
            <a:spAutoFit/>
          </a:bodyPr>
          <a:lstStyle/>
          <a:p>
            <a:r>
              <a:rPr lang="en-US" sz="2000" b="1" dirty="0" err="1">
                <a:solidFill>
                  <a:schemeClr val="bg1"/>
                </a:solidFill>
                <a:latin typeface="Times New Roman" panose="02020603050405020304" pitchFamily="18" charset="0"/>
                <a:cs typeface="Times New Roman" panose="02020603050405020304" pitchFamily="18" charset="0"/>
              </a:rPr>
              <a:t>Spoeher</a:t>
            </a:r>
            <a:r>
              <a:rPr lang="en-US" sz="2000" b="1" dirty="0">
                <a:solidFill>
                  <a:schemeClr val="bg1"/>
                </a:solidFill>
                <a:latin typeface="Times New Roman" panose="02020603050405020304" pitchFamily="18" charset="0"/>
                <a:cs typeface="Times New Roman" panose="02020603050405020304" pitchFamily="18" charset="0"/>
              </a:rPr>
              <a:t> (1919) </a:t>
            </a:r>
          </a:p>
        </p:txBody>
      </p:sp>
      <p:sp>
        <p:nvSpPr>
          <p:cNvPr id="8" name="Rectangle 7"/>
          <p:cNvSpPr/>
          <p:nvPr/>
        </p:nvSpPr>
        <p:spPr>
          <a:xfrm>
            <a:off x="304800" y="3057673"/>
            <a:ext cx="2044342" cy="400110"/>
          </a:xfrm>
          <a:prstGeom prst="rect">
            <a:avLst/>
          </a:prstGeom>
        </p:spPr>
        <p:txBody>
          <a:bodyPr wrap="none">
            <a:spAutoFit/>
          </a:bodyPr>
          <a:lstStyle/>
          <a:p>
            <a:r>
              <a:rPr lang="en-US" sz="2000" b="1" dirty="0" err="1">
                <a:solidFill>
                  <a:schemeClr val="bg1"/>
                </a:solidFill>
                <a:latin typeface="Times New Roman" panose="02020603050405020304" pitchFamily="18" charset="0"/>
                <a:cs typeface="Times New Roman" panose="02020603050405020304" pitchFamily="18" charset="0"/>
              </a:rPr>
              <a:t>Schimper</a:t>
            </a:r>
            <a:r>
              <a:rPr lang="en-US" sz="2000" b="1" dirty="0">
                <a:solidFill>
                  <a:schemeClr val="bg1"/>
                </a:solidFill>
                <a:latin typeface="Times New Roman" panose="02020603050405020304" pitchFamily="18" charset="0"/>
                <a:cs typeface="Times New Roman" panose="02020603050405020304" pitchFamily="18" charset="0"/>
              </a:rPr>
              <a:t> (1898) </a:t>
            </a:r>
          </a:p>
        </p:txBody>
      </p:sp>
    </p:spTree>
    <p:extLst>
      <p:ext uri="{BB962C8B-B14F-4D97-AF65-F5344CB8AC3E}">
        <p14:creationId xmlns:p14="http://schemas.microsoft.com/office/powerpoint/2010/main" xmlns="" val="289734487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250"/>
                                        <p:tgtEl>
                                          <p:spTgt spid="2"/>
                                        </p:tgtEl>
                                      </p:cBhvr>
                                    </p:animEffect>
                                  </p:childTnLst>
                                </p:cTn>
                              </p:par>
                            </p:childTnLst>
                          </p:cTn>
                        </p:par>
                        <p:par>
                          <p:cTn id="8" fill="hold">
                            <p:stCondLst>
                              <p:cond delay="125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1250"/>
                                        <p:tgtEl>
                                          <p:spTgt spid="3"/>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3000"/>
                            </p:stCondLst>
                            <p:childTnLst>
                              <p:par>
                                <p:cTn id="17" presetID="16" presetClass="entr" presetSubtype="2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par>
                          <p:cTn id="20" fill="hold">
                            <p:stCondLst>
                              <p:cond delay="3500"/>
                            </p:stCondLst>
                            <p:childTnLst>
                              <p:par>
                                <p:cTn id="21" presetID="16" presetClass="entr" presetSubtype="37"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outVertical)">
                                      <p:cBhvr>
                                        <p:cTn id="23" dur="500"/>
                                        <p:tgtEl>
                                          <p:spTgt spid="7"/>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l="7571" t="19374" r="47967" b="10666"/>
          <a:stretch/>
        </p:blipFill>
        <p:spPr>
          <a:xfrm>
            <a:off x="685799" y="533400"/>
            <a:ext cx="4065663" cy="3346391"/>
          </a:xfrm>
          <a:prstGeom prst="rect">
            <a:avLst/>
          </a:prstGeom>
        </p:spPr>
      </p:pic>
      <p:cxnSp>
        <p:nvCxnSpPr>
          <p:cNvPr id="6" name="Straight Connector 5"/>
          <p:cNvCxnSpPr/>
          <p:nvPr/>
        </p:nvCxnSpPr>
        <p:spPr>
          <a:xfrm flipH="1">
            <a:off x="609600" y="4038600"/>
            <a:ext cx="8153400"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828800" y="4267200"/>
            <a:ext cx="6934200" cy="400110"/>
          </a:xfrm>
          <a:prstGeom prst="rect">
            <a:avLst/>
          </a:prstGeom>
          <a:noFill/>
        </p:spPr>
        <p:txBody>
          <a:bodyPr wrap="square" rtlCol="0">
            <a:spAutoFit/>
          </a:bodyPr>
          <a:lstStyle/>
          <a:p>
            <a:pPr algn="r" rtl="1"/>
            <a:r>
              <a:rPr lang="ar-SA" sz="2000" dirty="0" smtClean="0">
                <a:solidFill>
                  <a:schemeClr val="bg1"/>
                </a:solidFill>
                <a:cs typeface="+mj-cs"/>
              </a:rPr>
              <a:t>و يعود الفضل في إدخال مصطلح البيئة </a:t>
            </a:r>
            <a:r>
              <a:rPr lang="ar-SA" sz="2000" b="1" dirty="0" smtClean="0">
                <a:solidFill>
                  <a:schemeClr val="bg1"/>
                </a:solidFill>
                <a:cs typeface="+mj-cs"/>
              </a:rPr>
              <a:t>الجينية</a:t>
            </a:r>
            <a:r>
              <a:rPr lang="ar-SA" sz="2000" dirty="0" smtClean="0">
                <a:solidFill>
                  <a:schemeClr val="bg1"/>
                </a:solidFill>
                <a:cs typeface="+mj-cs"/>
              </a:rPr>
              <a:t> (</a:t>
            </a:r>
            <a:r>
              <a:rPr lang="en-US" sz="2000" dirty="0" smtClean="0">
                <a:solidFill>
                  <a:srgbClr val="FFFF00"/>
                </a:solidFill>
                <a:latin typeface="Times New Roman" panose="02020603050405020304" pitchFamily="18" charset="0"/>
                <a:cs typeface="Times New Roman" panose="02020603050405020304" pitchFamily="18" charset="0"/>
              </a:rPr>
              <a:t>Genecology</a:t>
            </a:r>
            <a:r>
              <a:rPr lang="ar-SA" sz="2000" dirty="0" smtClean="0">
                <a:solidFill>
                  <a:schemeClr val="bg1"/>
                </a:solidFill>
                <a:cs typeface="+mj-cs"/>
              </a:rPr>
              <a:t>) إلى العالم </a:t>
            </a:r>
            <a:endParaRPr lang="en-US" sz="2000" dirty="0">
              <a:solidFill>
                <a:schemeClr val="bg1"/>
              </a:solidFill>
              <a:cs typeface="+mj-cs"/>
            </a:endParaRPr>
          </a:p>
        </p:txBody>
      </p:sp>
      <p:sp>
        <p:nvSpPr>
          <p:cNvPr id="8" name="Rectangle 7"/>
          <p:cNvSpPr/>
          <p:nvPr/>
        </p:nvSpPr>
        <p:spPr>
          <a:xfrm>
            <a:off x="609600" y="4267200"/>
            <a:ext cx="1979132" cy="400110"/>
          </a:xfrm>
          <a:prstGeom prst="rect">
            <a:avLst/>
          </a:prstGeom>
          <a:solidFill>
            <a:schemeClr val="tx2">
              <a:lumMod val="75000"/>
            </a:schemeClr>
          </a:solidFill>
          <a:ln>
            <a:solidFill>
              <a:schemeClr val="bg1"/>
            </a:solidFill>
          </a:ln>
        </p:spPr>
        <p:txBody>
          <a:bodyPr wrap="none">
            <a:spAutoFit/>
          </a:bodyPr>
          <a:lstStyle/>
          <a:p>
            <a:r>
              <a:rPr lang="en-US" sz="2000" b="1" dirty="0" err="1">
                <a:solidFill>
                  <a:schemeClr val="bg1"/>
                </a:solidFill>
                <a:latin typeface="Times New Roman" panose="02020603050405020304" pitchFamily="18" charset="0"/>
                <a:cs typeface="Times New Roman" panose="02020603050405020304" pitchFamily="18" charset="0"/>
              </a:rPr>
              <a:t>Turesson</a:t>
            </a:r>
            <a:r>
              <a:rPr lang="en-US" sz="2000" b="1" dirty="0">
                <a:solidFill>
                  <a:schemeClr val="bg1"/>
                </a:solidFill>
                <a:latin typeface="Times New Roman" panose="02020603050405020304" pitchFamily="18" charset="0"/>
                <a:cs typeface="Times New Roman" panose="02020603050405020304" pitchFamily="18" charset="0"/>
              </a:rPr>
              <a:t> (1922) </a:t>
            </a: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51263"/>
          <a:stretch/>
        </p:blipFill>
        <p:spPr bwMode="auto">
          <a:xfrm>
            <a:off x="4751463" y="538104"/>
            <a:ext cx="3865486" cy="3341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462889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2000"/>
                            </p:stCondLst>
                            <p:childTnLst>
                              <p:par>
                                <p:cTn id="17" presetID="16" presetClass="entr" presetSubtype="37"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outVertical)">
                                      <p:cBhvr>
                                        <p:cTn id="19" dur="1000"/>
                                        <p:tgtEl>
                                          <p:spTgt spid="6"/>
                                        </p:tgtEl>
                                      </p:cBhvr>
                                    </p:animEffect>
                                  </p:childTnLst>
                                </p:cTn>
                              </p:par>
                            </p:childTnLst>
                          </p:cTn>
                        </p:par>
                        <p:par>
                          <p:cTn id="20" fill="hold">
                            <p:stCondLst>
                              <p:cond delay="3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1000"/>
                                        <p:tgtEl>
                                          <p:spTgt spid="7"/>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67200" y="990600"/>
            <a:ext cx="4343400" cy="1015663"/>
          </a:xfrm>
          <a:prstGeom prst="rect">
            <a:avLst/>
          </a:prstGeom>
        </p:spPr>
        <p:txBody>
          <a:bodyPr wrap="square">
            <a:spAutoFit/>
          </a:bodyPr>
          <a:lstStyle/>
          <a:p>
            <a:pPr algn="r" rtl="1">
              <a:lnSpc>
                <a:spcPct val="150000"/>
              </a:lnSpc>
            </a:pPr>
            <a:r>
              <a:rPr lang="ar-SA" sz="2000" b="1" dirty="0">
                <a:solidFill>
                  <a:schemeClr val="bg1"/>
                </a:solidFill>
                <a:cs typeface="+mj-cs"/>
              </a:rPr>
              <a:t>وقد جاء </a:t>
            </a:r>
            <a:r>
              <a:rPr lang="ar-SA" sz="2000" b="1" dirty="0" smtClean="0">
                <a:solidFill>
                  <a:schemeClr val="bg1"/>
                </a:solidFill>
                <a:cs typeface="+mj-cs"/>
              </a:rPr>
              <a:t>من بعد هؤلاء عدد </a:t>
            </a:r>
            <a:r>
              <a:rPr lang="ar-SA" sz="2000" b="1" dirty="0">
                <a:solidFill>
                  <a:schemeClr val="bg1"/>
                </a:solidFill>
                <a:cs typeface="+mj-cs"/>
              </a:rPr>
              <a:t>من العلماء الذين اهتموا بدراسة الفسيولوجيا البيئية للنباتات منهم </a:t>
            </a:r>
            <a:endParaRPr lang="en-US" sz="2000" b="1" dirty="0">
              <a:solidFill>
                <a:schemeClr val="bg1"/>
              </a:solidFill>
              <a:cs typeface="+mj-cs"/>
            </a:endParaRPr>
          </a:p>
        </p:txBody>
      </p:sp>
      <p:cxnSp>
        <p:nvCxnSpPr>
          <p:cNvPr id="4" name="Straight Connector 3"/>
          <p:cNvCxnSpPr/>
          <p:nvPr/>
        </p:nvCxnSpPr>
        <p:spPr>
          <a:xfrm>
            <a:off x="4343400" y="1114335"/>
            <a:ext cx="0" cy="1019265"/>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86485" y="990600"/>
            <a:ext cx="1702902" cy="400110"/>
          </a:xfrm>
          <a:prstGeom prst="rect">
            <a:avLst/>
          </a:prstGeom>
        </p:spPr>
        <p:txBody>
          <a:bodyPr wrap="none">
            <a:spAutoFit/>
          </a:bodyPr>
          <a:lstStyle/>
          <a:p>
            <a:pPr algn="r" rtl="1"/>
            <a:r>
              <a:rPr lang="en-US" sz="2000" b="1" dirty="0">
                <a:solidFill>
                  <a:schemeClr val="bg1"/>
                </a:solidFill>
                <a:latin typeface="Times New Roman" panose="02020603050405020304" pitchFamily="18" charset="0"/>
                <a:cs typeface="Times New Roman" panose="02020603050405020304" pitchFamily="18" charset="0"/>
              </a:rPr>
              <a:t>Huber (1935) </a:t>
            </a:r>
          </a:p>
        </p:txBody>
      </p:sp>
      <p:sp>
        <p:nvSpPr>
          <p:cNvPr id="6" name="Rectangle 5"/>
          <p:cNvSpPr/>
          <p:nvPr/>
        </p:nvSpPr>
        <p:spPr>
          <a:xfrm>
            <a:off x="1781553" y="1001489"/>
            <a:ext cx="2513830" cy="400110"/>
          </a:xfrm>
          <a:prstGeom prst="rect">
            <a:avLst/>
          </a:prstGeom>
        </p:spPr>
        <p:txBody>
          <a:bodyPr wrap="none">
            <a:spAutoFit/>
          </a:bodyPr>
          <a:lstStyle/>
          <a:p>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err="1" smtClean="0">
                <a:solidFill>
                  <a:schemeClr val="bg1"/>
                </a:solidFill>
                <a:latin typeface="Times New Roman" panose="02020603050405020304" pitchFamily="18" charset="0"/>
                <a:cs typeface="Times New Roman" panose="02020603050405020304" pitchFamily="18" charset="0"/>
              </a:rPr>
              <a:t>Lundegardh</a:t>
            </a:r>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a:solidFill>
                  <a:schemeClr val="bg1"/>
                </a:solidFill>
                <a:latin typeface="Times New Roman" panose="02020603050405020304" pitchFamily="18" charset="0"/>
                <a:cs typeface="Times New Roman" panose="02020603050405020304" pitchFamily="18" charset="0"/>
              </a:rPr>
              <a:t>(1924) </a:t>
            </a:r>
          </a:p>
        </p:txBody>
      </p:sp>
      <p:sp>
        <p:nvSpPr>
          <p:cNvPr id="7" name="Rectangle 6"/>
          <p:cNvSpPr/>
          <p:nvPr/>
        </p:nvSpPr>
        <p:spPr>
          <a:xfrm>
            <a:off x="149896" y="1423912"/>
            <a:ext cx="1579278" cy="400110"/>
          </a:xfrm>
          <a:prstGeom prst="rect">
            <a:avLst/>
          </a:prstGeom>
        </p:spPr>
        <p:txBody>
          <a:bodyPr wrap="none">
            <a:spAutoFit/>
          </a:bodyPr>
          <a:lstStyle/>
          <a:p>
            <a:pPr algn="r" rtl="1"/>
            <a:r>
              <a:rPr lang="en-US" sz="2000" b="1" dirty="0" err="1">
                <a:solidFill>
                  <a:schemeClr val="bg1"/>
                </a:solidFill>
                <a:latin typeface="Times New Roman" panose="02020603050405020304" pitchFamily="18" charset="0"/>
                <a:cs typeface="Times New Roman" panose="02020603050405020304" pitchFamily="18" charset="0"/>
              </a:rPr>
              <a:t>Pisek</a:t>
            </a:r>
            <a:r>
              <a:rPr lang="en-US" sz="2000" b="1" dirty="0">
                <a:solidFill>
                  <a:schemeClr val="bg1"/>
                </a:solidFill>
                <a:latin typeface="Times New Roman" panose="02020603050405020304" pitchFamily="18" charset="0"/>
                <a:cs typeface="Times New Roman" panose="02020603050405020304" pitchFamily="18" charset="0"/>
              </a:rPr>
              <a:t> (1939) </a:t>
            </a:r>
          </a:p>
        </p:txBody>
      </p:sp>
      <p:sp>
        <p:nvSpPr>
          <p:cNvPr id="8" name="Rectangle 7"/>
          <p:cNvSpPr/>
          <p:nvPr/>
        </p:nvSpPr>
        <p:spPr>
          <a:xfrm>
            <a:off x="1697304" y="1473745"/>
            <a:ext cx="1980222" cy="400110"/>
          </a:xfrm>
          <a:prstGeom prst="rect">
            <a:avLst/>
          </a:prstGeom>
        </p:spPr>
        <p:txBody>
          <a:bodyPr wrap="none">
            <a:spAutoFit/>
          </a:bodyPr>
          <a:lstStyle/>
          <a:p>
            <a:pPr algn="r" rtl="1"/>
            <a:r>
              <a:rPr lang="en-US" sz="2000" b="1" dirty="0" smtClean="0">
                <a:solidFill>
                  <a:schemeClr val="bg1"/>
                </a:solidFill>
                <a:latin typeface="Times New Roman" panose="02020603050405020304" pitchFamily="18" charset="0"/>
                <a:cs typeface="Times New Roman" panose="02020603050405020304" pitchFamily="18" charset="0"/>
              </a:rPr>
              <a:t>- Stocker </a:t>
            </a:r>
            <a:r>
              <a:rPr lang="en-US" sz="2000" b="1" dirty="0">
                <a:solidFill>
                  <a:schemeClr val="bg1"/>
                </a:solidFill>
                <a:latin typeface="Times New Roman" panose="02020603050405020304" pitchFamily="18" charset="0"/>
                <a:cs typeface="Times New Roman" panose="02020603050405020304" pitchFamily="18" charset="0"/>
              </a:rPr>
              <a:t>(1928) </a:t>
            </a:r>
          </a:p>
        </p:txBody>
      </p:sp>
      <p:cxnSp>
        <p:nvCxnSpPr>
          <p:cNvPr id="10" name="Straight Connector 9"/>
          <p:cNvCxnSpPr/>
          <p:nvPr/>
        </p:nvCxnSpPr>
        <p:spPr>
          <a:xfrm flipH="1">
            <a:off x="381000" y="2133600"/>
            <a:ext cx="8153400"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09600" y="3276600"/>
            <a:ext cx="8327521" cy="1427955"/>
          </a:xfrm>
          <a:prstGeom prst="rect">
            <a:avLst/>
          </a:prstGeom>
        </p:spPr>
        <p:txBody>
          <a:bodyPr wrap="square">
            <a:spAutoFit/>
          </a:bodyPr>
          <a:lstStyle/>
          <a:p>
            <a:pPr algn="just" rtl="1">
              <a:lnSpc>
                <a:spcPct val="150000"/>
              </a:lnSpc>
            </a:pPr>
            <a:r>
              <a:rPr lang="ar-SA" sz="2000" b="1" dirty="0">
                <a:solidFill>
                  <a:srgbClr val="FFFF00"/>
                </a:solidFill>
                <a:cs typeface="+mj-cs"/>
              </a:rPr>
              <a:t>يهتم علم الفسيولوجيا البيئية بدراسة تأثير العوامل البيئية على العمليات الفسيولوجية والأيضية في النبات. هذا العلم يدمج بين علمي البيئة والفسيولوجيا ويهتم بالعلاقة بين العمليات الفسيولوجية وبيئة النبات.</a:t>
            </a:r>
            <a:endParaRPr lang="en-US" sz="2000" b="1" dirty="0">
              <a:solidFill>
                <a:srgbClr val="FFFF00"/>
              </a:solidFill>
              <a:cs typeface="+mj-cs"/>
            </a:endParaRPr>
          </a:p>
        </p:txBody>
      </p:sp>
    </p:spTree>
    <p:extLst>
      <p:ext uri="{BB962C8B-B14F-4D97-AF65-F5344CB8AC3E}">
        <p14:creationId xmlns:p14="http://schemas.microsoft.com/office/powerpoint/2010/main" xmlns="" val="361865699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1000"/>
                                        <p:tgtEl>
                                          <p:spTgt spid="4"/>
                                        </p:tgtEl>
                                      </p:cBhvr>
                                    </p:animEffect>
                                  </p:childTnLst>
                                </p:cTn>
                              </p:par>
                            </p:childTnLst>
                          </p:cTn>
                        </p:par>
                        <p:par>
                          <p:cTn id="14" fill="hold">
                            <p:stCondLst>
                              <p:cond delay="1500"/>
                            </p:stCondLst>
                            <p:childTnLst>
                              <p:par>
                                <p:cTn id="15" presetID="16" presetClass="entr" presetSubtype="37"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outVertical)">
                                      <p:cBhvr>
                                        <p:cTn id="17" dur="1000"/>
                                        <p:tgtEl>
                                          <p:spTgt spid="5"/>
                                        </p:tgtEl>
                                      </p:cBhvr>
                                    </p:animEffect>
                                  </p:childTnLst>
                                </p:cTn>
                              </p:par>
                            </p:childTnLst>
                          </p:cTn>
                        </p:par>
                        <p:par>
                          <p:cTn id="18" fill="hold">
                            <p:stCondLst>
                              <p:cond delay="2500"/>
                            </p:stCondLst>
                            <p:childTnLst>
                              <p:par>
                                <p:cTn id="19" presetID="22" presetClass="entr" presetSubtype="2"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right)">
                                      <p:cBhvr>
                                        <p:cTn id="21" dur="1000"/>
                                        <p:tgtEl>
                                          <p:spTgt spid="6"/>
                                        </p:tgtEl>
                                      </p:cBhvr>
                                    </p:animEffect>
                                  </p:childTnLst>
                                </p:cTn>
                              </p:par>
                            </p:childTnLst>
                          </p:cTn>
                        </p:par>
                        <p:par>
                          <p:cTn id="22" fill="hold">
                            <p:stCondLst>
                              <p:cond delay="3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1000"/>
                                        <p:tgtEl>
                                          <p:spTgt spid="7"/>
                                        </p:tgtEl>
                                      </p:cBhvr>
                                    </p:animEffect>
                                  </p:childTnLst>
                                </p:cTn>
                              </p:par>
                            </p:childTnLst>
                          </p:cTn>
                        </p:par>
                        <p:par>
                          <p:cTn id="26" fill="hold">
                            <p:stCondLst>
                              <p:cond delay="4500"/>
                            </p:stCondLst>
                            <p:childTnLst>
                              <p:par>
                                <p:cTn id="27" presetID="22" presetClass="entr" presetSubtype="2"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1000"/>
                                        <p:tgtEl>
                                          <p:spTgt spid="8"/>
                                        </p:tgtEl>
                                      </p:cBhvr>
                                    </p:animEffect>
                                  </p:childTnLst>
                                </p:cTn>
                              </p:par>
                            </p:childTnLst>
                          </p:cTn>
                        </p:par>
                        <p:par>
                          <p:cTn id="30" fill="hold">
                            <p:stCondLst>
                              <p:cond delay="5500"/>
                            </p:stCondLst>
                            <p:childTnLst>
                              <p:par>
                                <p:cTn id="31" presetID="16" presetClass="entr" presetSubtype="37"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outVertical)">
                                      <p:cBhvr>
                                        <p:cTn id="33" dur="1000"/>
                                        <p:tgtEl>
                                          <p:spTgt spid="10"/>
                                        </p:tgtEl>
                                      </p:cBhvr>
                                    </p:animEffect>
                                  </p:childTnLst>
                                </p:cTn>
                              </p:par>
                            </p:childTnLst>
                          </p:cTn>
                        </p:par>
                        <p:par>
                          <p:cTn id="34" fill="hold">
                            <p:stCondLst>
                              <p:cond delay="6500"/>
                            </p:stCondLst>
                            <p:childTnLst>
                              <p:par>
                                <p:cTn id="35" presetID="14" presetClass="entr" presetSubtype="1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62417" y="131835"/>
            <a:ext cx="2289408" cy="523220"/>
          </a:xfrm>
          <a:prstGeom prst="rect">
            <a:avLst/>
          </a:prstGeom>
        </p:spPr>
        <p:txBody>
          <a:bodyPr wrap="none">
            <a:spAutoFit/>
          </a:bodyPr>
          <a:lstStyle/>
          <a:p>
            <a:pPr algn="r" rtl="1"/>
            <a:r>
              <a:rPr lang="ar-SA" sz="2800" b="1" u="sng" dirty="0">
                <a:solidFill>
                  <a:srgbClr val="FFFF00"/>
                </a:solidFill>
                <a:uFill>
                  <a:solidFill>
                    <a:srgbClr val="FF0000"/>
                  </a:solidFill>
                </a:uFill>
                <a:latin typeface="Times New Roman" panose="02020603050405020304" pitchFamily="18" charset="0"/>
                <a:cs typeface="Times New Roman" panose="02020603050405020304" pitchFamily="18" charset="0"/>
              </a:rPr>
              <a:t>فسيولوجيا الإجهاد</a:t>
            </a:r>
          </a:p>
        </p:txBody>
      </p:sp>
      <p:sp>
        <p:nvSpPr>
          <p:cNvPr id="3" name="Rectangle 2"/>
          <p:cNvSpPr/>
          <p:nvPr/>
        </p:nvSpPr>
        <p:spPr>
          <a:xfrm>
            <a:off x="170204" y="1143000"/>
            <a:ext cx="8627272" cy="1938992"/>
          </a:xfrm>
          <a:prstGeom prst="rect">
            <a:avLst/>
          </a:prstGeom>
        </p:spPr>
        <p:txBody>
          <a:bodyPr wrap="square">
            <a:spAutoFit/>
          </a:bodyPr>
          <a:lstStyle/>
          <a:p>
            <a:pPr algn="just" rtl="1">
              <a:lnSpc>
                <a:spcPct val="150000"/>
              </a:lnSpc>
            </a:pPr>
            <a:r>
              <a:rPr lang="ar-SA" sz="2000" b="1" dirty="0">
                <a:solidFill>
                  <a:schemeClr val="bg1">
                    <a:lumMod val="95000"/>
                  </a:schemeClr>
                </a:solidFill>
                <a:cs typeface="+mj-cs"/>
              </a:rPr>
              <a:t>تتعرض العوامل البيئية المختلفة المحيطة بالنبات إلى تغيرات يومية وموسمية كبيرة وقد تكون بعض هذه التغيرات غير ملائمة لنمو النبات وتطوره وتؤثر هذه التغيرات على العمليات الفسيولوجية وقد ذكر </a:t>
            </a:r>
            <a:r>
              <a:rPr lang="en-US" sz="2000" b="1" dirty="0">
                <a:solidFill>
                  <a:srgbClr val="FFFF00"/>
                </a:solidFill>
                <a:latin typeface="Times New Roman" panose="02020603050405020304" pitchFamily="18" charset="0"/>
                <a:cs typeface="Times New Roman" panose="02020603050405020304" pitchFamily="18" charset="0"/>
              </a:rPr>
              <a:t>Leopold</a:t>
            </a:r>
            <a:r>
              <a:rPr lang="en-US" sz="2000" b="1" dirty="0">
                <a:solidFill>
                  <a:schemeClr val="bg1">
                    <a:lumMod val="95000"/>
                  </a:schemeClr>
                </a:solidFill>
                <a:latin typeface="Times New Roman" panose="02020603050405020304" pitchFamily="18" charset="0"/>
                <a:cs typeface="Times New Roman" panose="02020603050405020304" pitchFamily="18" charset="0"/>
              </a:rPr>
              <a:t> </a:t>
            </a:r>
            <a:r>
              <a:rPr lang="en-US" sz="2000" b="1" dirty="0">
                <a:solidFill>
                  <a:srgbClr val="FFFF00"/>
                </a:solidFill>
                <a:latin typeface="Times New Roman" panose="02020603050405020304" pitchFamily="18" charset="0"/>
                <a:cs typeface="Times New Roman" panose="02020603050405020304" pitchFamily="18" charset="0"/>
              </a:rPr>
              <a:t>and</a:t>
            </a:r>
            <a:r>
              <a:rPr lang="en-US" sz="2000" b="1" dirty="0">
                <a:solidFill>
                  <a:schemeClr val="bg1">
                    <a:lumMod val="95000"/>
                  </a:schemeClr>
                </a:solidFill>
                <a:latin typeface="Times New Roman" panose="02020603050405020304" pitchFamily="18" charset="0"/>
                <a:cs typeface="Times New Roman" panose="02020603050405020304" pitchFamily="18" charset="0"/>
              </a:rPr>
              <a:t> </a:t>
            </a:r>
            <a:r>
              <a:rPr lang="en-US" sz="2000" b="1" dirty="0" err="1">
                <a:solidFill>
                  <a:srgbClr val="FFFF00"/>
                </a:solidFill>
                <a:latin typeface="Times New Roman" panose="02020603050405020304" pitchFamily="18" charset="0"/>
                <a:cs typeface="Times New Roman" panose="02020603050405020304" pitchFamily="18" charset="0"/>
              </a:rPr>
              <a:t>Kriedemann</a:t>
            </a:r>
            <a:r>
              <a:rPr lang="en-US" sz="2000" b="1" dirty="0" smtClean="0">
                <a:solidFill>
                  <a:schemeClr val="bg1">
                    <a:lumMod val="95000"/>
                  </a:schemeClr>
                </a:solidFill>
                <a:latin typeface="Times New Roman" panose="02020603050405020304" pitchFamily="18" charset="0"/>
                <a:cs typeface="Times New Roman" panose="02020603050405020304" pitchFamily="18" charset="0"/>
              </a:rPr>
              <a:t>)</a:t>
            </a:r>
            <a:r>
              <a:rPr lang="ar-SA" sz="2000" b="1" dirty="0" smtClean="0">
                <a:solidFill>
                  <a:schemeClr val="bg1">
                    <a:lumMod val="95000"/>
                  </a:schemeClr>
                </a:solidFill>
                <a:latin typeface="Times New Roman" panose="02020603050405020304" pitchFamily="18" charset="0"/>
                <a:cs typeface="Times New Roman" panose="02020603050405020304" pitchFamily="18" charset="0"/>
              </a:rPr>
              <a:t>)</a:t>
            </a:r>
            <a:r>
              <a:rPr lang="en-US" sz="2000" b="1" dirty="0" smtClean="0">
                <a:solidFill>
                  <a:schemeClr val="bg1">
                    <a:lumMod val="95000"/>
                  </a:schemeClr>
                </a:solidFill>
                <a:latin typeface="Times New Roman" panose="02020603050405020304" pitchFamily="18" charset="0"/>
                <a:cs typeface="Times New Roman" panose="02020603050405020304" pitchFamily="18" charset="0"/>
              </a:rPr>
              <a:t> </a:t>
            </a:r>
            <a:r>
              <a:rPr lang="ar-SA" sz="2000" b="1" dirty="0">
                <a:solidFill>
                  <a:schemeClr val="bg1">
                    <a:lumMod val="95000"/>
                  </a:schemeClr>
                </a:solidFill>
                <a:cs typeface="+mj-cs"/>
              </a:rPr>
              <a:t>أربعة أنواع من التغيرات الفسيولوجية التي تسببها العوامل البيئية وهي:</a:t>
            </a:r>
            <a:endParaRPr lang="en-US" sz="2000" b="1" dirty="0">
              <a:solidFill>
                <a:schemeClr val="bg1">
                  <a:lumMod val="95000"/>
                </a:schemeClr>
              </a:solidFill>
              <a:cs typeface="+mj-cs"/>
            </a:endParaRPr>
          </a:p>
        </p:txBody>
      </p:sp>
      <p:sp>
        <p:nvSpPr>
          <p:cNvPr id="4" name="Rectangle 3"/>
          <p:cNvSpPr/>
          <p:nvPr/>
        </p:nvSpPr>
        <p:spPr>
          <a:xfrm>
            <a:off x="2362200" y="6096000"/>
            <a:ext cx="6364481" cy="553998"/>
          </a:xfrm>
          <a:prstGeom prst="rect">
            <a:avLst/>
          </a:prstGeom>
        </p:spPr>
        <p:txBody>
          <a:bodyPr wrap="square">
            <a:spAutoFit/>
          </a:bodyPr>
          <a:lstStyle/>
          <a:p>
            <a:pPr marL="285750" indent="-285750" algn="just" rtl="1">
              <a:lnSpc>
                <a:spcPct val="150000"/>
              </a:lnSpc>
              <a:buClr>
                <a:srgbClr val="FF0000"/>
              </a:buClr>
              <a:buFont typeface="Wingdings" panose="05000000000000000000" pitchFamily="2" charset="2"/>
              <a:buChar char="|"/>
            </a:pPr>
            <a:r>
              <a:rPr lang="ar-SA" sz="2000" b="1" dirty="0" smtClean="0">
                <a:solidFill>
                  <a:schemeClr val="bg1">
                    <a:lumMod val="95000"/>
                  </a:schemeClr>
                </a:solidFill>
                <a:cs typeface="+mj-cs"/>
              </a:rPr>
              <a:t>التغير </a:t>
            </a:r>
            <a:r>
              <a:rPr lang="ar-SA" sz="2000" b="1" dirty="0">
                <a:solidFill>
                  <a:schemeClr val="bg1">
                    <a:lumMod val="95000"/>
                  </a:schemeClr>
                </a:solidFill>
                <a:cs typeface="+mj-cs"/>
              </a:rPr>
              <a:t>في العامل البيئي من الممكن أن يحد من نجاح النبات وتوزيعه.</a:t>
            </a:r>
          </a:p>
        </p:txBody>
      </p:sp>
      <p:sp>
        <p:nvSpPr>
          <p:cNvPr id="5" name="Rectangle 4"/>
          <p:cNvSpPr/>
          <p:nvPr/>
        </p:nvSpPr>
        <p:spPr>
          <a:xfrm>
            <a:off x="2590800" y="3352800"/>
            <a:ext cx="6186381" cy="1015663"/>
          </a:xfrm>
          <a:prstGeom prst="rect">
            <a:avLst/>
          </a:prstGeom>
        </p:spPr>
        <p:txBody>
          <a:bodyPr wrap="square">
            <a:spAutoFit/>
          </a:bodyPr>
          <a:lstStyle/>
          <a:p>
            <a:pPr marL="285750" indent="-285750" algn="just" rtl="1">
              <a:lnSpc>
                <a:spcPct val="150000"/>
              </a:lnSpc>
              <a:buClr>
                <a:srgbClr val="FF0000"/>
              </a:buClr>
              <a:buFont typeface="Wingdings" panose="05000000000000000000" pitchFamily="2" charset="2"/>
              <a:buChar char=""/>
            </a:pPr>
            <a:r>
              <a:rPr lang="ar-SA" sz="2000" b="1" dirty="0">
                <a:solidFill>
                  <a:schemeClr val="bg1">
                    <a:lumMod val="95000"/>
                  </a:schemeClr>
                </a:solidFill>
                <a:cs typeface="+mj-cs"/>
              </a:rPr>
              <a:t>العامل البيئي من الممكن أن يسبب تغيرات في مكونات أو تركيب النبات مثل تأثير الضوء على اخضرار الأوراق وتمددها.</a:t>
            </a:r>
          </a:p>
        </p:txBody>
      </p:sp>
      <p:sp>
        <p:nvSpPr>
          <p:cNvPr id="6" name="Rectangle 5"/>
          <p:cNvSpPr/>
          <p:nvPr/>
        </p:nvSpPr>
        <p:spPr>
          <a:xfrm>
            <a:off x="2590799" y="4267200"/>
            <a:ext cx="6135881" cy="1015663"/>
          </a:xfrm>
          <a:prstGeom prst="rect">
            <a:avLst/>
          </a:prstGeom>
        </p:spPr>
        <p:txBody>
          <a:bodyPr wrap="square">
            <a:spAutoFit/>
          </a:bodyPr>
          <a:lstStyle/>
          <a:p>
            <a:pPr marL="285750" indent="-285750" algn="just" rtl="1">
              <a:lnSpc>
                <a:spcPct val="150000"/>
              </a:lnSpc>
              <a:buClr>
                <a:srgbClr val="FF0000"/>
              </a:buClr>
              <a:buFont typeface="Wingdings" panose="05000000000000000000" pitchFamily="2" charset="2"/>
              <a:buChar char="|"/>
            </a:pPr>
            <a:r>
              <a:rPr lang="ar-SA" sz="2000" b="1" dirty="0">
                <a:solidFill>
                  <a:schemeClr val="bg1">
                    <a:lumMod val="95000"/>
                  </a:schemeClr>
                </a:solidFill>
                <a:cs typeface="+mj-cs"/>
              </a:rPr>
              <a:t>التغير في البيئة قد يسبب تغيراً في تفاعلات البناء مثل تأثير الضوء وتركيز ثاني أكسيد الكربون على البناء الضوئي.</a:t>
            </a:r>
          </a:p>
        </p:txBody>
      </p:sp>
      <p:sp>
        <p:nvSpPr>
          <p:cNvPr id="7" name="Rectangle 6"/>
          <p:cNvSpPr/>
          <p:nvPr/>
        </p:nvSpPr>
        <p:spPr>
          <a:xfrm>
            <a:off x="2667000" y="5192216"/>
            <a:ext cx="6076710" cy="1015663"/>
          </a:xfrm>
          <a:prstGeom prst="rect">
            <a:avLst/>
          </a:prstGeom>
        </p:spPr>
        <p:txBody>
          <a:bodyPr wrap="square">
            <a:spAutoFit/>
          </a:bodyPr>
          <a:lstStyle/>
          <a:p>
            <a:pPr marL="285750" indent="-285750" algn="just" rtl="1">
              <a:lnSpc>
                <a:spcPct val="150000"/>
              </a:lnSpc>
              <a:buClr>
                <a:srgbClr val="FF0000"/>
              </a:buClr>
              <a:buFont typeface="Wingdings" panose="05000000000000000000" pitchFamily="2" charset="2"/>
              <a:buChar char="|"/>
            </a:pPr>
            <a:r>
              <a:rPr lang="ar-SA" sz="2000" b="1" dirty="0">
                <a:solidFill>
                  <a:schemeClr val="bg1">
                    <a:lumMod val="95000"/>
                  </a:schemeClr>
                </a:solidFill>
                <a:cs typeface="+mj-cs"/>
              </a:rPr>
              <a:t>العامل البيئي من الممكن أن يسبب حدوث عملية جديدة قد يكون لها دور في تنظيم نمو النبات وتطوره.</a:t>
            </a:r>
          </a:p>
        </p:txBody>
      </p:sp>
      <p:cxnSp>
        <p:nvCxnSpPr>
          <p:cNvPr id="8" name="Straight Connector 7"/>
          <p:cNvCxnSpPr/>
          <p:nvPr/>
        </p:nvCxnSpPr>
        <p:spPr>
          <a:xfrm flipH="1">
            <a:off x="304800" y="3200400"/>
            <a:ext cx="8421882"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775211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cTn>
                              </p:par>
                            </p:childTnLst>
                          </p:cTn>
                        </p:par>
                        <p:par>
                          <p:cTn id="14" fill="hold">
                            <p:stCondLst>
                              <p:cond delay="2000"/>
                            </p:stCondLst>
                            <p:childTnLst>
                              <p:par>
                                <p:cTn id="15" presetID="16" presetClass="entr" presetSubtype="21"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1000"/>
                                        <p:tgtEl>
                                          <p:spTgt spid="8"/>
                                        </p:tgtEl>
                                      </p:cBhvr>
                                    </p:animEffect>
                                  </p:childTnLst>
                                </p:cTn>
                              </p:par>
                            </p:childTnLst>
                          </p:cTn>
                        </p:par>
                        <p:par>
                          <p:cTn id="18" fill="hold">
                            <p:stCondLst>
                              <p:cond delay="3000"/>
                            </p:stCondLst>
                            <p:childTnLst>
                              <p:par>
                                <p:cTn id="19" presetID="2" presetClass="entr" presetSubtype="2"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1+#ppt_w/2"/>
                                          </p:val>
                                        </p:tav>
                                        <p:tav tm="100000">
                                          <p:val>
                                            <p:strVal val="#ppt_x"/>
                                          </p:val>
                                        </p:tav>
                                      </p:tavLst>
                                    </p:anim>
                                    <p:anim calcmode="lin" valueType="num">
                                      <p:cBhvr additive="base">
                                        <p:cTn id="22" dur="10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1000" fill="hold"/>
                                        <p:tgtEl>
                                          <p:spTgt spid="6"/>
                                        </p:tgtEl>
                                        <p:attrNameLst>
                                          <p:attrName>ppt_x</p:attrName>
                                        </p:attrNameLst>
                                      </p:cBhvr>
                                      <p:tavLst>
                                        <p:tav tm="0">
                                          <p:val>
                                            <p:strVal val="0-#ppt_w/2"/>
                                          </p:val>
                                        </p:tav>
                                        <p:tav tm="100000">
                                          <p:val>
                                            <p:strVal val="#ppt_x"/>
                                          </p:val>
                                        </p:tav>
                                      </p:tavLst>
                                    </p:anim>
                                    <p:anim calcmode="lin" valueType="num">
                                      <p:cBhvr additive="base">
                                        <p:cTn id="27" dur="10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1+#ppt_w/2"/>
                                          </p:val>
                                        </p:tav>
                                        <p:tav tm="100000">
                                          <p:val>
                                            <p:strVal val="#ppt_x"/>
                                          </p:val>
                                        </p:tav>
                                      </p:tavLst>
                                    </p:anim>
                                    <p:anim calcmode="lin" valueType="num">
                                      <p:cBhvr additive="base">
                                        <p:cTn id="31" dur="10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5000"/>
                            </p:stCondLst>
                            <p:childTnLst>
                              <p:par>
                                <p:cTn id="33" presetID="2" presetClass="entr" presetSubtype="2"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1000" fill="hold"/>
                                        <p:tgtEl>
                                          <p:spTgt spid="4"/>
                                        </p:tgtEl>
                                        <p:attrNameLst>
                                          <p:attrName>ppt_x</p:attrName>
                                        </p:attrNameLst>
                                      </p:cBhvr>
                                      <p:tavLst>
                                        <p:tav tm="0">
                                          <p:val>
                                            <p:strVal val="1+#ppt_w/2"/>
                                          </p:val>
                                        </p:tav>
                                        <p:tav tm="100000">
                                          <p:val>
                                            <p:strVal val="#ppt_x"/>
                                          </p:val>
                                        </p:tav>
                                      </p:tavLst>
                                    </p:anim>
                                    <p:anim calcmode="lin" valueType="num">
                                      <p:cBhvr additive="base">
                                        <p:cTn id="36"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38600" y="168259"/>
            <a:ext cx="4084003" cy="461665"/>
          </a:xfrm>
          <a:prstGeom prst="rect">
            <a:avLst/>
          </a:prstGeom>
        </p:spPr>
        <p:txBody>
          <a:bodyPr wrap="none">
            <a:spAutoFit/>
          </a:bodyPr>
          <a:lstStyle/>
          <a:p>
            <a:pPr algn="r" rtl="1"/>
            <a:r>
              <a:rPr lang="ar-SA" sz="2400" b="1" u="dash" dirty="0">
                <a:solidFill>
                  <a:srgbClr val="FFFF00"/>
                </a:solidFill>
                <a:uFill>
                  <a:solidFill>
                    <a:srgbClr val="C00000"/>
                  </a:solidFill>
                </a:uFill>
                <a:cs typeface="+mj-cs"/>
              </a:rPr>
              <a:t>الإجهاد والشد </a:t>
            </a:r>
            <a:r>
              <a:rPr lang="en-US" sz="2400" b="1" u="dash" dirty="0">
                <a:solidFill>
                  <a:srgbClr val="FFFF00"/>
                </a:solidFill>
                <a:uFill>
                  <a:solidFill>
                    <a:srgbClr val="C00000"/>
                  </a:solidFill>
                </a:uFill>
                <a:latin typeface="Times New Roman" panose="02020603050405020304" pitchFamily="18" charset="0"/>
                <a:cs typeface="Times New Roman" panose="02020603050405020304" pitchFamily="18" charset="0"/>
              </a:rPr>
              <a:t>Stress and strain</a:t>
            </a:r>
            <a:r>
              <a:rPr lang="en-US" sz="2400" b="1" u="dash" dirty="0" smtClean="0">
                <a:solidFill>
                  <a:srgbClr val="FFFF00"/>
                </a:solidFill>
                <a:uFill>
                  <a:solidFill>
                    <a:srgbClr val="C00000"/>
                  </a:solidFill>
                </a:uFill>
                <a:cs typeface="+mj-cs"/>
              </a:rPr>
              <a:t>)</a:t>
            </a:r>
            <a:r>
              <a:rPr lang="ar-SA" sz="2400" b="1" u="dash" dirty="0" smtClean="0">
                <a:solidFill>
                  <a:srgbClr val="FFFF00"/>
                </a:solidFill>
                <a:uFill>
                  <a:solidFill>
                    <a:srgbClr val="C00000"/>
                  </a:solidFill>
                </a:uFill>
                <a:cs typeface="+mj-cs"/>
              </a:rPr>
              <a:t>) </a:t>
            </a:r>
            <a:endParaRPr lang="en-US" sz="2400" b="1" u="dash" dirty="0">
              <a:solidFill>
                <a:srgbClr val="FFFF00"/>
              </a:solidFill>
              <a:uFill>
                <a:solidFill>
                  <a:srgbClr val="C00000"/>
                </a:solidFill>
              </a:uFill>
              <a:cs typeface="+mj-cs"/>
            </a:endParaRPr>
          </a:p>
        </p:txBody>
      </p:sp>
      <p:sp>
        <p:nvSpPr>
          <p:cNvPr id="3" name="Rectangle 2"/>
          <p:cNvSpPr/>
          <p:nvPr/>
        </p:nvSpPr>
        <p:spPr>
          <a:xfrm>
            <a:off x="3089130" y="631348"/>
            <a:ext cx="5029200" cy="1938992"/>
          </a:xfrm>
          <a:prstGeom prst="rect">
            <a:avLst/>
          </a:prstGeom>
        </p:spPr>
        <p:txBody>
          <a:bodyPr wrap="square">
            <a:spAutoFit/>
          </a:bodyPr>
          <a:lstStyle/>
          <a:p>
            <a:pPr algn="just" rtl="1">
              <a:lnSpc>
                <a:spcPct val="150000"/>
              </a:lnSpc>
            </a:pPr>
            <a:r>
              <a:rPr lang="ar-SA" sz="2000" b="1" dirty="0">
                <a:solidFill>
                  <a:schemeClr val="bg1"/>
                </a:solidFill>
                <a:cs typeface="+mj-cs"/>
              </a:rPr>
              <a:t>يستخدم مصطلح الإجهاد في علم الطبيعة للتعبير عن تأثير قوة ما على جسم معين. عندما يتعرض الجسم إلى إجهاد يصبح الجسم تحت شد </a:t>
            </a:r>
            <a:r>
              <a:rPr lang="en-US" sz="2000" b="1" dirty="0" smtClean="0">
                <a:solidFill>
                  <a:schemeClr val="bg1"/>
                </a:solidFill>
                <a:latin typeface="Times New Roman" panose="02020603050405020304" pitchFamily="18" charset="0"/>
                <a:cs typeface="Times New Roman" panose="02020603050405020304" pitchFamily="18" charset="0"/>
              </a:rPr>
              <a:t>(</a:t>
            </a:r>
            <a:r>
              <a:rPr lang="en-US" sz="2000" b="1" dirty="0" smtClean="0">
                <a:solidFill>
                  <a:srgbClr val="FFFF00"/>
                </a:solidFill>
                <a:latin typeface="Times New Roman" panose="02020603050405020304" pitchFamily="18" charset="0"/>
                <a:cs typeface="Times New Roman" panose="02020603050405020304" pitchFamily="18" charset="0"/>
              </a:rPr>
              <a:t>Strain</a:t>
            </a:r>
            <a:r>
              <a:rPr lang="en-US" sz="2000" b="1" dirty="0" smtClean="0">
                <a:solidFill>
                  <a:schemeClr val="bg1"/>
                </a:solidFill>
                <a:latin typeface="Times New Roman" panose="02020603050405020304" pitchFamily="18" charset="0"/>
                <a:cs typeface="Times New Roman" panose="02020603050405020304" pitchFamily="18" charset="0"/>
              </a:rPr>
              <a:t>)</a:t>
            </a:r>
            <a:r>
              <a:rPr lang="en-US" sz="2000" b="1" dirty="0" smtClean="0">
                <a:solidFill>
                  <a:schemeClr val="bg1"/>
                </a:solidFill>
                <a:cs typeface="+mj-cs"/>
              </a:rPr>
              <a:t> </a:t>
            </a:r>
            <a:r>
              <a:rPr lang="ar-SA" sz="2000" b="1" dirty="0" smtClean="0">
                <a:solidFill>
                  <a:schemeClr val="bg1"/>
                </a:solidFill>
                <a:cs typeface="+mj-cs"/>
              </a:rPr>
              <a:t> حيث </a:t>
            </a:r>
            <a:r>
              <a:rPr lang="ar-SA" sz="2000" b="1" dirty="0">
                <a:solidFill>
                  <a:schemeClr val="bg1"/>
                </a:solidFill>
                <a:cs typeface="+mj-cs"/>
              </a:rPr>
              <a:t>يحدث تغير في شكل الجسم </a:t>
            </a:r>
            <a:r>
              <a:rPr lang="ar-SA" sz="2000" b="1" dirty="0" smtClean="0">
                <a:solidFill>
                  <a:schemeClr val="bg1"/>
                </a:solidFill>
                <a:cs typeface="+mj-cs"/>
              </a:rPr>
              <a:t>وحجمه.</a:t>
            </a:r>
            <a:endParaRPr lang="en-US" sz="2000" b="1" dirty="0">
              <a:solidFill>
                <a:schemeClr val="bg1"/>
              </a:solidFill>
              <a:cs typeface="+mj-cs"/>
            </a:endParaRPr>
          </a:p>
        </p:txBody>
      </p:sp>
      <p:sp>
        <p:nvSpPr>
          <p:cNvPr id="4" name="Rectangle 3"/>
          <p:cNvSpPr/>
          <p:nvPr/>
        </p:nvSpPr>
        <p:spPr>
          <a:xfrm>
            <a:off x="228600" y="2520968"/>
            <a:ext cx="7894003" cy="1477328"/>
          </a:xfrm>
          <a:prstGeom prst="rect">
            <a:avLst/>
          </a:prstGeom>
        </p:spPr>
        <p:txBody>
          <a:bodyPr wrap="square">
            <a:spAutoFit/>
          </a:bodyPr>
          <a:lstStyle/>
          <a:p>
            <a:pPr algn="just" rtl="1">
              <a:lnSpc>
                <a:spcPct val="150000"/>
              </a:lnSpc>
            </a:pPr>
            <a:r>
              <a:rPr lang="ar-SA" sz="2000" b="1" dirty="0" smtClean="0">
                <a:solidFill>
                  <a:schemeClr val="bg1"/>
                </a:solidFill>
                <a:cs typeface="+mj-cs"/>
              </a:rPr>
              <a:t>وتقاس </a:t>
            </a:r>
            <a:r>
              <a:rPr lang="ar-SA" sz="2000" b="1" dirty="0">
                <a:solidFill>
                  <a:schemeClr val="bg1"/>
                </a:solidFill>
                <a:cs typeface="+mj-cs"/>
              </a:rPr>
              <a:t>شدة الإجهاد بكمية القوة المؤثرة على وحدة المساحة من الجسم ( </a:t>
            </a:r>
            <a:r>
              <a:rPr lang="ar-SA" sz="2000" b="1" dirty="0">
                <a:solidFill>
                  <a:srgbClr val="FFFF00"/>
                </a:solidFill>
                <a:cs typeface="+mj-cs"/>
              </a:rPr>
              <a:t>داين / سم 2 أو عدد البارات</a:t>
            </a:r>
            <a:r>
              <a:rPr lang="ar-SA" sz="2000" b="1" dirty="0">
                <a:solidFill>
                  <a:schemeClr val="bg1"/>
                </a:solidFill>
                <a:cs typeface="+mj-cs"/>
              </a:rPr>
              <a:t>) ، في حين يعبر عن درجة الشد بمقدار التغير الحاصل في أبعاد الجسم مثل الحجم أو الطول</a:t>
            </a:r>
            <a:endParaRPr lang="en-US" sz="2000" b="1" dirty="0">
              <a:solidFill>
                <a:schemeClr val="bg1"/>
              </a:solidFill>
              <a:cs typeface="+mj-cs"/>
            </a:endParaRPr>
          </a:p>
        </p:txBody>
      </p:sp>
      <p:pic>
        <p:nvPicPr>
          <p:cNvPr id="5" name="Picture 4"/>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t="11980" b="7987"/>
          <a:stretch/>
        </p:blipFill>
        <p:spPr>
          <a:xfrm>
            <a:off x="970828" y="4059252"/>
            <a:ext cx="6942578" cy="2683380"/>
          </a:xfrm>
          <a:prstGeom prst="rect">
            <a:avLst/>
          </a:prstGeom>
        </p:spPr>
      </p:pic>
      <p:cxnSp>
        <p:nvCxnSpPr>
          <p:cNvPr id="6" name="Straight Connector 5"/>
          <p:cNvCxnSpPr/>
          <p:nvPr/>
        </p:nvCxnSpPr>
        <p:spPr>
          <a:xfrm flipH="1">
            <a:off x="228600" y="3998296"/>
            <a:ext cx="7858396"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1887" y="629924"/>
            <a:ext cx="2377513" cy="2030123"/>
          </a:xfrm>
          <a:prstGeom prst="rect">
            <a:avLst/>
          </a:prstGeom>
        </p:spPr>
      </p:pic>
    </p:spTree>
    <p:extLst>
      <p:ext uri="{BB962C8B-B14F-4D97-AF65-F5344CB8AC3E}">
        <p14:creationId xmlns:p14="http://schemas.microsoft.com/office/powerpoint/2010/main" xmlns="" val="1550305019"/>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1000"/>
                                        <p:tgtEl>
                                          <p:spTgt spid="3"/>
                                        </p:tgtEl>
                                      </p:cBhvr>
                                    </p:animEffect>
                                  </p:childTnLst>
                                </p:cTn>
                              </p:par>
                            </p:childTnLst>
                          </p:cTn>
                        </p:par>
                        <p:par>
                          <p:cTn id="14" fill="hold">
                            <p:stCondLst>
                              <p:cond delay="2000"/>
                            </p:stCondLst>
                            <p:childTnLst>
                              <p:par>
                                <p:cTn id="15" presetID="16" presetClass="entr" presetSubtype="37"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outVertical)">
                                      <p:cBhvr>
                                        <p:cTn id="17" dur="1000"/>
                                        <p:tgtEl>
                                          <p:spTgt spid="4"/>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par>
                          <p:cTn id="24" fill="hold">
                            <p:stCondLst>
                              <p:cond delay="4000"/>
                            </p:stCondLst>
                            <p:childTnLst>
                              <p:par>
                                <p:cTn id="25" presetID="16" presetClass="entr" presetSubtype="21"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1000"/>
                                        <p:tgtEl>
                                          <p:spTgt spid="6"/>
                                        </p:tgtEl>
                                      </p:cBhvr>
                                    </p:animEffect>
                                  </p:childTnLst>
                                </p:cTn>
                              </p:par>
                            </p:childTnLst>
                          </p:cTn>
                        </p:par>
                        <p:par>
                          <p:cTn id="28" fill="hold">
                            <p:stCondLst>
                              <p:cond delay="5000"/>
                            </p:stCondLst>
                            <p:childTnLst>
                              <p:par>
                                <p:cTn id="29" presetID="2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fltVal val="0"/>
                                          </p:val>
                                        </p:tav>
                                        <p:tav tm="100000">
                                          <p:val>
                                            <p:strVal val="#ppt_w"/>
                                          </p:val>
                                        </p:tav>
                                      </p:tavLst>
                                    </p:anim>
                                    <p:anim calcmode="lin" valueType="num">
                                      <p:cBhvr>
                                        <p:cTn id="32" dur="1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2359" y="228600"/>
            <a:ext cx="4409412" cy="461665"/>
          </a:xfrm>
          <a:prstGeom prst="rect">
            <a:avLst/>
          </a:prstGeom>
        </p:spPr>
        <p:txBody>
          <a:bodyPr wrap="none">
            <a:spAutoFit/>
          </a:bodyPr>
          <a:lstStyle/>
          <a:p>
            <a:pPr algn="r" rtl="1"/>
            <a:r>
              <a:rPr lang="ar-SA" sz="2400" b="1" u="dotDash" dirty="0" smtClean="0">
                <a:solidFill>
                  <a:srgbClr val="FFFF00"/>
                </a:solidFill>
                <a:uFill>
                  <a:solidFill>
                    <a:srgbClr val="C00000"/>
                  </a:solidFill>
                </a:uFill>
                <a:cs typeface="+mj-cs"/>
              </a:rPr>
              <a:t>الإجهاد </a:t>
            </a:r>
            <a:r>
              <a:rPr lang="ar-SA" sz="2400" b="1" u="dotDash" dirty="0">
                <a:solidFill>
                  <a:srgbClr val="FFFF00"/>
                </a:solidFill>
                <a:uFill>
                  <a:solidFill>
                    <a:srgbClr val="C00000"/>
                  </a:solidFill>
                </a:uFill>
                <a:cs typeface="+mj-cs"/>
              </a:rPr>
              <a:t>البيولوجي </a:t>
            </a:r>
            <a:r>
              <a:rPr lang="en-US" sz="2400" b="1" u="dotDash" dirty="0">
                <a:solidFill>
                  <a:srgbClr val="FFFF00"/>
                </a:solidFill>
                <a:uFill>
                  <a:solidFill>
                    <a:srgbClr val="C00000"/>
                  </a:solidFill>
                </a:uFill>
                <a:latin typeface="Times New Roman" panose="02020603050405020304" pitchFamily="18" charset="0"/>
                <a:cs typeface="Times New Roman" panose="02020603050405020304" pitchFamily="18" charset="0"/>
              </a:rPr>
              <a:t>(</a:t>
            </a:r>
            <a:r>
              <a:rPr lang="en-US" sz="2400" b="1" u="dotDash" dirty="0" smtClean="0">
                <a:solidFill>
                  <a:srgbClr val="FFFF00"/>
                </a:solidFill>
                <a:uFill>
                  <a:solidFill>
                    <a:srgbClr val="C00000"/>
                  </a:solidFill>
                </a:uFill>
                <a:latin typeface="Times New Roman" panose="02020603050405020304" pitchFamily="18" charset="0"/>
                <a:cs typeface="Times New Roman" panose="02020603050405020304" pitchFamily="18" charset="0"/>
              </a:rPr>
              <a:t>Biological </a:t>
            </a:r>
            <a:r>
              <a:rPr lang="en-US" sz="2400" b="1" u="dotDash" dirty="0">
                <a:solidFill>
                  <a:srgbClr val="FFFF00"/>
                </a:solidFill>
                <a:uFill>
                  <a:solidFill>
                    <a:srgbClr val="C00000"/>
                  </a:solidFill>
                </a:uFill>
                <a:latin typeface="Times New Roman" panose="02020603050405020304" pitchFamily="18" charset="0"/>
                <a:cs typeface="Times New Roman" panose="02020603050405020304" pitchFamily="18" charset="0"/>
              </a:rPr>
              <a:t>stress</a:t>
            </a:r>
            <a:r>
              <a:rPr lang="en-US" sz="2400" b="1" u="dotDash" dirty="0" smtClean="0">
                <a:solidFill>
                  <a:srgbClr val="FFFF00"/>
                </a:solidFill>
                <a:uFill>
                  <a:solidFill>
                    <a:srgbClr val="C00000"/>
                  </a:solidFill>
                </a:uFill>
                <a:latin typeface="Times New Roman" panose="02020603050405020304" pitchFamily="18" charset="0"/>
                <a:cs typeface="Times New Roman" panose="02020603050405020304" pitchFamily="18" charset="0"/>
              </a:rPr>
              <a:t>)</a:t>
            </a:r>
            <a:r>
              <a:rPr lang="en-US" sz="2400" b="1" u="dotDash" dirty="0" smtClean="0">
                <a:solidFill>
                  <a:srgbClr val="FFFF00"/>
                </a:solidFill>
                <a:uFill>
                  <a:solidFill>
                    <a:srgbClr val="C00000"/>
                  </a:solidFill>
                </a:uFill>
              </a:rPr>
              <a:t> </a:t>
            </a:r>
            <a:endParaRPr lang="en-US" sz="2400" b="1" u="dotDash" dirty="0">
              <a:solidFill>
                <a:srgbClr val="FFFF00"/>
              </a:solidFill>
              <a:uFill>
                <a:solidFill>
                  <a:srgbClr val="C00000"/>
                </a:solidFill>
              </a:uFill>
            </a:endParaRPr>
          </a:p>
        </p:txBody>
      </p:sp>
      <p:sp>
        <p:nvSpPr>
          <p:cNvPr id="3" name="Rectangle 2"/>
          <p:cNvSpPr/>
          <p:nvPr/>
        </p:nvSpPr>
        <p:spPr>
          <a:xfrm>
            <a:off x="152400" y="690265"/>
            <a:ext cx="7848036" cy="966290"/>
          </a:xfrm>
          <a:prstGeom prst="rect">
            <a:avLst/>
          </a:prstGeom>
        </p:spPr>
        <p:txBody>
          <a:bodyPr wrap="square">
            <a:spAutoFit/>
          </a:bodyPr>
          <a:lstStyle/>
          <a:p>
            <a:pPr algn="just" rtl="1">
              <a:lnSpc>
                <a:spcPct val="150000"/>
              </a:lnSpc>
            </a:pPr>
            <a:r>
              <a:rPr lang="ar-SA" sz="2000" b="1" dirty="0">
                <a:solidFill>
                  <a:schemeClr val="bg1"/>
                </a:solidFill>
                <a:cs typeface="+mj-cs"/>
              </a:rPr>
              <a:t>عرَّف لفت ( </a:t>
            </a:r>
            <a:r>
              <a:rPr lang="en-US" sz="2000" b="1" dirty="0">
                <a:solidFill>
                  <a:schemeClr val="bg1"/>
                </a:solidFill>
                <a:latin typeface="Times New Roman" panose="02020603050405020304" pitchFamily="18" charset="0"/>
                <a:cs typeface="Times New Roman" panose="02020603050405020304" pitchFamily="18" charset="0"/>
              </a:rPr>
              <a:t>Levitt, </a:t>
            </a:r>
            <a:r>
              <a:rPr lang="en-US" sz="2000" b="1" dirty="0" smtClean="0">
                <a:solidFill>
                  <a:schemeClr val="bg1"/>
                </a:solidFill>
                <a:latin typeface="Times New Roman" panose="02020603050405020304" pitchFamily="18" charset="0"/>
                <a:cs typeface="Times New Roman" panose="02020603050405020304" pitchFamily="18" charset="0"/>
              </a:rPr>
              <a:t>1980</a:t>
            </a:r>
            <a:r>
              <a:rPr lang="ar-SA" sz="2000" b="1" dirty="0" smtClean="0">
                <a:solidFill>
                  <a:schemeClr val="bg1"/>
                </a:solidFill>
                <a:cs typeface="+mj-cs"/>
              </a:rPr>
              <a:t>) الإجهاد </a:t>
            </a:r>
            <a:r>
              <a:rPr lang="ar-SA" sz="2000" b="1" dirty="0">
                <a:solidFill>
                  <a:schemeClr val="bg1"/>
                </a:solidFill>
                <a:cs typeface="+mj-cs"/>
              </a:rPr>
              <a:t>البيولوجي بأنه العامل البيئي القادر على إحداث شد يسبب أضرارأً للكائن الحي. يستخدم للإجاد البيولوجي وحدات الطاقة أو وحدات التركيز.</a:t>
            </a:r>
            <a:endParaRPr lang="en-US" sz="2000" b="1" dirty="0">
              <a:solidFill>
                <a:schemeClr val="bg1"/>
              </a:solidFill>
              <a:cs typeface="+mj-cs"/>
            </a:endParaRPr>
          </a:p>
        </p:txBody>
      </p:sp>
      <p:sp>
        <p:nvSpPr>
          <p:cNvPr id="4" name="Rectangle 3"/>
          <p:cNvSpPr/>
          <p:nvPr/>
        </p:nvSpPr>
        <p:spPr>
          <a:xfrm>
            <a:off x="1227745" y="1746629"/>
            <a:ext cx="6804025" cy="400110"/>
          </a:xfrm>
          <a:prstGeom prst="rect">
            <a:avLst/>
          </a:prstGeom>
        </p:spPr>
        <p:txBody>
          <a:bodyPr wrap="square">
            <a:spAutoFit/>
          </a:bodyPr>
          <a:lstStyle/>
          <a:p>
            <a:pPr algn="ctr" rtl="1"/>
            <a:r>
              <a:rPr lang="ar-SA" sz="2000" b="1" dirty="0">
                <a:solidFill>
                  <a:srgbClr val="FF99CC"/>
                </a:solidFill>
                <a:cs typeface="+mj-cs"/>
              </a:rPr>
              <a:t>هناك العديد من العوامل البيئية التي من الممكن أن تكون مجهدة للنبات </a:t>
            </a:r>
            <a:endParaRPr lang="en-US" sz="2000" b="1" dirty="0">
              <a:solidFill>
                <a:srgbClr val="FF99CC"/>
              </a:solidFill>
              <a:cs typeface="+mj-cs"/>
            </a:endParaRPr>
          </a:p>
        </p:txBody>
      </p:sp>
      <p:pic>
        <p:nvPicPr>
          <p:cNvPr id="6" name="Picture 5"/>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l="3084" t="2471"/>
          <a:stretch/>
        </p:blipFill>
        <p:spPr>
          <a:xfrm>
            <a:off x="0" y="2057400"/>
            <a:ext cx="9296400" cy="4800600"/>
          </a:xfrm>
          <a:prstGeom prst="rect">
            <a:avLst/>
          </a:prstGeom>
        </p:spPr>
      </p:pic>
      <p:cxnSp>
        <p:nvCxnSpPr>
          <p:cNvPr id="7" name="Straight Connector 6"/>
          <p:cNvCxnSpPr/>
          <p:nvPr/>
        </p:nvCxnSpPr>
        <p:spPr>
          <a:xfrm flipH="1">
            <a:off x="381000" y="1746629"/>
            <a:ext cx="8086996"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6514708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par>
                          <p:cTn id="8" fill="hold">
                            <p:stCondLst>
                              <p:cond delay="10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1000"/>
                                        <p:tgtEl>
                                          <p:spTgt spid="3"/>
                                        </p:tgtEl>
                                      </p:cBhvr>
                                    </p:animEffect>
                                  </p:childTnLst>
                                </p:cTn>
                              </p:par>
                            </p:childTnLst>
                          </p:cTn>
                        </p:par>
                        <p:par>
                          <p:cTn id="12" fill="hold">
                            <p:stCondLst>
                              <p:cond delay="2000"/>
                            </p:stCondLst>
                            <p:childTnLst>
                              <p:par>
                                <p:cTn id="13" presetID="16" presetClass="entr" presetSubtype="37"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1000"/>
                                        <p:tgtEl>
                                          <p:spTgt spid="7"/>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Effect transition="in" filter="fade">
                                      <p:cBhvr>
                                        <p:cTn id="21" dur="1000"/>
                                        <p:tgtEl>
                                          <p:spTgt spid="4"/>
                                        </p:tgtEl>
                                      </p:cBhvr>
                                    </p:animEffect>
                                  </p:childTnLst>
                                </p:cTn>
                              </p:par>
                            </p:childTnLst>
                          </p:cTn>
                        </p:par>
                        <p:par>
                          <p:cTn id="22" fill="hold">
                            <p:stCondLst>
                              <p:cond delay="4000"/>
                            </p:stCondLst>
                            <p:childTnLst>
                              <p:par>
                                <p:cTn id="23" presetID="21" presetClass="entr" presetSubtype="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1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t="2750"/>
          <a:stretch/>
        </p:blipFill>
        <p:spPr>
          <a:xfrm>
            <a:off x="-36320" y="152400"/>
            <a:ext cx="9144000" cy="2667000"/>
          </a:xfrm>
          <a:prstGeom prst="rect">
            <a:avLst/>
          </a:prstGeom>
        </p:spPr>
      </p:pic>
      <p:cxnSp>
        <p:nvCxnSpPr>
          <p:cNvPr id="12" name="Straight Connector 11"/>
          <p:cNvCxnSpPr/>
          <p:nvPr/>
        </p:nvCxnSpPr>
        <p:spPr>
          <a:xfrm flipH="1">
            <a:off x="228600" y="2590800"/>
            <a:ext cx="8688224"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6145" name="Rectangle 1"/>
          <p:cNvSpPr>
            <a:spLocks noChangeArrowheads="1"/>
          </p:cNvSpPr>
          <p:nvPr/>
        </p:nvSpPr>
        <p:spPr bwMode="auto">
          <a:xfrm>
            <a:off x="0" y="2895600"/>
            <a:ext cx="91440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أضرار إجهاد مباشر </a:t>
            </a:r>
            <a:r>
              <a:rPr kumimoji="0" lang="en-US"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Direct stress injury)</a:t>
            </a:r>
            <a:r>
              <a:rPr kumimoji="0" lang="ar-SA" sz="2400" b="1" i="0" u="none"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a:t>
            </a: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a:t>
            </a:r>
            <a:endParaRPr kumimoji="0" lang="en-US" sz="1200" b="1"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عند التعرض إلى إجهاد فقد ينشأ عن ذلك شد غير مرن </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Plastic strain)</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والشد المتكون يسبب ضرراً للكائن الحي والضرر يحدث بشكل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سريع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وقد يموت النبات بعد تعرضه لفترة زمنية وجيزة لذلك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الإجهاد.</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مثال ذلك الضرر الذي يتكون في النبات عندما يتعرض بشكل مفاجئ إلى درجة حرارة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منخفضة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تسبب تجمد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البروتوبلازم</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وتسبب البلورات الثلجية المتكونة تمزق الغشاء البلازمي ويفقد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نفاذيته</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الإختيارية</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فتموت الخلية نتيجة لذلك.</a:t>
            </a:r>
            <a:endParaRPr kumimoji="0" lang="ar-SA" sz="3200" b="1"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xmlns="" val="54500106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1039</TotalTime>
  <Words>1553</Words>
  <Application>Microsoft Office PowerPoint</Application>
  <PresentationFormat>عرض على الشاشة (3:4)‏</PresentationFormat>
  <Paragraphs>63</Paragraphs>
  <Slides>17</Slides>
  <Notes>0</Notes>
  <HiddenSlides>0</HiddenSlides>
  <MMClips>0</MMClips>
  <ScaleCrop>false</ScaleCrop>
  <HeadingPairs>
    <vt:vector size="4" baseType="variant">
      <vt:variant>
        <vt:lpstr>سمة</vt:lpstr>
      </vt:variant>
      <vt:variant>
        <vt:i4>1</vt:i4>
      </vt:variant>
      <vt:variant>
        <vt:lpstr>عناوين الشرائح</vt:lpstr>
      </vt:variant>
      <vt:variant>
        <vt:i4>17</vt:i4>
      </vt:variant>
    </vt:vector>
  </HeadingPairs>
  <TitlesOfParts>
    <vt:vector size="18"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Mahera Shinwari</dc:creator>
  <cp:lastModifiedBy>a</cp:lastModifiedBy>
  <cp:revision>103</cp:revision>
  <dcterms:created xsi:type="dcterms:W3CDTF">2015-08-19T11:12:23Z</dcterms:created>
  <dcterms:modified xsi:type="dcterms:W3CDTF">2016-02-04T11:30:21Z</dcterms:modified>
</cp:coreProperties>
</file>