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9" r:id="rId13"/>
    <p:sldId id="272" r:id="rId14"/>
    <p:sldId id="282" r:id="rId15"/>
    <p:sldId id="283" r:id="rId16"/>
  </p:sldIdLst>
  <p:sldSz cx="12192000" cy="6858000"/>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232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10" autoAdjust="0"/>
    <p:restoredTop sz="94660"/>
  </p:normalViewPr>
  <p:slideViewPr>
    <p:cSldViewPr snapToGrid="0">
      <p:cViewPr varScale="1">
        <p:scale>
          <a:sx n="78" d="100"/>
          <a:sy n="78" d="100"/>
        </p:scale>
        <p:origin x="114" y="732"/>
      </p:cViewPr>
      <p:guideLst/>
    </p:cSldViewPr>
  </p:slideViewPr>
  <p:notesTextViewPr>
    <p:cViewPr>
      <p:scale>
        <a:sx n="1" d="1"/>
        <a:sy n="1" d="1"/>
      </p:scale>
      <p:origin x="0" y="0"/>
    </p:cViewPr>
  </p:notesTextViewPr>
  <p:sorterViewPr>
    <p:cViewPr>
      <p:scale>
        <a:sx n="100" d="100"/>
        <a:sy n="100" d="100"/>
      </p:scale>
      <p:origin x="0" y="-714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1310FA8-0454-467F-BC60-34245700F92A}" type="datetimeFigureOut">
              <a:rPr lang="en-US" smtClean="0"/>
              <a:t>10/23/2017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3FA6DE-BC59-43D1-A87A-29D41957413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8866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1310FA8-0454-467F-BC60-34245700F92A}" type="datetimeFigureOut">
              <a:rPr lang="en-US" smtClean="0"/>
              <a:t>10/23/2017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3FA6DE-BC59-43D1-A87A-29D419574138}" type="slidenum">
              <a:rPr lang="en-US" smtClean="0"/>
              <a:t>‹#›</a:t>
            </a:fld>
            <a:endParaRPr lang="en-US"/>
          </a:p>
        </p:txBody>
      </p:sp>
    </p:spTree>
    <p:extLst>
      <p:ext uri="{BB962C8B-B14F-4D97-AF65-F5344CB8AC3E}">
        <p14:creationId xmlns:p14="http://schemas.microsoft.com/office/powerpoint/2010/main" val="7751823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1310FA8-0454-467F-BC60-34245700F92A}" type="datetimeFigureOut">
              <a:rPr lang="en-US" smtClean="0"/>
              <a:t>10/23/2017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3FA6DE-BC59-43D1-A87A-29D419574138}" type="slidenum">
              <a:rPr lang="en-US" smtClean="0"/>
              <a:t>‹#›</a:t>
            </a:fld>
            <a:endParaRPr lang="en-US"/>
          </a:p>
        </p:txBody>
      </p:sp>
    </p:spTree>
    <p:extLst>
      <p:ext uri="{BB962C8B-B14F-4D97-AF65-F5344CB8AC3E}">
        <p14:creationId xmlns:p14="http://schemas.microsoft.com/office/powerpoint/2010/main" val="2917949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1310FA8-0454-467F-BC60-34245700F92A}" type="datetimeFigureOut">
              <a:rPr lang="en-US" smtClean="0"/>
              <a:t>10/23/2017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3FA6DE-BC59-43D1-A87A-29D419574138}" type="slidenum">
              <a:rPr lang="en-US" smtClean="0"/>
              <a:t>‹#›</a:t>
            </a:fld>
            <a:endParaRPr lang="en-US"/>
          </a:p>
        </p:txBody>
      </p:sp>
    </p:spTree>
    <p:extLst>
      <p:ext uri="{BB962C8B-B14F-4D97-AF65-F5344CB8AC3E}">
        <p14:creationId xmlns:p14="http://schemas.microsoft.com/office/powerpoint/2010/main" val="1422805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1310FA8-0454-467F-BC60-34245700F92A}" type="datetimeFigureOut">
              <a:rPr lang="en-US" smtClean="0"/>
              <a:t>10/23/2017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3FA6DE-BC59-43D1-A87A-29D41957413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5802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1310FA8-0454-467F-BC60-34245700F92A}" type="datetimeFigureOut">
              <a:rPr lang="en-US" smtClean="0"/>
              <a:t>10/23/2017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3FA6DE-BC59-43D1-A87A-29D419574138}" type="slidenum">
              <a:rPr lang="en-US" smtClean="0"/>
              <a:t>‹#›</a:t>
            </a:fld>
            <a:endParaRPr lang="en-US"/>
          </a:p>
        </p:txBody>
      </p:sp>
    </p:spTree>
    <p:extLst>
      <p:ext uri="{BB962C8B-B14F-4D97-AF65-F5344CB8AC3E}">
        <p14:creationId xmlns:p14="http://schemas.microsoft.com/office/powerpoint/2010/main" val="2070255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1310FA8-0454-467F-BC60-34245700F92A}" type="datetimeFigureOut">
              <a:rPr lang="en-US" smtClean="0"/>
              <a:t>10/23/2017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3FA6DE-BC59-43D1-A87A-29D419574138}" type="slidenum">
              <a:rPr lang="en-US" smtClean="0"/>
              <a:t>‹#›</a:t>
            </a:fld>
            <a:endParaRPr lang="en-US"/>
          </a:p>
        </p:txBody>
      </p:sp>
    </p:spTree>
    <p:extLst>
      <p:ext uri="{BB962C8B-B14F-4D97-AF65-F5344CB8AC3E}">
        <p14:creationId xmlns:p14="http://schemas.microsoft.com/office/powerpoint/2010/main" val="1106599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1310FA8-0454-467F-BC60-34245700F92A}" type="datetimeFigureOut">
              <a:rPr lang="en-US" smtClean="0"/>
              <a:t>10/23/2017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3FA6DE-BC59-43D1-A87A-29D419574138}" type="slidenum">
              <a:rPr lang="en-US" smtClean="0"/>
              <a:t>‹#›</a:t>
            </a:fld>
            <a:endParaRPr lang="en-US"/>
          </a:p>
        </p:txBody>
      </p:sp>
    </p:spTree>
    <p:extLst>
      <p:ext uri="{BB962C8B-B14F-4D97-AF65-F5344CB8AC3E}">
        <p14:creationId xmlns:p14="http://schemas.microsoft.com/office/powerpoint/2010/main" val="234579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1310FA8-0454-467F-BC60-34245700F92A}" type="datetimeFigureOut">
              <a:rPr lang="en-US" smtClean="0"/>
              <a:t>10/23/2017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783FA6DE-BC59-43D1-A87A-29D419574138}" type="slidenum">
              <a:rPr lang="en-US" smtClean="0"/>
              <a:t>‹#›</a:t>
            </a:fld>
            <a:endParaRPr lang="en-US"/>
          </a:p>
        </p:txBody>
      </p:sp>
    </p:spTree>
    <p:extLst>
      <p:ext uri="{BB962C8B-B14F-4D97-AF65-F5344CB8AC3E}">
        <p14:creationId xmlns:p14="http://schemas.microsoft.com/office/powerpoint/2010/main" val="1659396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1310FA8-0454-467F-BC60-34245700F92A}" type="datetimeFigureOut">
              <a:rPr lang="en-US" smtClean="0"/>
              <a:t>10/23/2017</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83FA6DE-BC59-43D1-A87A-29D419574138}" type="slidenum">
              <a:rPr lang="en-US" smtClean="0"/>
              <a:t>‹#›</a:t>
            </a:fld>
            <a:endParaRPr lang="en-US"/>
          </a:p>
        </p:txBody>
      </p:sp>
    </p:spTree>
    <p:extLst>
      <p:ext uri="{BB962C8B-B14F-4D97-AF65-F5344CB8AC3E}">
        <p14:creationId xmlns:p14="http://schemas.microsoft.com/office/powerpoint/2010/main" val="1460561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310FA8-0454-467F-BC60-34245700F92A}" type="datetimeFigureOut">
              <a:rPr lang="en-US" smtClean="0"/>
              <a:t>10/23/2017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3FA6DE-BC59-43D1-A87A-29D419574138}" type="slidenum">
              <a:rPr lang="en-US" smtClean="0"/>
              <a:t>‹#›</a:t>
            </a:fld>
            <a:endParaRPr lang="en-US"/>
          </a:p>
        </p:txBody>
      </p:sp>
    </p:spTree>
    <p:extLst>
      <p:ext uri="{BB962C8B-B14F-4D97-AF65-F5344CB8AC3E}">
        <p14:creationId xmlns:p14="http://schemas.microsoft.com/office/powerpoint/2010/main" val="3132254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1310FA8-0454-467F-BC60-34245700F92A}" type="datetimeFigureOut">
              <a:rPr lang="en-US" smtClean="0"/>
              <a:t>10/23/2017</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83FA6DE-BC59-43D1-A87A-29D419574138}"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01817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6714" y="4576763"/>
            <a:ext cx="5829300" cy="1098550"/>
          </a:xfrm>
        </p:spPr>
        <p:txBody>
          <a:bodyPr>
            <a:normAutofit fontScale="90000"/>
          </a:bodyPr>
          <a:lstStyle/>
          <a:p>
            <a:pPr>
              <a:defRPr/>
            </a:pPr>
            <a:r>
              <a:rPr lang="en-US" dirty="0">
                <a:solidFill>
                  <a:schemeClr val="tx1">
                    <a:lumMod val="95000"/>
                    <a:lumOff val="5000"/>
                  </a:schemeClr>
                </a:solidFill>
              </a:rPr>
              <a:t>Lecture 3</a:t>
            </a:r>
          </a:p>
        </p:txBody>
      </p:sp>
      <p:pic>
        <p:nvPicPr>
          <p:cNvPr id="4403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95750" y="679450"/>
            <a:ext cx="7772400" cy="444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58124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Content Placeholder 2"/>
          <p:cNvSpPr>
            <a:spLocks noGrp="1"/>
          </p:cNvSpPr>
          <p:nvPr>
            <p:ph idx="1"/>
          </p:nvPr>
        </p:nvSpPr>
        <p:spPr/>
        <p:txBody>
          <a:bodyPr/>
          <a:lstStyle/>
          <a:p>
            <a:pPr marL="0" indent="0">
              <a:buNone/>
              <a:defRPr/>
            </a:pPr>
            <a:r>
              <a:rPr lang="en-US" altLang="en-US" sz="2400" b="1" dirty="0"/>
              <a:t>C. Silent Mutations</a:t>
            </a:r>
          </a:p>
          <a:p>
            <a:pPr marL="0" indent="0">
              <a:buNone/>
              <a:defRPr/>
            </a:pPr>
            <a:r>
              <a:rPr lang="en-US" altLang="en-US" sz="2400" dirty="0"/>
              <a:t>- altered codon codes for the same amino acids as the unaltered codon.</a:t>
            </a:r>
          </a:p>
          <a:p>
            <a:pPr eaLnBrk="1" hangingPunct="1">
              <a:defRPr/>
            </a:pPr>
            <a:endParaRPr lang="en-US" altLang="en-US" dirty="0"/>
          </a:p>
        </p:txBody>
      </p:sp>
      <p:pic>
        <p:nvPicPr>
          <p:cNvPr id="5325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49600" y="2882900"/>
            <a:ext cx="5384800" cy="309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469960" y="4060852"/>
            <a:ext cx="1306961" cy="369332"/>
          </a:xfrm>
          <a:prstGeom prst="rect">
            <a:avLst/>
          </a:prstGeom>
          <a:noFill/>
        </p:spPr>
        <p:txBody>
          <a:bodyPr wrap="none" rtlCol="0">
            <a:spAutoFit/>
          </a:bodyPr>
          <a:lstStyle/>
          <a:p>
            <a:r>
              <a:rPr lang="en-US" dirty="0"/>
              <a:t>Illustration: </a:t>
            </a:r>
          </a:p>
        </p:txBody>
      </p:sp>
      <p:sp>
        <p:nvSpPr>
          <p:cNvPr id="8" name="Title 1">
            <a:extLst>
              <a:ext uri="{FF2B5EF4-FFF2-40B4-BE49-F238E27FC236}">
                <a16:creationId xmlns:a16="http://schemas.microsoft.com/office/drawing/2014/main" id="{84C7681A-3414-4563-BF71-1F978C53C2C7}"/>
              </a:ext>
            </a:extLst>
          </p:cNvPr>
          <p:cNvSpPr txBox="1">
            <a:spLocks/>
          </p:cNvSpPr>
          <p:nvPr/>
        </p:nvSpPr>
        <p:spPr>
          <a:xfrm>
            <a:off x="400350" y="222422"/>
            <a:ext cx="11489725" cy="1287462"/>
          </a:xfrm>
          <a:prstGeom prst="rect">
            <a:avLst/>
          </a:prstGeom>
        </p:spPr>
        <p:txBody>
          <a:bodyPr vert="horz" lIns="91440" tIns="45720" rIns="91440" bIns="45720" rtlCol="0" anchor="b">
            <a:normAutofit fontScale="975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altLang="en-US" dirty="0">
                <a:solidFill>
                  <a:schemeClr val="tx1">
                    <a:lumMod val="95000"/>
                    <a:lumOff val="5000"/>
                  </a:schemeClr>
                </a:solidFill>
              </a:rPr>
              <a:t>Sub-categories of mutations in base substitution</a:t>
            </a:r>
          </a:p>
        </p:txBody>
      </p:sp>
    </p:spTree>
    <p:extLst>
      <p:ext uri="{BB962C8B-B14F-4D97-AF65-F5344CB8AC3E}">
        <p14:creationId xmlns:p14="http://schemas.microsoft.com/office/powerpoint/2010/main" val="11327929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pPr>
              <a:defRPr/>
            </a:pPr>
            <a:r>
              <a:rPr lang="en-US" altLang="en-US" dirty="0">
                <a:solidFill>
                  <a:schemeClr val="tx1">
                    <a:lumMod val="95000"/>
                    <a:lumOff val="5000"/>
                  </a:schemeClr>
                </a:solidFill>
              </a:rPr>
              <a:t>2. Insertion and Deletion</a:t>
            </a:r>
          </a:p>
        </p:txBody>
      </p:sp>
      <p:sp>
        <p:nvSpPr>
          <p:cNvPr id="3" name="Content Placeholder 2"/>
          <p:cNvSpPr>
            <a:spLocks noGrp="1"/>
          </p:cNvSpPr>
          <p:nvPr>
            <p:ph idx="1"/>
          </p:nvPr>
        </p:nvSpPr>
        <p:spPr>
          <a:xfrm>
            <a:off x="534390" y="1916114"/>
            <a:ext cx="11340935" cy="3673475"/>
          </a:xfrm>
        </p:spPr>
        <p:txBody>
          <a:bodyPr rtlCol="0">
            <a:normAutofit/>
          </a:bodyPr>
          <a:lstStyle/>
          <a:p>
            <a:pPr marL="68580" indent="-68580">
              <a:defRPr/>
            </a:pPr>
            <a:r>
              <a:rPr lang="en-US" sz="2100" dirty="0"/>
              <a:t> </a:t>
            </a:r>
            <a:r>
              <a:rPr lang="en-US" sz="2400" dirty="0"/>
              <a:t>Are two other types of mutations that can affect cells at the gene level.</a:t>
            </a:r>
          </a:p>
          <a:p>
            <a:pPr marL="0" indent="0">
              <a:buNone/>
              <a:defRPr/>
            </a:pPr>
            <a:r>
              <a:rPr lang="en-US" sz="2400" b="1" dirty="0"/>
              <a:t>2.1. Insertion Mutation</a:t>
            </a:r>
          </a:p>
          <a:p>
            <a:pPr marL="198882" lvl="1" indent="-102870">
              <a:defRPr/>
            </a:pPr>
            <a:r>
              <a:rPr lang="en-US" sz="2400" dirty="0"/>
              <a:t>Occurs when an extra nucleotide is added to the DNA strand during replication.</a:t>
            </a:r>
          </a:p>
          <a:p>
            <a:pPr marL="198882" lvl="1" indent="-102870">
              <a:defRPr/>
            </a:pPr>
            <a:r>
              <a:rPr lang="en-US" sz="2400" dirty="0"/>
              <a:t>This can happened when the replicating strand “slips” or wrinkles, which allows the extra nucleotide to be added to the DNA strand.</a:t>
            </a:r>
          </a:p>
          <a:p>
            <a:pPr marL="198882" lvl="1" indent="-102870">
              <a:defRPr/>
            </a:pPr>
            <a:endParaRPr lang="en-US" sz="2400"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2583048" y="3930731"/>
            <a:ext cx="6484938" cy="2458193"/>
          </a:xfrm>
          <a:prstGeom prst="rect">
            <a:avLst/>
          </a:prstGeom>
        </p:spPr>
      </p:pic>
      <p:sp>
        <p:nvSpPr>
          <p:cNvPr id="5" name="Right Arrow 4"/>
          <p:cNvSpPr/>
          <p:nvPr/>
        </p:nvSpPr>
        <p:spPr>
          <a:xfrm rot="16200000">
            <a:off x="6240339" y="6353422"/>
            <a:ext cx="647205" cy="3619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3547731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pPr>
              <a:defRPr/>
            </a:pPr>
            <a:r>
              <a:rPr lang="en-US" altLang="en-US" dirty="0">
                <a:solidFill>
                  <a:schemeClr val="tx1">
                    <a:lumMod val="95000"/>
                    <a:lumOff val="5000"/>
                  </a:schemeClr>
                </a:solidFill>
              </a:rPr>
              <a:t>2. Insertion and Deletion</a:t>
            </a:r>
          </a:p>
        </p:txBody>
      </p:sp>
      <p:sp>
        <p:nvSpPr>
          <p:cNvPr id="56323" name="Content Placeholder 2"/>
          <p:cNvSpPr>
            <a:spLocks noGrp="1"/>
          </p:cNvSpPr>
          <p:nvPr>
            <p:ph idx="1"/>
          </p:nvPr>
        </p:nvSpPr>
        <p:spPr/>
        <p:txBody>
          <a:bodyPr>
            <a:normAutofit/>
          </a:bodyPr>
          <a:lstStyle/>
          <a:p>
            <a:pPr marL="0" indent="0" algn="just">
              <a:buNone/>
            </a:pPr>
            <a:r>
              <a:rPr lang="en-US" altLang="en-US" sz="2800" b="1" dirty="0"/>
              <a:t>2.2. Deletion Mutation</a:t>
            </a:r>
            <a:endParaRPr lang="en-US" altLang="en-US" sz="2800" dirty="0"/>
          </a:p>
          <a:p>
            <a:pPr marL="0" indent="0" algn="just">
              <a:buNone/>
            </a:pPr>
            <a:r>
              <a:rPr lang="en-US" altLang="en-US" sz="2800" dirty="0"/>
              <a:t>	- occurs when a wrinkle forms on the DNA template strand and subsequently causes a nucleotide to be omitted from the replicated strand.</a:t>
            </a:r>
          </a:p>
        </p:txBody>
      </p:sp>
      <p:pic>
        <p:nvPicPr>
          <p:cNvPr id="5" name="Content Placeholder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2972547" y="3762412"/>
            <a:ext cx="6059488" cy="2619627"/>
          </a:xfrm>
          <a:prstGeom prst="rect">
            <a:avLst/>
          </a:prstGeom>
        </p:spPr>
      </p:pic>
      <p:sp>
        <p:nvSpPr>
          <p:cNvPr id="6" name="Right Arrow 5"/>
          <p:cNvSpPr/>
          <p:nvPr/>
        </p:nvSpPr>
        <p:spPr>
          <a:xfrm rot="7926627">
            <a:off x="5377102" y="3345812"/>
            <a:ext cx="735013" cy="365125"/>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ight Arrow 6"/>
          <p:cNvSpPr/>
          <p:nvPr/>
        </p:nvSpPr>
        <p:spPr>
          <a:xfrm rot="14121772">
            <a:off x="5455190" y="6296066"/>
            <a:ext cx="733425" cy="3619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3037371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a:xfrm>
            <a:off x="2287589" y="188912"/>
            <a:ext cx="7781925" cy="1398587"/>
          </a:xfrm>
        </p:spPr>
        <p:txBody>
          <a:bodyPr/>
          <a:lstStyle/>
          <a:p>
            <a:pPr>
              <a:defRPr/>
            </a:pPr>
            <a:r>
              <a:rPr lang="en-US" altLang="en-US" dirty="0">
                <a:solidFill>
                  <a:schemeClr val="tx1">
                    <a:lumMod val="95000"/>
                    <a:lumOff val="5000"/>
                  </a:schemeClr>
                </a:solidFill>
              </a:rPr>
              <a:t>Frameshift Mutation</a:t>
            </a:r>
          </a:p>
        </p:txBody>
      </p:sp>
      <p:sp>
        <p:nvSpPr>
          <p:cNvPr id="59395" name="Content Placeholder 2"/>
          <p:cNvSpPr>
            <a:spLocks noGrp="1"/>
          </p:cNvSpPr>
          <p:nvPr>
            <p:ph idx="1"/>
          </p:nvPr>
        </p:nvSpPr>
        <p:spPr>
          <a:xfrm>
            <a:off x="559558" y="1955800"/>
            <a:ext cx="11313994" cy="3762612"/>
          </a:xfrm>
        </p:spPr>
        <p:txBody>
          <a:bodyPr/>
          <a:lstStyle/>
          <a:p>
            <a:pPr algn="just" eaLnBrk="1" hangingPunct="1">
              <a:buFont typeface="Wingdings" panose="05000000000000000000" pitchFamily="2" charset="2"/>
              <a:buChar char="§"/>
            </a:pPr>
            <a:endParaRPr lang="en-US" altLang="en-US" sz="2400" dirty="0">
              <a:solidFill>
                <a:schemeClr val="tx1"/>
              </a:solidFill>
            </a:endParaRPr>
          </a:p>
          <a:p>
            <a:pPr algn="just" eaLnBrk="1" hangingPunct="1">
              <a:buFont typeface="Wingdings" panose="05000000000000000000" pitchFamily="2" charset="2"/>
              <a:buChar char="§"/>
            </a:pPr>
            <a:r>
              <a:rPr lang="en-US" altLang="en-US" sz="2400" dirty="0">
                <a:solidFill>
                  <a:schemeClr val="tx1"/>
                </a:solidFill>
              </a:rPr>
              <a:t>Is the type of mutation which is caused during insertion and deletion of one or more nucleotides during replication.</a:t>
            </a:r>
          </a:p>
          <a:p>
            <a:pPr algn="just" eaLnBrk="1" hangingPunct="1">
              <a:buFont typeface="Wingdings" panose="05000000000000000000" pitchFamily="2" charset="2"/>
              <a:buChar char="§"/>
            </a:pPr>
            <a:endParaRPr lang="en-US" altLang="en-US" sz="2400" dirty="0">
              <a:solidFill>
                <a:schemeClr val="tx1"/>
              </a:solidFill>
            </a:endParaRPr>
          </a:p>
          <a:p>
            <a:pPr algn="just" eaLnBrk="1" hangingPunct="1">
              <a:buFont typeface="Wingdings" panose="05000000000000000000" pitchFamily="2" charset="2"/>
              <a:buChar char="§"/>
            </a:pPr>
            <a:r>
              <a:rPr lang="en-US" altLang="en-US" sz="2400" dirty="0">
                <a:solidFill>
                  <a:schemeClr val="tx1"/>
                </a:solidFill>
              </a:rPr>
              <a:t>The outcome of a frameshift mutation is complete alteration of the amino acid sequence of a protein. </a:t>
            </a:r>
          </a:p>
        </p:txBody>
      </p:sp>
    </p:spTree>
    <p:extLst>
      <p:ext uri="{BB962C8B-B14F-4D97-AF65-F5344CB8AC3E}">
        <p14:creationId xmlns:p14="http://schemas.microsoft.com/office/powerpoint/2010/main" val="17855072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lstStyle/>
          <a:p>
            <a:pPr>
              <a:defRPr/>
            </a:pPr>
            <a:r>
              <a:rPr lang="en-US" altLang="en-US" dirty="0">
                <a:solidFill>
                  <a:schemeClr val="tx1">
                    <a:lumMod val="95000"/>
                    <a:lumOff val="5000"/>
                  </a:schemeClr>
                </a:solidFill>
              </a:rPr>
              <a:t>What causes mutation?</a:t>
            </a:r>
          </a:p>
        </p:txBody>
      </p:sp>
      <p:sp>
        <p:nvSpPr>
          <p:cNvPr id="89091" name="Content Placeholder 2"/>
          <p:cNvSpPr>
            <a:spLocks noGrp="1"/>
          </p:cNvSpPr>
          <p:nvPr>
            <p:ph idx="1"/>
          </p:nvPr>
        </p:nvSpPr>
        <p:spPr>
          <a:xfrm>
            <a:off x="721967" y="2036803"/>
            <a:ext cx="10809026" cy="4023360"/>
          </a:xfrm>
        </p:spPr>
        <p:txBody>
          <a:bodyPr/>
          <a:lstStyle/>
          <a:p>
            <a:pPr algn="just" eaLnBrk="1" hangingPunct="1">
              <a:defRPr/>
            </a:pPr>
            <a:r>
              <a:rPr lang="en-US" altLang="en-US" sz="2700" dirty="0">
                <a:solidFill>
                  <a:schemeClr val="tx1"/>
                </a:solidFill>
              </a:rPr>
              <a:t>Mutagens – external agents of genetic change</a:t>
            </a:r>
          </a:p>
          <a:p>
            <a:pPr marL="0" indent="0" algn="just">
              <a:buNone/>
              <a:defRPr/>
            </a:pPr>
            <a:endParaRPr lang="en-US" altLang="en-US" sz="2700" dirty="0">
              <a:solidFill>
                <a:schemeClr val="tx1"/>
              </a:solidFill>
            </a:endParaRPr>
          </a:p>
          <a:p>
            <a:pPr lvl="1" algn="just" eaLnBrk="1" hangingPunct="1">
              <a:defRPr/>
            </a:pPr>
            <a:r>
              <a:rPr lang="en-US" altLang="en-US" sz="2700" dirty="0">
                <a:solidFill>
                  <a:schemeClr val="tx1"/>
                </a:solidFill>
              </a:rPr>
              <a:t>Chemicals, ultraviolet radiation, viral and bacteria</a:t>
            </a:r>
          </a:p>
          <a:p>
            <a:pPr marL="457200" lvl="1" indent="0" algn="just">
              <a:buNone/>
              <a:defRPr/>
            </a:pPr>
            <a:endParaRPr lang="en-US" altLang="en-US" sz="2700" dirty="0">
              <a:solidFill>
                <a:schemeClr val="tx1"/>
              </a:solidFill>
            </a:endParaRPr>
          </a:p>
          <a:p>
            <a:pPr lvl="1" algn="just" eaLnBrk="1" hangingPunct="1">
              <a:defRPr/>
            </a:pPr>
            <a:r>
              <a:rPr lang="en-US" altLang="en-US" sz="2700" dirty="0">
                <a:solidFill>
                  <a:schemeClr val="tx1"/>
                </a:solidFill>
              </a:rPr>
              <a:t>Causes alterations in the molecular structure of nucleotides, ultimately causing substitutions, insertions, and deletions in the DNA sequence.</a:t>
            </a:r>
          </a:p>
        </p:txBody>
      </p:sp>
    </p:spTree>
    <p:extLst>
      <p:ext uri="{BB962C8B-B14F-4D97-AF65-F5344CB8AC3E}">
        <p14:creationId xmlns:p14="http://schemas.microsoft.com/office/powerpoint/2010/main" val="39344693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1097280" y="423081"/>
            <a:ext cx="10762624" cy="700130"/>
          </a:xfrm>
        </p:spPr>
        <p:txBody>
          <a:bodyPr>
            <a:normAutofit fontScale="90000"/>
          </a:bodyPr>
          <a:lstStyle/>
          <a:p>
            <a:pPr>
              <a:defRPr/>
            </a:pPr>
            <a:r>
              <a:rPr lang="en-US" altLang="en-US" dirty="0">
                <a:solidFill>
                  <a:schemeClr val="tx1">
                    <a:lumMod val="95000"/>
                    <a:lumOff val="5000"/>
                  </a:schemeClr>
                </a:solidFill>
              </a:rPr>
              <a:t>What are the consequences of mutations?</a:t>
            </a:r>
          </a:p>
        </p:txBody>
      </p:sp>
      <p:sp>
        <p:nvSpPr>
          <p:cNvPr id="70659" name="Content Placeholder 2"/>
          <p:cNvSpPr>
            <a:spLocks noGrp="1"/>
          </p:cNvSpPr>
          <p:nvPr>
            <p:ph idx="1"/>
          </p:nvPr>
        </p:nvSpPr>
        <p:spPr>
          <a:xfrm>
            <a:off x="682388" y="1845734"/>
            <a:ext cx="10986448" cy="4023360"/>
          </a:xfrm>
        </p:spPr>
        <p:txBody>
          <a:bodyPr/>
          <a:lstStyle/>
          <a:p>
            <a:pPr eaLnBrk="1" hangingPunct="1">
              <a:buFont typeface="Wingdings" panose="05000000000000000000" pitchFamily="2" charset="2"/>
              <a:buChar char="q"/>
            </a:pPr>
            <a:r>
              <a:rPr lang="en-US" altLang="en-US" sz="3200" dirty="0"/>
              <a:t>Genetic diversity in populations</a:t>
            </a:r>
          </a:p>
          <a:p>
            <a:pPr eaLnBrk="1" hangingPunct="1">
              <a:buFont typeface="Wingdings" panose="05000000000000000000" pitchFamily="2" charset="2"/>
              <a:buChar char="q"/>
            </a:pPr>
            <a:endParaRPr lang="en-US" altLang="en-US" sz="3200" dirty="0"/>
          </a:p>
          <a:p>
            <a:pPr eaLnBrk="1" hangingPunct="1">
              <a:buFont typeface="Wingdings" panose="05000000000000000000" pitchFamily="2" charset="2"/>
              <a:buChar char="q"/>
            </a:pPr>
            <a:r>
              <a:rPr lang="en-US" altLang="en-US" sz="3200" dirty="0"/>
              <a:t>Beneficial to an organism by making it better able to adapt to environmental factors.</a:t>
            </a:r>
          </a:p>
          <a:p>
            <a:pPr eaLnBrk="1" hangingPunct="1">
              <a:buFont typeface="Wingdings" panose="05000000000000000000" pitchFamily="2" charset="2"/>
              <a:buChar char="q"/>
            </a:pPr>
            <a:endParaRPr lang="en-US" altLang="en-US" sz="3200" dirty="0"/>
          </a:p>
          <a:p>
            <a:pPr eaLnBrk="1" hangingPunct="1">
              <a:buFont typeface="Wingdings" panose="05000000000000000000" pitchFamily="2" charset="2"/>
              <a:buChar char="q"/>
            </a:pPr>
            <a:r>
              <a:rPr lang="en-US" altLang="en-US" sz="3200" dirty="0"/>
              <a:t>Harmful in some instance; like increased susceptibility to illness or disease</a:t>
            </a:r>
          </a:p>
          <a:p>
            <a:pPr eaLnBrk="1" hangingPunct="1">
              <a:buFont typeface="Wingdings" panose="05000000000000000000" pitchFamily="2" charset="2"/>
              <a:buChar char="q"/>
            </a:pPr>
            <a:endParaRPr lang="en-US" altLang="en-US" sz="2100" dirty="0"/>
          </a:p>
        </p:txBody>
      </p:sp>
    </p:spTree>
    <p:extLst>
      <p:ext uri="{BB962C8B-B14F-4D97-AF65-F5344CB8AC3E}">
        <p14:creationId xmlns:p14="http://schemas.microsoft.com/office/powerpoint/2010/main" val="2583400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3"/>
          <p:cNvSpPr>
            <a:spLocks noGrp="1"/>
          </p:cNvSpPr>
          <p:nvPr>
            <p:ph type="title"/>
          </p:nvPr>
        </p:nvSpPr>
        <p:spPr>
          <a:xfrm>
            <a:off x="2290764" y="620713"/>
            <a:ext cx="7800975" cy="831850"/>
          </a:xfrm>
        </p:spPr>
        <p:txBody>
          <a:bodyPr/>
          <a:lstStyle/>
          <a:p>
            <a:pPr>
              <a:defRPr/>
            </a:pPr>
            <a:r>
              <a:rPr lang="en-US" altLang="en-US" dirty="0">
                <a:solidFill>
                  <a:schemeClr val="tx1">
                    <a:lumMod val="95000"/>
                    <a:lumOff val="5000"/>
                  </a:schemeClr>
                </a:solidFill>
              </a:rPr>
              <a:t>What is Mutation?</a:t>
            </a:r>
          </a:p>
        </p:txBody>
      </p:sp>
      <p:sp>
        <p:nvSpPr>
          <p:cNvPr id="45059" name="Content Placeholder 4"/>
          <p:cNvSpPr>
            <a:spLocks noGrp="1"/>
          </p:cNvSpPr>
          <p:nvPr>
            <p:ph idx="1"/>
          </p:nvPr>
        </p:nvSpPr>
        <p:spPr>
          <a:xfrm>
            <a:off x="559558" y="1895476"/>
            <a:ext cx="11300346" cy="4232369"/>
          </a:xfrm>
        </p:spPr>
        <p:txBody>
          <a:bodyPr>
            <a:normAutofit fontScale="92500"/>
          </a:bodyPr>
          <a:lstStyle/>
          <a:p>
            <a:pPr algn="just" eaLnBrk="1" hangingPunct="1">
              <a:buFont typeface="Wingdings" panose="05000000000000000000" pitchFamily="2" charset="2"/>
              <a:buChar char="§"/>
            </a:pPr>
            <a:r>
              <a:rPr lang="en-US" altLang="en-US" sz="2400" dirty="0"/>
              <a:t>Is a natural process that changes a DNA sequence.</a:t>
            </a:r>
          </a:p>
          <a:p>
            <a:pPr algn="just" eaLnBrk="1" hangingPunct="1">
              <a:buFont typeface="Wingdings" panose="05000000000000000000" pitchFamily="2" charset="2"/>
              <a:buChar char="§"/>
            </a:pPr>
            <a:endParaRPr lang="en-US" altLang="en-US" sz="2400" dirty="0"/>
          </a:p>
          <a:p>
            <a:pPr algn="just" eaLnBrk="1" hangingPunct="1">
              <a:buFont typeface="Wingdings" panose="05000000000000000000" pitchFamily="2" charset="2"/>
              <a:buChar char="§"/>
            </a:pPr>
            <a:r>
              <a:rPr lang="en-US" altLang="en-US" sz="2400" dirty="0"/>
              <a:t>Mutant or Mutation – to describe something undesirable or broken.</a:t>
            </a:r>
          </a:p>
          <a:p>
            <a:pPr algn="just" eaLnBrk="1" hangingPunct="1">
              <a:buFont typeface="Wingdings" panose="05000000000000000000" pitchFamily="2" charset="2"/>
              <a:buChar char="§"/>
            </a:pPr>
            <a:endParaRPr lang="en-US" altLang="en-US" sz="2400" dirty="0"/>
          </a:p>
          <a:p>
            <a:pPr algn="just" eaLnBrk="1" hangingPunct="1">
              <a:buFont typeface="Wingdings" panose="05000000000000000000" pitchFamily="2" charset="2"/>
              <a:buChar char="§"/>
            </a:pPr>
            <a:r>
              <a:rPr lang="en-US" altLang="en-US" sz="2400" dirty="0"/>
              <a:t>Rarely cause death or disease</a:t>
            </a:r>
          </a:p>
          <a:p>
            <a:pPr algn="just" eaLnBrk="1" hangingPunct="1">
              <a:buFont typeface="Wingdings" panose="05000000000000000000" pitchFamily="2" charset="2"/>
              <a:buChar char="§"/>
            </a:pPr>
            <a:endParaRPr lang="en-US" altLang="en-US" sz="2400" dirty="0"/>
          </a:p>
          <a:p>
            <a:pPr algn="just" eaLnBrk="1" hangingPunct="1">
              <a:buFont typeface="Wingdings" panose="05000000000000000000" pitchFamily="2" charset="2"/>
              <a:buChar char="§"/>
            </a:pPr>
            <a:r>
              <a:rPr lang="en-US" altLang="en-US" sz="2400" dirty="0"/>
              <a:t>Generates new variations that can give an individual a survival advantage.</a:t>
            </a:r>
          </a:p>
          <a:p>
            <a:pPr algn="just" eaLnBrk="1" hangingPunct="1">
              <a:buFont typeface="Wingdings" panose="05000000000000000000" pitchFamily="2" charset="2"/>
              <a:buChar char="§"/>
            </a:pPr>
            <a:endParaRPr lang="en-US" altLang="en-US" sz="2400" dirty="0"/>
          </a:p>
          <a:p>
            <a:pPr algn="just" eaLnBrk="1" hangingPunct="1">
              <a:buFont typeface="Wingdings" panose="05000000000000000000" pitchFamily="2" charset="2"/>
              <a:buChar char="§"/>
            </a:pPr>
            <a:r>
              <a:rPr lang="en-US" altLang="en-US" sz="2400" dirty="0"/>
              <a:t>Most often, mutation gives rise to variations that are neither good nor bad, just “different.”</a:t>
            </a:r>
          </a:p>
        </p:txBody>
      </p:sp>
    </p:spTree>
    <p:extLst>
      <p:ext uri="{BB962C8B-B14F-4D97-AF65-F5344CB8AC3E}">
        <p14:creationId xmlns:p14="http://schemas.microsoft.com/office/powerpoint/2010/main" val="3231218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pPr>
              <a:defRPr/>
            </a:pPr>
            <a:r>
              <a:rPr lang="en-US" altLang="en-US" dirty="0">
                <a:solidFill>
                  <a:schemeClr val="tx1">
                    <a:lumMod val="95000"/>
                    <a:lumOff val="5000"/>
                  </a:schemeClr>
                </a:solidFill>
              </a:rPr>
              <a:t>Mutation Generates New Alleles</a:t>
            </a:r>
          </a:p>
        </p:txBody>
      </p:sp>
      <p:sp>
        <p:nvSpPr>
          <p:cNvPr id="46083" name="Content Placeholder 2"/>
          <p:cNvSpPr>
            <a:spLocks noGrp="1"/>
          </p:cNvSpPr>
          <p:nvPr>
            <p:ph idx="1"/>
          </p:nvPr>
        </p:nvSpPr>
        <p:spPr>
          <a:xfrm>
            <a:off x="382136" y="1844676"/>
            <a:ext cx="11505063" cy="4392613"/>
          </a:xfrm>
        </p:spPr>
        <p:txBody>
          <a:bodyPr>
            <a:normAutofit/>
          </a:bodyPr>
          <a:lstStyle/>
          <a:p>
            <a:pPr algn="just" eaLnBrk="1" hangingPunct="1">
              <a:buFont typeface="Wingdings" panose="05000000000000000000" pitchFamily="2" charset="2"/>
              <a:buChar char="§"/>
            </a:pPr>
            <a:r>
              <a:rPr lang="en-US" altLang="en-US" sz="2400" dirty="0"/>
              <a:t>The whole family is one species with the same genes.</a:t>
            </a:r>
          </a:p>
          <a:p>
            <a:pPr algn="just" eaLnBrk="1" hangingPunct="1">
              <a:buFont typeface="Wingdings" panose="05000000000000000000" pitchFamily="2" charset="2"/>
              <a:buChar char="§"/>
            </a:pPr>
            <a:endParaRPr lang="en-US" altLang="en-US" sz="2400" dirty="0"/>
          </a:p>
          <a:p>
            <a:pPr algn="just" eaLnBrk="1" hangingPunct="1">
              <a:buFont typeface="Wingdings" panose="05000000000000000000" pitchFamily="2" charset="2"/>
              <a:buChar char="§"/>
            </a:pPr>
            <a:r>
              <a:rPr lang="en-US" altLang="en-US" sz="2400" dirty="0"/>
              <a:t>Mutation creates slightly different versions of the same genes, called </a:t>
            </a:r>
            <a:r>
              <a:rPr lang="en-US" altLang="en-US" sz="2400" dirty="0">
                <a:solidFill>
                  <a:schemeClr val="tx1"/>
                </a:solidFill>
              </a:rPr>
              <a:t>alleles</a:t>
            </a:r>
            <a:r>
              <a:rPr lang="en-US" altLang="en-US" sz="2400" dirty="0"/>
              <a:t> </a:t>
            </a:r>
          </a:p>
          <a:p>
            <a:pPr algn="just" eaLnBrk="1" hangingPunct="1">
              <a:buFont typeface="Wingdings" panose="05000000000000000000" pitchFamily="2" charset="2"/>
              <a:buChar char="§"/>
            </a:pPr>
            <a:endParaRPr lang="en-US" altLang="en-US" sz="2400" dirty="0"/>
          </a:p>
          <a:p>
            <a:pPr algn="just" eaLnBrk="1" hangingPunct="1">
              <a:buFont typeface="Wingdings" panose="05000000000000000000" pitchFamily="2" charset="2"/>
              <a:buChar char="§"/>
            </a:pPr>
            <a:r>
              <a:rPr lang="en-US" altLang="en-US" sz="2400" dirty="0"/>
              <a:t>These small differences in DNA sequence make every individual unique. </a:t>
            </a:r>
          </a:p>
          <a:p>
            <a:pPr algn="just" eaLnBrk="1" hangingPunct="1">
              <a:buFont typeface="Wingdings" panose="05000000000000000000" pitchFamily="2" charset="2"/>
              <a:buChar char="§"/>
            </a:pPr>
            <a:endParaRPr lang="en-US" altLang="en-US" sz="2400" dirty="0"/>
          </a:p>
          <a:p>
            <a:pPr algn="just" eaLnBrk="1" hangingPunct="1">
              <a:buFont typeface="Wingdings" panose="05000000000000000000" pitchFamily="2" charset="2"/>
              <a:buChar char="§"/>
            </a:pPr>
            <a:r>
              <a:rPr lang="en-US" altLang="en-US" sz="2400" dirty="0"/>
              <a:t>They account for the variation we see in human hair color, skin color, height, shape, behavior, and susceptibility to disease. Individuals in other species vary too, in both physical appearance and behavior. </a:t>
            </a:r>
          </a:p>
        </p:txBody>
      </p:sp>
    </p:spTree>
    <p:extLst>
      <p:ext uri="{BB962C8B-B14F-4D97-AF65-F5344CB8AC3E}">
        <p14:creationId xmlns:p14="http://schemas.microsoft.com/office/powerpoint/2010/main" val="8313288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627796" y="450376"/>
            <a:ext cx="11345839" cy="922292"/>
          </a:xfrm>
        </p:spPr>
        <p:txBody>
          <a:bodyPr/>
          <a:lstStyle/>
          <a:p>
            <a:pPr>
              <a:defRPr/>
            </a:pPr>
            <a:r>
              <a:rPr lang="en-US" altLang="en-US" dirty="0">
                <a:solidFill>
                  <a:schemeClr val="tx1">
                    <a:lumMod val="95000"/>
                    <a:lumOff val="5000"/>
                  </a:schemeClr>
                </a:solidFill>
              </a:rPr>
              <a:t>What is the advantage of genetic variations?</a:t>
            </a:r>
          </a:p>
        </p:txBody>
      </p:sp>
      <p:sp>
        <p:nvSpPr>
          <p:cNvPr id="47107" name="Content Placeholder 2"/>
          <p:cNvSpPr>
            <a:spLocks noGrp="1"/>
          </p:cNvSpPr>
          <p:nvPr>
            <p:ph idx="1"/>
          </p:nvPr>
        </p:nvSpPr>
        <p:spPr>
          <a:xfrm>
            <a:off x="627795" y="2060575"/>
            <a:ext cx="10945505" cy="4065588"/>
          </a:xfrm>
        </p:spPr>
        <p:txBody>
          <a:bodyPr>
            <a:normAutofit lnSpcReduction="10000"/>
          </a:bodyPr>
          <a:lstStyle/>
          <a:p>
            <a:pPr eaLnBrk="1" hangingPunct="1">
              <a:buFont typeface="Tw Cen MT Condensed" panose="020B0606020104020203" pitchFamily="34" charset="0"/>
              <a:buAutoNum type="arabicPeriod"/>
            </a:pPr>
            <a:r>
              <a:rPr lang="en-US" altLang="en-US" sz="2400" dirty="0"/>
              <a:t>It helps populations change over time.</a:t>
            </a:r>
          </a:p>
          <a:p>
            <a:pPr eaLnBrk="1" hangingPunct="1">
              <a:buFont typeface="Tw Cen MT Condensed" panose="020B0606020104020203" pitchFamily="34" charset="0"/>
              <a:buAutoNum type="arabicPeriod"/>
            </a:pPr>
            <a:endParaRPr lang="en-US" altLang="en-US" sz="2400" dirty="0"/>
          </a:p>
          <a:p>
            <a:pPr eaLnBrk="1" hangingPunct="1">
              <a:buFont typeface="Tw Cen MT Condensed" panose="020B0606020104020203" pitchFamily="34" charset="0"/>
              <a:buAutoNum type="arabicPeriod"/>
            </a:pPr>
            <a:r>
              <a:rPr lang="en-US" altLang="en-US" sz="2400" dirty="0"/>
              <a:t>Variations that help an organism survive and reproduce are passed on to the next generation.</a:t>
            </a:r>
          </a:p>
          <a:p>
            <a:pPr eaLnBrk="1" hangingPunct="1">
              <a:buFont typeface="Tw Cen MT Condensed" panose="020B0606020104020203" pitchFamily="34" charset="0"/>
              <a:buAutoNum type="arabicPeriod"/>
            </a:pPr>
            <a:endParaRPr lang="en-US" altLang="en-US" sz="2400" dirty="0"/>
          </a:p>
          <a:p>
            <a:pPr eaLnBrk="1" hangingPunct="1">
              <a:buFont typeface="Tw Cen MT Condensed" panose="020B0606020104020203" pitchFamily="34" charset="0"/>
              <a:buAutoNum type="arabicPeriod"/>
            </a:pPr>
            <a:r>
              <a:rPr lang="en-US" altLang="en-US" sz="2400" dirty="0"/>
              <a:t>Variations that hinder survival and reproduction are eliminated from the population.</a:t>
            </a:r>
          </a:p>
          <a:p>
            <a:pPr eaLnBrk="1" hangingPunct="1">
              <a:buFont typeface="Tw Cen MT Condensed" panose="020B0606020104020203" pitchFamily="34" charset="0"/>
              <a:buAutoNum type="arabicPeriod"/>
            </a:pPr>
            <a:endParaRPr lang="en-US" altLang="en-US" sz="2400" dirty="0"/>
          </a:p>
          <a:p>
            <a:pPr eaLnBrk="1" hangingPunct="1">
              <a:buFont typeface="Tw Cen MT Condensed" panose="020B0606020104020203" pitchFamily="34" charset="0"/>
              <a:buAutoNum type="arabicPeriod"/>
            </a:pPr>
            <a:r>
              <a:rPr lang="en-US" altLang="en-US" sz="2400" dirty="0"/>
              <a:t>Significant changes in the appearance, behavior, or physiology of individuals in a population.</a:t>
            </a:r>
          </a:p>
          <a:p>
            <a:pPr eaLnBrk="1" hangingPunct="1">
              <a:buFont typeface="Tw Cen MT Condensed" panose="020B0606020104020203" pitchFamily="34" charset="0"/>
              <a:buAutoNum type="arabicPeriod"/>
            </a:pPr>
            <a:endParaRPr lang="en-US" altLang="en-US" sz="2100" dirty="0"/>
          </a:p>
        </p:txBody>
      </p:sp>
    </p:spTree>
    <p:extLst>
      <p:ext uri="{BB962C8B-B14F-4D97-AF65-F5344CB8AC3E}">
        <p14:creationId xmlns:p14="http://schemas.microsoft.com/office/powerpoint/2010/main" val="2017038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82009" y="521185"/>
            <a:ext cx="7962900" cy="4171166"/>
          </a:xfrm>
        </p:spPr>
        <p:txBody>
          <a:bodyPr>
            <a:normAutofit fontScale="90000"/>
          </a:bodyPr>
          <a:lstStyle/>
          <a:p>
            <a:pPr>
              <a:defRPr/>
            </a:pPr>
            <a:r>
              <a:rPr lang="en-US" sz="4800" b="1" dirty="0">
                <a:solidFill>
                  <a:schemeClr val="tx1">
                    <a:lumMod val="95000"/>
                    <a:lumOff val="5000"/>
                  </a:schemeClr>
                </a:solidFill>
              </a:rPr>
              <a:t>Types of Mutation</a:t>
            </a:r>
            <a:br>
              <a:rPr lang="en-US" sz="4800" b="1" dirty="0">
                <a:solidFill>
                  <a:schemeClr val="tx1">
                    <a:lumMod val="95000"/>
                    <a:lumOff val="5000"/>
                  </a:schemeClr>
                </a:solidFill>
              </a:rPr>
            </a:br>
            <a:br>
              <a:rPr lang="en-US" sz="4800" b="1" dirty="0">
                <a:solidFill>
                  <a:schemeClr val="tx1">
                    <a:lumMod val="95000"/>
                    <a:lumOff val="5000"/>
                  </a:schemeClr>
                </a:solidFill>
              </a:rPr>
            </a:br>
            <a:r>
              <a:rPr lang="en-US" sz="3200" dirty="0">
                <a:solidFill>
                  <a:schemeClr val="tx1">
                    <a:lumMod val="95000"/>
                    <a:lumOff val="5000"/>
                  </a:schemeClr>
                </a:solidFill>
              </a:rPr>
              <a:t>1. Base Substitution</a:t>
            </a:r>
            <a:br>
              <a:rPr lang="en-US" sz="3200" dirty="0">
                <a:solidFill>
                  <a:schemeClr val="tx1">
                    <a:lumMod val="95000"/>
                    <a:lumOff val="5000"/>
                  </a:schemeClr>
                </a:solidFill>
              </a:rPr>
            </a:br>
            <a:r>
              <a:rPr lang="en-US" sz="3200" dirty="0">
                <a:solidFill>
                  <a:schemeClr val="tx1">
                    <a:lumMod val="95000"/>
                    <a:lumOff val="5000"/>
                  </a:schemeClr>
                </a:solidFill>
              </a:rPr>
              <a:t>A. </a:t>
            </a:r>
            <a:r>
              <a:rPr lang="en-US" altLang="en-US" sz="3200" dirty="0"/>
              <a:t>Missense Mutations</a:t>
            </a:r>
            <a:br>
              <a:rPr lang="en-US" altLang="en-US" sz="3200" dirty="0"/>
            </a:br>
            <a:r>
              <a:rPr lang="en-US" sz="3200" dirty="0">
                <a:solidFill>
                  <a:schemeClr val="tx1">
                    <a:lumMod val="95000"/>
                    <a:lumOff val="5000"/>
                  </a:schemeClr>
                </a:solidFill>
              </a:rPr>
              <a:t>B. </a:t>
            </a:r>
            <a:r>
              <a:rPr lang="en-US" altLang="en-US" sz="3200" dirty="0"/>
              <a:t>Nonsense Mutations</a:t>
            </a:r>
            <a:br>
              <a:rPr lang="en-US" sz="3200" dirty="0">
                <a:solidFill>
                  <a:schemeClr val="tx1">
                    <a:lumMod val="95000"/>
                    <a:lumOff val="5000"/>
                  </a:schemeClr>
                </a:solidFill>
              </a:rPr>
            </a:br>
            <a:r>
              <a:rPr lang="en-US" sz="3200" dirty="0">
                <a:solidFill>
                  <a:schemeClr val="tx1">
                    <a:lumMod val="95000"/>
                    <a:lumOff val="5000"/>
                  </a:schemeClr>
                </a:solidFill>
              </a:rPr>
              <a:t>C. </a:t>
            </a:r>
            <a:r>
              <a:rPr lang="en-US" altLang="en-US" sz="3200" dirty="0"/>
              <a:t>Silent Mutations</a:t>
            </a:r>
            <a:br>
              <a:rPr lang="en-US" sz="3200" dirty="0">
                <a:solidFill>
                  <a:schemeClr val="tx1">
                    <a:lumMod val="95000"/>
                    <a:lumOff val="5000"/>
                  </a:schemeClr>
                </a:solidFill>
              </a:rPr>
            </a:br>
            <a:br>
              <a:rPr lang="en-US" sz="3200" dirty="0">
                <a:solidFill>
                  <a:schemeClr val="tx1">
                    <a:lumMod val="95000"/>
                    <a:lumOff val="5000"/>
                  </a:schemeClr>
                </a:solidFill>
              </a:rPr>
            </a:br>
            <a:r>
              <a:rPr lang="en-US" sz="3200" dirty="0">
                <a:solidFill>
                  <a:schemeClr val="tx1">
                    <a:lumMod val="95000"/>
                    <a:lumOff val="5000"/>
                  </a:schemeClr>
                </a:solidFill>
              </a:rPr>
              <a:t>2. Insertion and deletion</a:t>
            </a:r>
            <a:br>
              <a:rPr lang="en-US" sz="3200" dirty="0">
                <a:solidFill>
                  <a:schemeClr val="tx1">
                    <a:lumMod val="95000"/>
                    <a:lumOff val="5000"/>
                  </a:schemeClr>
                </a:solidFill>
              </a:rPr>
            </a:br>
            <a:br>
              <a:rPr lang="en-US" sz="3200" dirty="0">
                <a:solidFill>
                  <a:schemeClr val="tx1">
                    <a:lumMod val="95000"/>
                    <a:lumOff val="5000"/>
                  </a:schemeClr>
                </a:solidFill>
              </a:rPr>
            </a:br>
            <a:r>
              <a:rPr lang="en-US" sz="3200" dirty="0">
                <a:solidFill>
                  <a:schemeClr val="tx1">
                    <a:lumMod val="95000"/>
                    <a:lumOff val="5000"/>
                  </a:schemeClr>
                </a:solidFill>
              </a:rPr>
              <a:t>3. Frameshift </a:t>
            </a:r>
            <a:br>
              <a:rPr lang="en-US" sz="3200" dirty="0">
                <a:solidFill>
                  <a:schemeClr val="tx1">
                    <a:lumMod val="95000"/>
                    <a:lumOff val="5000"/>
                  </a:schemeClr>
                </a:solidFill>
              </a:rPr>
            </a:br>
            <a:endParaRPr lang="en-US" sz="3200" dirty="0">
              <a:solidFill>
                <a:schemeClr val="tx1">
                  <a:lumMod val="95000"/>
                  <a:lumOff val="5000"/>
                </a:schemeClr>
              </a:solidFill>
            </a:endParaRPr>
          </a:p>
        </p:txBody>
      </p:sp>
    </p:spTree>
    <p:extLst>
      <p:ext uri="{BB962C8B-B14F-4D97-AF65-F5344CB8AC3E}">
        <p14:creationId xmlns:p14="http://schemas.microsoft.com/office/powerpoint/2010/main" val="1644810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3"/>
          <p:cNvSpPr>
            <a:spLocks noGrp="1"/>
          </p:cNvSpPr>
          <p:nvPr>
            <p:ph type="title"/>
          </p:nvPr>
        </p:nvSpPr>
        <p:spPr/>
        <p:txBody>
          <a:bodyPr/>
          <a:lstStyle/>
          <a:p>
            <a:pPr>
              <a:defRPr/>
            </a:pPr>
            <a:r>
              <a:rPr lang="en-US" altLang="en-US" dirty="0">
                <a:solidFill>
                  <a:schemeClr val="tx1">
                    <a:lumMod val="95000"/>
                    <a:lumOff val="5000"/>
                  </a:schemeClr>
                </a:solidFill>
              </a:rPr>
              <a:t>1. Base Substitution</a:t>
            </a:r>
          </a:p>
        </p:txBody>
      </p:sp>
      <p:sp>
        <p:nvSpPr>
          <p:cNvPr id="49155" name="Content Placeholder 4"/>
          <p:cNvSpPr>
            <a:spLocks noGrp="1"/>
          </p:cNvSpPr>
          <p:nvPr>
            <p:ph idx="1"/>
          </p:nvPr>
        </p:nvSpPr>
        <p:spPr>
          <a:xfrm>
            <a:off x="701493" y="1873030"/>
            <a:ext cx="11021933" cy="4023360"/>
          </a:xfrm>
        </p:spPr>
        <p:txBody>
          <a:bodyPr>
            <a:noAutofit/>
          </a:bodyPr>
          <a:lstStyle/>
          <a:p>
            <a:pPr eaLnBrk="1" hangingPunct="1">
              <a:buFont typeface="Tw Cen MT Condensed" panose="020B0606020104020203" pitchFamily="34" charset="0"/>
              <a:buAutoNum type="alphaLcPeriod"/>
            </a:pPr>
            <a:r>
              <a:rPr lang="en-US" altLang="en-US" sz="2400" dirty="0"/>
              <a:t>The simplest type of gene-level mutation</a:t>
            </a:r>
          </a:p>
          <a:p>
            <a:pPr eaLnBrk="1" hangingPunct="1">
              <a:buFont typeface="Tw Cen MT Condensed" panose="020B0606020104020203" pitchFamily="34" charset="0"/>
              <a:buAutoNum type="alphaLcPeriod"/>
            </a:pPr>
            <a:endParaRPr lang="en-US" altLang="en-US" sz="2400" dirty="0"/>
          </a:p>
          <a:p>
            <a:pPr eaLnBrk="1" hangingPunct="1">
              <a:buFont typeface="Tw Cen MT Condensed" panose="020B0606020104020203" pitchFamily="34" charset="0"/>
              <a:buAutoNum type="alphaLcPeriod"/>
            </a:pPr>
            <a:r>
              <a:rPr lang="en-US" altLang="en-US" sz="2400" dirty="0"/>
              <a:t>Swapping of one nucleotide for another during DNA Replication.</a:t>
            </a:r>
          </a:p>
          <a:p>
            <a:pPr eaLnBrk="1" hangingPunct="1">
              <a:buFont typeface="Tw Cen MT Condensed" panose="020B0606020104020203" pitchFamily="34" charset="0"/>
              <a:buAutoNum type="alphaLcPeriod"/>
            </a:pPr>
            <a:endParaRPr lang="en-US" altLang="en-US" sz="2400" dirty="0"/>
          </a:p>
          <a:p>
            <a:pPr eaLnBrk="1" hangingPunct="1">
              <a:buFont typeface="Tw Cen MT Condensed" panose="020B0606020104020203" pitchFamily="34" charset="0"/>
              <a:buAutoNum type="alphaLcPeriod"/>
            </a:pPr>
            <a:r>
              <a:rPr lang="en-US" altLang="en-US" sz="2400" dirty="0"/>
              <a:t>Example: during replication, a thymine nucleotide might be inserted in place of a guanine nucleotide.</a:t>
            </a:r>
          </a:p>
          <a:p>
            <a:pPr eaLnBrk="1" hangingPunct="1">
              <a:buFont typeface="Tw Cen MT Condensed" panose="020B0606020104020203" pitchFamily="34" charset="0"/>
              <a:buAutoNum type="alphaLcPeriod"/>
            </a:pPr>
            <a:endParaRPr lang="en-US" altLang="en-US" sz="2400" dirty="0"/>
          </a:p>
          <a:p>
            <a:pPr eaLnBrk="1" hangingPunct="1">
              <a:buFont typeface="Tw Cen MT Condensed" panose="020B0606020104020203" pitchFamily="34" charset="0"/>
              <a:buAutoNum type="alphaLcPeriod"/>
            </a:pPr>
            <a:r>
              <a:rPr lang="en-US" altLang="en-US" sz="2400" dirty="0"/>
              <a:t>Only single nucleotide with a gene sequence is changed so only one codon is affected</a:t>
            </a:r>
          </a:p>
        </p:txBody>
      </p:sp>
    </p:spTree>
    <p:extLst>
      <p:ext uri="{BB962C8B-B14F-4D97-AF65-F5344CB8AC3E}">
        <p14:creationId xmlns:p14="http://schemas.microsoft.com/office/powerpoint/2010/main" val="111600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1219200" y="274639"/>
            <a:ext cx="9753600" cy="1300161"/>
          </a:xfrm>
        </p:spPr>
        <p:txBody>
          <a:bodyPr>
            <a:normAutofit/>
          </a:bodyPr>
          <a:lstStyle/>
          <a:p>
            <a:pPr>
              <a:defRPr/>
            </a:pPr>
            <a:r>
              <a:rPr lang="en-US" altLang="en-US" sz="4400" dirty="0">
                <a:solidFill>
                  <a:schemeClr val="tx1">
                    <a:lumMod val="95000"/>
                    <a:lumOff val="5000"/>
                  </a:schemeClr>
                </a:solidFill>
              </a:rPr>
              <a:t>Only a single codon in the gene sequence is changed in base substitution mutation.</a:t>
            </a:r>
          </a:p>
        </p:txBody>
      </p:sp>
      <p:pic>
        <p:nvPicPr>
          <p:cNvPr id="5017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359151" y="2311400"/>
            <a:ext cx="6457949" cy="3025775"/>
          </a:xfrm>
        </p:spPr>
      </p:pic>
      <p:sp>
        <p:nvSpPr>
          <p:cNvPr id="2" name="Right Arrow 1"/>
          <p:cNvSpPr/>
          <p:nvPr/>
        </p:nvSpPr>
        <p:spPr>
          <a:xfrm>
            <a:off x="1933576" y="4457700"/>
            <a:ext cx="1304925" cy="3635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Tree>
    <p:extLst>
      <p:ext uri="{BB962C8B-B14F-4D97-AF65-F5344CB8AC3E}">
        <p14:creationId xmlns:p14="http://schemas.microsoft.com/office/powerpoint/2010/main" val="1260203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702275" y="0"/>
            <a:ext cx="10787449" cy="1287462"/>
          </a:xfrm>
        </p:spPr>
        <p:txBody>
          <a:bodyPr>
            <a:normAutofit fontScale="90000"/>
          </a:bodyPr>
          <a:lstStyle/>
          <a:p>
            <a:pPr>
              <a:defRPr/>
            </a:pPr>
            <a:r>
              <a:rPr lang="en-US" altLang="en-US" dirty="0">
                <a:solidFill>
                  <a:schemeClr val="tx1">
                    <a:lumMod val="95000"/>
                    <a:lumOff val="5000"/>
                  </a:schemeClr>
                </a:solidFill>
              </a:rPr>
              <a:t>Sub-categories of mutations in base substitution</a:t>
            </a:r>
          </a:p>
        </p:txBody>
      </p:sp>
      <p:sp>
        <p:nvSpPr>
          <p:cNvPr id="51203" name="Content Placeholder 2"/>
          <p:cNvSpPr>
            <a:spLocks noGrp="1"/>
          </p:cNvSpPr>
          <p:nvPr>
            <p:ph idx="1"/>
          </p:nvPr>
        </p:nvSpPr>
        <p:spPr>
          <a:xfrm>
            <a:off x="1981200" y="1917701"/>
            <a:ext cx="8229600" cy="4391026"/>
          </a:xfrm>
        </p:spPr>
        <p:txBody>
          <a:bodyPr/>
          <a:lstStyle/>
          <a:p>
            <a:pPr marL="0" indent="0" algn="just">
              <a:buNone/>
            </a:pPr>
            <a:r>
              <a:rPr lang="en-US" altLang="en-US" sz="2400" b="1" dirty="0"/>
              <a:t>A. Missense Mutations</a:t>
            </a:r>
          </a:p>
          <a:p>
            <a:pPr marL="300038" lvl="1" indent="0" algn="just">
              <a:buNone/>
            </a:pPr>
            <a:r>
              <a:rPr lang="en-US" altLang="en-US" sz="2400" dirty="0"/>
              <a:t>	- The altered codon leads to insertion of an incorrect amino acid into a protein molecule during translation.</a:t>
            </a:r>
          </a:p>
          <a:p>
            <a:pPr marL="300038" lvl="1" indent="0">
              <a:buNone/>
            </a:pPr>
            <a:endParaRPr lang="en-US" altLang="en-US" sz="1800" dirty="0"/>
          </a:p>
        </p:txBody>
      </p:sp>
      <p:pic>
        <p:nvPicPr>
          <p:cNvPr id="5120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25700" y="3644900"/>
            <a:ext cx="6781800" cy="266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981200" y="4792147"/>
            <a:ext cx="1306961" cy="369332"/>
          </a:xfrm>
          <a:prstGeom prst="rect">
            <a:avLst/>
          </a:prstGeom>
        </p:spPr>
        <p:txBody>
          <a:bodyPr wrap="none">
            <a:spAutoFit/>
          </a:bodyPr>
          <a:lstStyle/>
          <a:p>
            <a:r>
              <a:rPr lang="en-US" dirty="0"/>
              <a:t>Illustration: </a:t>
            </a:r>
          </a:p>
        </p:txBody>
      </p:sp>
    </p:spTree>
    <p:extLst>
      <p:ext uri="{BB962C8B-B14F-4D97-AF65-F5344CB8AC3E}">
        <p14:creationId xmlns:p14="http://schemas.microsoft.com/office/powerpoint/2010/main" val="4146298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Content Placeholder 2"/>
          <p:cNvSpPr>
            <a:spLocks noGrp="1"/>
          </p:cNvSpPr>
          <p:nvPr>
            <p:ph idx="1"/>
          </p:nvPr>
        </p:nvSpPr>
        <p:spPr>
          <a:xfrm>
            <a:off x="2292350" y="1916114"/>
            <a:ext cx="8312150" cy="4941887"/>
          </a:xfrm>
        </p:spPr>
        <p:txBody>
          <a:bodyPr/>
          <a:lstStyle/>
          <a:p>
            <a:pPr marL="0" indent="0">
              <a:buNone/>
              <a:defRPr/>
            </a:pPr>
            <a:r>
              <a:rPr lang="en-US" altLang="en-US" sz="2400" b="1" dirty="0"/>
              <a:t>B. Nonsense Mutations</a:t>
            </a:r>
          </a:p>
          <a:p>
            <a:pPr marL="0" indent="0" algn="just">
              <a:buNone/>
              <a:defRPr/>
            </a:pPr>
            <a:r>
              <a:rPr lang="en-US" altLang="en-US" sz="2400" dirty="0"/>
              <a:t>- altered codon prematurely terminates synthesis of a protein molecule.</a:t>
            </a:r>
          </a:p>
          <a:p>
            <a:pPr eaLnBrk="1" hangingPunct="1">
              <a:defRPr/>
            </a:pPr>
            <a:endParaRPr lang="en-US" altLang="en-US" dirty="0"/>
          </a:p>
          <a:p>
            <a:pPr eaLnBrk="1" hangingPunct="1">
              <a:defRPr/>
            </a:pPr>
            <a:endParaRPr lang="en-US" altLang="en-US" dirty="0"/>
          </a:p>
          <a:p>
            <a:pPr>
              <a:defRPr/>
            </a:pPr>
            <a:r>
              <a:rPr lang="en-US" dirty="0"/>
              <a:t>Illustration: </a:t>
            </a:r>
          </a:p>
          <a:p>
            <a:pPr eaLnBrk="1" hangingPunct="1">
              <a:defRPr/>
            </a:pPr>
            <a:endParaRPr lang="en-US" altLang="en-US" dirty="0"/>
          </a:p>
          <a:p>
            <a:pPr eaLnBrk="1" hangingPunct="1">
              <a:defRPr/>
            </a:pPr>
            <a:endParaRPr lang="en-US" altLang="en-US" dirty="0"/>
          </a:p>
          <a:p>
            <a:pPr eaLnBrk="1" hangingPunct="1">
              <a:defRPr/>
            </a:pPr>
            <a:endParaRPr lang="en-US" altLang="en-US" dirty="0"/>
          </a:p>
          <a:p>
            <a:pPr eaLnBrk="1" hangingPunct="1">
              <a:defRPr/>
            </a:pPr>
            <a:endParaRPr lang="en-US" altLang="en-US" dirty="0"/>
          </a:p>
        </p:txBody>
      </p:sp>
      <p:pic>
        <p:nvPicPr>
          <p:cNvPr id="5222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37038" y="3251200"/>
            <a:ext cx="38163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a:extLst>
              <a:ext uri="{FF2B5EF4-FFF2-40B4-BE49-F238E27FC236}">
                <a16:creationId xmlns:a16="http://schemas.microsoft.com/office/drawing/2014/main" id="{05CFC3AA-9303-4BEB-B576-C94B80E86DC0}"/>
              </a:ext>
            </a:extLst>
          </p:cNvPr>
          <p:cNvSpPr txBox="1">
            <a:spLocks/>
          </p:cNvSpPr>
          <p:nvPr/>
        </p:nvSpPr>
        <p:spPr>
          <a:xfrm>
            <a:off x="400350" y="222422"/>
            <a:ext cx="11489725" cy="1287462"/>
          </a:xfrm>
          <a:prstGeom prst="rect">
            <a:avLst/>
          </a:prstGeom>
        </p:spPr>
        <p:txBody>
          <a:bodyPr vert="horz" lIns="91440" tIns="45720" rIns="91440" bIns="45720" rtlCol="0" anchor="b">
            <a:normAutofit fontScale="975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altLang="en-US" dirty="0">
                <a:solidFill>
                  <a:schemeClr val="tx1">
                    <a:lumMod val="95000"/>
                    <a:lumOff val="5000"/>
                  </a:schemeClr>
                </a:solidFill>
              </a:rPr>
              <a:t>Sub-categories of mutations in base substitution</a:t>
            </a:r>
          </a:p>
        </p:txBody>
      </p:sp>
    </p:spTree>
    <p:extLst>
      <p:ext uri="{BB962C8B-B14F-4D97-AF65-F5344CB8AC3E}">
        <p14:creationId xmlns:p14="http://schemas.microsoft.com/office/powerpoint/2010/main" val="314284186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141</TotalTime>
  <Words>525</Words>
  <Application>Microsoft Office PowerPoint</Application>
  <PresentationFormat>Widescreen</PresentationFormat>
  <Paragraphs>78</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Calibri</vt:lpstr>
      <vt:lpstr>Calibri Light</vt:lpstr>
      <vt:lpstr>Tw Cen MT Condensed</vt:lpstr>
      <vt:lpstr>Wingdings</vt:lpstr>
      <vt:lpstr>Retrospect</vt:lpstr>
      <vt:lpstr>Lecture 3</vt:lpstr>
      <vt:lpstr>What is Mutation?</vt:lpstr>
      <vt:lpstr>Mutation Generates New Alleles</vt:lpstr>
      <vt:lpstr>What is the advantage of genetic variations?</vt:lpstr>
      <vt:lpstr>Types of Mutation  1. Base Substitution A. Missense Mutations B. Nonsense Mutations C. Silent Mutations  2. Insertion and deletion  3. Frameshift  </vt:lpstr>
      <vt:lpstr>1. Base Substitution</vt:lpstr>
      <vt:lpstr>Only a single codon in the gene sequence is changed in base substitution mutation.</vt:lpstr>
      <vt:lpstr>Sub-categories of mutations in base substitution</vt:lpstr>
      <vt:lpstr>PowerPoint Presentation</vt:lpstr>
      <vt:lpstr>PowerPoint Presentation</vt:lpstr>
      <vt:lpstr>2. Insertion and Deletion</vt:lpstr>
      <vt:lpstr>2. Insertion and Deletion</vt:lpstr>
      <vt:lpstr>Frameshift Mutation</vt:lpstr>
      <vt:lpstr>What causes mutation?</vt:lpstr>
      <vt:lpstr>What are the consequences of mutations?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dc:creator>
  <cp:lastModifiedBy>Othman Jawdat Taani</cp:lastModifiedBy>
  <cp:revision>19</cp:revision>
  <dcterms:created xsi:type="dcterms:W3CDTF">2016-09-21T05:31:39Z</dcterms:created>
  <dcterms:modified xsi:type="dcterms:W3CDTF">2017-10-23T06:29:53Z</dcterms:modified>
</cp:coreProperties>
</file>