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5" r:id="rId15"/>
    <p:sldId id="279" r:id="rId16"/>
    <p:sldId id="280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82E45-40D8-4DCF-9176-A1570D4CADB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4DF9F-ED70-4233-BC37-941D044E97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013" y="4306550"/>
            <a:ext cx="5988326" cy="418319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Connecting Networks</a:t>
            </a:r>
          </a:p>
          <a:p>
            <a:pPr>
              <a:buFontTx/>
              <a:buNone/>
            </a:pPr>
            <a:r>
              <a:rPr lang="en-US" sz="1300" b="1" dirty="0"/>
              <a:t>Chapter 2: </a:t>
            </a:r>
            <a:r>
              <a:rPr lang="en-US" sz="1400" b="1" dirty="0">
                <a:solidFill>
                  <a:srgbClr val="FFFFFF"/>
                </a:solidFill>
                <a:latin typeface="Arial"/>
              </a:rPr>
              <a:t>Connecting to the WAN</a:t>
            </a:r>
            <a:endParaRPr lang="en-GB" b="1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2.1.1.7 Distributed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2.1.1.7 Distributed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2.1.1.7 Distributed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2.1.2.1 WANs in the OSI Model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2CCF54-A3F4-4F4D-BAA6-B5EA27679DC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56C6C8-0A92-40C1-BD13-656BCB5939F4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CB12A2-C0D1-47E4-8BC8-4BE3FA2CDF7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D1DBFE-65FA-4F51-A5DF-5FA8DA2743D8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2.1.1.1 Why a WAN?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2.1.1.2 Are WANs Necessary?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2.1.1.3 Evolving Networks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2.1.1.4 Small Office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2.1.1.5 Campus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2.1.1.5 Campus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2.1.1.6 Branch Networks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1675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b="1" dirty="0">
                <a:latin typeface="Arial" charset="0"/>
              </a:rPr>
              <a:t>2.1.1.6 Branch Networks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04549-1125-4930-988B-40FFE37DB1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38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76FA10-FF4D-44A4-BF94-AC2878E9B43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7.bin"/><Relationship Id="rId18" Type="http://schemas.openxmlformats.org/officeDocument/2006/relationships/oleObject" Target="../embeddings/oleObject12.bin"/><Relationship Id="rId3" Type="http://schemas.openxmlformats.org/officeDocument/2006/relationships/notesSlide" Target="../notesSlides/notesSlide14.xml"/><Relationship Id="rId21" Type="http://schemas.openxmlformats.org/officeDocument/2006/relationships/oleObject" Target="../embeddings/oleObject15.bin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6.bin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13.png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4.png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12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6788150" cy="658812"/>
          </a:xfrm>
        </p:spPr>
        <p:txBody>
          <a:bodyPr/>
          <a:lstStyle/>
          <a:p>
            <a:r>
              <a:rPr lang="en-US" sz="2400" dirty="0" smtClean="0"/>
              <a:t>WAN Technology Overview</a:t>
            </a:r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3: Introduction to WAN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Distributed Networks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9100" y="1593955"/>
            <a:ext cx="8058150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SPAN Engineering has now been in business for 20 years and has grown to thousands of employees distributed in offices </a:t>
            </a:r>
            <a:r>
              <a:rPr lang="en-US" sz="2000" dirty="0" smtClean="0">
                <a:latin typeface="+mn-lt"/>
              </a:rPr>
              <a:t>worldwide.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Cost of the network and its related services is a big </a:t>
            </a:r>
            <a:r>
              <a:rPr lang="en-US" sz="2000" dirty="0" smtClean="0">
                <a:latin typeface="+mn-lt"/>
              </a:rPr>
              <a:t>expense.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Looking to provide the best network services at the lowest </a:t>
            </a:r>
            <a:r>
              <a:rPr lang="en-US" sz="2000" dirty="0" smtClean="0">
                <a:latin typeface="+mn-lt"/>
              </a:rPr>
              <a:t>cost.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Encouraging teleworking and virtual teams, web-based applications are being used to increase productivity and reduce </a:t>
            </a:r>
            <a:r>
              <a:rPr lang="en-US" sz="2000" dirty="0" smtClean="0">
                <a:latin typeface="+mn-lt"/>
              </a:rPr>
              <a:t>costs.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Site-to-site and remote access Virtual Private Networks (VPNs) enable the company to use the Internet to connect easily and securely with employees and facilities around the </a:t>
            </a:r>
            <a:r>
              <a:rPr lang="en-US" sz="2000" dirty="0" smtClean="0">
                <a:latin typeface="+mn-lt"/>
              </a:rPr>
              <a:t>world.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280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Distributed Networks (cont.)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378160"/>
            <a:ext cx="821055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Network requirements can change dramatically as the company </a:t>
            </a:r>
            <a:r>
              <a:rPr lang="en-US" sz="2000" dirty="0" smtClean="0">
                <a:latin typeface="+mn-lt"/>
              </a:rPr>
              <a:t>grows.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Distributing employees saves costs in many ways, but it puts increased demands on the </a:t>
            </a:r>
            <a:r>
              <a:rPr lang="en-US" sz="2000" dirty="0" smtClean="0">
                <a:latin typeface="+mn-lt"/>
              </a:rPr>
              <a:t>network.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Network must be able to adapt and grow as the company </a:t>
            </a:r>
            <a:r>
              <a:rPr lang="en-US" sz="2000" dirty="0" smtClean="0">
                <a:latin typeface="+mn-lt"/>
              </a:rPr>
              <a:t>changes.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Network designers and administrators meet these challenges by carefully choosing network technologies, protocols, and service providers, and by optimizing their </a:t>
            </a:r>
            <a:r>
              <a:rPr lang="en-US" sz="2000" dirty="0" smtClean="0">
                <a:latin typeface="+mn-lt"/>
              </a:rPr>
              <a:t>networks.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6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Distributed Networks (cont.)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938" y="1624013"/>
            <a:ext cx="5716737" cy="4643437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82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WAN Operations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WANs in the OSI Model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095" y="1409700"/>
            <a:ext cx="6965830" cy="5181600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61917" y="1880015"/>
            <a:ext cx="337185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WAN </a:t>
            </a:r>
            <a:r>
              <a:rPr lang="en-US" sz="2000" dirty="0"/>
              <a:t>access standards typically describe both physical layer delivery methods and data link layer requirements, including physical addressing, flow control, and encapsulation.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34742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What’s </a:t>
            </a:r>
            <a:r>
              <a:rPr lang="en-US" dirty="0" smtClean="0"/>
              <a:t>Internet</a:t>
            </a:r>
            <a:endParaRPr lang="en-US" sz="44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3935" y="1552575"/>
            <a:ext cx="3780692" cy="1411288"/>
          </a:xfrm>
        </p:spPr>
        <p:txBody>
          <a:bodyPr/>
          <a:lstStyle/>
          <a:p>
            <a:pPr eaLnBrk="1" hangingPunct="1"/>
            <a:r>
              <a:rPr lang="en-US" sz="2200" dirty="0" smtClean="0"/>
              <a:t>millions of connected computing devices: </a:t>
            </a:r>
          </a:p>
          <a:p>
            <a:pPr eaLnBrk="1" hangingPunct="1">
              <a:buFontTx/>
              <a:buNone/>
            </a:pPr>
            <a:r>
              <a:rPr lang="en-US" sz="2200" i="1" dirty="0" smtClean="0">
                <a:solidFill>
                  <a:srgbClr val="FF0000"/>
                </a:solidFill>
              </a:rPr>
              <a:t>     hosts = end systems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</a:p>
          <a:p>
            <a:pPr lvl="1" eaLnBrk="1" hangingPunct="1">
              <a:buFontTx/>
              <a:buNone/>
            </a:pPr>
            <a:endParaRPr lang="en-US" sz="2200" dirty="0" smtClean="0"/>
          </a:p>
        </p:txBody>
      </p:sp>
      <p:grpSp>
        <p:nvGrpSpPr>
          <p:cNvPr id="2" name="Group 262"/>
          <p:cNvGrpSpPr>
            <a:grpSpLocks/>
          </p:cNvGrpSpPr>
          <p:nvPr/>
        </p:nvGrpSpPr>
        <p:grpSpPr bwMode="auto">
          <a:xfrm>
            <a:off x="5125915" y="957263"/>
            <a:ext cx="3470031" cy="4489450"/>
            <a:chOff x="3177" y="1065"/>
            <a:chExt cx="2186" cy="2828"/>
          </a:xfrm>
        </p:grpSpPr>
        <p:sp>
          <p:nvSpPr>
            <p:cNvPr id="2159" name="Freeform 263"/>
            <p:cNvSpPr>
              <a:spLocks/>
            </p:cNvSpPr>
            <p:nvPr/>
          </p:nvSpPr>
          <p:spPr bwMode="auto">
            <a:xfrm>
              <a:off x="4261" y="2412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" name="Freeform 264"/>
            <p:cNvSpPr>
              <a:spLocks/>
            </p:cNvSpPr>
            <p:nvPr/>
          </p:nvSpPr>
          <p:spPr bwMode="auto">
            <a:xfrm>
              <a:off x="4273" y="1451"/>
              <a:ext cx="1090" cy="658"/>
            </a:xfrm>
            <a:custGeom>
              <a:avLst/>
              <a:gdLst>
                <a:gd name="T0" fmla="*/ 174387 w 765"/>
                <a:gd name="T1" fmla="*/ 4498 h 459"/>
                <a:gd name="T2" fmla="*/ 118176 w 765"/>
                <a:gd name="T3" fmla="*/ 31729 h 459"/>
                <a:gd name="T4" fmla="*/ 39534 w 765"/>
                <a:gd name="T5" fmla="*/ 45485 h 459"/>
                <a:gd name="T6" fmla="*/ 5649 w 765"/>
                <a:gd name="T7" fmla="*/ 153446 h 459"/>
                <a:gd name="T8" fmla="*/ 73942 w 765"/>
                <a:gd name="T9" fmla="*/ 202400 h 459"/>
                <a:gd name="T10" fmla="*/ 142140 w 765"/>
                <a:gd name="T11" fmla="*/ 194484 h 459"/>
                <a:gd name="T12" fmla="*/ 239915 w 765"/>
                <a:gd name="T13" fmla="*/ 202400 h 459"/>
                <a:gd name="T14" fmla="*/ 287095 w 765"/>
                <a:gd name="T15" fmla="*/ 198045 h 459"/>
                <a:gd name="T16" fmla="*/ 309031 w 765"/>
                <a:gd name="T17" fmla="*/ 169573 h 459"/>
                <a:gd name="T18" fmla="*/ 308489 w 765"/>
                <a:gd name="T19" fmla="*/ 72125 h 459"/>
                <a:gd name="T20" fmla="*/ 272256 w 765"/>
                <a:gd name="T21" fmla="*/ 15439 h 459"/>
                <a:gd name="T22" fmla="*/ 174387 w 765"/>
                <a:gd name="T23" fmla="*/ 4498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" name="Freeform 265"/>
            <p:cNvSpPr>
              <a:spLocks/>
            </p:cNvSpPr>
            <p:nvPr/>
          </p:nvSpPr>
          <p:spPr bwMode="auto">
            <a:xfrm>
              <a:off x="3177" y="1267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266"/>
            <p:cNvGrpSpPr>
              <a:grpSpLocks/>
            </p:cNvGrpSpPr>
            <p:nvPr/>
          </p:nvGrpSpPr>
          <p:grpSpPr bwMode="auto">
            <a:xfrm>
              <a:off x="3232" y="2108"/>
              <a:ext cx="919" cy="588"/>
              <a:chOff x="2889" y="1631"/>
              <a:chExt cx="980" cy="743"/>
            </a:xfrm>
          </p:grpSpPr>
          <p:sp>
            <p:nvSpPr>
              <p:cNvPr id="2464" name="Rectangle 267"/>
              <p:cNvSpPr>
                <a:spLocks noChangeArrowheads="1"/>
              </p:cNvSpPr>
              <p:nvPr/>
            </p:nvSpPr>
            <p:spPr bwMode="auto">
              <a:xfrm>
                <a:off x="3046" y="1841"/>
                <a:ext cx="663" cy="533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5" name="AutoShape 268"/>
              <p:cNvSpPr>
                <a:spLocks noChangeArrowheads="1"/>
              </p:cNvSpPr>
              <p:nvPr/>
            </p:nvSpPr>
            <p:spPr bwMode="auto">
              <a:xfrm>
                <a:off x="2889" y="1631"/>
                <a:ext cx="980" cy="253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CCFF"/>
                  </a:solidFill>
                </a:endParaRPr>
              </a:p>
            </p:txBody>
          </p:sp>
        </p:grpSp>
        <p:grpSp>
          <p:nvGrpSpPr>
            <p:cNvPr id="5" name="Group 269"/>
            <p:cNvGrpSpPr>
              <a:grpSpLocks/>
            </p:cNvGrpSpPr>
            <p:nvPr/>
          </p:nvGrpSpPr>
          <p:grpSpPr bwMode="auto">
            <a:xfrm>
              <a:off x="3674" y="1388"/>
              <a:ext cx="212" cy="335"/>
              <a:chOff x="3796" y="1043"/>
              <a:chExt cx="865" cy="1237"/>
            </a:xfrm>
          </p:grpSpPr>
          <p:sp>
            <p:nvSpPr>
              <p:cNvPr id="2434" name="Line 270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5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35" name="Line 271"/>
              <p:cNvSpPr>
                <a:spLocks noChangeShapeType="1"/>
              </p:cNvSpPr>
              <p:nvPr/>
            </p:nvSpPr>
            <p:spPr bwMode="auto">
              <a:xfrm>
                <a:off x="4227" y="1481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36" name="Line 272"/>
              <p:cNvSpPr>
                <a:spLocks noChangeShapeType="1"/>
              </p:cNvSpPr>
              <p:nvPr/>
            </p:nvSpPr>
            <p:spPr bwMode="auto">
              <a:xfrm>
                <a:off x="3992" y="2201"/>
                <a:ext cx="235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37" name="Line 273"/>
              <p:cNvSpPr>
                <a:spLocks noChangeShapeType="1"/>
              </p:cNvSpPr>
              <p:nvPr/>
            </p:nvSpPr>
            <p:spPr bwMode="auto">
              <a:xfrm flipH="1">
                <a:off x="4227" y="2201"/>
                <a:ext cx="236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38" name="Line 274"/>
              <p:cNvSpPr>
                <a:spLocks noChangeShapeType="1"/>
              </p:cNvSpPr>
              <p:nvPr/>
            </p:nvSpPr>
            <p:spPr bwMode="auto">
              <a:xfrm>
                <a:off x="4227" y="1497"/>
                <a:ext cx="0" cy="7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39" name="Line 275"/>
              <p:cNvSpPr>
                <a:spLocks noChangeShapeType="1"/>
              </p:cNvSpPr>
              <p:nvPr/>
            </p:nvSpPr>
            <p:spPr bwMode="auto">
              <a:xfrm flipV="1">
                <a:off x="3992" y="2127"/>
                <a:ext cx="235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0" name="Line 276"/>
              <p:cNvSpPr>
                <a:spLocks noChangeShapeType="1"/>
              </p:cNvSpPr>
              <p:nvPr/>
            </p:nvSpPr>
            <p:spPr bwMode="auto">
              <a:xfrm flipH="1" flipV="1">
                <a:off x="4227" y="2127"/>
                <a:ext cx="236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1" name="Line 277"/>
              <p:cNvSpPr>
                <a:spLocks noChangeShapeType="1"/>
              </p:cNvSpPr>
              <p:nvPr/>
            </p:nvSpPr>
            <p:spPr bwMode="auto">
              <a:xfrm>
                <a:off x="4092" y="1890"/>
                <a:ext cx="135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2" name="Line 278"/>
              <p:cNvSpPr>
                <a:spLocks noChangeShapeType="1"/>
              </p:cNvSpPr>
              <p:nvPr/>
            </p:nvSpPr>
            <p:spPr bwMode="auto">
              <a:xfrm flipV="1">
                <a:off x="4227" y="1890"/>
                <a:ext cx="143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3" name="Line 279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4" name="Line 280"/>
              <p:cNvSpPr>
                <a:spLocks noChangeShapeType="1"/>
              </p:cNvSpPr>
              <p:nvPr/>
            </p:nvSpPr>
            <p:spPr bwMode="auto">
              <a:xfrm flipV="1">
                <a:off x="4227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5" name="Line 281"/>
              <p:cNvSpPr>
                <a:spLocks noChangeShapeType="1"/>
              </p:cNvSpPr>
              <p:nvPr/>
            </p:nvSpPr>
            <p:spPr bwMode="auto">
              <a:xfrm flipV="1">
                <a:off x="4227" y="1782"/>
                <a:ext cx="90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6" name="Line 282"/>
              <p:cNvSpPr>
                <a:spLocks noChangeShapeType="1"/>
              </p:cNvSpPr>
              <p:nvPr/>
            </p:nvSpPr>
            <p:spPr bwMode="auto">
              <a:xfrm flipV="1">
                <a:off x="4227" y="1632"/>
                <a:ext cx="57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7" name="Line 283"/>
              <p:cNvSpPr>
                <a:spLocks noChangeShapeType="1"/>
              </p:cNvSpPr>
              <p:nvPr/>
            </p:nvSpPr>
            <p:spPr bwMode="auto">
              <a:xfrm>
                <a:off x="4126" y="1772"/>
                <a:ext cx="109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448" name="Line 284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3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6" name="Group 285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2460" name="Line 286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61" name="Line 28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62" name="Line 288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63" name="Line 28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290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2456" name="Line 291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57" name="Line 29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58" name="Line 293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59" name="Line 294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95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2452" name="Line 296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53" name="Line 29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54" name="Line 298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455" name="Line 29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9" name="Group 300"/>
            <p:cNvGrpSpPr>
              <a:grpSpLocks/>
            </p:cNvGrpSpPr>
            <p:nvPr/>
          </p:nvGrpSpPr>
          <p:grpSpPr bwMode="auto">
            <a:xfrm>
              <a:off x="3223" y="1598"/>
              <a:ext cx="436" cy="114"/>
              <a:chOff x="3072" y="739"/>
              <a:chExt cx="652" cy="146"/>
            </a:xfrm>
          </p:grpSpPr>
          <p:pic>
            <p:nvPicPr>
              <p:cNvPr id="2431" name="Picture 301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32" name="Line 302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3" name="Line 303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2165" name="Picture 304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99" y="1417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305"/>
            <p:cNvGrpSpPr>
              <a:grpSpLocks/>
            </p:cNvGrpSpPr>
            <p:nvPr/>
          </p:nvGrpSpPr>
          <p:grpSpPr bwMode="auto">
            <a:xfrm>
              <a:off x="3880" y="1303"/>
              <a:ext cx="256" cy="269"/>
              <a:chOff x="2870" y="1518"/>
              <a:chExt cx="292" cy="320"/>
            </a:xfrm>
          </p:grpSpPr>
          <p:graphicFrame>
            <p:nvGraphicFramePr>
              <p:cNvPr id="2064" name="Object 306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40" name="Clip" r:id="rId6" imgW="819000" imgH="847800" progId="MS_ClipArt_Gallery.2">
                  <p:embed/>
                </p:oleObj>
              </a:graphicData>
            </a:graphic>
          </p:graphicFrame>
          <p:graphicFrame>
            <p:nvGraphicFramePr>
              <p:cNvPr id="2065" name="Object 307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41" name="Clip" r:id="rId7" imgW="1266840" imgH="1200240" progId="MS_ClipArt_Gallery.2">
                  <p:embed/>
                </p:oleObj>
              </a:graphicData>
            </a:graphic>
          </p:graphicFrame>
        </p:grpSp>
        <p:grpSp>
          <p:nvGrpSpPr>
            <p:cNvPr id="11" name="Group 308"/>
            <p:cNvGrpSpPr>
              <a:grpSpLocks/>
            </p:cNvGrpSpPr>
            <p:nvPr/>
          </p:nvGrpSpPr>
          <p:grpSpPr bwMode="auto">
            <a:xfrm>
              <a:off x="4338" y="2487"/>
              <a:ext cx="228" cy="108"/>
              <a:chOff x="3600" y="219"/>
              <a:chExt cx="360" cy="175"/>
            </a:xfrm>
          </p:grpSpPr>
          <p:sp>
            <p:nvSpPr>
              <p:cNvPr id="2418" name="Oval 30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9" name="Line 31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0" name="Line 31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1" name="Rectangle 31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2" name="Oval 31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" name="Group 31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428" name="Line 31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29" name="Line 31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30" name="Line 31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31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425" name="Line 31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26" name="Line 32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27" name="Line 32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4" name="Group 322"/>
            <p:cNvGrpSpPr>
              <a:grpSpLocks/>
            </p:cNvGrpSpPr>
            <p:nvPr/>
          </p:nvGrpSpPr>
          <p:grpSpPr bwMode="auto">
            <a:xfrm>
              <a:off x="4562" y="2663"/>
              <a:ext cx="228" cy="108"/>
              <a:chOff x="3600" y="219"/>
              <a:chExt cx="360" cy="175"/>
            </a:xfrm>
          </p:grpSpPr>
          <p:sp>
            <p:nvSpPr>
              <p:cNvPr id="2405" name="Oval 32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6" name="Line 32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7" name="Line 32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8" name="Rectangle 32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9" name="Oval 32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" name="Group 32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415" name="Line 32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6" name="Line 33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7" name="Line 33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33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3" name="Line 33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3" name="Line 33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4" name="Line 33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336"/>
            <p:cNvGrpSpPr>
              <a:grpSpLocks/>
            </p:cNvGrpSpPr>
            <p:nvPr/>
          </p:nvGrpSpPr>
          <p:grpSpPr bwMode="auto">
            <a:xfrm>
              <a:off x="4738" y="2495"/>
              <a:ext cx="228" cy="108"/>
              <a:chOff x="3600" y="219"/>
              <a:chExt cx="360" cy="175"/>
            </a:xfrm>
          </p:grpSpPr>
          <p:sp>
            <p:nvSpPr>
              <p:cNvPr id="2392" name="Oval 33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3" name="Line 33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4" name="Line 33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5" name="Rectangle 34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6" name="Oval 34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8" name="Group 34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402" name="Line 34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3" name="Line 34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4" name="Line 34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34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99" name="Line 34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0" name="Line 34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1" name="Line 34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" name="Group 350"/>
            <p:cNvGrpSpPr>
              <a:grpSpLocks/>
            </p:cNvGrpSpPr>
            <p:nvPr/>
          </p:nvGrpSpPr>
          <p:grpSpPr bwMode="auto">
            <a:xfrm>
              <a:off x="4401" y="1766"/>
              <a:ext cx="221" cy="101"/>
              <a:chOff x="3600" y="219"/>
              <a:chExt cx="360" cy="175"/>
            </a:xfrm>
          </p:grpSpPr>
          <p:sp>
            <p:nvSpPr>
              <p:cNvPr id="2379" name="Oval 35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0" name="Line 35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1" name="Line 35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2" name="Rectangle 35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3" name="Oval 35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1" name="Group 35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89" name="Line 35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90" name="Line 35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91" name="Line 35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36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86" name="Line 36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7" name="Line 36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8" name="Line 36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3" name="Group 364"/>
            <p:cNvGrpSpPr>
              <a:grpSpLocks/>
            </p:cNvGrpSpPr>
            <p:nvPr/>
          </p:nvGrpSpPr>
          <p:grpSpPr bwMode="auto">
            <a:xfrm>
              <a:off x="4400" y="1927"/>
              <a:ext cx="228" cy="108"/>
              <a:chOff x="3600" y="219"/>
              <a:chExt cx="360" cy="175"/>
            </a:xfrm>
          </p:grpSpPr>
          <p:sp>
            <p:nvSpPr>
              <p:cNvPr id="2366" name="Oval 36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7" name="Line 36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8" name="Line 36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" name="Rectangle 36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0" name="Oval 36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4" name="Group 37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76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7" name="Line 37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8" name="Line 37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37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73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4" name="Line 37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5" name="Line 37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6" name="Group 378"/>
            <p:cNvGrpSpPr>
              <a:grpSpLocks/>
            </p:cNvGrpSpPr>
            <p:nvPr/>
          </p:nvGrpSpPr>
          <p:grpSpPr bwMode="auto">
            <a:xfrm>
              <a:off x="4700" y="1706"/>
              <a:ext cx="210" cy="97"/>
              <a:chOff x="3600" y="219"/>
              <a:chExt cx="360" cy="175"/>
            </a:xfrm>
          </p:grpSpPr>
          <p:sp>
            <p:nvSpPr>
              <p:cNvPr id="2353" name="Oval 37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4" name="Line 38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5" name="Line 38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" name="Rectangle 38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7" name="Oval 38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7" name="Group 38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63" name="Line 38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4" name="Line 38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5" name="Line 38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38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60" name="Line 38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1" name="Line 39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2" name="Line 39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" name="Group 392"/>
            <p:cNvGrpSpPr>
              <a:grpSpLocks/>
            </p:cNvGrpSpPr>
            <p:nvPr/>
          </p:nvGrpSpPr>
          <p:grpSpPr bwMode="auto">
            <a:xfrm>
              <a:off x="4754" y="1927"/>
              <a:ext cx="228" cy="108"/>
              <a:chOff x="3600" y="219"/>
              <a:chExt cx="360" cy="175"/>
            </a:xfrm>
          </p:grpSpPr>
          <p:sp>
            <p:nvSpPr>
              <p:cNvPr id="2340" name="Oval 39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1" name="Line 39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2" name="Line 39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3" name="Rectangle 39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4" name="Oval 39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0" name="Group 39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50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1" name="Line 40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2" name="Line 40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47" name="Line 40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48" name="Line 40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49" name="Line 40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208" name="Group 406"/>
            <p:cNvGrpSpPr>
              <a:grpSpLocks/>
            </p:cNvGrpSpPr>
            <p:nvPr/>
          </p:nvGrpSpPr>
          <p:grpSpPr bwMode="auto">
            <a:xfrm>
              <a:off x="3866" y="1763"/>
              <a:ext cx="220" cy="100"/>
              <a:chOff x="3600" y="219"/>
              <a:chExt cx="360" cy="175"/>
            </a:xfrm>
          </p:grpSpPr>
          <p:sp>
            <p:nvSpPr>
              <p:cNvPr id="2327" name="Oval 40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8" name="Line 40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9" name="Line 40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0" name="Rectangle 41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1" name="Oval 41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5" name="Group 41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37" name="Line 41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8" name="Line 41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9" name="Line 41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6" name="Group 41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34" name="Line 41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5" name="Line 41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6" name="Line 41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268" name="Group 420"/>
            <p:cNvGrpSpPr>
              <a:grpSpLocks/>
            </p:cNvGrpSpPr>
            <p:nvPr/>
          </p:nvGrpSpPr>
          <p:grpSpPr bwMode="auto">
            <a:xfrm>
              <a:off x="3673" y="2487"/>
              <a:ext cx="220" cy="100"/>
              <a:chOff x="3600" y="219"/>
              <a:chExt cx="360" cy="175"/>
            </a:xfrm>
          </p:grpSpPr>
          <p:sp>
            <p:nvSpPr>
              <p:cNvPr id="2314" name="Oval 42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5" name="Line 42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6" name="Line 42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7" name="Rectangle 42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8" name="Oval 42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69" name="Group 42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24" name="Line 42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5" name="Line 42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6" name="Line 42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81" name="Group 43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21" name="Line 43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2" name="Line 43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3" name="Line 43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176" name="Line 434"/>
            <p:cNvSpPr>
              <a:spLocks noChangeShapeType="1"/>
            </p:cNvSpPr>
            <p:nvPr/>
          </p:nvSpPr>
          <p:spPr bwMode="auto">
            <a:xfrm flipV="1">
              <a:off x="4430" y="2757"/>
              <a:ext cx="143" cy="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7" name="Line 435"/>
            <p:cNvSpPr>
              <a:spLocks noChangeShapeType="1"/>
            </p:cNvSpPr>
            <p:nvPr/>
          </p:nvSpPr>
          <p:spPr bwMode="auto">
            <a:xfrm>
              <a:off x="4508" y="2592"/>
              <a:ext cx="103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8" name="Line 436"/>
            <p:cNvSpPr>
              <a:spLocks noChangeShapeType="1"/>
            </p:cNvSpPr>
            <p:nvPr/>
          </p:nvSpPr>
          <p:spPr bwMode="auto">
            <a:xfrm>
              <a:off x="4569" y="2542"/>
              <a:ext cx="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9" name="Line 437"/>
            <p:cNvSpPr>
              <a:spLocks noChangeShapeType="1"/>
            </p:cNvSpPr>
            <p:nvPr/>
          </p:nvSpPr>
          <p:spPr bwMode="auto">
            <a:xfrm flipV="1">
              <a:off x="4718" y="2596"/>
              <a:ext cx="85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0" name="Line 438"/>
            <p:cNvSpPr>
              <a:spLocks noChangeShapeType="1"/>
            </p:cNvSpPr>
            <p:nvPr/>
          </p:nvSpPr>
          <p:spPr bwMode="auto">
            <a:xfrm>
              <a:off x="3898" y="2546"/>
              <a:ext cx="4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282" name="Group 439"/>
            <p:cNvGrpSpPr>
              <a:grpSpLocks/>
            </p:cNvGrpSpPr>
            <p:nvPr/>
          </p:nvGrpSpPr>
          <p:grpSpPr bwMode="auto">
            <a:xfrm>
              <a:off x="3424" y="2213"/>
              <a:ext cx="209" cy="224"/>
              <a:chOff x="2870" y="1518"/>
              <a:chExt cx="292" cy="320"/>
            </a:xfrm>
          </p:grpSpPr>
          <p:graphicFrame>
            <p:nvGraphicFramePr>
              <p:cNvPr id="2062" name="Object 440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38" name="Clip" r:id="rId8" imgW="819000" imgH="847800" progId="MS_ClipArt_Gallery.2">
                  <p:embed/>
                </p:oleObj>
              </a:graphicData>
            </a:graphic>
          </p:graphicFrame>
          <p:graphicFrame>
            <p:nvGraphicFramePr>
              <p:cNvPr id="2063" name="Object 441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39" name="Clip" r:id="rId9" imgW="1266840" imgH="1200240" progId="MS_ClipArt_Gallery.2">
                  <p:embed/>
                </p:oleObj>
              </a:graphicData>
            </a:graphic>
          </p:graphicFrame>
        </p:grpSp>
        <p:grpSp>
          <p:nvGrpSpPr>
            <p:cNvPr id="2319" name="Group 442"/>
            <p:cNvGrpSpPr>
              <a:grpSpLocks/>
            </p:cNvGrpSpPr>
            <p:nvPr/>
          </p:nvGrpSpPr>
          <p:grpSpPr bwMode="auto">
            <a:xfrm>
              <a:off x="3452" y="2445"/>
              <a:ext cx="139" cy="194"/>
              <a:chOff x="2556" y="2689"/>
              <a:chExt cx="183" cy="255"/>
            </a:xfrm>
          </p:grpSpPr>
          <p:pic>
            <p:nvPicPr>
              <p:cNvPr id="2297" name="Picture 443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98" name="Freeform 444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0 w 199"/>
                  <a:gd name="T1" fmla="*/ 0 h 232"/>
                  <a:gd name="T2" fmla="*/ 0 w 199"/>
                  <a:gd name="T3" fmla="*/ 0 h 232"/>
                  <a:gd name="T4" fmla="*/ 0 w 199"/>
                  <a:gd name="T5" fmla="*/ 0 h 232"/>
                  <a:gd name="T6" fmla="*/ 0 w 199"/>
                  <a:gd name="T7" fmla="*/ 0 h 232"/>
                  <a:gd name="T8" fmla="*/ 0 w 199"/>
                  <a:gd name="T9" fmla="*/ 0 h 232"/>
                  <a:gd name="T10" fmla="*/ 0 w 199"/>
                  <a:gd name="T11" fmla="*/ 0 h 232"/>
                  <a:gd name="T12" fmla="*/ 0 w 199"/>
                  <a:gd name="T13" fmla="*/ 0 h 232"/>
                  <a:gd name="T14" fmla="*/ 0 w 199"/>
                  <a:gd name="T15" fmla="*/ 0 h 232"/>
                  <a:gd name="T16" fmla="*/ 0 w 199"/>
                  <a:gd name="T17" fmla="*/ 0 h 232"/>
                  <a:gd name="T18" fmla="*/ 0 w 199"/>
                  <a:gd name="T19" fmla="*/ 0 h 232"/>
                  <a:gd name="T20" fmla="*/ 0 w 199"/>
                  <a:gd name="T21" fmla="*/ 0 h 232"/>
                  <a:gd name="T22" fmla="*/ 0 w 199"/>
                  <a:gd name="T23" fmla="*/ 0 h 232"/>
                  <a:gd name="T24" fmla="*/ 0 w 199"/>
                  <a:gd name="T25" fmla="*/ 0 h 232"/>
                  <a:gd name="T26" fmla="*/ 0 w 199"/>
                  <a:gd name="T27" fmla="*/ 0 h 232"/>
                  <a:gd name="T28" fmla="*/ 0 w 199"/>
                  <a:gd name="T29" fmla="*/ 0 h 232"/>
                  <a:gd name="T30" fmla="*/ 0 w 199"/>
                  <a:gd name="T31" fmla="*/ 0 h 232"/>
                  <a:gd name="T32" fmla="*/ 0 w 199"/>
                  <a:gd name="T33" fmla="*/ 0 h 232"/>
                  <a:gd name="T34" fmla="*/ 0 w 199"/>
                  <a:gd name="T35" fmla="*/ 0 h 232"/>
                  <a:gd name="T36" fmla="*/ 0 w 199"/>
                  <a:gd name="T37" fmla="*/ 0 h 232"/>
                  <a:gd name="T38" fmla="*/ 0 w 199"/>
                  <a:gd name="T39" fmla="*/ 0 h 232"/>
                  <a:gd name="T40" fmla="*/ 0 w 199"/>
                  <a:gd name="T41" fmla="*/ 0 h 232"/>
                  <a:gd name="T42" fmla="*/ 0 w 199"/>
                  <a:gd name="T43" fmla="*/ 0 h 232"/>
                  <a:gd name="T44" fmla="*/ 0 w 199"/>
                  <a:gd name="T45" fmla="*/ 0 h 232"/>
                  <a:gd name="T46" fmla="*/ 0 w 199"/>
                  <a:gd name="T47" fmla="*/ 0 h 232"/>
                  <a:gd name="T48" fmla="*/ 0 w 199"/>
                  <a:gd name="T49" fmla="*/ 0 h 232"/>
                  <a:gd name="T50" fmla="*/ 0 w 199"/>
                  <a:gd name="T51" fmla="*/ 0 h 232"/>
                  <a:gd name="T52" fmla="*/ 0 w 199"/>
                  <a:gd name="T53" fmla="*/ 0 h 232"/>
                  <a:gd name="T54" fmla="*/ 0 w 199"/>
                  <a:gd name="T55" fmla="*/ 0 h 232"/>
                  <a:gd name="T56" fmla="*/ 0 w 199"/>
                  <a:gd name="T57" fmla="*/ 0 h 232"/>
                  <a:gd name="T58" fmla="*/ 0 w 199"/>
                  <a:gd name="T59" fmla="*/ 0 h 232"/>
                  <a:gd name="T60" fmla="*/ 0 w 199"/>
                  <a:gd name="T61" fmla="*/ 0 h 232"/>
                  <a:gd name="T62" fmla="*/ 0 w 199"/>
                  <a:gd name="T63" fmla="*/ 0 h 232"/>
                  <a:gd name="T64" fmla="*/ 0 w 199"/>
                  <a:gd name="T65" fmla="*/ 0 h 232"/>
                  <a:gd name="T66" fmla="*/ 0 w 199"/>
                  <a:gd name="T67" fmla="*/ 0 h 232"/>
                  <a:gd name="T68" fmla="*/ 0 w 199"/>
                  <a:gd name="T69" fmla="*/ 0 h 232"/>
                  <a:gd name="T70" fmla="*/ 0 w 199"/>
                  <a:gd name="T71" fmla="*/ 0 h 232"/>
                  <a:gd name="T72" fmla="*/ 0 w 199"/>
                  <a:gd name="T73" fmla="*/ 0 h 232"/>
                  <a:gd name="T74" fmla="*/ 0 w 199"/>
                  <a:gd name="T75" fmla="*/ 0 h 232"/>
                  <a:gd name="T76" fmla="*/ 0 w 199"/>
                  <a:gd name="T77" fmla="*/ 0 h 232"/>
                  <a:gd name="T78" fmla="*/ 0 w 199"/>
                  <a:gd name="T79" fmla="*/ 0 h 232"/>
                  <a:gd name="T80" fmla="*/ 0 w 199"/>
                  <a:gd name="T81" fmla="*/ 0 h 232"/>
                  <a:gd name="T82" fmla="*/ 0 w 199"/>
                  <a:gd name="T83" fmla="*/ 0 h 232"/>
                  <a:gd name="T84" fmla="*/ 0 w 199"/>
                  <a:gd name="T85" fmla="*/ 0 h 232"/>
                  <a:gd name="T86" fmla="*/ 0 w 199"/>
                  <a:gd name="T87" fmla="*/ 0 h 232"/>
                  <a:gd name="T88" fmla="*/ 0 w 199"/>
                  <a:gd name="T89" fmla="*/ 0 h 232"/>
                  <a:gd name="T90" fmla="*/ 0 w 199"/>
                  <a:gd name="T91" fmla="*/ 0 h 232"/>
                  <a:gd name="T92" fmla="*/ 0 w 199"/>
                  <a:gd name="T93" fmla="*/ 0 h 232"/>
                  <a:gd name="T94" fmla="*/ 0 w 199"/>
                  <a:gd name="T95" fmla="*/ 0 h 232"/>
                  <a:gd name="T96" fmla="*/ 0 w 199"/>
                  <a:gd name="T97" fmla="*/ 0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9" name="Freeform 445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0 w 128"/>
                  <a:gd name="T1" fmla="*/ 0 h 180"/>
                  <a:gd name="T2" fmla="*/ 0 w 128"/>
                  <a:gd name="T3" fmla="*/ 0 h 180"/>
                  <a:gd name="T4" fmla="*/ 0 w 128"/>
                  <a:gd name="T5" fmla="*/ 0 h 180"/>
                  <a:gd name="T6" fmla="*/ 0 w 128"/>
                  <a:gd name="T7" fmla="*/ 0 h 180"/>
                  <a:gd name="T8" fmla="*/ 0 w 128"/>
                  <a:gd name="T9" fmla="*/ 0 h 180"/>
                  <a:gd name="T10" fmla="*/ 0 w 128"/>
                  <a:gd name="T11" fmla="*/ 0 h 180"/>
                  <a:gd name="T12" fmla="*/ 0 w 128"/>
                  <a:gd name="T13" fmla="*/ 0 h 180"/>
                  <a:gd name="T14" fmla="*/ 0 w 128"/>
                  <a:gd name="T15" fmla="*/ 0 h 180"/>
                  <a:gd name="T16" fmla="*/ 0 w 128"/>
                  <a:gd name="T17" fmla="*/ 0 h 180"/>
                  <a:gd name="T18" fmla="*/ 0 w 128"/>
                  <a:gd name="T19" fmla="*/ 0 h 180"/>
                  <a:gd name="T20" fmla="*/ 0 w 128"/>
                  <a:gd name="T21" fmla="*/ 0 h 180"/>
                  <a:gd name="T22" fmla="*/ 0 w 128"/>
                  <a:gd name="T23" fmla="*/ 0 h 180"/>
                  <a:gd name="T24" fmla="*/ 0 w 128"/>
                  <a:gd name="T25" fmla="*/ 0 h 180"/>
                  <a:gd name="T26" fmla="*/ 0 w 128"/>
                  <a:gd name="T27" fmla="*/ 0 h 180"/>
                  <a:gd name="T28" fmla="*/ 0 w 128"/>
                  <a:gd name="T29" fmla="*/ 0 h 180"/>
                  <a:gd name="T30" fmla="*/ 0 w 128"/>
                  <a:gd name="T31" fmla="*/ 0 h 180"/>
                  <a:gd name="T32" fmla="*/ 0 w 128"/>
                  <a:gd name="T33" fmla="*/ 0 h 180"/>
                  <a:gd name="T34" fmla="*/ 0 w 128"/>
                  <a:gd name="T35" fmla="*/ 0 h 180"/>
                  <a:gd name="T36" fmla="*/ 0 w 128"/>
                  <a:gd name="T37" fmla="*/ 0 h 180"/>
                  <a:gd name="T38" fmla="*/ 0 w 128"/>
                  <a:gd name="T39" fmla="*/ 0 h 180"/>
                  <a:gd name="T40" fmla="*/ 0 w 128"/>
                  <a:gd name="T41" fmla="*/ 0 h 180"/>
                  <a:gd name="T42" fmla="*/ 0 w 128"/>
                  <a:gd name="T43" fmla="*/ 0 h 180"/>
                  <a:gd name="T44" fmla="*/ 0 w 128"/>
                  <a:gd name="T45" fmla="*/ 0 h 180"/>
                  <a:gd name="T46" fmla="*/ 0 w 128"/>
                  <a:gd name="T47" fmla="*/ 0 h 180"/>
                  <a:gd name="T48" fmla="*/ 0 w 128"/>
                  <a:gd name="T49" fmla="*/ 0 h 180"/>
                  <a:gd name="T50" fmla="*/ 0 w 128"/>
                  <a:gd name="T51" fmla="*/ 0 h 180"/>
                  <a:gd name="T52" fmla="*/ 0 w 128"/>
                  <a:gd name="T53" fmla="*/ 0 h 180"/>
                  <a:gd name="T54" fmla="*/ 0 w 128"/>
                  <a:gd name="T55" fmla="*/ 0 h 180"/>
                  <a:gd name="T56" fmla="*/ 0 w 128"/>
                  <a:gd name="T57" fmla="*/ 0 h 180"/>
                  <a:gd name="T58" fmla="*/ 0 w 128"/>
                  <a:gd name="T59" fmla="*/ 0 h 180"/>
                  <a:gd name="T60" fmla="*/ 0 w 128"/>
                  <a:gd name="T61" fmla="*/ 0 h 180"/>
                  <a:gd name="T62" fmla="*/ 0 w 128"/>
                  <a:gd name="T63" fmla="*/ 0 h 180"/>
                  <a:gd name="T64" fmla="*/ 0 w 128"/>
                  <a:gd name="T65" fmla="*/ 0 h 180"/>
                  <a:gd name="T66" fmla="*/ 0 w 128"/>
                  <a:gd name="T67" fmla="*/ 0 h 180"/>
                  <a:gd name="T68" fmla="*/ 0 w 128"/>
                  <a:gd name="T69" fmla="*/ 0 h 180"/>
                  <a:gd name="T70" fmla="*/ 0 w 128"/>
                  <a:gd name="T71" fmla="*/ 0 h 180"/>
                  <a:gd name="T72" fmla="*/ 0 w 128"/>
                  <a:gd name="T73" fmla="*/ 0 h 180"/>
                  <a:gd name="T74" fmla="*/ 0 w 128"/>
                  <a:gd name="T75" fmla="*/ 0 h 180"/>
                  <a:gd name="T76" fmla="*/ 0 w 128"/>
                  <a:gd name="T77" fmla="*/ 0 h 180"/>
                  <a:gd name="T78" fmla="*/ 0 w 128"/>
                  <a:gd name="T79" fmla="*/ 0 h 180"/>
                  <a:gd name="T80" fmla="*/ 0 w 128"/>
                  <a:gd name="T81" fmla="*/ 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0" name="Freeform 446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0 w 322"/>
                  <a:gd name="T1" fmla="*/ 0 h 378"/>
                  <a:gd name="T2" fmla="*/ 0 w 322"/>
                  <a:gd name="T3" fmla="*/ 0 h 378"/>
                  <a:gd name="T4" fmla="*/ 0 w 322"/>
                  <a:gd name="T5" fmla="*/ 0 h 378"/>
                  <a:gd name="T6" fmla="*/ 0 w 322"/>
                  <a:gd name="T7" fmla="*/ 0 h 378"/>
                  <a:gd name="T8" fmla="*/ 0 w 322"/>
                  <a:gd name="T9" fmla="*/ 0 h 378"/>
                  <a:gd name="T10" fmla="*/ 0 w 322"/>
                  <a:gd name="T11" fmla="*/ 0 h 378"/>
                  <a:gd name="T12" fmla="*/ 0 w 322"/>
                  <a:gd name="T13" fmla="*/ 0 h 378"/>
                  <a:gd name="T14" fmla="*/ 0 w 322"/>
                  <a:gd name="T15" fmla="*/ 0 h 378"/>
                  <a:gd name="T16" fmla="*/ 0 w 322"/>
                  <a:gd name="T17" fmla="*/ 0 h 378"/>
                  <a:gd name="T18" fmla="*/ 0 w 322"/>
                  <a:gd name="T19" fmla="*/ 0 h 378"/>
                  <a:gd name="T20" fmla="*/ 0 w 322"/>
                  <a:gd name="T21" fmla="*/ 0 h 378"/>
                  <a:gd name="T22" fmla="*/ 0 w 322"/>
                  <a:gd name="T23" fmla="*/ 0 h 378"/>
                  <a:gd name="T24" fmla="*/ 0 w 322"/>
                  <a:gd name="T25" fmla="*/ 0 h 378"/>
                  <a:gd name="T26" fmla="*/ 0 w 322"/>
                  <a:gd name="T27" fmla="*/ 0 h 378"/>
                  <a:gd name="T28" fmla="*/ 0 w 322"/>
                  <a:gd name="T29" fmla="*/ 0 h 378"/>
                  <a:gd name="T30" fmla="*/ 0 w 322"/>
                  <a:gd name="T31" fmla="*/ 0 h 378"/>
                  <a:gd name="T32" fmla="*/ 0 w 322"/>
                  <a:gd name="T33" fmla="*/ 0 h 378"/>
                  <a:gd name="T34" fmla="*/ 0 w 322"/>
                  <a:gd name="T35" fmla="*/ 0 h 378"/>
                  <a:gd name="T36" fmla="*/ 0 w 322"/>
                  <a:gd name="T37" fmla="*/ 0 h 378"/>
                  <a:gd name="T38" fmla="*/ 0 w 322"/>
                  <a:gd name="T39" fmla="*/ 0 h 378"/>
                  <a:gd name="T40" fmla="*/ 0 w 322"/>
                  <a:gd name="T41" fmla="*/ 0 h 378"/>
                  <a:gd name="T42" fmla="*/ 0 w 322"/>
                  <a:gd name="T43" fmla="*/ 0 h 378"/>
                  <a:gd name="T44" fmla="*/ 0 w 322"/>
                  <a:gd name="T45" fmla="*/ 0 h 378"/>
                  <a:gd name="T46" fmla="*/ 0 w 322"/>
                  <a:gd name="T47" fmla="*/ 0 h 378"/>
                  <a:gd name="T48" fmla="*/ 0 w 322"/>
                  <a:gd name="T49" fmla="*/ 0 h 378"/>
                  <a:gd name="T50" fmla="*/ 0 w 322"/>
                  <a:gd name="T51" fmla="*/ 0 h 378"/>
                  <a:gd name="T52" fmla="*/ 0 w 322"/>
                  <a:gd name="T53" fmla="*/ 0 h 378"/>
                  <a:gd name="T54" fmla="*/ 0 w 322"/>
                  <a:gd name="T55" fmla="*/ 0 h 378"/>
                  <a:gd name="T56" fmla="*/ 0 w 322"/>
                  <a:gd name="T57" fmla="*/ 0 h 378"/>
                  <a:gd name="T58" fmla="*/ 0 w 322"/>
                  <a:gd name="T59" fmla="*/ 0 h 378"/>
                  <a:gd name="T60" fmla="*/ 0 w 322"/>
                  <a:gd name="T61" fmla="*/ 0 h 378"/>
                  <a:gd name="T62" fmla="*/ 0 w 322"/>
                  <a:gd name="T63" fmla="*/ 0 h 378"/>
                  <a:gd name="T64" fmla="*/ 0 w 322"/>
                  <a:gd name="T65" fmla="*/ 0 h 378"/>
                  <a:gd name="T66" fmla="*/ 0 w 322"/>
                  <a:gd name="T67" fmla="*/ 0 h 378"/>
                  <a:gd name="T68" fmla="*/ 0 w 322"/>
                  <a:gd name="T69" fmla="*/ 0 h 378"/>
                  <a:gd name="T70" fmla="*/ 0 w 322"/>
                  <a:gd name="T71" fmla="*/ 0 h 378"/>
                  <a:gd name="T72" fmla="*/ 0 w 322"/>
                  <a:gd name="T73" fmla="*/ 0 h 378"/>
                  <a:gd name="T74" fmla="*/ 0 w 322"/>
                  <a:gd name="T75" fmla="*/ 0 h 378"/>
                  <a:gd name="T76" fmla="*/ 0 w 322"/>
                  <a:gd name="T77" fmla="*/ 0 h 378"/>
                  <a:gd name="T78" fmla="*/ 0 w 322"/>
                  <a:gd name="T79" fmla="*/ 0 h 378"/>
                  <a:gd name="T80" fmla="*/ 0 w 322"/>
                  <a:gd name="T81" fmla="*/ 0 h 378"/>
                  <a:gd name="T82" fmla="*/ 0 w 322"/>
                  <a:gd name="T83" fmla="*/ 0 h 378"/>
                  <a:gd name="T84" fmla="*/ 0 w 322"/>
                  <a:gd name="T85" fmla="*/ 0 h 378"/>
                  <a:gd name="T86" fmla="*/ 0 w 322"/>
                  <a:gd name="T87" fmla="*/ 0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1" name="Freeform 447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0 w 283"/>
                  <a:gd name="T1" fmla="*/ 0 h 252"/>
                  <a:gd name="T2" fmla="*/ 0 w 283"/>
                  <a:gd name="T3" fmla="*/ 0 h 252"/>
                  <a:gd name="T4" fmla="*/ 0 w 283"/>
                  <a:gd name="T5" fmla="*/ 0 h 252"/>
                  <a:gd name="T6" fmla="*/ 0 w 283"/>
                  <a:gd name="T7" fmla="*/ 0 h 252"/>
                  <a:gd name="T8" fmla="*/ 0 w 283"/>
                  <a:gd name="T9" fmla="*/ 0 h 252"/>
                  <a:gd name="T10" fmla="*/ 0 w 283"/>
                  <a:gd name="T11" fmla="*/ 0 h 252"/>
                  <a:gd name="T12" fmla="*/ 0 w 283"/>
                  <a:gd name="T13" fmla="*/ 0 h 252"/>
                  <a:gd name="T14" fmla="*/ 0 w 283"/>
                  <a:gd name="T15" fmla="*/ 0 h 252"/>
                  <a:gd name="T16" fmla="*/ 0 w 283"/>
                  <a:gd name="T17" fmla="*/ 0 h 252"/>
                  <a:gd name="T18" fmla="*/ 0 w 283"/>
                  <a:gd name="T19" fmla="*/ 0 h 252"/>
                  <a:gd name="T20" fmla="*/ 0 w 283"/>
                  <a:gd name="T21" fmla="*/ 0 h 252"/>
                  <a:gd name="T22" fmla="*/ 0 w 283"/>
                  <a:gd name="T23" fmla="*/ 0 h 252"/>
                  <a:gd name="T24" fmla="*/ 0 w 283"/>
                  <a:gd name="T25" fmla="*/ 0 h 252"/>
                  <a:gd name="T26" fmla="*/ 0 w 283"/>
                  <a:gd name="T27" fmla="*/ 0 h 252"/>
                  <a:gd name="T28" fmla="*/ 0 w 283"/>
                  <a:gd name="T29" fmla="*/ 0 h 252"/>
                  <a:gd name="T30" fmla="*/ 0 w 283"/>
                  <a:gd name="T31" fmla="*/ 0 h 252"/>
                  <a:gd name="T32" fmla="*/ 0 w 283"/>
                  <a:gd name="T33" fmla="*/ 0 h 252"/>
                  <a:gd name="T34" fmla="*/ 0 w 283"/>
                  <a:gd name="T35" fmla="*/ 0 h 252"/>
                  <a:gd name="T36" fmla="*/ 0 w 283"/>
                  <a:gd name="T37" fmla="*/ 0 h 252"/>
                  <a:gd name="T38" fmla="*/ 0 w 283"/>
                  <a:gd name="T39" fmla="*/ 0 h 252"/>
                  <a:gd name="T40" fmla="*/ 0 w 283"/>
                  <a:gd name="T41" fmla="*/ 0 h 252"/>
                  <a:gd name="T42" fmla="*/ 0 w 283"/>
                  <a:gd name="T43" fmla="*/ 0 h 252"/>
                  <a:gd name="T44" fmla="*/ 0 w 283"/>
                  <a:gd name="T45" fmla="*/ 0 h 252"/>
                  <a:gd name="T46" fmla="*/ 0 w 283"/>
                  <a:gd name="T47" fmla="*/ 0 h 252"/>
                  <a:gd name="T48" fmla="*/ 0 w 283"/>
                  <a:gd name="T49" fmla="*/ 0 h 252"/>
                  <a:gd name="T50" fmla="*/ 0 w 283"/>
                  <a:gd name="T51" fmla="*/ 0 h 252"/>
                  <a:gd name="T52" fmla="*/ 0 w 283"/>
                  <a:gd name="T53" fmla="*/ 0 h 252"/>
                  <a:gd name="T54" fmla="*/ 0 w 283"/>
                  <a:gd name="T55" fmla="*/ 0 h 252"/>
                  <a:gd name="T56" fmla="*/ 0 w 283"/>
                  <a:gd name="T57" fmla="*/ 0 h 252"/>
                  <a:gd name="T58" fmla="*/ 0 w 283"/>
                  <a:gd name="T59" fmla="*/ 0 h 252"/>
                  <a:gd name="T60" fmla="*/ 0 w 283"/>
                  <a:gd name="T61" fmla="*/ 0 h 252"/>
                  <a:gd name="T62" fmla="*/ 0 w 283"/>
                  <a:gd name="T63" fmla="*/ 0 h 252"/>
                  <a:gd name="T64" fmla="*/ 0 w 283"/>
                  <a:gd name="T65" fmla="*/ 0 h 252"/>
                  <a:gd name="T66" fmla="*/ 0 w 283"/>
                  <a:gd name="T67" fmla="*/ 0 h 252"/>
                  <a:gd name="T68" fmla="*/ 0 w 283"/>
                  <a:gd name="T69" fmla="*/ 0 h 252"/>
                  <a:gd name="T70" fmla="*/ 0 w 283"/>
                  <a:gd name="T71" fmla="*/ 0 h 252"/>
                  <a:gd name="T72" fmla="*/ 0 w 283"/>
                  <a:gd name="T73" fmla="*/ 0 h 252"/>
                  <a:gd name="T74" fmla="*/ 0 w 283"/>
                  <a:gd name="T75" fmla="*/ 0 h 252"/>
                  <a:gd name="T76" fmla="*/ 0 w 283"/>
                  <a:gd name="T77" fmla="*/ 0 h 252"/>
                  <a:gd name="T78" fmla="*/ 0 w 283"/>
                  <a:gd name="T79" fmla="*/ 0 h 252"/>
                  <a:gd name="T80" fmla="*/ 0 w 283"/>
                  <a:gd name="T81" fmla="*/ 0 h 252"/>
                  <a:gd name="T82" fmla="*/ 0 w 283"/>
                  <a:gd name="T83" fmla="*/ 0 h 252"/>
                  <a:gd name="T84" fmla="*/ 0 w 283"/>
                  <a:gd name="T85" fmla="*/ 0 h 252"/>
                  <a:gd name="T86" fmla="*/ 0 w 283"/>
                  <a:gd name="T87" fmla="*/ 0 h 252"/>
                  <a:gd name="T88" fmla="*/ 0 w 283"/>
                  <a:gd name="T89" fmla="*/ 0 h 252"/>
                  <a:gd name="T90" fmla="*/ 0 w 283"/>
                  <a:gd name="T91" fmla="*/ 0 h 252"/>
                  <a:gd name="T92" fmla="*/ 0 w 283"/>
                  <a:gd name="T93" fmla="*/ 0 h 252"/>
                  <a:gd name="T94" fmla="*/ 0 w 283"/>
                  <a:gd name="T95" fmla="*/ 0 h 252"/>
                  <a:gd name="T96" fmla="*/ 0 w 283"/>
                  <a:gd name="T97" fmla="*/ 0 h 252"/>
                  <a:gd name="T98" fmla="*/ 0 w 283"/>
                  <a:gd name="T99" fmla="*/ 0 h 252"/>
                  <a:gd name="T100" fmla="*/ 0 w 283"/>
                  <a:gd name="T101" fmla="*/ 0 h 252"/>
                  <a:gd name="T102" fmla="*/ 0 w 283"/>
                  <a:gd name="T103" fmla="*/ 0 h 252"/>
                  <a:gd name="T104" fmla="*/ 0 w 283"/>
                  <a:gd name="T105" fmla="*/ 0 h 252"/>
                  <a:gd name="T106" fmla="*/ 0 w 283"/>
                  <a:gd name="T107" fmla="*/ 0 h 252"/>
                  <a:gd name="T108" fmla="*/ 0 w 283"/>
                  <a:gd name="T109" fmla="*/ 0 h 252"/>
                  <a:gd name="T110" fmla="*/ 0 w 283"/>
                  <a:gd name="T111" fmla="*/ 0 h 252"/>
                  <a:gd name="T112" fmla="*/ 0 w 283"/>
                  <a:gd name="T113" fmla="*/ 0 h 252"/>
                  <a:gd name="T114" fmla="*/ 0 w 283"/>
                  <a:gd name="T115" fmla="*/ 0 h 252"/>
                  <a:gd name="T116" fmla="*/ 0 w 283"/>
                  <a:gd name="T117" fmla="*/ 0 h 252"/>
                  <a:gd name="T118" fmla="*/ 0 w 283"/>
                  <a:gd name="T119" fmla="*/ 0 h 252"/>
                  <a:gd name="T120" fmla="*/ 0 w 283"/>
                  <a:gd name="T121" fmla="*/ 0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2" name="Freeform 448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0 h 238"/>
                  <a:gd name="T2" fmla="*/ 0 w 114"/>
                  <a:gd name="T3" fmla="*/ 0 h 238"/>
                  <a:gd name="T4" fmla="*/ 0 w 114"/>
                  <a:gd name="T5" fmla="*/ 0 h 238"/>
                  <a:gd name="T6" fmla="*/ 0 w 114"/>
                  <a:gd name="T7" fmla="*/ 0 h 238"/>
                  <a:gd name="T8" fmla="*/ 0 w 114"/>
                  <a:gd name="T9" fmla="*/ 0 h 238"/>
                  <a:gd name="T10" fmla="*/ 0 w 114"/>
                  <a:gd name="T11" fmla="*/ 0 h 238"/>
                  <a:gd name="T12" fmla="*/ 0 w 114"/>
                  <a:gd name="T13" fmla="*/ 0 h 238"/>
                  <a:gd name="T14" fmla="*/ 0 w 114"/>
                  <a:gd name="T15" fmla="*/ 0 h 238"/>
                  <a:gd name="T16" fmla="*/ 0 w 114"/>
                  <a:gd name="T17" fmla="*/ 0 h 238"/>
                  <a:gd name="T18" fmla="*/ 0 w 114"/>
                  <a:gd name="T19" fmla="*/ 0 h 238"/>
                  <a:gd name="T20" fmla="*/ 0 w 114"/>
                  <a:gd name="T21" fmla="*/ 0 h 238"/>
                  <a:gd name="T22" fmla="*/ 0 w 114"/>
                  <a:gd name="T23" fmla="*/ 0 h 238"/>
                  <a:gd name="T24" fmla="*/ 0 w 114"/>
                  <a:gd name="T25" fmla="*/ 0 h 238"/>
                  <a:gd name="T26" fmla="*/ 0 w 114"/>
                  <a:gd name="T27" fmla="*/ 0 h 238"/>
                  <a:gd name="T28" fmla="*/ 0 w 114"/>
                  <a:gd name="T29" fmla="*/ 0 h 238"/>
                  <a:gd name="T30" fmla="*/ 0 w 114"/>
                  <a:gd name="T31" fmla="*/ 0 h 238"/>
                  <a:gd name="T32" fmla="*/ 0 w 114"/>
                  <a:gd name="T33" fmla="*/ 0 h 238"/>
                  <a:gd name="T34" fmla="*/ 0 w 114"/>
                  <a:gd name="T35" fmla="*/ 0 h 238"/>
                  <a:gd name="T36" fmla="*/ 0 w 114"/>
                  <a:gd name="T37" fmla="*/ 0 h 238"/>
                  <a:gd name="T38" fmla="*/ 0 w 114"/>
                  <a:gd name="T39" fmla="*/ 0 h 238"/>
                  <a:gd name="T40" fmla="*/ 0 w 114"/>
                  <a:gd name="T41" fmla="*/ 0 h 238"/>
                  <a:gd name="T42" fmla="*/ 0 w 114"/>
                  <a:gd name="T43" fmla="*/ 0 h 238"/>
                  <a:gd name="T44" fmla="*/ 0 w 114"/>
                  <a:gd name="T45" fmla="*/ 0 h 238"/>
                  <a:gd name="T46" fmla="*/ 0 w 114"/>
                  <a:gd name="T47" fmla="*/ 0 h 238"/>
                  <a:gd name="T48" fmla="*/ 0 w 114"/>
                  <a:gd name="T49" fmla="*/ 0 h 238"/>
                  <a:gd name="T50" fmla="*/ 0 w 114"/>
                  <a:gd name="T51" fmla="*/ 0 h 238"/>
                  <a:gd name="T52" fmla="*/ 0 w 114"/>
                  <a:gd name="T53" fmla="*/ 0 h 238"/>
                  <a:gd name="T54" fmla="*/ 0 w 114"/>
                  <a:gd name="T55" fmla="*/ 0 h 238"/>
                  <a:gd name="T56" fmla="*/ 0 w 114"/>
                  <a:gd name="T57" fmla="*/ 0 h 238"/>
                  <a:gd name="T58" fmla="*/ 0 w 114"/>
                  <a:gd name="T59" fmla="*/ 0 h 238"/>
                  <a:gd name="T60" fmla="*/ 0 w 114"/>
                  <a:gd name="T61" fmla="*/ 0 h 238"/>
                  <a:gd name="T62" fmla="*/ 0 w 114"/>
                  <a:gd name="T63" fmla="*/ 0 h 238"/>
                  <a:gd name="T64" fmla="*/ 0 w 114"/>
                  <a:gd name="T65" fmla="*/ 0 h 238"/>
                  <a:gd name="T66" fmla="*/ 0 w 114"/>
                  <a:gd name="T67" fmla="*/ 0 h 238"/>
                  <a:gd name="T68" fmla="*/ 0 w 114"/>
                  <a:gd name="T69" fmla="*/ 0 h 238"/>
                  <a:gd name="T70" fmla="*/ 0 w 114"/>
                  <a:gd name="T71" fmla="*/ 0 h 238"/>
                  <a:gd name="T72" fmla="*/ 0 w 114"/>
                  <a:gd name="T73" fmla="*/ 0 h 238"/>
                  <a:gd name="T74" fmla="*/ 0 w 114"/>
                  <a:gd name="T75" fmla="*/ 0 h 238"/>
                  <a:gd name="T76" fmla="*/ 0 w 114"/>
                  <a:gd name="T77" fmla="*/ 0 h 238"/>
                  <a:gd name="T78" fmla="*/ 0 w 114"/>
                  <a:gd name="T79" fmla="*/ 0 h 238"/>
                  <a:gd name="T80" fmla="*/ 0 w 114"/>
                  <a:gd name="T81" fmla="*/ 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3" name="Freeform 449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0 w 246"/>
                  <a:gd name="T1" fmla="*/ 0 h 310"/>
                  <a:gd name="T2" fmla="*/ 0 w 246"/>
                  <a:gd name="T3" fmla="*/ 0 h 310"/>
                  <a:gd name="T4" fmla="*/ 0 w 246"/>
                  <a:gd name="T5" fmla="*/ 0 h 310"/>
                  <a:gd name="T6" fmla="*/ 0 w 246"/>
                  <a:gd name="T7" fmla="*/ 0 h 310"/>
                  <a:gd name="T8" fmla="*/ 0 w 246"/>
                  <a:gd name="T9" fmla="*/ 0 h 310"/>
                  <a:gd name="T10" fmla="*/ 0 w 246"/>
                  <a:gd name="T11" fmla="*/ 0 h 310"/>
                  <a:gd name="T12" fmla="*/ 0 w 246"/>
                  <a:gd name="T13" fmla="*/ 0 h 310"/>
                  <a:gd name="T14" fmla="*/ 0 w 246"/>
                  <a:gd name="T15" fmla="*/ 0 h 310"/>
                  <a:gd name="T16" fmla="*/ 0 w 246"/>
                  <a:gd name="T17" fmla="*/ 0 h 310"/>
                  <a:gd name="T18" fmla="*/ 0 w 246"/>
                  <a:gd name="T19" fmla="*/ 0 h 310"/>
                  <a:gd name="T20" fmla="*/ 0 w 246"/>
                  <a:gd name="T21" fmla="*/ 0 h 310"/>
                  <a:gd name="T22" fmla="*/ 0 w 246"/>
                  <a:gd name="T23" fmla="*/ 0 h 310"/>
                  <a:gd name="T24" fmla="*/ 0 w 246"/>
                  <a:gd name="T25" fmla="*/ 0 h 310"/>
                  <a:gd name="T26" fmla="*/ 0 w 246"/>
                  <a:gd name="T27" fmla="*/ 0 h 310"/>
                  <a:gd name="T28" fmla="*/ 0 w 246"/>
                  <a:gd name="T29" fmla="*/ 0 h 310"/>
                  <a:gd name="T30" fmla="*/ 0 w 246"/>
                  <a:gd name="T31" fmla="*/ 0 h 310"/>
                  <a:gd name="T32" fmla="*/ 0 w 246"/>
                  <a:gd name="T33" fmla="*/ 0 h 310"/>
                  <a:gd name="T34" fmla="*/ 0 w 246"/>
                  <a:gd name="T35" fmla="*/ 0 h 310"/>
                  <a:gd name="T36" fmla="*/ 0 w 246"/>
                  <a:gd name="T37" fmla="*/ 0 h 310"/>
                  <a:gd name="T38" fmla="*/ 0 w 246"/>
                  <a:gd name="T39" fmla="*/ 0 h 310"/>
                  <a:gd name="T40" fmla="*/ 0 w 246"/>
                  <a:gd name="T41" fmla="*/ 0 h 310"/>
                  <a:gd name="T42" fmla="*/ 0 w 246"/>
                  <a:gd name="T43" fmla="*/ 0 h 310"/>
                  <a:gd name="T44" fmla="*/ 0 w 246"/>
                  <a:gd name="T45" fmla="*/ 0 h 310"/>
                  <a:gd name="T46" fmla="*/ 0 w 246"/>
                  <a:gd name="T47" fmla="*/ 0 h 310"/>
                  <a:gd name="T48" fmla="*/ 0 w 246"/>
                  <a:gd name="T49" fmla="*/ 0 h 310"/>
                  <a:gd name="T50" fmla="*/ 0 w 246"/>
                  <a:gd name="T51" fmla="*/ 0 h 310"/>
                  <a:gd name="T52" fmla="*/ 0 w 246"/>
                  <a:gd name="T53" fmla="*/ 0 h 310"/>
                  <a:gd name="T54" fmla="*/ 0 w 246"/>
                  <a:gd name="T55" fmla="*/ 0 h 310"/>
                  <a:gd name="T56" fmla="*/ 0 w 246"/>
                  <a:gd name="T57" fmla="*/ 0 h 310"/>
                  <a:gd name="T58" fmla="*/ 0 w 246"/>
                  <a:gd name="T59" fmla="*/ 0 h 310"/>
                  <a:gd name="T60" fmla="*/ 0 w 246"/>
                  <a:gd name="T61" fmla="*/ 0 h 310"/>
                  <a:gd name="T62" fmla="*/ 0 w 246"/>
                  <a:gd name="T63" fmla="*/ 0 h 310"/>
                  <a:gd name="T64" fmla="*/ 0 w 246"/>
                  <a:gd name="T65" fmla="*/ 0 h 310"/>
                  <a:gd name="T66" fmla="*/ 0 w 246"/>
                  <a:gd name="T67" fmla="*/ 0 h 310"/>
                  <a:gd name="T68" fmla="*/ 0 w 246"/>
                  <a:gd name="T69" fmla="*/ 0 h 310"/>
                  <a:gd name="T70" fmla="*/ 0 w 246"/>
                  <a:gd name="T71" fmla="*/ 0 h 310"/>
                  <a:gd name="T72" fmla="*/ 0 w 246"/>
                  <a:gd name="T73" fmla="*/ 0 h 310"/>
                  <a:gd name="T74" fmla="*/ 0 w 246"/>
                  <a:gd name="T75" fmla="*/ 0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4" name="Freeform 450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0 w 83"/>
                  <a:gd name="T1" fmla="*/ 0 h 187"/>
                  <a:gd name="T2" fmla="*/ 0 w 83"/>
                  <a:gd name="T3" fmla="*/ 0 h 187"/>
                  <a:gd name="T4" fmla="*/ 0 w 83"/>
                  <a:gd name="T5" fmla="*/ 0 h 187"/>
                  <a:gd name="T6" fmla="*/ 0 w 83"/>
                  <a:gd name="T7" fmla="*/ 0 h 187"/>
                  <a:gd name="T8" fmla="*/ 0 w 83"/>
                  <a:gd name="T9" fmla="*/ 0 h 187"/>
                  <a:gd name="T10" fmla="*/ 0 w 83"/>
                  <a:gd name="T11" fmla="*/ 0 h 187"/>
                  <a:gd name="T12" fmla="*/ 0 w 83"/>
                  <a:gd name="T13" fmla="*/ 0 h 187"/>
                  <a:gd name="T14" fmla="*/ 0 w 83"/>
                  <a:gd name="T15" fmla="*/ 0 h 187"/>
                  <a:gd name="T16" fmla="*/ 0 w 83"/>
                  <a:gd name="T17" fmla="*/ 0 h 187"/>
                  <a:gd name="T18" fmla="*/ 0 w 83"/>
                  <a:gd name="T19" fmla="*/ 0 h 187"/>
                  <a:gd name="T20" fmla="*/ 0 w 83"/>
                  <a:gd name="T21" fmla="*/ 0 h 187"/>
                  <a:gd name="T22" fmla="*/ 0 w 83"/>
                  <a:gd name="T23" fmla="*/ 0 h 187"/>
                  <a:gd name="T24" fmla="*/ 0 w 83"/>
                  <a:gd name="T25" fmla="*/ 0 h 187"/>
                  <a:gd name="T26" fmla="*/ 0 w 83"/>
                  <a:gd name="T27" fmla="*/ 0 h 187"/>
                  <a:gd name="T28" fmla="*/ 0 w 83"/>
                  <a:gd name="T29" fmla="*/ 0 h 187"/>
                  <a:gd name="T30" fmla="*/ 0 w 83"/>
                  <a:gd name="T31" fmla="*/ 0 h 187"/>
                  <a:gd name="T32" fmla="*/ 0 w 83"/>
                  <a:gd name="T33" fmla="*/ 0 h 187"/>
                  <a:gd name="T34" fmla="*/ 0 w 83"/>
                  <a:gd name="T35" fmla="*/ 0 h 187"/>
                  <a:gd name="T36" fmla="*/ 0 w 83"/>
                  <a:gd name="T37" fmla="*/ 0 h 187"/>
                  <a:gd name="T38" fmla="*/ 0 w 83"/>
                  <a:gd name="T39" fmla="*/ 0 h 187"/>
                  <a:gd name="T40" fmla="*/ 0 w 83"/>
                  <a:gd name="T41" fmla="*/ 0 h 187"/>
                  <a:gd name="T42" fmla="*/ 0 w 83"/>
                  <a:gd name="T43" fmla="*/ 0 h 187"/>
                  <a:gd name="T44" fmla="*/ 0 w 83"/>
                  <a:gd name="T45" fmla="*/ 0 h 187"/>
                  <a:gd name="T46" fmla="*/ 0 w 83"/>
                  <a:gd name="T47" fmla="*/ 0 h 187"/>
                  <a:gd name="T48" fmla="*/ 0 w 83"/>
                  <a:gd name="T49" fmla="*/ 0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5" name="Freeform 451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0 w 44"/>
                  <a:gd name="T1" fmla="*/ 0 h 94"/>
                  <a:gd name="T2" fmla="*/ 0 w 44"/>
                  <a:gd name="T3" fmla="*/ 0 h 94"/>
                  <a:gd name="T4" fmla="*/ 0 w 44"/>
                  <a:gd name="T5" fmla="*/ 0 h 94"/>
                  <a:gd name="T6" fmla="*/ 0 w 44"/>
                  <a:gd name="T7" fmla="*/ 0 h 94"/>
                  <a:gd name="T8" fmla="*/ 0 w 44"/>
                  <a:gd name="T9" fmla="*/ 0 h 94"/>
                  <a:gd name="T10" fmla="*/ 0 w 44"/>
                  <a:gd name="T11" fmla="*/ 0 h 94"/>
                  <a:gd name="T12" fmla="*/ 0 w 44"/>
                  <a:gd name="T13" fmla="*/ 0 h 94"/>
                  <a:gd name="T14" fmla="*/ 0 w 44"/>
                  <a:gd name="T15" fmla="*/ 0 h 94"/>
                  <a:gd name="T16" fmla="*/ 0 w 44"/>
                  <a:gd name="T17" fmla="*/ 0 h 94"/>
                  <a:gd name="T18" fmla="*/ 0 w 44"/>
                  <a:gd name="T19" fmla="*/ 0 h 94"/>
                  <a:gd name="T20" fmla="*/ 0 w 44"/>
                  <a:gd name="T21" fmla="*/ 0 h 94"/>
                  <a:gd name="T22" fmla="*/ 0 w 44"/>
                  <a:gd name="T23" fmla="*/ 0 h 94"/>
                  <a:gd name="T24" fmla="*/ 0 w 44"/>
                  <a:gd name="T25" fmla="*/ 0 h 94"/>
                  <a:gd name="T26" fmla="*/ 0 w 44"/>
                  <a:gd name="T27" fmla="*/ 0 h 94"/>
                  <a:gd name="T28" fmla="*/ 0 w 44"/>
                  <a:gd name="T29" fmla="*/ 0 h 94"/>
                  <a:gd name="T30" fmla="*/ 0 w 44"/>
                  <a:gd name="T31" fmla="*/ 0 h 94"/>
                  <a:gd name="T32" fmla="*/ 0 w 44"/>
                  <a:gd name="T33" fmla="*/ 0 h 94"/>
                  <a:gd name="T34" fmla="*/ 0 w 44"/>
                  <a:gd name="T35" fmla="*/ 0 h 94"/>
                  <a:gd name="T36" fmla="*/ 0 w 44"/>
                  <a:gd name="T37" fmla="*/ 0 h 94"/>
                  <a:gd name="T38" fmla="*/ 0 w 44"/>
                  <a:gd name="T39" fmla="*/ 0 h 94"/>
                  <a:gd name="T40" fmla="*/ 0 w 44"/>
                  <a:gd name="T41" fmla="*/ 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6" name="Freeform 452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0 w 38"/>
                  <a:gd name="T1" fmla="*/ 0 h 54"/>
                  <a:gd name="T2" fmla="*/ 0 w 38"/>
                  <a:gd name="T3" fmla="*/ 0 h 54"/>
                  <a:gd name="T4" fmla="*/ 0 w 38"/>
                  <a:gd name="T5" fmla="*/ 0 h 54"/>
                  <a:gd name="T6" fmla="*/ 0 w 38"/>
                  <a:gd name="T7" fmla="*/ 0 h 54"/>
                  <a:gd name="T8" fmla="*/ 0 w 38"/>
                  <a:gd name="T9" fmla="*/ 0 h 54"/>
                  <a:gd name="T10" fmla="*/ 0 w 38"/>
                  <a:gd name="T11" fmla="*/ 0 h 54"/>
                  <a:gd name="T12" fmla="*/ 0 w 38"/>
                  <a:gd name="T13" fmla="*/ 0 h 54"/>
                  <a:gd name="T14" fmla="*/ 0 w 38"/>
                  <a:gd name="T15" fmla="*/ 0 h 54"/>
                  <a:gd name="T16" fmla="*/ 0 w 38"/>
                  <a:gd name="T17" fmla="*/ 0 h 54"/>
                  <a:gd name="T18" fmla="*/ 0 w 38"/>
                  <a:gd name="T19" fmla="*/ 0 h 54"/>
                  <a:gd name="T20" fmla="*/ 0 w 38"/>
                  <a:gd name="T21" fmla="*/ 0 h 54"/>
                  <a:gd name="T22" fmla="*/ 0 w 38"/>
                  <a:gd name="T23" fmla="*/ 0 h 54"/>
                  <a:gd name="T24" fmla="*/ 0 w 38"/>
                  <a:gd name="T25" fmla="*/ 0 h 54"/>
                  <a:gd name="T26" fmla="*/ 0 w 38"/>
                  <a:gd name="T27" fmla="*/ 0 h 54"/>
                  <a:gd name="T28" fmla="*/ 0 w 38"/>
                  <a:gd name="T29" fmla="*/ 0 h 54"/>
                  <a:gd name="T30" fmla="*/ 0 w 38"/>
                  <a:gd name="T31" fmla="*/ 0 h 54"/>
                  <a:gd name="T32" fmla="*/ 0 w 38"/>
                  <a:gd name="T33" fmla="*/ 0 h 54"/>
                  <a:gd name="T34" fmla="*/ 0 w 38"/>
                  <a:gd name="T35" fmla="*/ 0 h 54"/>
                  <a:gd name="T36" fmla="*/ 0 w 38"/>
                  <a:gd name="T37" fmla="*/ 0 h 54"/>
                  <a:gd name="T38" fmla="*/ 0 w 38"/>
                  <a:gd name="T39" fmla="*/ 0 h 54"/>
                  <a:gd name="T40" fmla="*/ 0 w 38"/>
                  <a:gd name="T41" fmla="*/ 0 h 54"/>
                  <a:gd name="T42" fmla="*/ 0 w 38"/>
                  <a:gd name="T43" fmla="*/ 0 h 54"/>
                  <a:gd name="T44" fmla="*/ 0 w 38"/>
                  <a:gd name="T45" fmla="*/ 0 h 54"/>
                  <a:gd name="T46" fmla="*/ 0 w 38"/>
                  <a:gd name="T47" fmla="*/ 0 h 54"/>
                  <a:gd name="T48" fmla="*/ 0 w 38"/>
                  <a:gd name="T49" fmla="*/ 0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7" name="Freeform 453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0 w 52"/>
                  <a:gd name="T1" fmla="*/ 0 h 36"/>
                  <a:gd name="T2" fmla="*/ 0 w 52"/>
                  <a:gd name="T3" fmla="*/ 0 h 36"/>
                  <a:gd name="T4" fmla="*/ 0 w 52"/>
                  <a:gd name="T5" fmla="*/ 0 h 36"/>
                  <a:gd name="T6" fmla="*/ 0 w 52"/>
                  <a:gd name="T7" fmla="*/ 0 h 36"/>
                  <a:gd name="T8" fmla="*/ 0 w 52"/>
                  <a:gd name="T9" fmla="*/ 0 h 36"/>
                  <a:gd name="T10" fmla="*/ 0 w 52"/>
                  <a:gd name="T11" fmla="*/ 0 h 36"/>
                  <a:gd name="T12" fmla="*/ 0 w 52"/>
                  <a:gd name="T13" fmla="*/ 0 h 36"/>
                  <a:gd name="T14" fmla="*/ 0 w 52"/>
                  <a:gd name="T15" fmla="*/ 0 h 36"/>
                  <a:gd name="T16" fmla="*/ 0 w 52"/>
                  <a:gd name="T17" fmla="*/ 0 h 36"/>
                  <a:gd name="T18" fmla="*/ 0 w 52"/>
                  <a:gd name="T19" fmla="*/ 0 h 36"/>
                  <a:gd name="T20" fmla="*/ 0 w 52"/>
                  <a:gd name="T21" fmla="*/ 0 h 36"/>
                  <a:gd name="T22" fmla="*/ 0 w 52"/>
                  <a:gd name="T23" fmla="*/ 0 h 36"/>
                  <a:gd name="T24" fmla="*/ 0 w 52"/>
                  <a:gd name="T25" fmla="*/ 0 h 36"/>
                  <a:gd name="T26" fmla="*/ 0 w 52"/>
                  <a:gd name="T27" fmla="*/ 0 h 36"/>
                  <a:gd name="T28" fmla="*/ 0 w 52"/>
                  <a:gd name="T29" fmla="*/ 0 h 36"/>
                  <a:gd name="T30" fmla="*/ 0 w 52"/>
                  <a:gd name="T31" fmla="*/ 0 h 36"/>
                  <a:gd name="T32" fmla="*/ 0 w 52"/>
                  <a:gd name="T33" fmla="*/ 0 h 36"/>
                  <a:gd name="T34" fmla="*/ 0 w 52"/>
                  <a:gd name="T35" fmla="*/ 0 h 36"/>
                  <a:gd name="T36" fmla="*/ 0 w 52"/>
                  <a:gd name="T37" fmla="*/ 0 h 36"/>
                  <a:gd name="T38" fmla="*/ 0 w 52"/>
                  <a:gd name="T39" fmla="*/ 0 h 36"/>
                  <a:gd name="T40" fmla="*/ 0 w 52"/>
                  <a:gd name="T41" fmla="*/ 0 h 36"/>
                  <a:gd name="T42" fmla="*/ 0 w 52"/>
                  <a:gd name="T43" fmla="*/ 0 h 36"/>
                  <a:gd name="T44" fmla="*/ 0 w 52"/>
                  <a:gd name="T45" fmla="*/ 0 h 36"/>
                  <a:gd name="T46" fmla="*/ 0 w 52"/>
                  <a:gd name="T47" fmla="*/ 0 h 36"/>
                  <a:gd name="T48" fmla="*/ 0 w 52"/>
                  <a:gd name="T49" fmla="*/ 0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8" name="Freeform 454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0 w 198"/>
                  <a:gd name="T1" fmla="*/ 0 h 236"/>
                  <a:gd name="T2" fmla="*/ 0 w 198"/>
                  <a:gd name="T3" fmla="*/ 0 h 236"/>
                  <a:gd name="T4" fmla="*/ 0 w 198"/>
                  <a:gd name="T5" fmla="*/ 0 h 236"/>
                  <a:gd name="T6" fmla="*/ 0 w 198"/>
                  <a:gd name="T7" fmla="*/ 0 h 236"/>
                  <a:gd name="T8" fmla="*/ 0 w 198"/>
                  <a:gd name="T9" fmla="*/ 0 h 236"/>
                  <a:gd name="T10" fmla="*/ 0 w 198"/>
                  <a:gd name="T11" fmla="*/ 0 h 236"/>
                  <a:gd name="T12" fmla="*/ 0 w 198"/>
                  <a:gd name="T13" fmla="*/ 0 h 236"/>
                  <a:gd name="T14" fmla="*/ 0 w 198"/>
                  <a:gd name="T15" fmla="*/ 0 h 236"/>
                  <a:gd name="T16" fmla="*/ 0 w 198"/>
                  <a:gd name="T17" fmla="*/ 0 h 236"/>
                  <a:gd name="T18" fmla="*/ 0 w 198"/>
                  <a:gd name="T19" fmla="*/ 0 h 236"/>
                  <a:gd name="T20" fmla="*/ 0 w 198"/>
                  <a:gd name="T21" fmla="*/ 0 h 236"/>
                  <a:gd name="T22" fmla="*/ 0 w 198"/>
                  <a:gd name="T23" fmla="*/ 0 h 236"/>
                  <a:gd name="T24" fmla="*/ 0 w 198"/>
                  <a:gd name="T25" fmla="*/ 0 h 236"/>
                  <a:gd name="T26" fmla="*/ 0 w 198"/>
                  <a:gd name="T27" fmla="*/ 0 h 236"/>
                  <a:gd name="T28" fmla="*/ 0 w 198"/>
                  <a:gd name="T29" fmla="*/ 0 h 236"/>
                  <a:gd name="T30" fmla="*/ 0 w 198"/>
                  <a:gd name="T31" fmla="*/ 0 h 236"/>
                  <a:gd name="T32" fmla="*/ 0 w 198"/>
                  <a:gd name="T33" fmla="*/ 0 h 236"/>
                  <a:gd name="T34" fmla="*/ 0 w 198"/>
                  <a:gd name="T35" fmla="*/ 0 h 236"/>
                  <a:gd name="T36" fmla="*/ 0 w 198"/>
                  <a:gd name="T37" fmla="*/ 0 h 236"/>
                  <a:gd name="T38" fmla="*/ 0 w 198"/>
                  <a:gd name="T39" fmla="*/ 0 h 236"/>
                  <a:gd name="T40" fmla="*/ 0 w 198"/>
                  <a:gd name="T41" fmla="*/ 0 h 236"/>
                  <a:gd name="T42" fmla="*/ 0 w 198"/>
                  <a:gd name="T43" fmla="*/ 0 h 236"/>
                  <a:gd name="T44" fmla="*/ 0 w 198"/>
                  <a:gd name="T45" fmla="*/ 0 h 236"/>
                  <a:gd name="T46" fmla="*/ 0 w 198"/>
                  <a:gd name="T47" fmla="*/ 0 h 236"/>
                  <a:gd name="T48" fmla="*/ 0 w 198"/>
                  <a:gd name="T49" fmla="*/ 0 h 236"/>
                  <a:gd name="T50" fmla="*/ 0 w 198"/>
                  <a:gd name="T51" fmla="*/ 0 h 236"/>
                  <a:gd name="T52" fmla="*/ 0 w 198"/>
                  <a:gd name="T53" fmla="*/ 0 h 236"/>
                  <a:gd name="T54" fmla="*/ 0 w 198"/>
                  <a:gd name="T55" fmla="*/ 0 h 236"/>
                  <a:gd name="T56" fmla="*/ 0 w 198"/>
                  <a:gd name="T57" fmla="*/ 0 h 236"/>
                  <a:gd name="T58" fmla="*/ 0 w 198"/>
                  <a:gd name="T59" fmla="*/ 0 h 236"/>
                  <a:gd name="T60" fmla="*/ 0 w 198"/>
                  <a:gd name="T61" fmla="*/ 0 h 236"/>
                  <a:gd name="T62" fmla="*/ 0 w 198"/>
                  <a:gd name="T63" fmla="*/ 0 h 236"/>
                  <a:gd name="T64" fmla="*/ 0 w 198"/>
                  <a:gd name="T65" fmla="*/ 0 h 236"/>
                  <a:gd name="T66" fmla="*/ 0 w 198"/>
                  <a:gd name="T67" fmla="*/ 0 h 236"/>
                  <a:gd name="T68" fmla="*/ 0 w 198"/>
                  <a:gd name="T69" fmla="*/ 0 h 236"/>
                  <a:gd name="T70" fmla="*/ 0 w 198"/>
                  <a:gd name="T71" fmla="*/ 0 h 236"/>
                  <a:gd name="T72" fmla="*/ 0 w 198"/>
                  <a:gd name="T73" fmla="*/ 0 h 236"/>
                  <a:gd name="T74" fmla="*/ 0 w 198"/>
                  <a:gd name="T75" fmla="*/ 0 h 236"/>
                  <a:gd name="T76" fmla="*/ 0 w 198"/>
                  <a:gd name="T77" fmla="*/ 0 h 236"/>
                  <a:gd name="T78" fmla="*/ 0 w 198"/>
                  <a:gd name="T79" fmla="*/ 0 h 236"/>
                  <a:gd name="T80" fmla="*/ 0 w 198"/>
                  <a:gd name="T81" fmla="*/ 0 h 236"/>
                  <a:gd name="T82" fmla="*/ 0 w 198"/>
                  <a:gd name="T83" fmla="*/ 0 h 236"/>
                  <a:gd name="T84" fmla="*/ 0 w 198"/>
                  <a:gd name="T85" fmla="*/ 0 h 236"/>
                  <a:gd name="T86" fmla="*/ 0 w 198"/>
                  <a:gd name="T87" fmla="*/ 0 h 236"/>
                  <a:gd name="T88" fmla="*/ 0 w 198"/>
                  <a:gd name="T89" fmla="*/ 0 h 236"/>
                  <a:gd name="T90" fmla="*/ 0 w 198"/>
                  <a:gd name="T91" fmla="*/ 0 h 236"/>
                  <a:gd name="T92" fmla="*/ 0 w 198"/>
                  <a:gd name="T93" fmla="*/ 0 h 236"/>
                  <a:gd name="T94" fmla="*/ 0 w 198"/>
                  <a:gd name="T95" fmla="*/ 0 h 236"/>
                  <a:gd name="T96" fmla="*/ 0 w 198"/>
                  <a:gd name="T97" fmla="*/ 0 h 236"/>
                  <a:gd name="T98" fmla="*/ 0 w 198"/>
                  <a:gd name="T99" fmla="*/ 0 h 236"/>
                  <a:gd name="T100" fmla="*/ 0 w 198"/>
                  <a:gd name="T101" fmla="*/ 0 h 236"/>
                  <a:gd name="T102" fmla="*/ 0 w 198"/>
                  <a:gd name="T103" fmla="*/ 0 h 236"/>
                  <a:gd name="T104" fmla="*/ 0 w 198"/>
                  <a:gd name="T105" fmla="*/ 0 h 236"/>
                  <a:gd name="T106" fmla="*/ 0 w 198"/>
                  <a:gd name="T107" fmla="*/ 0 h 236"/>
                  <a:gd name="T108" fmla="*/ 0 w 198"/>
                  <a:gd name="T109" fmla="*/ 0 h 236"/>
                  <a:gd name="T110" fmla="*/ 0 w 198"/>
                  <a:gd name="T111" fmla="*/ 0 h 236"/>
                  <a:gd name="T112" fmla="*/ 0 w 198"/>
                  <a:gd name="T113" fmla="*/ 0 h 236"/>
                  <a:gd name="T114" fmla="*/ 0 w 198"/>
                  <a:gd name="T115" fmla="*/ 0 h 236"/>
                  <a:gd name="T116" fmla="*/ 0 w 198"/>
                  <a:gd name="T117" fmla="*/ 0 h 236"/>
                  <a:gd name="T118" fmla="*/ 0 w 198"/>
                  <a:gd name="T119" fmla="*/ 0 h 236"/>
                  <a:gd name="T120" fmla="*/ 0 w 198"/>
                  <a:gd name="T121" fmla="*/ 0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9" name="Freeform 455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0 w 128"/>
                  <a:gd name="T1" fmla="*/ 0 h 183"/>
                  <a:gd name="T2" fmla="*/ 0 w 128"/>
                  <a:gd name="T3" fmla="*/ 0 h 183"/>
                  <a:gd name="T4" fmla="*/ 0 w 128"/>
                  <a:gd name="T5" fmla="*/ 0 h 183"/>
                  <a:gd name="T6" fmla="*/ 0 w 128"/>
                  <a:gd name="T7" fmla="*/ 0 h 183"/>
                  <a:gd name="T8" fmla="*/ 0 w 128"/>
                  <a:gd name="T9" fmla="*/ 0 h 183"/>
                  <a:gd name="T10" fmla="*/ 0 w 128"/>
                  <a:gd name="T11" fmla="*/ 0 h 183"/>
                  <a:gd name="T12" fmla="*/ 0 w 128"/>
                  <a:gd name="T13" fmla="*/ 0 h 183"/>
                  <a:gd name="T14" fmla="*/ 0 w 128"/>
                  <a:gd name="T15" fmla="*/ 0 h 183"/>
                  <a:gd name="T16" fmla="*/ 0 w 128"/>
                  <a:gd name="T17" fmla="*/ 0 h 183"/>
                  <a:gd name="T18" fmla="*/ 0 w 128"/>
                  <a:gd name="T19" fmla="*/ 0 h 183"/>
                  <a:gd name="T20" fmla="*/ 0 w 128"/>
                  <a:gd name="T21" fmla="*/ 0 h 183"/>
                  <a:gd name="T22" fmla="*/ 0 w 128"/>
                  <a:gd name="T23" fmla="*/ 0 h 183"/>
                  <a:gd name="T24" fmla="*/ 0 w 128"/>
                  <a:gd name="T25" fmla="*/ 0 h 183"/>
                  <a:gd name="T26" fmla="*/ 0 w 128"/>
                  <a:gd name="T27" fmla="*/ 0 h 183"/>
                  <a:gd name="T28" fmla="*/ 0 w 128"/>
                  <a:gd name="T29" fmla="*/ 0 h 183"/>
                  <a:gd name="T30" fmla="*/ 0 w 128"/>
                  <a:gd name="T31" fmla="*/ 0 h 183"/>
                  <a:gd name="T32" fmla="*/ 0 w 128"/>
                  <a:gd name="T33" fmla="*/ 0 h 183"/>
                  <a:gd name="T34" fmla="*/ 0 w 128"/>
                  <a:gd name="T35" fmla="*/ 0 h 183"/>
                  <a:gd name="T36" fmla="*/ 0 w 128"/>
                  <a:gd name="T37" fmla="*/ 0 h 183"/>
                  <a:gd name="T38" fmla="*/ 0 w 128"/>
                  <a:gd name="T39" fmla="*/ 0 h 183"/>
                  <a:gd name="T40" fmla="*/ 0 w 128"/>
                  <a:gd name="T41" fmla="*/ 0 h 183"/>
                  <a:gd name="T42" fmla="*/ 0 w 128"/>
                  <a:gd name="T43" fmla="*/ 0 h 183"/>
                  <a:gd name="T44" fmla="*/ 0 w 128"/>
                  <a:gd name="T45" fmla="*/ 0 h 183"/>
                  <a:gd name="T46" fmla="*/ 0 w 128"/>
                  <a:gd name="T47" fmla="*/ 0 h 183"/>
                  <a:gd name="T48" fmla="*/ 0 w 128"/>
                  <a:gd name="T49" fmla="*/ 0 h 183"/>
                  <a:gd name="T50" fmla="*/ 0 w 128"/>
                  <a:gd name="T51" fmla="*/ 0 h 183"/>
                  <a:gd name="T52" fmla="*/ 0 w 128"/>
                  <a:gd name="T53" fmla="*/ 0 h 183"/>
                  <a:gd name="T54" fmla="*/ 0 w 128"/>
                  <a:gd name="T55" fmla="*/ 0 h 183"/>
                  <a:gd name="T56" fmla="*/ 0 w 128"/>
                  <a:gd name="T57" fmla="*/ 0 h 183"/>
                  <a:gd name="T58" fmla="*/ 0 w 128"/>
                  <a:gd name="T59" fmla="*/ 0 h 183"/>
                  <a:gd name="T60" fmla="*/ 0 w 128"/>
                  <a:gd name="T61" fmla="*/ 0 h 183"/>
                  <a:gd name="T62" fmla="*/ 0 w 128"/>
                  <a:gd name="T63" fmla="*/ 0 h 183"/>
                  <a:gd name="T64" fmla="*/ 0 w 128"/>
                  <a:gd name="T65" fmla="*/ 0 h 183"/>
                  <a:gd name="T66" fmla="*/ 0 w 128"/>
                  <a:gd name="T67" fmla="*/ 0 h 183"/>
                  <a:gd name="T68" fmla="*/ 0 w 128"/>
                  <a:gd name="T69" fmla="*/ 0 h 183"/>
                  <a:gd name="T70" fmla="*/ 0 w 128"/>
                  <a:gd name="T71" fmla="*/ 0 h 183"/>
                  <a:gd name="T72" fmla="*/ 0 w 128"/>
                  <a:gd name="T73" fmla="*/ 0 h 183"/>
                  <a:gd name="T74" fmla="*/ 0 w 128"/>
                  <a:gd name="T75" fmla="*/ 0 h 183"/>
                  <a:gd name="T76" fmla="*/ 0 w 128"/>
                  <a:gd name="T77" fmla="*/ 0 h 183"/>
                  <a:gd name="T78" fmla="*/ 0 w 128"/>
                  <a:gd name="T79" fmla="*/ 0 h 183"/>
                  <a:gd name="T80" fmla="*/ 0 w 128"/>
                  <a:gd name="T81" fmla="*/ 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0" name="Freeform 456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0 w 323"/>
                  <a:gd name="T1" fmla="*/ 0 h 379"/>
                  <a:gd name="T2" fmla="*/ 0 w 323"/>
                  <a:gd name="T3" fmla="*/ 0 h 379"/>
                  <a:gd name="T4" fmla="*/ 0 w 323"/>
                  <a:gd name="T5" fmla="*/ 0 h 379"/>
                  <a:gd name="T6" fmla="*/ 0 w 323"/>
                  <a:gd name="T7" fmla="*/ 0 h 379"/>
                  <a:gd name="T8" fmla="*/ 0 w 323"/>
                  <a:gd name="T9" fmla="*/ 0 h 379"/>
                  <a:gd name="T10" fmla="*/ 0 w 323"/>
                  <a:gd name="T11" fmla="*/ 0 h 379"/>
                  <a:gd name="T12" fmla="*/ 0 w 323"/>
                  <a:gd name="T13" fmla="*/ 0 h 379"/>
                  <a:gd name="T14" fmla="*/ 0 w 323"/>
                  <a:gd name="T15" fmla="*/ 0 h 379"/>
                  <a:gd name="T16" fmla="*/ 0 w 323"/>
                  <a:gd name="T17" fmla="*/ 0 h 379"/>
                  <a:gd name="T18" fmla="*/ 0 w 323"/>
                  <a:gd name="T19" fmla="*/ 0 h 379"/>
                  <a:gd name="T20" fmla="*/ 0 w 323"/>
                  <a:gd name="T21" fmla="*/ 0 h 379"/>
                  <a:gd name="T22" fmla="*/ 0 w 323"/>
                  <a:gd name="T23" fmla="*/ 0 h 379"/>
                  <a:gd name="T24" fmla="*/ 0 w 323"/>
                  <a:gd name="T25" fmla="*/ 0 h 379"/>
                  <a:gd name="T26" fmla="*/ 0 w 323"/>
                  <a:gd name="T27" fmla="*/ 0 h 379"/>
                  <a:gd name="T28" fmla="*/ 0 w 323"/>
                  <a:gd name="T29" fmla="*/ 0 h 379"/>
                  <a:gd name="T30" fmla="*/ 0 w 323"/>
                  <a:gd name="T31" fmla="*/ 0 h 379"/>
                  <a:gd name="T32" fmla="*/ 0 w 323"/>
                  <a:gd name="T33" fmla="*/ 0 h 379"/>
                  <a:gd name="T34" fmla="*/ 0 w 323"/>
                  <a:gd name="T35" fmla="*/ 0 h 379"/>
                  <a:gd name="T36" fmla="*/ 0 w 323"/>
                  <a:gd name="T37" fmla="*/ 0 h 379"/>
                  <a:gd name="T38" fmla="*/ 0 w 323"/>
                  <a:gd name="T39" fmla="*/ 0 h 379"/>
                  <a:gd name="T40" fmla="*/ 0 w 323"/>
                  <a:gd name="T41" fmla="*/ 0 h 379"/>
                  <a:gd name="T42" fmla="*/ 0 w 323"/>
                  <a:gd name="T43" fmla="*/ 0 h 379"/>
                  <a:gd name="T44" fmla="*/ 0 w 323"/>
                  <a:gd name="T45" fmla="*/ 0 h 379"/>
                  <a:gd name="T46" fmla="*/ 0 w 323"/>
                  <a:gd name="T47" fmla="*/ 0 h 379"/>
                  <a:gd name="T48" fmla="*/ 0 w 323"/>
                  <a:gd name="T49" fmla="*/ 0 h 379"/>
                  <a:gd name="T50" fmla="*/ 0 w 323"/>
                  <a:gd name="T51" fmla="*/ 0 h 379"/>
                  <a:gd name="T52" fmla="*/ 0 w 323"/>
                  <a:gd name="T53" fmla="*/ 0 h 379"/>
                  <a:gd name="T54" fmla="*/ 0 w 323"/>
                  <a:gd name="T55" fmla="*/ 0 h 379"/>
                  <a:gd name="T56" fmla="*/ 0 w 323"/>
                  <a:gd name="T57" fmla="*/ 0 h 379"/>
                  <a:gd name="T58" fmla="*/ 0 w 323"/>
                  <a:gd name="T59" fmla="*/ 0 h 379"/>
                  <a:gd name="T60" fmla="*/ 0 w 323"/>
                  <a:gd name="T61" fmla="*/ 0 h 379"/>
                  <a:gd name="T62" fmla="*/ 0 w 323"/>
                  <a:gd name="T63" fmla="*/ 0 h 379"/>
                  <a:gd name="T64" fmla="*/ 0 w 323"/>
                  <a:gd name="T65" fmla="*/ 0 h 379"/>
                  <a:gd name="T66" fmla="*/ 0 w 323"/>
                  <a:gd name="T67" fmla="*/ 0 h 379"/>
                  <a:gd name="T68" fmla="*/ 0 w 323"/>
                  <a:gd name="T69" fmla="*/ 0 h 379"/>
                  <a:gd name="T70" fmla="*/ 0 w 323"/>
                  <a:gd name="T71" fmla="*/ 0 h 379"/>
                  <a:gd name="T72" fmla="*/ 0 w 323"/>
                  <a:gd name="T73" fmla="*/ 0 h 379"/>
                  <a:gd name="T74" fmla="*/ 0 w 323"/>
                  <a:gd name="T75" fmla="*/ 0 h 379"/>
                  <a:gd name="T76" fmla="*/ 0 w 323"/>
                  <a:gd name="T77" fmla="*/ 0 h 379"/>
                  <a:gd name="T78" fmla="*/ 0 w 323"/>
                  <a:gd name="T79" fmla="*/ 0 h 379"/>
                  <a:gd name="T80" fmla="*/ 0 w 323"/>
                  <a:gd name="T81" fmla="*/ 0 h 379"/>
                  <a:gd name="T82" fmla="*/ 0 w 323"/>
                  <a:gd name="T83" fmla="*/ 0 h 379"/>
                  <a:gd name="T84" fmla="*/ 0 w 323"/>
                  <a:gd name="T85" fmla="*/ 0 h 379"/>
                  <a:gd name="T86" fmla="*/ 0 w 323"/>
                  <a:gd name="T87" fmla="*/ 0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1" name="Freeform 457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0 w 282"/>
                  <a:gd name="T1" fmla="*/ 0 h 253"/>
                  <a:gd name="T2" fmla="*/ 0 w 282"/>
                  <a:gd name="T3" fmla="*/ 0 h 253"/>
                  <a:gd name="T4" fmla="*/ 0 w 282"/>
                  <a:gd name="T5" fmla="*/ 0 h 253"/>
                  <a:gd name="T6" fmla="*/ 0 w 282"/>
                  <a:gd name="T7" fmla="*/ 0 h 253"/>
                  <a:gd name="T8" fmla="*/ 0 w 282"/>
                  <a:gd name="T9" fmla="*/ 0 h 253"/>
                  <a:gd name="T10" fmla="*/ 0 w 282"/>
                  <a:gd name="T11" fmla="*/ 0 h 253"/>
                  <a:gd name="T12" fmla="*/ 0 w 282"/>
                  <a:gd name="T13" fmla="*/ 0 h 253"/>
                  <a:gd name="T14" fmla="*/ 0 w 282"/>
                  <a:gd name="T15" fmla="*/ 0 h 253"/>
                  <a:gd name="T16" fmla="*/ 0 w 282"/>
                  <a:gd name="T17" fmla="*/ 0 h 253"/>
                  <a:gd name="T18" fmla="*/ 0 w 282"/>
                  <a:gd name="T19" fmla="*/ 0 h 253"/>
                  <a:gd name="T20" fmla="*/ 0 w 282"/>
                  <a:gd name="T21" fmla="*/ 0 h 253"/>
                  <a:gd name="T22" fmla="*/ 0 w 282"/>
                  <a:gd name="T23" fmla="*/ 0 h 253"/>
                  <a:gd name="T24" fmla="*/ 0 w 282"/>
                  <a:gd name="T25" fmla="*/ 0 h 253"/>
                  <a:gd name="T26" fmla="*/ 0 w 282"/>
                  <a:gd name="T27" fmla="*/ 0 h 253"/>
                  <a:gd name="T28" fmla="*/ 0 w 282"/>
                  <a:gd name="T29" fmla="*/ 0 h 253"/>
                  <a:gd name="T30" fmla="*/ 0 w 282"/>
                  <a:gd name="T31" fmla="*/ 0 h 253"/>
                  <a:gd name="T32" fmla="*/ 0 w 282"/>
                  <a:gd name="T33" fmla="*/ 0 h 253"/>
                  <a:gd name="T34" fmla="*/ 0 w 282"/>
                  <a:gd name="T35" fmla="*/ 0 h 253"/>
                  <a:gd name="T36" fmla="*/ 0 w 282"/>
                  <a:gd name="T37" fmla="*/ 0 h 253"/>
                  <a:gd name="T38" fmla="*/ 0 w 282"/>
                  <a:gd name="T39" fmla="*/ 0 h 253"/>
                  <a:gd name="T40" fmla="*/ 0 w 282"/>
                  <a:gd name="T41" fmla="*/ 0 h 253"/>
                  <a:gd name="T42" fmla="*/ 0 w 282"/>
                  <a:gd name="T43" fmla="*/ 0 h 253"/>
                  <a:gd name="T44" fmla="*/ 0 w 282"/>
                  <a:gd name="T45" fmla="*/ 0 h 253"/>
                  <a:gd name="T46" fmla="*/ 0 w 282"/>
                  <a:gd name="T47" fmla="*/ 0 h 253"/>
                  <a:gd name="T48" fmla="*/ 0 w 282"/>
                  <a:gd name="T49" fmla="*/ 0 h 253"/>
                  <a:gd name="T50" fmla="*/ 0 w 282"/>
                  <a:gd name="T51" fmla="*/ 0 h 253"/>
                  <a:gd name="T52" fmla="*/ 0 w 282"/>
                  <a:gd name="T53" fmla="*/ 0 h 253"/>
                  <a:gd name="T54" fmla="*/ 0 w 282"/>
                  <a:gd name="T55" fmla="*/ 0 h 253"/>
                  <a:gd name="T56" fmla="*/ 0 w 282"/>
                  <a:gd name="T57" fmla="*/ 0 h 253"/>
                  <a:gd name="T58" fmla="*/ 0 w 282"/>
                  <a:gd name="T59" fmla="*/ 0 h 253"/>
                  <a:gd name="T60" fmla="*/ 0 w 282"/>
                  <a:gd name="T61" fmla="*/ 0 h 253"/>
                  <a:gd name="T62" fmla="*/ 0 w 282"/>
                  <a:gd name="T63" fmla="*/ 0 h 253"/>
                  <a:gd name="T64" fmla="*/ 0 w 282"/>
                  <a:gd name="T65" fmla="*/ 0 h 253"/>
                  <a:gd name="T66" fmla="*/ 0 w 282"/>
                  <a:gd name="T67" fmla="*/ 0 h 253"/>
                  <a:gd name="T68" fmla="*/ 0 w 282"/>
                  <a:gd name="T69" fmla="*/ 0 h 253"/>
                  <a:gd name="T70" fmla="*/ 0 w 282"/>
                  <a:gd name="T71" fmla="*/ 0 h 253"/>
                  <a:gd name="T72" fmla="*/ 0 w 282"/>
                  <a:gd name="T73" fmla="*/ 0 h 253"/>
                  <a:gd name="T74" fmla="*/ 0 w 282"/>
                  <a:gd name="T75" fmla="*/ 0 h 253"/>
                  <a:gd name="T76" fmla="*/ 0 w 282"/>
                  <a:gd name="T77" fmla="*/ 0 h 253"/>
                  <a:gd name="T78" fmla="*/ 0 w 282"/>
                  <a:gd name="T79" fmla="*/ 0 h 253"/>
                  <a:gd name="T80" fmla="*/ 0 w 282"/>
                  <a:gd name="T81" fmla="*/ 0 h 253"/>
                  <a:gd name="T82" fmla="*/ 0 w 282"/>
                  <a:gd name="T83" fmla="*/ 0 h 253"/>
                  <a:gd name="T84" fmla="*/ 0 w 282"/>
                  <a:gd name="T85" fmla="*/ 0 h 253"/>
                  <a:gd name="T86" fmla="*/ 0 w 282"/>
                  <a:gd name="T87" fmla="*/ 0 h 253"/>
                  <a:gd name="T88" fmla="*/ 0 w 282"/>
                  <a:gd name="T89" fmla="*/ 0 h 253"/>
                  <a:gd name="T90" fmla="*/ 0 w 282"/>
                  <a:gd name="T91" fmla="*/ 0 h 253"/>
                  <a:gd name="T92" fmla="*/ 0 w 282"/>
                  <a:gd name="T93" fmla="*/ 0 h 253"/>
                  <a:gd name="T94" fmla="*/ 0 w 282"/>
                  <a:gd name="T95" fmla="*/ 0 h 253"/>
                  <a:gd name="T96" fmla="*/ 0 w 282"/>
                  <a:gd name="T97" fmla="*/ 0 h 253"/>
                  <a:gd name="T98" fmla="*/ 0 w 282"/>
                  <a:gd name="T99" fmla="*/ 0 h 253"/>
                  <a:gd name="T100" fmla="*/ 0 w 282"/>
                  <a:gd name="T101" fmla="*/ 0 h 253"/>
                  <a:gd name="T102" fmla="*/ 0 w 282"/>
                  <a:gd name="T103" fmla="*/ 0 h 253"/>
                  <a:gd name="T104" fmla="*/ 0 w 282"/>
                  <a:gd name="T105" fmla="*/ 0 h 253"/>
                  <a:gd name="T106" fmla="*/ 0 w 282"/>
                  <a:gd name="T107" fmla="*/ 0 h 253"/>
                  <a:gd name="T108" fmla="*/ 0 w 282"/>
                  <a:gd name="T109" fmla="*/ 0 h 253"/>
                  <a:gd name="T110" fmla="*/ 0 w 282"/>
                  <a:gd name="T111" fmla="*/ 0 h 253"/>
                  <a:gd name="T112" fmla="*/ 0 w 282"/>
                  <a:gd name="T113" fmla="*/ 0 h 253"/>
                  <a:gd name="T114" fmla="*/ 0 w 282"/>
                  <a:gd name="T115" fmla="*/ 0 h 253"/>
                  <a:gd name="T116" fmla="*/ 0 w 282"/>
                  <a:gd name="T117" fmla="*/ 0 h 253"/>
                  <a:gd name="T118" fmla="*/ 0 w 282"/>
                  <a:gd name="T119" fmla="*/ 0 h 253"/>
                  <a:gd name="T120" fmla="*/ 0 w 282"/>
                  <a:gd name="T121" fmla="*/ 0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2" name="Freeform 458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0 h 236"/>
                  <a:gd name="T2" fmla="*/ 0 w 115"/>
                  <a:gd name="T3" fmla="*/ 0 h 236"/>
                  <a:gd name="T4" fmla="*/ 0 w 115"/>
                  <a:gd name="T5" fmla="*/ 0 h 236"/>
                  <a:gd name="T6" fmla="*/ 0 w 115"/>
                  <a:gd name="T7" fmla="*/ 0 h 236"/>
                  <a:gd name="T8" fmla="*/ 0 w 115"/>
                  <a:gd name="T9" fmla="*/ 0 h 236"/>
                  <a:gd name="T10" fmla="*/ 0 w 115"/>
                  <a:gd name="T11" fmla="*/ 0 h 236"/>
                  <a:gd name="T12" fmla="*/ 0 w 115"/>
                  <a:gd name="T13" fmla="*/ 0 h 236"/>
                  <a:gd name="T14" fmla="*/ 0 w 115"/>
                  <a:gd name="T15" fmla="*/ 0 h 236"/>
                  <a:gd name="T16" fmla="*/ 0 w 115"/>
                  <a:gd name="T17" fmla="*/ 0 h 236"/>
                  <a:gd name="T18" fmla="*/ 0 w 115"/>
                  <a:gd name="T19" fmla="*/ 0 h 236"/>
                  <a:gd name="T20" fmla="*/ 0 w 115"/>
                  <a:gd name="T21" fmla="*/ 0 h 236"/>
                  <a:gd name="T22" fmla="*/ 0 w 115"/>
                  <a:gd name="T23" fmla="*/ 0 h 236"/>
                  <a:gd name="T24" fmla="*/ 0 w 115"/>
                  <a:gd name="T25" fmla="*/ 0 h 236"/>
                  <a:gd name="T26" fmla="*/ 0 w 115"/>
                  <a:gd name="T27" fmla="*/ 0 h 236"/>
                  <a:gd name="T28" fmla="*/ 0 w 115"/>
                  <a:gd name="T29" fmla="*/ 0 h 236"/>
                  <a:gd name="T30" fmla="*/ 0 w 115"/>
                  <a:gd name="T31" fmla="*/ 0 h 236"/>
                  <a:gd name="T32" fmla="*/ 0 w 115"/>
                  <a:gd name="T33" fmla="*/ 0 h 236"/>
                  <a:gd name="T34" fmla="*/ 0 w 115"/>
                  <a:gd name="T35" fmla="*/ 0 h 236"/>
                  <a:gd name="T36" fmla="*/ 0 w 115"/>
                  <a:gd name="T37" fmla="*/ 0 h 236"/>
                  <a:gd name="T38" fmla="*/ 0 w 115"/>
                  <a:gd name="T39" fmla="*/ 0 h 236"/>
                  <a:gd name="T40" fmla="*/ 0 w 115"/>
                  <a:gd name="T41" fmla="*/ 0 h 236"/>
                  <a:gd name="T42" fmla="*/ 0 w 115"/>
                  <a:gd name="T43" fmla="*/ 0 h 236"/>
                  <a:gd name="T44" fmla="*/ 0 w 115"/>
                  <a:gd name="T45" fmla="*/ 0 h 236"/>
                  <a:gd name="T46" fmla="*/ 0 w 115"/>
                  <a:gd name="T47" fmla="*/ 0 h 236"/>
                  <a:gd name="T48" fmla="*/ 0 w 115"/>
                  <a:gd name="T49" fmla="*/ 0 h 236"/>
                  <a:gd name="T50" fmla="*/ 0 w 115"/>
                  <a:gd name="T51" fmla="*/ 0 h 236"/>
                  <a:gd name="T52" fmla="*/ 0 w 115"/>
                  <a:gd name="T53" fmla="*/ 0 h 236"/>
                  <a:gd name="T54" fmla="*/ 0 w 115"/>
                  <a:gd name="T55" fmla="*/ 0 h 236"/>
                  <a:gd name="T56" fmla="*/ 0 w 115"/>
                  <a:gd name="T57" fmla="*/ 0 h 236"/>
                  <a:gd name="T58" fmla="*/ 0 w 115"/>
                  <a:gd name="T59" fmla="*/ 0 h 236"/>
                  <a:gd name="T60" fmla="*/ 0 w 115"/>
                  <a:gd name="T61" fmla="*/ 0 h 236"/>
                  <a:gd name="T62" fmla="*/ 0 w 115"/>
                  <a:gd name="T63" fmla="*/ 0 h 236"/>
                  <a:gd name="T64" fmla="*/ 0 w 115"/>
                  <a:gd name="T65" fmla="*/ 0 h 236"/>
                  <a:gd name="T66" fmla="*/ 0 w 115"/>
                  <a:gd name="T67" fmla="*/ 0 h 236"/>
                  <a:gd name="T68" fmla="*/ 0 w 115"/>
                  <a:gd name="T69" fmla="*/ 0 h 236"/>
                  <a:gd name="T70" fmla="*/ 0 w 115"/>
                  <a:gd name="T71" fmla="*/ 0 h 236"/>
                  <a:gd name="T72" fmla="*/ 0 w 115"/>
                  <a:gd name="T73" fmla="*/ 0 h 236"/>
                  <a:gd name="T74" fmla="*/ 0 w 115"/>
                  <a:gd name="T75" fmla="*/ 0 h 236"/>
                  <a:gd name="T76" fmla="*/ 0 w 115"/>
                  <a:gd name="T77" fmla="*/ 0 h 236"/>
                  <a:gd name="T78" fmla="*/ 0 w 115"/>
                  <a:gd name="T79" fmla="*/ 0 h 236"/>
                  <a:gd name="T80" fmla="*/ 0 w 115"/>
                  <a:gd name="T81" fmla="*/ 0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3" name="Freeform 459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0 w 245"/>
                  <a:gd name="T1" fmla="*/ 0 h 310"/>
                  <a:gd name="T2" fmla="*/ 0 w 245"/>
                  <a:gd name="T3" fmla="*/ 0 h 310"/>
                  <a:gd name="T4" fmla="*/ 0 w 245"/>
                  <a:gd name="T5" fmla="*/ 0 h 310"/>
                  <a:gd name="T6" fmla="*/ 0 w 245"/>
                  <a:gd name="T7" fmla="*/ 0 h 310"/>
                  <a:gd name="T8" fmla="*/ 0 w 245"/>
                  <a:gd name="T9" fmla="*/ 0 h 310"/>
                  <a:gd name="T10" fmla="*/ 0 w 245"/>
                  <a:gd name="T11" fmla="*/ 0 h 310"/>
                  <a:gd name="T12" fmla="*/ 0 w 245"/>
                  <a:gd name="T13" fmla="*/ 0 h 310"/>
                  <a:gd name="T14" fmla="*/ 0 w 245"/>
                  <a:gd name="T15" fmla="*/ 0 h 310"/>
                  <a:gd name="T16" fmla="*/ 0 w 245"/>
                  <a:gd name="T17" fmla="*/ 0 h 310"/>
                  <a:gd name="T18" fmla="*/ 0 w 245"/>
                  <a:gd name="T19" fmla="*/ 0 h 310"/>
                  <a:gd name="T20" fmla="*/ 0 w 245"/>
                  <a:gd name="T21" fmla="*/ 0 h 310"/>
                  <a:gd name="T22" fmla="*/ 0 w 245"/>
                  <a:gd name="T23" fmla="*/ 0 h 310"/>
                  <a:gd name="T24" fmla="*/ 0 w 245"/>
                  <a:gd name="T25" fmla="*/ 0 h 310"/>
                  <a:gd name="T26" fmla="*/ 0 w 245"/>
                  <a:gd name="T27" fmla="*/ 0 h 310"/>
                  <a:gd name="T28" fmla="*/ 0 w 245"/>
                  <a:gd name="T29" fmla="*/ 0 h 310"/>
                  <a:gd name="T30" fmla="*/ 0 w 245"/>
                  <a:gd name="T31" fmla="*/ 0 h 310"/>
                  <a:gd name="T32" fmla="*/ 0 w 245"/>
                  <a:gd name="T33" fmla="*/ 0 h 310"/>
                  <a:gd name="T34" fmla="*/ 0 w 245"/>
                  <a:gd name="T35" fmla="*/ 0 h 310"/>
                  <a:gd name="T36" fmla="*/ 0 w 245"/>
                  <a:gd name="T37" fmla="*/ 0 h 310"/>
                  <a:gd name="T38" fmla="*/ 0 w 245"/>
                  <a:gd name="T39" fmla="*/ 0 h 310"/>
                  <a:gd name="T40" fmla="*/ 0 w 245"/>
                  <a:gd name="T41" fmla="*/ 0 h 310"/>
                  <a:gd name="T42" fmla="*/ 0 w 245"/>
                  <a:gd name="T43" fmla="*/ 0 h 310"/>
                  <a:gd name="T44" fmla="*/ 0 w 245"/>
                  <a:gd name="T45" fmla="*/ 0 h 310"/>
                  <a:gd name="T46" fmla="*/ 0 w 245"/>
                  <a:gd name="T47" fmla="*/ 0 h 310"/>
                  <a:gd name="T48" fmla="*/ 0 w 245"/>
                  <a:gd name="T49" fmla="*/ 0 h 310"/>
                  <a:gd name="T50" fmla="*/ 0 w 245"/>
                  <a:gd name="T51" fmla="*/ 0 h 310"/>
                  <a:gd name="T52" fmla="*/ 0 w 245"/>
                  <a:gd name="T53" fmla="*/ 0 h 310"/>
                  <a:gd name="T54" fmla="*/ 0 w 245"/>
                  <a:gd name="T55" fmla="*/ 0 h 310"/>
                  <a:gd name="T56" fmla="*/ 0 w 245"/>
                  <a:gd name="T57" fmla="*/ 0 h 310"/>
                  <a:gd name="T58" fmla="*/ 0 w 245"/>
                  <a:gd name="T59" fmla="*/ 0 h 310"/>
                  <a:gd name="T60" fmla="*/ 0 w 245"/>
                  <a:gd name="T61" fmla="*/ 0 h 310"/>
                  <a:gd name="T62" fmla="*/ 0 w 245"/>
                  <a:gd name="T63" fmla="*/ 0 h 310"/>
                  <a:gd name="T64" fmla="*/ 0 w 245"/>
                  <a:gd name="T65" fmla="*/ 0 h 310"/>
                  <a:gd name="T66" fmla="*/ 0 w 245"/>
                  <a:gd name="T67" fmla="*/ 0 h 310"/>
                  <a:gd name="T68" fmla="*/ 0 w 245"/>
                  <a:gd name="T69" fmla="*/ 0 h 310"/>
                  <a:gd name="T70" fmla="*/ 0 w 245"/>
                  <a:gd name="T71" fmla="*/ 0 h 310"/>
                  <a:gd name="T72" fmla="*/ 0 w 245"/>
                  <a:gd name="T73" fmla="*/ 0 h 310"/>
                  <a:gd name="T74" fmla="*/ 0 w 245"/>
                  <a:gd name="T75" fmla="*/ 0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2053" name="Object 460"/>
            <p:cNvGraphicFramePr>
              <a:graphicFrameLocks noChangeAspect="1"/>
            </p:cNvGraphicFramePr>
            <p:nvPr/>
          </p:nvGraphicFramePr>
          <p:xfrm>
            <a:off x="3694" y="2240"/>
            <a:ext cx="207" cy="173"/>
          </p:xfrm>
          <a:graphic>
            <a:graphicData uri="http://schemas.openxmlformats.org/presentationml/2006/ole">
              <p:oleObj spid="_x0000_s1029" name="Clip" r:id="rId11" imgW="1305000" imgH="1085760" progId="MS_ClipArt_Gallery.2">
                <p:embed/>
              </p:oleObj>
            </a:graphicData>
          </a:graphic>
        </p:graphicFrame>
        <p:sp>
          <p:nvSpPr>
            <p:cNvPr id="2183" name="Line 461"/>
            <p:cNvSpPr>
              <a:spLocks noChangeShapeType="1"/>
            </p:cNvSpPr>
            <p:nvPr/>
          </p:nvSpPr>
          <p:spPr bwMode="auto">
            <a:xfrm>
              <a:off x="4084" y="1820"/>
              <a:ext cx="321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4" name="Line 462"/>
            <p:cNvSpPr>
              <a:spLocks noChangeShapeType="1"/>
            </p:cNvSpPr>
            <p:nvPr/>
          </p:nvSpPr>
          <p:spPr bwMode="auto">
            <a:xfrm>
              <a:off x="3811" y="1712"/>
              <a:ext cx="96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5" name="Freeform 463"/>
            <p:cNvSpPr>
              <a:spLocks/>
            </p:cNvSpPr>
            <p:nvPr/>
          </p:nvSpPr>
          <p:spPr bwMode="auto">
            <a:xfrm>
              <a:off x="3382" y="2976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6" name="Line 464"/>
            <p:cNvSpPr>
              <a:spLocks noChangeShapeType="1"/>
            </p:cNvSpPr>
            <p:nvPr/>
          </p:nvSpPr>
          <p:spPr bwMode="auto">
            <a:xfrm rot="-5400000">
              <a:off x="4791" y="3440"/>
              <a:ext cx="33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20" name="Group 465"/>
            <p:cNvGrpSpPr>
              <a:grpSpLocks/>
            </p:cNvGrpSpPr>
            <p:nvPr/>
          </p:nvGrpSpPr>
          <p:grpSpPr bwMode="auto">
            <a:xfrm>
              <a:off x="4736" y="3526"/>
              <a:ext cx="125" cy="230"/>
              <a:chOff x="4180" y="783"/>
              <a:chExt cx="150" cy="307"/>
            </a:xfrm>
          </p:grpSpPr>
          <p:sp>
            <p:nvSpPr>
              <p:cNvPr id="2289" name="AutoShape 466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0" name="Rectangle 467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1" name="Rectangle 468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2" name="AutoShape 469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3" name="Line 470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4" name="Line 471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5" name="Rectangle 472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6" name="Rectangle 473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88" name="Line 474"/>
            <p:cNvSpPr>
              <a:spLocks noChangeShapeType="1"/>
            </p:cNvSpPr>
            <p:nvPr/>
          </p:nvSpPr>
          <p:spPr bwMode="auto">
            <a:xfrm rot="5400000" flipV="1">
              <a:off x="4883" y="3617"/>
              <a:ext cx="2" cy="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9" name="Line 475"/>
            <p:cNvSpPr>
              <a:spLocks noChangeShapeType="1"/>
            </p:cNvSpPr>
            <p:nvPr/>
          </p:nvSpPr>
          <p:spPr bwMode="auto">
            <a:xfrm rot="-5400000">
              <a:off x="5000" y="3413"/>
              <a:ext cx="0" cy="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32" name="Group 476"/>
            <p:cNvGrpSpPr>
              <a:grpSpLocks/>
            </p:cNvGrpSpPr>
            <p:nvPr/>
          </p:nvGrpSpPr>
          <p:grpSpPr bwMode="auto">
            <a:xfrm>
              <a:off x="4735" y="3230"/>
              <a:ext cx="316" cy="148"/>
              <a:chOff x="3600" y="219"/>
              <a:chExt cx="360" cy="175"/>
            </a:xfrm>
          </p:grpSpPr>
          <p:sp>
            <p:nvSpPr>
              <p:cNvPr id="2276" name="Oval 47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7" name="Line 47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8" name="Line 47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9" name="Rectangle 48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0" name="Oval 48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33" name="Group 48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86" name="Line 48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7" name="Line 48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8" name="Line 48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45" name="Group 48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83" name="Line 48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4" name="Line 48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5" name="Line 48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346" name="Group 490"/>
            <p:cNvGrpSpPr>
              <a:grpSpLocks/>
            </p:cNvGrpSpPr>
            <p:nvPr/>
          </p:nvGrpSpPr>
          <p:grpSpPr bwMode="auto">
            <a:xfrm>
              <a:off x="4221" y="3056"/>
              <a:ext cx="316" cy="148"/>
              <a:chOff x="3600" y="219"/>
              <a:chExt cx="360" cy="175"/>
            </a:xfrm>
          </p:grpSpPr>
          <p:sp>
            <p:nvSpPr>
              <p:cNvPr id="2263" name="Oval 49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4" name="Line 49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5" name="Line 49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6" name="Rectangle 49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7" name="Oval 49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58" name="Group 49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73" name="Line 49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4" name="Line 49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5" name="Line 49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59" name="Group 50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70" name="Line 50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1" name="Line 50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2" name="Line 50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371" name="Group 504"/>
            <p:cNvGrpSpPr>
              <a:grpSpLocks/>
            </p:cNvGrpSpPr>
            <p:nvPr/>
          </p:nvGrpSpPr>
          <p:grpSpPr bwMode="auto">
            <a:xfrm>
              <a:off x="3802" y="3248"/>
              <a:ext cx="316" cy="148"/>
              <a:chOff x="3600" y="219"/>
              <a:chExt cx="360" cy="175"/>
            </a:xfrm>
          </p:grpSpPr>
          <p:sp>
            <p:nvSpPr>
              <p:cNvPr id="2250" name="Oval 50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1" name="Line 50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2" name="Line 50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" name="Rectangle 50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" name="Oval 50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72" name="Group 51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60" name="Line 51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1" name="Line 51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" name="Line 51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84" name="Group 51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57" name="Line 51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8" name="Line 51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9" name="Line 51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193" name="Line 518"/>
            <p:cNvSpPr>
              <a:spLocks noChangeShapeType="1"/>
            </p:cNvSpPr>
            <p:nvPr/>
          </p:nvSpPr>
          <p:spPr bwMode="auto">
            <a:xfrm>
              <a:off x="4504" y="3189"/>
              <a:ext cx="226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4" name="Line 519"/>
            <p:cNvSpPr>
              <a:spLocks noChangeShapeType="1"/>
            </p:cNvSpPr>
            <p:nvPr/>
          </p:nvSpPr>
          <p:spPr bwMode="auto">
            <a:xfrm flipV="1">
              <a:off x="4093" y="3197"/>
              <a:ext cx="175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5" name="Line 520"/>
            <p:cNvSpPr>
              <a:spLocks noChangeShapeType="1"/>
            </p:cNvSpPr>
            <p:nvPr/>
          </p:nvSpPr>
          <p:spPr bwMode="auto">
            <a:xfrm flipV="1">
              <a:off x="4120" y="3325"/>
              <a:ext cx="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6" name="Line 521"/>
            <p:cNvSpPr>
              <a:spLocks noChangeShapeType="1"/>
            </p:cNvSpPr>
            <p:nvPr/>
          </p:nvSpPr>
          <p:spPr bwMode="auto">
            <a:xfrm flipH="1">
              <a:off x="3676" y="3165"/>
              <a:ext cx="160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7" name="Line 522"/>
            <p:cNvSpPr>
              <a:spLocks noChangeShapeType="1"/>
            </p:cNvSpPr>
            <p:nvPr/>
          </p:nvSpPr>
          <p:spPr bwMode="auto">
            <a:xfrm>
              <a:off x="3692" y="3197"/>
              <a:ext cx="1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8" name="Line 523"/>
            <p:cNvSpPr>
              <a:spLocks noChangeShapeType="1"/>
            </p:cNvSpPr>
            <p:nvPr/>
          </p:nvSpPr>
          <p:spPr bwMode="auto">
            <a:xfrm>
              <a:off x="3604" y="3409"/>
              <a:ext cx="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9" name="Line 524"/>
            <p:cNvSpPr>
              <a:spLocks noChangeShapeType="1"/>
            </p:cNvSpPr>
            <p:nvPr/>
          </p:nvSpPr>
          <p:spPr bwMode="auto">
            <a:xfrm>
              <a:off x="3763" y="3459"/>
              <a:ext cx="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0" name="Line 525"/>
            <p:cNvSpPr>
              <a:spLocks noChangeShapeType="1"/>
            </p:cNvSpPr>
            <p:nvPr/>
          </p:nvSpPr>
          <p:spPr bwMode="auto">
            <a:xfrm flipH="1">
              <a:off x="3914" y="3401"/>
              <a:ext cx="34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1" name="Line 526"/>
            <p:cNvSpPr>
              <a:spLocks noChangeShapeType="1"/>
            </p:cNvSpPr>
            <p:nvPr/>
          </p:nvSpPr>
          <p:spPr bwMode="auto">
            <a:xfrm>
              <a:off x="3796" y="3457"/>
              <a:ext cx="1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2" name="Line 527"/>
            <p:cNvSpPr>
              <a:spLocks noChangeShapeType="1"/>
            </p:cNvSpPr>
            <p:nvPr/>
          </p:nvSpPr>
          <p:spPr bwMode="auto">
            <a:xfrm flipH="1" flipV="1">
              <a:off x="4046" y="3462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054" name="Object 528"/>
            <p:cNvGraphicFramePr>
              <a:graphicFrameLocks noChangeAspect="1"/>
            </p:cNvGraphicFramePr>
            <p:nvPr/>
          </p:nvGraphicFramePr>
          <p:xfrm>
            <a:off x="3451" y="3335"/>
            <a:ext cx="216" cy="180"/>
          </p:xfrm>
          <a:graphic>
            <a:graphicData uri="http://schemas.openxmlformats.org/presentationml/2006/ole">
              <p:oleObj spid="_x0000_s1030" name="Clip" r:id="rId12" imgW="1305000" imgH="1085760" progId="MS_ClipArt_Gallery.2">
                <p:embed/>
              </p:oleObj>
            </a:graphicData>
          </a:graphic>
        </p:graphicFrame>
        <p:graphicFrame>
          <p:nvGraphicFramePr>
            <p:cNvPr id="2055" name="Object 529"/>
            <p:cNvGraphicFramePr>
              <a:graphicFrameLocks noChangeAspect="1"/>
            </p:cNvGraphicFramePr>
            <p:nvPr/>
          </p:nvGraphicFramePr>
          <p:xfrm>
            <a:off x="3555" y="3135"/>
            <a:ext cx="216" cy="180"/>
          </p:xfrm>
          <a:graphic>
            <a:graphicData uri="http://schemas.openxmlformats.org/presentationml/2006/ole">
              <p:oleObj spid="_x0000_s1031" name="Clip" r:id="rId13" imgW="1305000" imgH="1085760" progId="MS_ClipArt_Gallery.2">
                <p:embed/>
              </p:oleObj>
            </a:graphicData>
          </a:graphic>
        </p:graphicFrame>
        <p:graphicFrame>
          <p:nvGraphicFramePr>
            <p:cNvPr id="2056" name="Object 530"/>
            <p:cNvGraphicFramePr>
              <a:graphicFrameLocks noChangeAspect="1"/>
            </p:cNvGraphicFramePr>
            <p:nvPr/>
          </p:nvGraphicFramePr>
          <p:xfrm>
            <a:off x="3723" y="3495"/>
            <a:ext cx="216" cy="180"/>
          </p:xfrm>
          <a:graphic>
            <a:graphicData uri="http://schemas.openxmlformats.org/presentationml/2006/ole">
              <p:oleObj spid="_x0000_s1032" name="Clip" r:id="rId14" imgW="1305000" imgH="1085760" progId="MS_ClipArt_Gallery.2">
                <p:embed/>
              </p:oleObj>
            </a:graphicData>
          </a:graphic>
        </p:graphicFrame>
        <p:graphicFrame>
          <p:nvGraphicFramePr>
            <p:cNvPr id="2057" name="Object 531"/>
            <p:cNvGraphicFramePr>
              <a:graphicFrameLocks noChangeAspect="1"/>
            </p:cNvGraphicFramePr>
            <p:nvPr/>
          </p:nvGraphicFramePr>
          <p:xfrm>
            <a:off x="3937" y="3497"/>
            <a:ext cx="216" cy="180"/>
          </p:xfrm>
          <a:graphic>
            <a:graphicData uri="http://schemas.openxmlformats.org/presentationml/2006/ole">
              <p:oleObj spid="_x0000_s1033" name="Clip" r:id="rId15" imgW="1305000" imgH="1085760" progId="MS_ClipArt_Gallery.2">
                <p:embed/>
              </p:oleObj>
            </a:graphicData>
          </a:graphic>
        </p:graphicFrame>
        <p:grpSp>
          <p:nvGrpSpPr>
            <p:cNvPr id="2385" name="Group 532"/>
            <p:cNvGrpSpPr>
              <a:grpSpLocks/>
            </p:cNvGrpSpPr>
            <p:nvPr/>
          </p:nvGrpSpPr>
          <p:grpSpPr bwMode="auto">
            <a:xfrm>
              <a:off x="4509" y="3576"/>
              <a:ext cx="172" cy="215"/>
              <a:chOff x="2870" y="1518"/>
              <a:chExt cx="292" cy="320"/>
            </a:xfrm>
          </p:grpSpPr>
          <p:graphicFrame>
            <p:nvGraphicFramePr>
              <p:cNvPr id="2060" name="Object 533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36" name="Clip" r:id="rId16" imgW="819000" imgH="847800" progId="MS_ClipArt_Gallery.2">
                  <p:embed/>
                </p:oleObj>
              </a:graphicData>
            </a:graphic>
          </p:graphicFrame>
          <p:graphicFrame>
            <p:nvGraphicFramePr>
              <p:cNvPr id="2061" name="Object 534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37" name="Clip" r:id="rId17" imgW="1266840" imgH="1200240" progId="MS_ClipArt_Gallery.2">
                  <p:embed/>
                </p:oleObj>
              </a:graphicData>
            </a:graphic>
          </p:graphicFrame>
        </p:grpSp>
        <p:grpSp>
          <p:nvGrpSpPr>
            <p:cNvPr id="2397" name="Group 535"/>
            <p:cNvGrpSpPr>
              <a:grpSpLocks/>
            </p:cNvGrpSpPr>
            <p:nvPr/>
          </p:nvGrpSpPr>
          <p:grpSpPr bwMode="auto">
            <a:xfrm>
              <a:off x="4225" y="3608"/>
              <a:ext cx="220" cy="203"/>
              <a:chOff x="2870" y="1518"/>
              <a:chExt cx="292" cy="320"/>
            </a:xfrm>
          </p:grpSpPr>
          <p:graphicFrame>
            <p:nvGraphicFramePr>
              <p:cNvPr id="2058" name="Object 536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34" name="Clip" r:id="rId18" imgW="819000" imgH="847800" progId="MS_ClipArt_Gallery.2">
                  <p:embed/>
                </p:oleObj>
              </a:graphicData>
            </a:graphic>
          </p:graphicFrame>
          <p:graphicFrame>
            <p:nvGraphicFramePr>
              <p:cNvPr id="2059" name="Object 537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35" name="Clip" r:id="rId19" imgW="1266840" imgH="1200240" progId="MS_ClipArt_Gallery.2">
                  <p:embed/>
                </p:oleObj>
              </a:graphicData>
            </a:graphic>
          </p:graphicFrame>
        </p:grpSp>
        <p:grpSp>
          <p:nvGrpSpPr>
            <p:cNvPr id="2398" name="Group 538"/>
            <p:cNvGrpSpPr>
              <a:grpSpLocks/>
            </p:cNvGrpSpPr>
            <p:nvPr/>
          </p:nvGrpSpPr>
          <p:grpSpPr bwMode="auto">
            <a:xfrm>
              <a:off x="4324" y="3364"/>
              <a:ext cx="183" cy="255"/>
              <a:chOff x="2556" y="2689"/>
              <a:chExt cx="183" cy="255"/>
            </a:xfrm>
          </p:grpSpPr>
          <p:pic>
            <p:nvPicPr>
              <p:cNvPr id="2233" name="Picture 539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34" name="Freeform 540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0 w 199"/>
                  <a:gd name="T1" fmla="*/ 0 h 232"/>
                  <a:gd name="T2" fmla="*/ 0 w 199"/>
                  <a:gd name="T3" fmla="*/ 0 h 232"/>
                  <a:gd name="T4" fmla="*/ 0 w 199"/>
                  <a:gd name="T5" fmla="*/ 0 h 232"/>
                  <a:gd name="T6" fmla="*/ 0 w 199"/>
                  <a:gd name="T7" fmla="*/ 0 h 232"/>
                  <a:gd name="T8" fmla="*/ 0 w 199"/>
                  <a:gd name="T9" fmla="*/ 0 h 232"/>
                  <a:gd name="T10" fmla="*/ 0 w 199"/>
                  <a:gd name="T11" fmla="*/ 0 h 232"/>
                  <a:gd name="T12" fmla="*/ 0 w 199"/>
                  <a:gd name="T13" fmla="*/ 0 h 232"/>
                  <a:gd name="T14" fmla="*/ 0 w 199"/>
                  <a:gd name="T15" fmla="*/ 0 h 232"/>
                  <a:gd name="T16" fmla="*/ 0 w 199"/>
                  <a:gd name="T17" fmla="*/ 0 h 232"/>
                  <a:gd name="T18" fmla="*/ 0 w 199"/>
                  <a:gd name="T19" fmla="*/ 0 h 232"/>
                  <a:gd name="T20" fmla="*/ 0 w 199"/>
                  <a:gd name="T21" fmla="*/ 0 h 232"/>
                  <a:gd name="T22" fmla="*/ 0 w 199"/>
                  <a:gd name="T23" fmla="*/ 0 h 232"/>
                  <a:gd name="T24" fmla="*/ 0 w 199"/>
                  <a:gd name="T25" fmla="*/ 0 h 232"/>
                  <a:gd name="T26" fmla="*/ 0 w 199"/>
                  <a:gd name="T27" fmla="*/ 0 h 232"/>
                  <a:gd name="T28" fmla="*/ 0 w 199"/>
                  <a:gd name="T29" fmla="*/ 0 h 232"/>
                  <a:gd name="T30" fmla="*/ 0 w 199"/>
                  <a:gd name="T31" fmla="*/ 0 h 232"/>
                  <a:gd name="T32" fmla="*/ 0 w 199"/>
                  <a:gd name="T33" fmla="*/ 0 h 232"/>
                  <a:gd name="T34" fmla="*/ 0 w 199"/>
                  <a:gd name="T35" fmla="*/ 0 h 232"/>
                  <a:gd name="T36" fmla="*/ 0 w 199"/>
                  <a:gd name="T37" fmla="*/ 0 h 232"/>
                  <a:gd name="T38" fmla="*/ 0 w 199"/>
                  <a:gd name="T39" fmla="*/ 0 h 232"/>
                  <a:gd name="T40" fmla="*/ 0 w 199"/>
                  <a:gd name="T41" fmla="*/ 0 h 232"/>
                  <a:gd name="T42" fmla="*/ 0 w 199"/>
                  <a:gd name="T43" fmla="*/ 0 h 232"/>
                  <a:gd name="T44" fmla="*/ 0 w 199"/>
                  <a:gd name="T45" fmla="*/ 0 h 232"/>
                  <a:gd name="T46" fmla="*/ 0 w 199"/>
                  <a:gd name="T47" fmla="*/ 0 h 232"/>
                  <a:gd name="T48" fmla="*/ 0 w 199"/>
                  <a:gd name="T49" fmla="*/ 0 h 232"/>
                  <a:gd name="T50" fmla="*/ 0 w 199"/>
                  <a:gd name="T51" fmla="*/ 0 h 232"/>
                  <a:gd name="T52" fmla="*/ 0 w 199"/>
                  <a:gd name="T53" fmla="*/ 0 h 232"/>
                  <a:gd name="T54" fmla="*/ 0 w 199"/>
                  <a:gd name="T55" fmla="*/ 0 h 232"/>
                  <a:gd name="T56" fmla="*/ 0 w 199"/>
                  <a:gd name="T57" fmla="*/ 0 h 232"/>
                  <a:gd name="T58" fmla="*/ 0 w 199"/>
                  <a:gd name="T59" fmla="*/ 0 h 232"/>
                  <a:gd name="T60" fmla="*/ 0 w 199"/>
                  <a:gd name="T61" fmla="*/ 0 h 232"/>
                  <a:gd name="T62" fmla="*/ 0 w 199"/>
                  <a:gd name="T63" fmla="*/ 0 h 232"/>
                  <a:gd name="T64" fmla="*/ 0 w 199"/>
                  <a:gd name="T65" fmla="*/ 0 h 232"/>
                  <a:gd name="T66" fmla="*/ 0 w 199"/>
                  <a:gd name="T67" fmla="*/ 0 h 232"/>
                  <a:gd name="T68" fmla="*/ 0 w 199"/>
                  <a:gd name="T69" fmla="*/ 0 h 232"/>
                  <a:gd name="T70" fmla="*/ 0 w 199"/>
                  <a:gd name="T71" fmla="*/ 0 h 232"/>
                  <a:gd name="T72" fmla="*/ 0 w 199"/>
                  <a:gd name="T73" fmla="*/ 0 h 232"/>
                  <a:gd name="T74" fmla="*/ 0 w 199"/>
                  <a:gd name="T75" fmla="*/ 0 h 232"/>
                  <a:gd name="T76" fmla="*/ 0 w 199"/>
                  <a:gd name="T77" fmla="*/ 0 h 232"/>
                  <a:gd name="T78" fmla="*/ 0 w 199"/>
                  <a:gd name="T79" fmla="*/ 0 h 232"/>
                  <a:gd name="T80" fmla="*/ 0 w 199"/>
                  <a:gd name="T81" fmla="*/ 0 h 232"/>
                  <a:gd name="T82" fmla="*/ 0 w 199"/>
                  <a:gd name="T83" fmla="*/ 0 h 232"/>
                  <a:gd name="T84" fmla="*/ 0 w 199"/>
                  <a:gd name="T85" fmla="*/ 0 h 232"/>
                  <a:gd name="T86" fmla="*/ 0 w 199"/>
                  <a:gd name="T87" fmla="*/ 0 h 232"/>
                  <a:gd name="T88" fmla="*/ 0 w 199"/>
                  <a:gd name="T89" fmla="*/ 0 h 232"/>
                  <a:gd name="T90" fmla="*/ 0 w 199"/>
                  <a:gd name="T91" fmla="*/ 0 h 232"/>
                  <a:gd name="T92" fmla="*/ 0 w 199"/>
                  <a:gd name="T93" fmla="*/ 0 h 232"/>
                  <a:gd name="T94" fmla="*/ 0 w 199"/>
                  <a:gd name="T95" fmla="*/ 0 h 232"/>
                  <a:gd name="T96" fmla="*/ 0 w 199"/>
                  <a:gd name="T97" fmla="*/ 0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5" name="Freeform 541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0 w 128"/>
                  <a:gd name="T1" fmla="*/ 0 h 180"/>
                  <a:gd name="T2" fmla="*/ 0 w 128"/>
                  <a:gd name="T3" fmla="*/ 0 h 180"/>
                  <a:gd name="T4" fmla="*/ 0 w 128"/>
                  <a:gd name="T5" fmla="*/ 0 h 180"/>
                  <a:gd name="T6" fmla="*/ 0 w 128"/>
                  <a:gd name="T7" fmla="*/ 0 h 180"/>
                  <a:gd name="T8" fmla="*/ 0 w 128"/>
                  <a:gd name="T9" fmla="*/ 0 h 180"/>
                  <a:gd name="T10" fmla="*/ 0 w 128"/>
                  <a:gd name="T11" fmla="*/ 0 h 180"/>
                  <a:gd name="T12" fmla="*/ 0 w 128"/>
                  <a:gd name="T13" fmla="*/ 0 h 180"/>
                  <a:gd name="T14" fmla="*/ 0 w 128"/>
                  <a:gd name="T15" fmla="*/ 0 h 180"/>
                  <a:gd name="T16" fmla="*/ 0 w 128"/>
                  <a:gd name="T17" fmla="*/ 0 h 180"/>
                  <a:gd name="T18" fmla="*/ 0 w 128"/>
                  <a:gd name="T19" fmla="*/ 0 h 180"/>
                  <a:gd name="T20" fmla="*/ 0 w 128"/>
                  <a:gd name="T21" fmla="*/ 0 h 180"/>
                  <a:gd name="T22" fmla="*/ 0 w 128"/>
                  <a:gd name="T23" fmla="*/ 0 h 180"/>
                  <a:gd name="T24" fmla="*/ 0 w 128"/>
                  <a:gd name="T25" fmla="*/ 0 h 180"/>
                  <a:gd name="T26" fmla="*/ 0 w 128"/>
                  <a:gd name="T27" fmla="*/ 0 h 180"/>
                  <a:gd name="T28" fmla="*/ 0 w 128"/>
                  <a:gd name="T29" fmla="*/ 0 h 180"/>
                  <a:gd name="T30" fmla="*/ 0 w 128"/>
                  <a:gd name="T31" fmla="*/ 0 h 180"/>
                  <a:gd name="T32" fmla="*/ 0 w 128"/>
                  <a:gd name="T33" fmla="*/ 0 h 180"/>
                  <a:gd name="T34" fmla="*/ 0 w 128"/>
                  <a:gd name="T35" fmla="*/ 0 h 180"/>
                  <a:gd name="T36" fmla="*/ 0 w 128"/>
                  <a:gd name="T37" fmla="*/ 0 h 180"/>
                  <a:gd name="T38" fmla="*/ 0 w 128"/>
                  <a:gd name="T39" fmla="*/ 0 h 180"/>
                  <a:gd name="T40" fmla="*/ 0 w 128"/>
                  <a:gd name="T41" fmla="*/ 0 h 180"/>
                  <a:gd name="T42" fmla="*/ 0 w 128"/>
                  <a:gd name="T43" fmla="*/ 0 h 180"/>
                  <a:gd name="T44" fmla="*/ 0 w 128"/>
                  <a:gd name="T45" fmla="*/ 0 h 180"/>
                  <a:gd name="T46" fmla="*/ 0 w 128"/>
                  <a:gd name="T47" fmla="*/ 0 h 180"/>
                  <a:gd name="T48" fmla="*/ 0 w 128"/>
                  <a:gd name="T49" fmla="*/ 0 h 180"/>
                  <a:gd name="T50" fmla="*/ 0 w 128"/>
                  <a:gd name="T51" fmla="*/ 0 h 180"/>
                  <a:gd name="T52" fmla="*/ 0 w 128"/>
                  <a:gd name="T53" fmla="*/ 0 h 180"/>
                  <a:gd name="T54" fmla="*/ 0 w 128"/>
                  <a:gd name="T55" fmla="*/ 0 h 180"/>
                  <a:gd name="T56" fmla="*/ 0 w 128"/>
                  <a:gd name="T57" fmla="*/ 0 h 180"/>
                  <a:gd name="T58" fmla="*/ 0 w 128"/>
                  <a:gd name="T59" fmla="*/ 0 h 180"/>
                  <a:gd name="T60" fmla="*/ 0 w 128"/>
                  <a:gd name="T61" fmla="*/ 0 h 180"/>
                  <a:gd name="T62" fmla="*/ 0 w 128"/>
                  <a:gd name="T63" fmla="*/ 0 h 180"/>
                  <a:gd name="T64" fmla="*/ 0 w 128"/>
                  <a:gd name="T65" fmla="*/ 0 h 180"/>
                  <a:gd name="T66" fmla="*/ 0 w 128"/>
                  <a:gd name="T67" fmla="*/ 0 h 180"/>
                  <a:gd name="T68" fmla="*/ 0 w 128"/>
                  <a:gd name="T69" fmla="*/ 0 h 180"/>
                  <a:gd name="T70" fmla="*/ 0 w 128"/>
                  <a:gd name="T71" fmla="*/ 0 h 180"/>
                  <a:gd name="T72" fmla="*/ 0 w 128"/>
                  <a:gd name="T73" fmla="*/ 0 h 180"/>
                  <a:gd name="T74" fmla="*/ 0 w 128"/>
                  <a:gd name="T75" fmla="*/ 0 h 180"/>
                  <a:gd name="T76" fmla="*/ 0 w 128"/>
                  <a:gd name="T77" fmla="*/ 0 h 180"/>
                  <a:gd name="T78" fmla="*/ 0 w 128"/>
                  <a:gd name="T79" fmla="*/ 0 h 180"/>
                  <a:gd name="T80" fmla="*/ 0 w 128"/>
                  <a:gd name="T81" fmla="*/ 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6" name="Freeform 542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0 w 322"/>
                  <a:gd name="T1" fmla="*/ 0 h 378"/>
                  <a:gd name="T2" fmla="*/ 0 w 322"/>
                  <a:gd name="T3" fmla="*/ 0 h 378"/>
                  <a:gd name="T4" fmla="*/ 0 w 322"/>
                  <a:gd name="T5" fmla="*/ 0 h 378"/>
                  <a:gd name="T6" fmla="*/ 0 w 322"/>
                  <a:gd name="T7" fmla="*/ 0 h 378"/>
                  <a:gd name="T8" fmla="*/ 0 w 322"/>
                  <a:gd name="T9" fmla="*/ 0 h 378"/>
                  <a:gd name="T10" fmla="*/ 0 w 322"/>
                  <a:gd name="T11" fmla="*/ 0 h 378"/>
                  <a:gd name="T12" fmla="*/ 0 w 322"/>
                  <a:gd name="T13" fmla="*/ 0 h 378"/>
                  <a:gd name="T14" fmla="*/ 0 w 322"/>
                  <a:gd name="T15" fmla="*/ 0 h 378"/>
                  <a:gd name="T16" fmla="*/ 0 w 322"/>
                  <a:gd name="T17" fmla="*/ 0 h 378"/>
                  <a:gd name="T18" fmla="*/ 0 w 322"/>
                  <a:gd name="T19" fmla="*/ 0 h 378"/>
                  <a:gd name="T20" fmla="*/ 0 w 322"/>
                  <a:gd name="T21" fmla="*/ 0 h 378"/>
                  <a:gd name="T22" fmla="*/ 0 w 322"/>
                  <a:gd name="T23" fmla="*/ 0 h 378"/>
                  <a:gd name="T24" fmla="*/ 0 w 322"/>
                  <a:gd name="T25" fmla="*/ 0 h 378"/>
                  <a:gd name="T26" fmla="*/ 0 w 322"/>
                  <a:gd name="T27" fmla="*/ 0 h 378"/>
                  <a:gd name="T28" fmla="*/ 0 w 322"/>
                  <a:gd name="T29" fmla="*/ 0 h 378"/>
                  <a:gd name="T30" fmla="*/ 0 w 322"/>
                  <a:gd name="T31" fmla="*/ 0 h 378"/>
                  <a:gd name="T32" fmla="*/ 0 w 322"/>
                  <a:gd name="T33" fmla="*/ 0 h 378"/>
                  <a:gd name="T34" fmla="*/ 0 w 322"/>
                  <a:gd name="T35" fmla="*/ 0 h 378"/>
                  <a:gd name="T36" fmla="*/ 0 w 322"/>
                  <a:gd name="T37" fmla="*/ 0 h 378"/>
                  <a:gd name="T38" fmla="*/ 0 w 322"/>
                  <a:gd name="T39" fmla="*/ 0 h 378"/>
                  <a:gd name="T40" fmla="*/ 0 w 322"/>
                  <a:gd name="T41" fmla="*/ 0 h 378"/>
                  <a:gd name="T42" fmla="*/ 0 w 322"/>
                  <a:gd name="T43" fmla="*/ 0 h 378"/>
                  <a:gd name="T44" fmla="*/ 0 w 322"/>
                  <a:gd name="T45" fmla="*/ 0 h 378"/>
                  <a:gd name="T46" fmla="*/ 0 w 322"/>
                  <a:gd name="T47" fmla="*/ 0 h 378"/>
                  <a:gd name="T48" fmla="*/ 0 w 322"/>
                  <a:gd name="T49" fmla="*/ 0 h 378"/>
                  <a:gd name="T50" fmla="*/ 0 w 322"/>
                  <a:gd name="T51" fmla="*/ 0 h 378"/>
                  <a:gd name="T52" fmla="*/ 0 w 322"/>
                  <a:gd name="T53" fmla="*/ 0 h 378"/>
                  <a:gd name="T54" fmla="*/ 0 w 322"/>
                  <a:gd name="T55" fmla="*/ 0 h 378"/>
                  <a:gd name="T56" fmla="*/ 0 w 322"/>
                  <a:gd name="T57" fmla="*/ 0 h 378"/>
                  <a:gd name="T58" fmla="*/ 0 w 322"/>
                  <a:gd name="T59" fmla="*/ 0 h 378"/>
                  <a:gd name="T60" fmla="*/ 0 w 322"/>
                  <a:gd name="T61" fmla="*/ 0 h 378"/>
                  <a:gd name="T62" fmla="*/ 0 w 322"/>
                  <a:gd name="T63" fmla="*/ 0 h 378"/>
                  <a:gd name="T64" fmla="*/ 0 w 322"/>
                  <a:gd name="T65" fmla="*/ 0 h 378"/>
                  <a:gd name="T66" fmla="*/ 0 w 322"/>
                  <a:gd name="T67" fmla="*/ 0 h 378"/>
                  <a:gd name="T68" fmla="*/ 0 w 322"/>
                  <a:gd name="T69" fmla="*/ 0 h 378"/>
                  <a:gd name="T70" fmla="*/ 0 w 322"/>
                  <a:gd name="T71" fmla="*/ 0 h 378"/>
                  <a:gd name="T72" fmla="*/ 0 w 322"/>
                  <a:gd name="T73" fmla="*/ 0 h 378"/>
                  <a:gd name="T74" fmla="*/ 0 w 322"/>
                  <a:gd name="T75" fmla="*/ 0 h 378"/>
                  <a:gd name="T76" fmla="*/ 0 w 322"/>
                  <a:gd name="T77" fmla="*/ 0 h 378"/>
                  <a:gd name="T78" fmla="*/ 0 w 322"/>
                  <a:gd name="T79" fmla="*/ 0 h 378"/>
                  <a:gd name="T80" fmla="*/ 0 w 322"/>
                  <a:gd name="T81" fmla="*/ 0 h 378"/>
                  <a:gd name="T82" fmla="*/ 0 w 322"/>
                  <a:gd name="T83" fmla="*/ 0 h 378"/>
                  <a:gd name="T84" fmla="*/ 0 w 322"/>
                  <a:gd name="T85" fmla="*/ 0 h 378"/>
                  <a:gd name="T86" fmla="*/ 0 w 322"/>
                  <a:gd name="T87" fmla="*/ 0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7" name="Freeform 543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0 w 283"/>
                  <a:gd name="T1" fmla="*/ 0 h 252"/>
                  <a:gd name="T2" fmla="*/ 0 w 283"/>
                  <a:gd name="T3" fmla="*/ 0 h 252"/>
                  <a:gd name="T4" fmla="*/ 0 w 283"/>
                  <a:gd name="T5" fmla="*/ 0 h 252"/>
                  <a:gd name="T6" fmla="*/ 0 w 283"/>
                  <a:gd name="T7" fmla="*/ 0 h 252"/>
                  <a:gd name="T8" fmla="*/ 0 w 283"/>
                  <a:gd name="T9" fmla="*/ 0 h 252"/>
                  <a:gd name="T10" fmla="*/ 0 w 283"/>
                  <a:gd name="T11" fmla="*/ 0 h 252"/>
                  <a:gd name="T12" fmla="*/ 0 w 283"/>
                  <a:gd name="T13" fmla="*/ 0 h 252"/>
                  <a:gd name="T14" fmla="*/ 0 w 283"/>
                  <a:gd name="T15" fmla="*/ 0 h 252"/>
                  <a:gd name="T16" fmla="*/ 0 w 283"/>
                  <a:gd name="T17" fmla="*/ 0 h 252"/>
                  <a:gd name="T18" fmla="*/ 0 w 283"/>
                  <a:gd name="T19" fmla="*/ 0 h 252"/>
                  <a:gd name="T20" fmla="*/ 0 w 283"/>
                  <a:gd name="T21" fmla="*/ 0 h 252"/>
                  <a:gd name="T22" fmla="*/ 0 w 283"/>
                  <a:gd name="T23" fmla="*/ 0 h 252"/>
                  <a:gd name="T24" fmla="*/ 0 w 283"/>
                  <a:gd name="T25" fmla="*/ 0 h 252"/>
                  <a:gd name="T26" fmla="*/ 0 w 283"/>
                  <a:gd name="T27" fmla="*/ 0 h 252"/>
                  <a:gd name="T28" fmla="*/ 0 w 283"/>
                  <a:gd name="T29" fmla="*/ 0 h 252"/>
                  <a:gd name="T30" fmla="*/ 0 w 283"/>
                  <a:gd name="T31" fmla="*/ 0 h 252"/>
                  <a:gd name="T32" fmla="*/ 0 w 283"/>
                  <a:gd name="T33" fmla="*/ 0 h 252"/>
                  <a:gd name="T34" fmla="*/ 0 w 283"/>
                  <a:gd name="T35" fmla="*/ 0 h 252"/>
                  <a:gd name="T36" fmla="*/ 0 w 283"/>
                  <a:gd name="T37" fmla="*/ 0 h 252"/>
                  <a:gd name="T38" fmla="*/ 0 w 283"/>
                  <a:gd name="T39" fmla="*/ 0 h 252"/>
                  <a:gd name="T40" fmla="*/ 0 w 283"/>
                  <a:gd name="T41" fmla="*/ 0 h 252"/>
                  <a:gd name="T42" fmla="*/ 0 w 283"/>
                  <a:gd name="T43" fmla="*/ 0 h 252"/>
                  <a:gd name="T44" fmla="*/ 0 w 283"/>
                  <a:gd name="T45" fmla="*/ 0 h 252"/>
                  <a:gd name="T46" fmla="*/ 0 w 283"/>
                  <a:gd name="T47" fmla="*/ 0 h 252"/>
                  <a:gd name="T48" fmla="*/ 0 w 283"/>
                  <a:gd name="T49" fmla="*/ 0 h 252"/>
                  <a:gd name="T50" fmla="*/ 0 w 283"/>
                  <a:gd name="T51" fmla="*/ 0 h 252"/>
                  <a:gd name="T52" fmla="*/ 0 w 283"/>
                  <a:gd name="T53" fmla="*/ 0 h 252"/>
                  <a:gd name="T54" fmla="*/ 0 w 283"/>
                  <a:gd name="T55" fmla="*/ 0 h 252"/>
                  <a:gd name="T56" fmla="*/ 0 w 283"/>
                  <a:gd name="T57" fmla="*/ 0 h 252"/>
                  <a:gd name="T58" fmla="*/ 0 w 283"/>
                  <a:gd name="T59" fmla="*/ 0 h 252"/>
                  <a:gd name="T60" fmla="*/ 0 w 283"/>
                  <a:gd name="T61" fmla="*/ 0 h 252"/>
                  <a:gd name="T62" fmla="*/ 0 w 283"/>
                  <a:gd name="T63" fmla="*/ 0 h 252"/>
                  <a:gd name="T64" fmla="*/ 0 w 283"/>
                  <a:gd name="T65" fmla="*/ 0 h 252"/>
                  <a:gd name="T66" fmla="*/ 0 w 283"/>
                  <a:gd name="T67" fmla="*/ 0 h 252"/>
                  <a:gd name="T68" fmla="*/ 0 w 283"/>
                  <a:gd name="T69" fmla="*/ 0 h 252"/>
                  <a:gd name="T70" fmla="*/ 0 w 283"/>
                  <a:gd name="T71" fmla="*/ 0 h 252"/>
                  <a:gd name="T72" fmla="*/ 0 w 283"/>
                  <a:gd name="T73" fmla="*/ 0 h 252"/>
                  <a:gd name="T74" fmla="*/ 0 w 283"/>
                  <a:gd name="T75" fmla="*/ 0 h 252"/>
                  <a:gd name="T76" fmla="*/ 0 w 283"/>
                  <a:gd name="T77" fmla="*/ 0 h 252"/>
                  <a:gd name="T78" fmla="*/ 0 w 283"/>
                  <a:gd name="T79" fmla="*/ 0 h 252"/>
                  <a:gd name="T80" fmla="*/ 0 w 283"/>
                  <a:gd name="T81" fmla="*/ 0 h 252"/>
                  <a:gd name="T82" fmla="*/ 0 w 283"/>
                  <a:gd name="T83" fmla="*/ 0 h 252"/>
                  <a:gd name="T84" fmla="*/ 0 w 283"/>
                  <a:gd name="T85" fmla="*/ 0 h 252"/>
                  <a:gd name="T86" fmla="*/ 0 w 283"/>
                  <a:gd name="T87" fmla="*/ 0 h 252"/>
                  <a:gd name="T88" fmla="*/ 0 w 283"/>
                  <a:gd name="T89" fmla="*/ 0 h 252"/>
                  <a:gd name="T90" fmla="*/ 0 w 283"/>
                  <a:gd name="T91" fmla="*/ 0 h 252"/>
                  <a:gd name="T92" fmla="*/ 0 w 283"/>
                  <a:gd name="T93" fmla="*/ 0 h 252"/>
                  <a:gd name="T94" fmla="*/ 0 w 283"/>
                  <a:gd name="T95" fmla="*/ 0 h 252"/>
                  <a:gd name="T96" fmla="*/ 0 w 283"/>
                  <a:gd name="T97" fmla="*/ 0 h 252"/>
                  <a:gd name="T98" fmla="*/ 0 w 283"/>
                  <a:gd name="T99" fmla="*/ 0 h 252"/>
                  <a:gd name="T100" fmla="*/ 0 w 283"/>
                  <a:gd name="T101" fmla="*/ 0 h 252"/>
                  <a:gd name="T102" fmla="*/ 0 w 283"/>
                  <a:gd name="T103" fmla="*/ 0 h 252"/>
                  <a:gd name="T104" fmla="*/ 0 w 283"/>
                  <a:gd name="T105" fmla="*/ 0 h 252"/>
                  <a:gd name="T106" fmla="*/ 0 w 283"/>
                  <a:gd name="T107" fmla="*/ 0 h 252"/>
                  <a:gd name="T108" fmla="*/ 0 w 283"/>
                  <a:gd name="T109" fmla="*/ 0 h 252"/>
                  <a:gd name="T110" fmla="*/ 0 w 283"/>
                  <a:gd name="T111" fmla="*/ 0 h 252"/>
                  <a:gd name="T112" fmla="*/ 0 w 283"/>
                  <a:gd name="T113" fmla="*/ 0 h 252"/>
                  <a:gd name="T114" fmla="*/ 0 w 283"/>
                  <a:gd name="T115" fmla="*/ 0 h 252"/>
                  <a:gd name="T116" fmla="*/ 0 w 283"/>
                  <a:gd name="T117" fmla="*/ 0 h 252"/>
                  <a:gd name="T118" fmla="*/ 0 w 283"/>
                  <a:gd name="T119" fmla="*/ 0 h 252"/>
                  <a:gd name="T120" fmla="*/ 0 w 283"/>
                  <a:gd name="T121" fmla="*/ 0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8" name="Freeform 544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0 h 238"/>
                  <a:gd name="T2" fmla="*/ 0 w 114"/>
                  <a:gd name="T3" fmla="*/ 0 h 238"/>
                  <a:gd name="T4" fmla="*/ 0 w 114"/>
                  <a:gd name="T5" fmla="*/ 0 h 238"/>
                  <a:gd name="T6" fmla="*/ 0 w 114"/>
                  <a:gd name="T7" fmla="*/ 0 h 238"/>
                  <a:gd name="T8" fmla="*/ 0 w 114"/>
                  <a:gd name="T9" fmla="*/ 0 h 238"/>
                  <a:gd name="T10" fmla="*/ 0 w 114"/>
                  <a:gd name="T11" fmla="*/ 0 h 238"/>
                  <a:gd name="T12" fmla="*/ 0 w 114"/>
                  <a:gd name="T13" fmla="*/ 0 h 238"/>
                  <a:gd name="T14" fmla="*/ 0 w 114"/>
                  <a:gd name="T15" fmla="*/ 0 h 238"/>
                  <a:gd name="T16" fmla="*/ 0 w 114"/>
                  <a:gd name="T17" fmla="*/ 0 h 238"/>
                  <a:gd name="T18" fmla="*/ 0 w 114"/>
                  <a:gd name="T19" fmla="*/ 0 h 238"/>
                  <a:gd name="T20" fmla="*/ 0 w 114"/>
                  <a:gd name="T21" fmla="*/ 0 h 238"/>
                  <a:gd name="T22" fmla="*/ 0 w 114"/>
                  <a:gd name="T23" fmla="*/ 0 h 238"/>
                  <a:gd name="T24" fmla="*/ 0 w 114"/>
                  <a:gd name="T25" fmla="*/ 0 h 238"/>
                  <a:gd name="T26" fmla="*/ 0 w 114"/>
                  <a:gd name="T27" fmla="*/ 0 h 238"/>
                  <a:gd name="T28" fmla="*/ 0 w 114"/>
                  <a:gd name="T29" fmla="*/ 0 h 238"/>
                  <a:gd name="T30" fmla="*/ 0 w 114"/>
                  <a:gd name="T31" fmla="*/ 0 h 238"/>
                  <a:gd name="T32" fmla="*/ 0 w 114"/>
                  <a:gd name="T33" fmla="*/ 0 h 238"/>
                  <a:gd name="T34" fmla="*/ 0 w 114"/>
                  <a:gd name="T35" fmla="*/ 0 h 238"/>
                  <a:gd name="T36" fmla="*/ 0 w 114"/>
                  <a:gd name="T37" fmla="*/ 0 h 238"/>
                  <a:gd name="T38" fmla="*/ 0 w 114"/>
                  <a:gd name="T39" fmla="*/ 0 h 238"/>
                  <a:gd name="T40" fmla="*/ 0 w 114"/>
                  <a:gd name="T41" fmla="*/ 0 h 238"/>
                  <a:gd name="T42" fmla="*/ 0 w 114"/>
                  <a:gd name="T43" fmla="*/ 0 h 238"/>
                  <a:gd name="T44" fmla="*/ 0 w 114"/>
                  <a:gd name="T45" fmla="*/ 0 h 238"/>
                  <a:gd name="T46" fmla="*/ 0 w 114"/>
                  <a:gd name="T47" fmla="*/ 0 h 238"/>
                  <a:gd name="T48" fmla="*/ 0 w 114"/>
                  <a:gd name="T49" fmla="*/ 0 h 238"/>
                  <a:gd name="T50" fmla="*/ 0 w 114"/>
                  <a:gd name="T51" fmla="*/ 0 h 238"/>
                  <a:gd name="T52" fmla="*/ 0 w 114"/>
                  <a:gd name="T53" fmla="*/ 0 h 238"/>
                  <a:gd name="T54" fmla="*/ 0 w 114"/>
                  <a:gd name="T55" fmla="*/ 0 h 238"/>
                  <a:gd name="T56" fmla="*/ 0 w 114"/>
                  <a:gd name="T57" fmla="*/ 0 h 238"/>
                  <a:gd name="T58" fmla="*/ 0 w 114"/>
                  <a:gd name="T59" fmla="*/ 0 h 238"/>
                  <a:gd name="T60" fmla="*/ 0 w 114"/>
                  <a:gd name="T61" fmla="*/ 0 h 238"/>
                  <a:gd name="T62" fmla="*/ 0 w 114"/>
                  <a:gd name="T63" fmla="*/ 0 h 238"/>
                  <a:gd name="T64" fmla="*/ 0 w 114"/>
                  <a:gd name="T65" fmla="*/ 0 h 238"/>
                  <a:gd name="T66" fmla="*/ 0 w 114"/>
                  <a:gd name="T67" fmla="*/ 0 h 238"/>
                  <a:gd name="T68" fmla="*/ 0 w 114"/>
                  <a:gd name="T69" fmla="*/ 0 h 238"/>
                  <a:gd name="T70" fmla="*/ 0 w 114"/>
                  <a:gd name="T71" fmla="*/ 0 h 238"/>
                  <a:gd name="T72" fmla="*/ 0 w 114"/>
                  <a:gd name="T73" fmla="*/ 0 h 238"/>
                  <a:gd name="T74" fmla="*/ 0 w 114"/>
                  <a:gd name="T75" fmla="*/ 0 h 238"/>
                  <a:gd name="T76" fmla="*/ 0 w 114"/>
                  <a:gd name="T77" fmla="*/ 0 h 238"/>
                  <a:gd name="T78" fmla="*/ 0 w 114"/>
                  <a:gd name="T79" fmla="*/ 0 h 238"/>
                  <a:gd name="T80" fmla="*/ 0 w 114"/>
                  <a:gd name="T81" fmla="*/ 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9" name="Freeform 545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0 w 246"/>
                  <a:gd name="T1" fmla="*/ 0 h 310"/>
                  <a:gd name="T2" fmla="*/ 0 w 246"/>
                  <a:gd name="T3" fmla="*/ 0 h 310"/>
                  <a:gd name="T4" fmla="*/ 0 w 246"/>
                  <a:gd name="T5" fmla="*/ 0 h 310"/>
                  <a:gd name="T6" fmla="*/ 0 w 246"/>
                  <a:gd name="T7" fmla="*/ 0 h 310"/>
                  <a:gd name="T8" fmla="*/ 0 w 246"/>
                  <a:gd name="T9" fmla="*/ 0 h 310"/>
                  <a:gd name="T10" fmla="*/ 0 w 246"/>
                  <a:gd name="T11" fmla="*/ 0 h 310"/>
                  <a:gd name="T12" fmla="*/ 0 w 246"/>
                  <a:gd name="T13" fmla="*/ 0 h 310"/>
                  <a:gd name="T14" fmla="*/ 0 w 246"/>
                  <a:gd name="T15" fmla="*/ 0 h 310"/>
                  <a:gd name="T16" fmla="*/ 0 w 246"/>
                  <a:gd name="T17" fmla="*/ 0 h 310"/>
                  <a:gd name="T18" fmla="*/ 0 w 246"/>
                  <a:gd name="T19" fmla="*/ 0 h 310"/>
                  <a:gd name="T20" fmla="*/ 0 w 246"/>
                  <a:gd name="T21" fmla="*/ 0 h 310"/>
                  <a:gd name="T22" fmla="*/ 0 w 246"/>
                  <a:gd name="T23" fmla="*/ 0 h 310"/>
                  <a:gd name="T24" fmla="*/ 0 w 246"/>
                  <a:gd name="T25" fmla="*/ 0 h 310"/>
                  <a:gd name="T26" fmla="*/ 0 w 246"/>
                  <a:gd name="T27" fmla="*/ 0 h 310"/>
                  <a:gd name="T28" fmla="*/ 0 w 246"/>
                  <a:gd name="T29" fmla="*/ 0 h 310"/>
                  <a:gd name="T30" fmla="*/ 0 w 246"/>
                  <a:gd name="T31" fmla="*/ 0 h 310"/>
                  <a:gd name="T32" fmla="*/ 0 w 246"/>
                  <a:gd name="T33" fmla="*/ 0 h 310"/>
                  <a:gd name="T34" fmla="*/ 0 w 246"/>
                  <a:gd name="T35" fmla="*/ 0 h 310"/>
                  <a:gd name="T36" fmla="*/ 0 w 246"/>
                  <a:gd name="T37" fmla="*/ 0 h 310"/>
                  <a:gd name="T38" fmla="*/ 0 w 246"/>
                  <a:gd name="T39" fmla="*/ 0 h 310"/>
                  <a:gd name="T40" fmla="*/ 0 w 246"/>
                  <a:gd name="T41" fmla="*/ 0 h 310"/>
                  <a:gd name="T42" fmla="*/ 0 w 246"/>
                  <a:gd name="T43" fmla="*/ 0 h 310"/>
                  <a:gd name="T44" fmla="*/ 0 w 246"/>
                  <a:gd name="T45" fmla="*/ 0 h 310"/>
                  <a:gd name="T46" fmla="*/ 0 w 246"/>
                  <a:gd name="T47" fmla="*/ 0 h 310"/>
                  <a:gd name="T48" fmla="*/ 0 w 246"/>
                  <a:gd name="T49" fmla="*/ 0 h 310"/>
                  <a:gd name="T50" fmla="*/ 0 w 246"/>
                  <a:gd name="T51" fmla="*/ 0 h 310"/>
                  <a:gd name="T52" fmla="*/ 0 w 246"/>
                  <a:gd name="T53" fmla="*/ 0 h 310"/>
                  <a:gd name="T54" fmla="*/ 0 w 246"/>
                  <a:gd name="T55" fmla="*/ 0 h 310"/>
                  <a:gd name="T56" fmla="*/ 0 w 246"/>
                  <a:gd name="T57" fmla="*/ 0 h 310"/>
                  <a:gd name="T58" fmla="*/ 0 w 246"/>
                  <a:gd name="T59" fmla="*/ 0 h 310"/>
                  <a:gd name="T60" fmla="*/ 0 w 246"/>
                  <a:gd name="T61" fmla="*/ 0 h 310"/>
                  <a:gd name="T62" fmla="*/ 0 w 246"/>
                  <a:gd name="T63" fmla="*/ 0 h 310"/>
                  <a:gd name="T64" fmla="*/ 0 w 246"/>
                  <a:gd name="T65" fmla="*/ 0 h 310"/>
                  <a:gd name="T66" fmla="*/ 0 w 246"/>
                  <a:gd name="T67" fmla="*/ 0 h 310"/>
                  <a:gd name="T68" fmla="*/ 0 w 246"/>
                  <a:gd name="T69" fmla="*/ 0 h 310"/>
                  <a:gd name="T70" fmla="*/ 0 w 246"/>
                  <a:gd name="T71" fmla="*/ 0 h 310"/>
                  <a:gd name="T72" fmla="*/ 0 w 246"/>
                  <a:gd name="T73" fmla="*/ 0 h 310"/>
                  <a:gd name="T74" fmla="*/ 0 w 246"/>
                  <a:gd name="T75" fmla="*/ 0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0" name="Freeform 546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0 w 83"/>
                  <a:gd name="T1" fmla="*/ 0 h 187"/>
                  <a:gd name="T2" fmla="*/ 0 w 83"/>
                  <a:gd name="T3" fmla="*/ 0 h 187"/>
                  <a:gd name="T4" fmla="*/ 0 w 83"/>
                  <a:gd name="T5" fmla="*/ 0 h 187"/>
                  <a:gd name="T6" fmla="*/ 0 w 83"/>
                  <a:gd name="T7" fmla="*/ 0 h 187"/>
                  <a:gd name="T8" fmla="*/ 0 w 83"/>
                  <a:gd name="T9" fmla="*/ 0 h 187"/>
                  <a:gd name="T10" fmla="*/ 0 w 83"/>
                  <a:gd name="T11" fmla="*/ 0 h 187"/>
                  <a:gd name="T12" fmla="*/ 0 w 83"/>
                  <a:gd name="T13" fmla="*/ 0 h 187"/>
                  <a:gd name="T14" fmla="*/ 0 w 83"/>
                  <a:gd name="T15" fmla="*/ 0 h 187"/>
                  <a:gd name="T16" fmla="*/ 0 w 83"/>
                  <a:gd name="T17" fmla="*/ 0 h 187"/>
                  <a:gd name="T18" fmla="*/ 0 w 83"/>
                  <a:gd name="T19" fmla="*/ 0 h 187"/>
                  <a:gd name="T20" fmla="*/ 0 w 83"/>
                  <a:gd name="T21" fmla="*/ 0 h 187"/>
                  <a:gd name="T22" fmla="*/ 0 w 83"/>
                  <a:gd name="T23" fmla="*/ 0 h 187"/>
                  <a:gd name="T24" fmla="*/ 0 w 83"/>
                  <a:gd name="T25" fmla="*/ 0 h 187"/>
                  <a:gd name="T26" fmla="*/ 0 w 83"/>
                  <a:gd name="T27" fmla="*/ 0 h 187"/>
                  <a:gd name="T28" fmla="*/ 0 w 83"/>
                  <a:gd name="T29" fmla="*/ 0 h 187"/>
                  <a:gd name="T30" fmla="*/ 0 w 83"/>
                  <a:gd name="T31" fmla="*/ 0 h 187"/>
                  <a:gd name="T32" fmla="*/ 0 w 83"/>
                  <a:gd name="T33" fmla="*/ 0 h 187"/>
                  <a:gd name="T34" fmla="*/ 0 w 83"/>
                  <a:gd name="T35" fmla="*/ 0 h 187"/>
                  <a:gd name="T36" fmla="*/ 0 w 83"/>
                  <a:gd name="T37" fmla="*/ 0 h 187"/>
                  <a:gd name="T38" fmla="*/ 0 w 83"/>
                  <a:gd name="T39" fmla="*/ 0 h 187"/>
                  <a:gd name="T40" fmla="*/ 0 w 83"/>
                  <a:gd name="T41" fmla="*/ 0 h 187"/>
                  <a:gd name="T42" fmla="*/ 0 w 83"/>
                  <a:gd name="T43" fmla="*/ 0 h 187"/>
                  <a:gd name="T44" fmla="*/ 0 w 83"/>
                  <a:gd name="T45" fmla="*/ 0 h 187"/>
                  <a:gd name="T46" fmla="*/ 0 w 83"/>
                  <a:gd name="T47" fmla="*/ 0 h 187"/>
                  <a:gd name="T48" fmla="*/ 0 w 83"/>
                  <a:gd name="T49" fmla="*/ 0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1" name="Freeform 547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0 w 44"/>
                  <a:gd name="T1" fmla="*/ 0 h 94"/>
                  <a:gd name="T2" fmla="*/ 0 w 44"/>
                  <a:gd name="T3" fmla="*/ 0 h 94"/>
                  <a:gd name="T4" fmla="*/ 0 w 44"/>
                  <a:gd name="T5" fmla="*/ 0 h 94"/>
                  <a:gd name="T6" fmla="*/ 0 w 44"/>
                  <a:gd name="T7" fmla="*/ 0 h 94"/>
                  <a:gd name="T8" fmla="*/ 0 w 44"/>
                  <a:gd name="T9" fmla="*/ 0 h 94"/>
                  <a:gd name="T10" fmla="*/ 0 w 44"/>
                  <a:gd name="T11" fmla="*/ 0 h 94"/>
                  <a:gd name="T12" fmla="*/ 0 w 44"/>
                  <a:gd name="T13" fmla="*/ 0 h 94"/>
                  <a:gd name="T14" fmla="*/ 0 w 44"/>
                  <a:gd name="T15" fmla="*/ 0 h 94"/>
                  <a:gd name="T16" fmla="*/ 0 w 44"/>
                  <a:gd name="T17" fmla="*/ 0 h 94"/>
                  <a:gd name="T18" fmla="*/ 0 w 44"/>
                  <a:gd name="T19" fmla="*/ 0 h 94"/>
                  <a:gd name="T20" fmla="*/ 0 w 44"/>
                  <a:gd name="T21" fmla="*/ 0 h 94"/>
                  <a:gd name="T22" fmla="*/ 0 w 44"/>
                  <a:gd name="T23" fmla="*/ 0 h 94"/>
                  <a:gd name="T24" fmla="*/ 0 w 44"/>
                  <a:gd name="T25" fmla="*/ 0 h 94"/>
                  <a:gd name="T26" fmla="*/ 0 w 44"/>
                  <a:gd name="T27" fmla="*/ 0 h 94"/>
                  <a:gd name="T28" fmla="*/ 0 w 44"/>
                  <a:gd name="T29" fmla="*/ 0 h 94"/>
                  <a:gd name="T30" fmla="*/ 0 w 44"/>
                  <a:gd name="T31" fmla="*/ 0 h 94"/>
                  <a:gd name="T32" fmla="*/ 0 w 44"/>
                  <a:gd name="T33" fmla="*/ 0 h 94"/>
                  <a:gd name="T34" fmla="*/ 0 w 44"/>
                  <a:gd name="T35" fmla="*/ 0 h 94"/>
                  <a:gd name="T36" fmla="*/ 0 w 44"/>
                  <a:gd name="T37" fmla="*/ 0 h 94"/>
                  <a:gd name="T38" fmla="*/ 0 w 44"/>
                  <a:gd name="T39" fmla="*/ 0 h 94"/>
                  <a:gd name="T40" fmla="*/ 0 w 44"/>
                  <a:gd name="T41" fmla="*/ 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2" name="Freeform 548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0 w 38"/>
                  <a:gd name="T1" fmla="*/ 0 h 54"/>
                  <a:gd name="T2" fmla="*/ 0 w 38"/>
                  <a:gd name="T3" fmla="*/ 0 h 54"/>
                  <a:gd name="T4" fmla="*/ 0 w 38"/>
                  <a:gd name="T5" fmla="*/ 0 h 54"/>
                  <a:gd name="T6" fmla="*/ 0 w 38"/>
                  <a:gd name="T7" fmla="*/ 0 h 54"/>
                  <a:gd name="T8" fmla="*/ 0 w 38"/>
                  <a:gd name="T9" fmla="*/ 0 h 54"/>
                  <a:gd name="T10" fmla="*/ 0 w 38"/>
                  <a:gd name="T11" fmla="*/ 0 h 54"/>
                  <a:gd name="T12" fmla="*/ 0 w 38"/>
                  <a:gd name="T13" fmla="*/ 0 h 54"/>
                  <a:gd name="T14" fmla="*/ 0 w 38"/>
                  <a:gd name="T15" fmla="*/ 0 h 54"/>
                  <a:gd name="T16" fmla="*/ 0 w 38"/>
                  <a:gd name="T17" fmla="*/ 0 h 54"/>
                  <a:gd name="T18" fmla="*/ 0 w 38"/>
                  <a:gd name="T19" fmla="*/ 0 h 54"/>
                  <a:gd name="T20" fmla="*/ 0 w 38"/>
                  <a:gd name="T21" fmla="*/ 0 h 54"/>
                  <a:gd name="T22" fmla="*/ 0 w 38"/>
                  <a:gd name="T23" fmla="*/ 0 h 54"/>
                  <a:gd name="T24" fmla="*/ 0 w 38"/>
                  <a:gd name="T25" fmla="*/ 0 h 54"/>
                  <a:gd name="T26" fmla="*/ 0 w 38"/>
                  <a:gd name="T27" fmla="*/ 0 h 54"/>
                  <a:gd name="T28" fmla="*/ 0 w 38"/>
                  <a:gd name="T29" fmla="*/ 0 h 54"/>
                  <a:gd name="T30" fmla="*/ 0 w 38"/>
                  <a:gd name="T31" fmla="*/ 0 h 54"/>
                  <a:gd name="T32" fmla="*/ 0 w 38"/>
                  <a:gd name="T33" fmla="*/ 0 h 54"/>
                  <a:gd name="T34" fmla="*/ 0 w 38"/>
                  <a:gd name="T35" fmla="*/ 0 h 54"/>
                  <a:gd name="T36" fmla="*/ 0 w 38"/>
                  <a:gd name="T37" fmla="*/ 0 h 54"/>
                  <a:gd name="T38" fmla="*/ 0 w 38"/>
                  <a:gd name="T39" fmla="*/ 0 h 54"/>
                  <a:gd name="T40" fmla="*/ 0 w 38"/>
                  <a:gd name="T41" fmla="*/ 0 h 54"/>
                  <a:gd name="T42" fmla="*/ 0 w 38"/>
                  <a:gd name="T43" fmla="*/ 0 h 54"/>
                  <a:gd name="T44" fmla="*/ 0 w 38"/>
                  <a:gd name="T45" fmla="*/ 0 h 54"/>
                  <a:gd name="T46" fmla="*/ 0 w 38"/>
                  <a:gd name="T47" fmla="*/ 0 h 54"/>
                  <a:gd name="T48" fmla="*/ 0 w 38"/>
                  <a:gd name="T49" fmla="*/ 0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3" name="Freeform 549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0 w 52"/>
                  <a:gd name="T1" fmla="*/ 0 h 36"/>
                  <a:gd name="T2" fmla="*/ 0 w 52"/>
                  <a:gd name="T3" fmla="*/ 0 h 36"/>
                  <a:gd name="T4" fmla="*/ 0 w 52"/>
                  <a:gd name="T5" fmla="*/ 0 h 36"/>
                  <a:gd name="T6" fmla="*/ 0 w 52"/>
                  <a:gd name="T7" fmla="*/ 0 h 36"/>
                  <a:gd name="T8" fmla="*/ 0 w 52"/>
                  <a:gd name="T9" fmla="*/ 0 h 36"/>
                  <a:gd name="T10" fmla="*/ 0 w 52"/>
                  <a:gd name="T11" fmla="*/ 0 h 36"/>
                  <a:gd name="T12" fmla="*/ 0 w 52"/>
                  <a:gd name="T13" fmla="*/ 0 h 36"/>
                  <a:gd name="T14" fmla="*/ 0 w 52"/>
                  <a:gd name="T15" fmla="*/ 0 h 36"/>
                  <a:gd name="T16" fmla="*/ 0 w 52"/>
                  <a:gd name="T17" fmla="*/ 0 h 36"/>
                  <a:gd name="T18" fmla="*/ 0 w 52"/>
                  <a:gd name="T19" fmla="*/ 0 h 36"/>
                  <a:gd name="T20" fmla="*/ 0 w 52"/>
                  <a:gd name="T21" fmla="*/ 0 h 36"/>
                  <a:gd name="T22" fmla="*/ 0 w 52"/>
                  <a:gd name="T23" fmla="*/ 0 h 36"/>
                  <a:gd name="T24" fmla="*/ 0 w 52"/>
                  <a:gd name="T25" fmla="*/ 0 h 36"/>
                  <a:gd name="T26" fmla="*/ 0 w 52"/>
                  <a:gd name="T27" fmla="*/ 0 h 36"/>
                  <a:gd name="T28" fmla="*/ 0 w 52"/>
                  <a:gd name="T29" fmla="*/ 0 h 36"/>
                  <a:gd name="T30" fmla="*/ 0 w 52"/>
                  <a:gd name="T31" fmla="*/ 0 h 36"/>
                  <a:gd name="T32" fmla="*/ 0 w 52"/>
                  <a:gd name="T33" fmla="*/ 0 h 36"/>
                  <a:gd name="T34" fmla="*/ 0 w 52"/>
                  <a:gd name="T35" fmla="*/ 0 h 36"/>
                  <a:gd name="T36" fmla="*/ 0 w 52"/>
                  <a:gd name="T37" fmla="*/ 0 h 36"/>
                  <a:gd name="T38" fmla="*/ 0 w 52"/>
                  <a:gd name="T39" fmla="*/ 0 h 36"/>
                  <a:gd name="T40" fmla="*/ 0 w 52"/>
                  <a:gd name="T41" fmla="*/ 0 h 36"/>
                  <a:gd name="T42" fmla="*/ 0 w 52"/>
                  <a:gd name="T43" fmla="*/ 0 h 36"/>
                  <a:gd name="T44" fmla="*/ 0 w 52"/>
                  <a:gd name="T45" fmla="*/ 0 h 36"/>
                  <a:gd name="T46" fmla="*/ 0 w 52"/>
                  <a:gd name="T47" fmla="*/ 0 h 36"/>
                  <a:gd name="T48" fmla="*/ 0 w 52"/>
                  <a:gd name="T49" fmla="*/ 0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4" name="Freeform 550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0 w 198"/>
                  <a:gd name="T1" fmla="*/ 0 h 236"/>
                  <a:gd name="T2" fmla="*/ 0 w 198"/>
                  <a:gd name="T3" fmla="*/ 0 h 236"/>
                  <a:gd name="T4" fmla="*/ 0 w 198"/>
                  <a:gd name="T5" fmla="*/ 0 h 236"/>
                  <a:gd name="T6" fmla="*/ 0 w 198"/>
                  <a:gd name="T7" fmla="*/ 0 h 236"/>
                  <a:gd name="T8" fmla="*/ 0 w 198"/>
                  <a:gd name="T9" fmla="*/ 0 h 236"/>
                  <a:gd name="T10" fmla="*/ 0 w 198"/>
                  <a:gd name="T11" fmla="*/ 0 h 236"/>
                  <a:gd name="T12" fmla="*/ 0 w 198"/>
                  <a:gd name="T13" fmla="*/ 0 h 236"/>
                  <a:gd name="T14" fmla="*/ 0 w 198"/>
                  <a:gd name="T15" fmla="*/ 0 h 236"/>
                  <a:gd name="T16" fmla="*/ 0 w 198"/>
                  <a:gd name="T17" fmla="*/ 0 h 236"/>
                  <a:gd name="T18" fmla="*/ 0 w 198"/>
                  <a:gd name="T19" fmla="*/ 0 h 236"/>
                  <a:gd name="T20" fmla="*/ 0 w 198"/>
                  <a:gd name="T21" fmla="*/ 0 h 236"/>
                  <a:gd name="T22" fmla="*/ 0 w 198"/>
                  <a:gd name="T23" fmla="*/ 0 h 236"/>
                  <a:gd name="T24" fmla="*/ 0 w 198"/>
                  <a:gd name="T25" fmla="*/ 0 h 236"/>
                  <a:gd name="T26" fmla="*/ 0 w 198"/>
                  <a:gd name="T27" fmla="*/ 0 h 236"/>
                  <a:gd name="T28" fmla="*/ 0 w 198"/>
                  <a:gd name="T29" fmla="*/ 0 h 236"/>
                  <a:gd name="T30" fmla="*/ 0 w 198"/>
                  <a:gd name="T31" fmla="*/ 0 h 236"/>
                  <a:gd name="T32" fmla="*/ 0 w 198"/>
                  <a:gd name="T33" fmla="*/ 0 h 236"/>
                  <a:gd name="T34" fmla="*/ 0 w 198"/>
                  <a:gd name="T35" fmla="*/ 0 h 236"/>
                  <a:gd name="T36" fmla="*/ 0 w 198"/>
                  <a:gd name="T37" fmla="*/ 0 h 236"/>
                  <a:gd name="T38" fmla="*/ 0 w 198"/>
                  <a:gd name="T39" fmla="*/ 0 h 236"/>
                  <a:gd name="T40" fmla="*/ 0 w 198"/>
                  <a:gd name="T41" fmla="*/ 0 h 236"/>
                  <a:gd name="T42" fmla="*/ 0 w 198"/>
                  <a:gd name="T43" fmla="*/ 0 h 236"/>
                  <a:gd name="T44" fmla="*/ 0 w 198"/>
                  <a:gd name="T45" fmla="*/ 0 h 236"/>
                  <a:gd name="T46" fmla="*/ 0 w 198"/>
                  <a:gd name="T47" fmla="*/ 0 h 236"/>
                  <a:gd name="T48" fmla="*/ 0 w 198"/>
                  <a:gd name="T49" fmla="*/ 0 h 236"/>
                  <a:gd name="T50" fmla="*/ 0 w 198"/>
                  <a:gd name="T51" fmla="*/ 0 h 236"/>
                  <a:gd name="T52" fmla="*/ 0 w 198"/>
                  <a:gd name="T53" fmla="*/ 0 h 236"/>
                  <a:gd name="T54" fmla="*/ 0 w 198"/>
                  <a:gd name="T55" fmla="*/ 0 h 236"/>
                  <a:gd name="T56" fmla="*/ 0 w 198"/>
                  <a:gd name="T57" fmla="*/ 0 h 236"/>
                  <a:gd name="T58" fmla="*/ 0 w 198"/>
                  <a:gd name="T59" fmla="*/ 0 h 236"/>
                  <a:gd name="T60" fmla="*/ 0 w 198"/>
                  <a:gd name="T61" fmla="*/ 0 h 236"/>
                  <a:gd name="T62" fmla="*/ 0 w 198"/>
                  <a:gd name="T63" fmla="*/ 0 h 236"/>
                  <a:gd name="T64" fmla="*/ 0 w 198"/>
                  <a:gd name="T65" fmla="*/ 0 h 236"/>
                  <a:gd name="T66" fmla="*/ 0 w 198"/>
                  <a:gd name="T67" fmla="*/ 0 h 236"/>
                  <a:gd name="T68" fmla="*/ 0 w 198"/>
                  <a:gd name="T69" fmla="*/ 0 h 236"/>
                  <a:gd name="T70" fmla="*/ 0 w 198"/>
                  <a:gd name="T71" fmla="*/ 0 h 236"/>
                  <a:gd name="T72" fmla="*/ 0 w 198"/>
                  <a:gd name="T73" fmla="*/ 0 h 236"/>
                  <a:gd name="T74" fmla="*/ 0 w 198"/>
                  <a:gd name="T75" fmla="*/ 0 h 236"/>
                  <a:gd name="T76" fmla="*/ 0 w 198"/>
                  <a:gd name="T77" fmla="*/ 0 h 236"/>
                  <a:gd name="T78" fmla="*/ 0 w 198"/>
                  <a:gd name="T79" fmla="*/ 0 h 236"/>
                  <a:gd name="T80" fmla="*/ 0 w 198"/>
                  <a:gd name="T81" fmla="*/ 0 h 236"/>
                  <a:gd name="T82" fmla="*/ 0 w 198"/>
                  <a:gd name="T83" fmla="*/ 0 h 236"/>
                  <a:gd name="T84" fmla="*/ 0 w 198"/>
                  <a:gd name="T85" fmla="*/ 0 h 236"/>
                  <a:gd name="T86" fmla="*/ 0 w 198"/>
                  <a:gd name="T87" fmla="*/ 0 h 236"/>
                  <a:gd name="T88" fmla="*/ 0 w 198"/>
                  <a:gd name="T89" fmla="*/ 0 h 236"/>
                  <a:gd name="T90" fmla="*/ 0 w 198"/>
                  <a:gd name="T91" fmla="*/ 0 h 236"/>
                  <a:gd name="T92" fmla="*/ 0 w 198"/>
                  <a:gd name="T93" fmla="*/ 0 h 236"/>
                  <a:gd name="T94" fmla="*/ 0 w 198"/>
                  <a:gd name="T95" fmla="*/ 0 h 236"/>
                  <a:gd name="T96" fmla="*/ 0 w 198"/>
                  <a:gd name="T97" fmla="*/ 0 h 236"/>
                  <a:gd name="T98" fmla="*/ 0 w 198"/>
                  <a:gd name="T99" fmla="*/ 0 h 236"/>
                  <a:gd name="T100" fmla="*/ 0 w 198"/>
                  <a:gd name="T101" fmla="*/ 0 h 236"/>
                  <a:gd name="T102" fmla="*/ 0 w 198"/>
                  <a:gd name="T103" fmla="*/ 0 h 236"/>
                  <a:gd name="T104" fmla="*/ 0 w 198"/>
                  <a:gd name="T105" fmla="*/ 0 h 236"/>
                  <a:gd name="T106" fmla="*/ 0 w 198"/>
                  <a:gd name="T107" fmla="*/ 0 h 236"/>
                  <a:gd name="T108" fmla="*/ 0 w 198"/>
                  <a:gd name="T109" fmla="*/ 0 h 236"/>
                  <a:gd name="T110" fmla="*/ 0 w 198"/>
                  <a:gd name="T111" fmla="*/ 0 h 236"/>
                  <a:gd name="T112" fmla="*/ 0 w 198"/>
                  <a:gd name="T113" fmla="*/ 0 h 236"/>
                  <a:gd name="T114" fmla="*/ 0 w 198"/>
                  <a:gd name="T115" fmla="*/ 0 h 236"/>
                  <a:gd name="T116" fmla="*/ 0 w 198"/>
                  <a:gd name="T117" fmla="*/ 0 h 236"/>
                  <a:gd name="T118" fmla="*/ 0 w 198"/>
                  <a:gd name="T119" fmla="*/ 0 h 236"/>
                  <a:gd name="T120" fmla="*/ 0 w 198"/>
                  <a:gd name="T121" fmla="*/ 0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5" name="Freeform 551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0 w 128"/>
                  <a:gd name="T1" fmla="*/ 0 h 183"/>
                  <a:gd name="T2" fmla="*/ 0 w 128"/>
                  <a:gd name="T3" fmla="*/ 0 h 183"/>
                  <a:gd name="T4" fmla="*/ 0 w 128"/>
                  <a:gd name="T5" fmla="*/ 0 h 183"/>
                  <a:gd name="T6" fmla="*/ 0 w 128"/>
                  <a:gd name="T7" fmla="*/ 0 h 183"/>
                  <a:gd name="T8" fmla="*/ 0 w 128"/>
                  <a:gd name="T9" fmla="*/ 0 h 183"/>
                  <a:gd name="T10" fmla="*/ 0 w 128"/>
                  <a:gd name="T11" fmla="*/ 0 h 183"/>
                  <a:gd name="T12" fmla="*/ 0 w 128"/>
                  <a:gd name="T13" fmla="*/ 0 h 183"/>
                  <a:gd name="T14" fmla="*/ 0 w 128"/>
                  <a:gd name="T15" fmla="*/ 0 h 183"/>
                  <a:gd name="T16" fmla="*/ 0 w 128"/>
                  <a:gd name="T17" fmla="*/ 0 h 183"/>
                  <a:gd name="T18" fmla="*/ 0 w 128"/>
                  <a:gd name="T19" fmla="*/ 0 h 183"/>
                  <a:gd name="T20" fmla="*/ 0 w 128"/>
                  <a:gd name="T21" fmla="*/ 0 h 183"/>
                  <a:gd name="T22" fmla="*/ 0 w 128"/>
                  <a:gd name="T23" fmla="*/ 0 h 183"/>
                  <a:gd name="T24" fmla="*/ 0 w 128"/>
                  <a:gd name="T25" fmla="*/ 0 h 183"/>
                  <a:gd name="T26" fmla="*/ 0 w 128"/>
                  <a:gd name="T27" fmla="*/ 0 h 183"/>
                  <a:gd name="T28" fmla="*/ 0 w 128"/>
                  <a:gd name="T29" fmla="*/ 0 h 183"/>
                  <a:gd name="T30" fmla="*/ 0 w 128"/>
                  <a:gd name="T31" fmla="*/ 0 h 183"/>
                  <a:gd name="T32" fmla="*/ 0 w 128"/>
                  <a:gd name="T33" fmla="*/ 0 h 183"/>
                  <a:gd name="T34" fmla="*/ 0 w 128"/>
                  <a:gd name="T35" fmla="*/ 0 h 183"/>
                  <a:gd name="T36" fmla="*/ 0 w 128"/>
                  <a:gd name="T37" fmla="*/ 0 h 183"/>
                  <a:gd name="T38" fmla="*/ 0 w 128"/>
                  <a:gd name="T39" fmla="*/ 0 h 183"/>
                  <a:gd name="T40" fmla="*/ 0 w 128"/>
                  <a:gd name="T41" fmla="*/ 0 h 183"/>
                  <a:gd name="T42" fmla="*/ 0 w 128"/>
                  <a:gd name="T43" fmla="*/ 0 h 183"/>
                  <a:gd name="T44" fmla="*/ 0 w 128"/>
                  <a:gd name="T45" fmla="*/ 0 h 183"/>
                  <a:gd name="T46" fmla="*/ 0 w 128"/>
                  <a:gd name="T47" fmla="*/ 0 h 183"/>
                  <a:gd name="T48" fmla="*/ 0 w 128"/>
                  <a:gd name="T49" fmla="*/ 0 h 183"/>
                  <a:gd name="T50" fmla="*/ 0 w 128"/>
                  <a:gd name="T51" fmla="*/ 0 h 183"/>
                  <a:gd name="T52" fmla="*/ 0 w 128"/>
                  <a:gd name="T53" fmla="*/ 0 h 183"/>
                  <a:gd name="T54" fmla="*/ 0 w 128"/>
                  <a:gd name="T55" fmla="*/ 0 h 183"/>
                  <a:gd name="T56" fmla="*/ 0 w 128"/>
                  <a:gd name="T57" fmla="*/ 0 h 183"/>
                  <a:gd name="T58" fmla="*/ 0 w 128"/>
                  <a:gd name="T59" fmla="*/ 0 h 183"/>
                  <a:gd name="T60" fmla="*/ 0 w 128"/>
                  <a:gd name="T61" fmla="*/ 0 h 183"/>
                  <a:gd name="T62" fmla="*/ 0 w 128"/>
                  <a:gd name="T63" fmla="*/ 0 h 183"/>
                  <a:gd name="T64" fmla="*/ 0 w 128"/>
                  <a:gd name="T65" fmla="*/ 0 h 183"/>
                  <a:gd name="T66" fmla="*/ 0 w 128"/>
                  <a:gd name="T67" fmla="*/ 0 h 183"/>
                  <a:gd name="T68" fmla="*/ 0 w 128"/>
                  <a:gd name="T69" fmla="*/ 0 h 183"/>
                  <a:gd name="T70" fmla="*/ 0 w 128"/>
                  <a:gd name="T71" fmla="*/ 0 h 183"/>
                  <a:gd name="T72" fmla="*/ 0 w 128"/>
                  <a:gd name="T73" fmla="*/ 0 h 183"/>
                  <a:gd name="T74" fmla="*/ 0 w 128"/>
                  <a:gd name="T75" fmla="*/ 0 h 183"/>
                  <a:gd name="T76" fmla="*/ 0 w 128"/>
                  <a:gd name="T77" fmla="*/ 0 h 183"/>
                  <a:gd name="T78" fmla="*/ 0 w 128"/>
                  <a:gd name="T79" fmla="*/ 0 h 183"/>
                  <a:gd name="T80" fmla="*/ 0 w 128"/>
                  <a:gd name="T81" fmla="*/ 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6" name="Freeform 552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0 w 323"/>
                  <a:gd name="T1" fmla="*/ 0 h 379"/>
                  <a:gd name="T2" fmla="*/ 0 w 323"/>
                  <a:gd name="T3" fmla="*/ 0 h 379"/>
                  <a:gd name="T4" fmla="*/ 0 w 323"/>
                  <a:gd name="T5" fmla="*/ 0 h 379"/>
                  <a:gd name="T6" fmla="*/ 0 w 323"/>
                  <a:gd name="T7" fmla="*/ 0 h 379"/>
                  <a:gd name="T8" fmla="*/ 0 w 323"/>
                  <a:gd name="T9" fmla="*/ 0 h 379"/>
                  <a:gd name="T10" fmla="*/ 0 w 323"/>
                  <a:gd name="T11" fmla="*/ 0 h 379"/>
                  <a:gd name="T12" fmla="*/ 0 w 323"/>
                  <a:gd name="T13" fmla="*/ 0 h 379"/>
                  <a:gd name="T14" fmla="*/ 0 w 323"/>
                  <a:gd name="T15" fmla="*/ 0 h 379"/>
                  <a:gd name="T16" fmla="*/ 0 w 323"/>
                  <a:gd name="T17" fmla="*/ 0 h 379"/>
                  <a:gd name="T18" fmla="*/ 0 w 323"/>
                  <a:gd name="T19" fmla="*/ 0 h 379"/>
                  <a:gd name="T20" fmla="*/ 0 w 323"/>
                  <a:gd name="T21" fmla="*/ 0 h 379"/>
                  <a:gd name="T22" fmla="*/ 0 w 323"/>
                  <a:gd name="T23" fmla="*/ 0 h 379"/>
                  <a:gd name="T24" fmla="*/ 0 w 323"/>
                  <a:gd name="T25" fmla="*/ 0 h 379"/>
                  <a:gd name="T26" fmla="*/ 0 w 323"/>
                  <a:gd name="T27" fmla="*/ 0 h 379"/>
                  <a:gd name="T28" fmla="*/ 0 w 323"/>
                  <a:gd name="T29" fmla="*/ 0 h 379"/>
                  <a:gd name="T30" fmla="*/ 0 w 323"/>
                  <a:gd name="T31" fmla="*/ 0 h 379"/>
                  <a:gd name="T32" fmla="*/ 0 w 323"/>
                  <a:gd name="T33" fmla="*/ 0 h 379"/>
                  <a:gd name="T34" fmla="*/ 0 w 323"/>
                  <a:gd name="T35" fmla="*/ 0 h 379"/>
                  <a:gd name="T36" fmla="*/ 0 w 323"/>
                  <a:gd name="T37" fmla="*/ 0 h 379"/>
                  <a:gd name="T38" fmla="*/ 0 w 323"/>
                  <a:gd name="T39" fmla="*/ 0 h 379"/>
                  <a:gd name="T40" fmla="*/ 0 w 323"/>
                  <a:gd name="T41" fmla="*/ 0 h 379"/>
                  <a:gd name="T42" fmla="*/ 0 w 323"/>
                  <a:gd name="T43" fmla="*/ 0 h 379"/>
                  <a:gd name="T44" fmla="*/ 0 w 323"/>
                  <a:gd name="T45" fmla="*/ 0 h 379"/>
                  <a:gd name="T46" fmla="*/ 0 w 323"/>
                  <a:gd name="T47" fmla="*/ 0 h 379"/>
                  <a:gd name="T48" fmla="*/ 0 w 323"/>
                  <a:gd name="T49" fmla="*/ 0 h 379"/>
                  <a:gd name="T50" fmla="*/ 0 w 323"/>
                  <a:gd name="T51" fmla="*/ 0 h 379"/>
                  <a:gd name="T52" fmla="*/ 0 w 323"/>
                  <a:gd name="T53" fmla="*/ 0 h 379"/>
                  <a:gd name="T54" fmla="*/ 0 w 323"/>
                  <a:gd name="T55" fmla="*/ 0 h 379"/>
                  <a:gd name="T56" fmla="*/ 0 w 323"/>
                  <a:gd name="T57" fmla="*/ 0 h 379"/>
                  <a:gd name="T58" fmla="*/ 0 w 323"/>
                  <a:gd name="T59" fmla="*/ 0 h 379"/>
                  <a:gd name="T60" fmla="*/ 0 w 323"/>
                  <a:gd name="T61" fmla="*/ 0 h 379"/>
                  <a:gd name="T62" fmla="*/ 0 w 323"/>
                  <a:gd name="T63" fmla="*/ 0 h 379"/>
                  <a:gd name="T64" fmla="*/ 0 w 323"/>
                  <a:gd name="T65" fmla="*/ 0 h 379"/>
                  <a:gd name="T66" fmla="*/ 0 w 323"/>
                  <a:gd name="T67" fmla="*/ 0 h 379"/>
                  <a:gd name="T68" fmla="*/ 0 w 323"/>
                  <a:gd name="T69" fmla="*/ 0 h 379"/>
                  <a:gd name="T70" fmla="*/ 0 w 323"/>
                  <a:gd name="T71" fmla="*/ 0 h 379"/>
                  <a:gd name="T72" fmla="*/ 0 w 323"/>
                  <a:gd name="T73" fmla="*/ 0 h 379"/>
                  <a:gd name="T74" fmla="*/ 0 w 323"/>
                  <a:gd name="T75" fmla="*/ 0 h 379"/>
                  <a:gd name="T76" fmla="*/ 0 w 323"/>
                  <a:gd name="T77" fmla="*/ 0 h 379"/>
                  <a:gd name="T78" fmla="*/ 0 w 323"/>
                  <a:gd name="T79" fmla="*/ 0 h 379"/>
                  <a:gd name="T80" fmla="*/ 0 w 323"/>
                  <a:gd name="T81" fmla="*/ 0 h 379"/>
                  <a:gd name="T82" fmla="*/ 0 w 323"/>
                  <a:gd name="T83" fmla="*/ 0 h 379"/>
                  <a:gd name="T84" fmla="*/ 0 w 323"/>
                  <a:gd name="T85" fmla="*/ 0 h 379"/>
                  <a:gd name="T86" fmla="*/ 0 w 323"/>
                  <a:gd name="T87" fmla="*/ 0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7" name="Freeform 553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0 w 282"/>
                  <a:gd name="T1" fmla="*/ 0 h 253"/>
                  <a:gd name="T2" fmla="*/ 0 w 282"/>
                  <a:gd name="T3" fmla="*/ 0 h 253"/>
                  <a:gd name="T4" fmla="*/ 0 w 282"/>
                  <a:gd name="T5" fmla="*/ 0 h 253"/>
                  <a:gd name="T6" fmla="*/ 0 w 282"/>
                  <a:gd name="T7" fmla="*/ 0 h 253"/>
                  <a:gd name="T8" fmla="*/ 0 w 282"/>
                  <a:gd name="T9" fmla="*/ 0 h 253"/>
                  <a:gd name="T10" fmla="*/ 0 w 282"/>
                  <a:gd name="T11" fmla="*/ 0 h 253"/>
                  <a:gd name="T12" fmla="*/ 0 w 282"/>
                  <a:gd name="T13" fmla="*/ 0 h 253"/>
                  <a:gd name="T14" fmla="*/ 0 w 282"/>
                  <a:gd name="T15" fmla="*/ 0 h 253"/>
                  <a:gd name="T16" fmla="*/ 0 w 282"/>
                  <a:gd name="T17" fmla="*/ 0 h 253"/>
                  <a:gd name="T18" fmla="*/ 0 w 282"/>
                  <a:gd name="T19" fmla="*/ 0 h 253"/>
                  <a:gd name="T20" fmla="*/ 0 w 282"/>
                  <a:gd name="T21" fmla="*/ 0 h 253"/>
                  <a:gd name="T22" fmla="*/ 0 w 282"/>
                  <a:gd name="T23" fmla="*/ 0 h 253"/>
                  <a:gd name="T24" fmla="*/ 0 w 282"/>
                  <a:gd name="T25" fmla="*/ 0 h 253"/>
                  <a:gd name="T26" fmla="*/ 0 w 282"/>
                  <a:gd name="T27" fmla="*/ 0 h 253"/>
                  <a:gd name="T28" fmla="*/ 0 w 282"/>
                  <a:gd name="T29" fmla="*/ 0 h 253"/>
                  <a:gd name="T30" fmla="*/ 0 w 282"/>
                  <a:gd name="T31" fmla="*/ 0 h 253"/>
                  <a:gd name="T32" fmla="*/ 0 w 282"/>
                  <a:gd name="T33" fmla="*/ 0 h 253"/>
                  <a:gd name="T34" fmla="*/ 0 w 282"/>
                  <a:gd name="T35" fmla="*/ 0 h 253"/>
                  <a:gd name="T36" fmla="*/ 0 w 282"/>
                  <a:gd name="T37" fmla="*/ 0 h 253"/>
                  <a:gd name="T38" fmla="*/ 0 w 282"/>
                  <a:gd name="T39" fmla="*/ 0 h 253"/>
                  <a:gd name="T40" fmla="*/ 0 w 282"/>
                  <a:gd name="T41" fmla="*/ 0 h 253"/>
                  <a:gd name="T42" fmla="*/ 0 w 282"/>
                  <a:gd name="T43" fmla="*/ 0 h 253"/>
                  <a:gd name="T44" fmla="*/ 0 w 282"/>
                  <a:gd name="T45" fmla="*/ 0 h 253"/>
                  <a:gd name="T46" fmla="*/ 0 w 282"/>
                  <a:gd name="T47" fmla="*/ 0 h 253"/>
                  <a:gd name="T48" fmla="*/ 0 w 282"/>
                  <a:gd name="T49" fmla="*/ 0 h 253"/>
                  <a:gd name="T50" fmla="*/ 0 w 282"/>
                  <a:gd name="T51" fmla="*/ 0 h 253"/>
                  <a:gd name="T52" fmla="*/ 0 w 282"/>
                  <a:gd name="T53" fmla="*/ 0 h 253"/>
                  <a:gd name="T54" fmla="*/ 0 w 282"/>
                  <a:gd name="T55" fmla="*/ 0 h 253"/>
                  <a:gd name="T56" fmla="*/ 0 w 282"/>
                  <a:gd name="T57" fmla="*/ 0 h 253"/>
                  <a:gd name="T58" fmla="*/ 0 w 282"/>
                  <a:gd name="T59" fmla="*/ 0 h 253"/>
                  <a:gd name="T60" fmla="*/ 0 w 282"/>
                  <a:gd name="T61" fmla="*/ 0 h 253"/>
                  <a:gd name="T62" fmla="*/ 0 w 282"/>
                  <a:gd name="T63" fmla="*/ 0 h 253"/>
                  <a:gd name="T64" fmla="*/ 0 w 282"/>
                  <a:gd name="T65" fmla="*/ 0 h 253"/>
                  <a:gd name="T66" fmla="*/ 0 w 282"/>
                  <a:gd name="T67" fmla="*/ 0 h 253"/>
                  <a:gd name="T68" fmla="*/ 0 w 282"/>
                  <a:gd name="T69" fmla="*/ 0 h 253"/>
                  <a:gd name="T70" fmla="*/ 0 w 282"/>
                  <a:gd name="T71" fmla="*/ 0 h 253"/>
                  <a:gd name="T72" fmla="*/ 0 w 282"/>
                  <a:gd name="T73" fmla="*/ 0 h 253"/>
                  <a:gd name="T74" fmla="*/ 0 w 282"/>
                  <a:gd name="T75" fmla="*/ 0 h 253"/>
                  <a:gd name="T76" fmla="*/ 0 w 282"/>
                  <a:gd name="T77" fmla="*/ 0 h 253"/>
                  <a:gd name="T78" fmla="*/ 0 w 282"/>
                  <a:gd name="T79" fmla="*/ 0 h 253"/>
                  <a:gd name="T80" fmla="*/ 0 w 282"/>
                  <a:gd name="T81" fmla="*/ 0 h 253"/>
                  <a:gd name="T82" fmla="*/ 0 w 282"/>
                  <a:gd name="T83" fmla="*/ 0 h 253"/>
                  <a:gd name="T84" fmla="*/ 0 w 282"/>
                  <a:gd name="T85" fmla="*/ 0 h 253"/>
                  <a:gd name="T86" fmla="*/ 0 w 282"/>
                  <a:gd name="T87" fmla="*/ 0 h 253"/>
                  <a:gd name="T88" fmla="*/ 0 w 282"/>
                  <a:gd name="T89" fmla="*/ 0 h 253"/>
                  <a:gd name="T90" fmla="*/ 0 w 282"/>
                  <a:gd name="T91" fmla="*/ 0 h 253"/>
                  <a:gd name="T92" fmla="*/ 0 w 282"/>
                  <a:gd name="T93" fmla="*/ 0 h 253"/>
                  <a:gd name="T94" fmla="*/ 0 w 282"/>
                  <a:gd name="T95" fmla="*/ 0 h 253"/>
                  <a:gd name="T96" fmla="*/ 0 w 282"/>
                  <a:gd name="T97" fmla="*/ 0 h 253"/>
                  <a:gd name="T98" fmla="*/ 0 w 282"/>
                  <a:gd name="T99" fmla="*/ 0 h 253"/>
                  <a:gd name="T100" fmla="*/ 0 w 282"/>
                  <a:gd name="T101" fmla="*/ 0 h 253"/>
                  <a:gd name="T102" fmla="*/ 0 w 282"/>
                  <a:gd name="T103" fmla="*/ 0 h 253"/>
                  <a:gd name="T104" fmla="*/ 0 w 282"/>
                  <a:gd name="T105" fmla="*/ 0 h 253"/>
                  <a:gd name="T106" fmla="*/ 0 w 282"/>
                  <a:gd name="T107" fmla="*/ 0 h 253"/>
                  <a:gd name="T108" fmla="*/ 0 w 282"/>
                  <a:gd name="T109" fmla="*/ 0 h 253"/>
                  <a:gd name="T110" fmla="*/ 0 w 282"/>
                  <a:gd name="T111" fmla="*/ 0 h 253"/>
                  <a:gd name="T112" fmla="*/ 0 w 282"/>
                  <a:gd name="T113" fmla="*/ 0 h 253"/>
                  <a:gd name="T114" fmla="*/ 0 w 282"/>
                  <a:gd name="T115" fmla="*/ 0 h 253"/>
                  <a:gd name="T116" fmla="*/ 0 w 282"/>
                  <a:gd name="T117" fmla="*/ 0 h 253"/>
                  <a:gd name="T118" fmla="*/ 0 w 282"/>
                  <a:gd name="T119" fmla="*/ 0 h 253"/>
                  <a:gd name="T120" fmla="*/ 0 w 282"/>
                  <a:gd name="T121" fmla="*/ 0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8" name="Freeform 554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0 h 236"/>
                  <a:gd name="T2" fmla="*/ 0 w 115"/>
                  <a:gd name="T3" fmla="*/ 0 h 236"/>
                  <a:gd name="T4" fmla="*/ 0 w 115"/>
                  <a:gd name="T5" fmla="*/ 0 h 236"/>
                  <a:gd name="T6" fmla="*/ 0 w 115"/>
                  <a:gd name="T7" fmla="*/ 0 h 236"/>
                  <a:gd name="T8" fmla="*/ 0 w 115"/>
                  <a:gd name="T9" fmla="*/ 0 h 236"/>
                  <a:gd name="T10" fmla="*/ 0 w 115"/>
                  <a:gd name="T11" fmla="*/ 0 h 236"/>
                  <a:gd name="T12" fmla="*/ 0 w 115"/>
                  <a:gd name="T13" fmla="*/ 0 h 236"/>
                  <a:gd name="T14" fmla="*/ 0 w 115"/>
                  <a:gd name="T15" fmla="*/ 0 h 236"/>
                  <a:gd name="T16" fmla="*/ 0 w 115"/>
                  <a:gd name="T17" fmla="*/ 0 h 236"/>
                  <a:gd name="T18" fmla="*/ 0 w 115"/>
                  <a:gd name="T19" fmla="*/ 0 h 236"/>
                  <a:gd name="T20" fmla="*/ 0 w 115"/>
                  <a:gd name="T21" fmla="*/ 0 h 236"/>
                  <a:gd name="T22" fmla="*/ 0 w 115"/>
                  <a:gd name="T23" fmla="*/ 0 h 236"/>
                  <a:gd name="T24" fmla="*/ 0 w 115"/>
                  <a:gd name="T25" fmla="*/ 0 h 236"/>
                  <a:gd name="T26" fmla="*/ 0 w 115"/>
                  <a:gd name="T27" fmla="*/ 0 h 236"/>
                  <a:gd name="T28" fmla="*/ 0 w 115"/>
                  <a:gd name="T29" fmla="*/ 0 h 236"/>
                  <a:gd name="T30" fmla="*/ 0 w 115"/>
                  <a:gd name="T31" fmla="*/ 0 h 236"/>
                  <a:gd name="T32" fmla="*/ 0 w 115"/>
                  <a:gd name="T33" fmla="*/ 0 h 236"/>
                  <a:gd name="T34" fmla="*/ 0 w 115"/>
                  <a:gd name="T35" fmla="*/ 0 h 236"/>
                  <a:gd name="T36" fmla="*/ 0 w 115"/>
                  <a:gd name="T37" fmla="*/ 0 h 236"/>
                  <a:gd name="T38" fmla="*/ 0 w 115"/>
                  <a:gd name="T39" fmla="*/ 0 h 236"/>
                  <a:gd name="T40" fmla="*/ 0 w 115"/>
                  <a:gd name="T41" fmla="*/ 0 h 236"/>
                  <a:gd name="T42" fmla="*/ 0 w 115"/>
                  <a:gd name="T43" fmla="*/ 0 h 236"/>
                  <a:gd name="T44" fmla="*/ 0 w 115"/>
                  <a:gd name="T45" fmla="*/ 0 h 236"/>
                  <a:gd name="T46" fmla="*/ 0 w 115"/>
                  <a:gd name="T47" fmla="*/ 0 h 236"/>
                  <a:gd name="T48" fmla="*/ 0 w 115"/>
                  <a:gd name="T49" fmla="*/ 0 h 236"/>
                  <a:gd name="T50" fmla="*/ 0 w 115"/>
                  <a:gd name="T51" fmla="*/ 0 h 236"/>
                  <a:gd name="T52" fmla="*/ 0 w 115"/>
                  <a:gd name="T53" fmla="*/ 0 h 236"/>
                  <a:gd name="T54" fmla="*/ 0 w 115"/>
                  <a:gd name="T55" fmla="*/ 0 h 236"/>
                  <a:gd name="T56" fmla="*/ 0 w 115"/>
                  <a:gd name="T57" fmla="*/ 0 h 236"/>
                  <a:gd name="T58" fmla="*/ 0 w 115"/>
                  <a:gd name="T59" fmla="*/ 0 h 236"/>
                  <a:gd name="T60" fmla="*/ 0 w 115"/>
                  <a:gd name="T61" fmla="*/ 0 h 236"/>
                  <a:gd name="T62" fmla="*/ 0 w 115"/>
                  <a:gd name="T63" fmla="*/ 0 h 236"/>
                  <a:gd name="T64" fmla="*/ 0 w 115"/>
                  <a:gd name="T65" fmla="*/ 0 h 236"/>
                  <a:gd name="T66" fmla="*/ 0 w 115"/>
                  <a:gd name="T67" fmla="*/ 0 h 236"/>
                  <a:gd name="T68" fmla="*/ 0 w 115"/>
                  <a:gd name="T69" fmla="*/ 0 h 236"/>
                  <a:gd name="T70" fmla="*/ 0 w 115"/>
                  <a:gd name="T71" fmla="*/ 0 h 236"/>
                  <a:gd name="T72" fmla="*/ 0 w 115"/>
                  <a:gd name="T73" fmla="*/ 0 h 236"/>
                  <a:gd name="T74" fmla="*/ 0 w 115"/>
                  <a:gd name="T75" fmla="*/ 0 h 236"/>
                  <a:gd name="T76" fmla="*/ 0 w 115"/>
                  <a:gd name="T77" fmla="*/ 0 h 236"/>
                  <a:gd name="T78" fmla="*/ 0 w 115"/>
                  <a:gd name="T79" fmla="*/ 0 h 236"/>
                  <a:gd name="T80" fmla="*/ 0 w 115"/>
                  <a:gd name="T81" fmla="*/ 0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9" name="Freeform 555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0 w 245"/>
                  <a:gd name="T1" fmla="*/ 0 h 310"/>
                  <a:gd name="T2" fmla="*/ 0 w 245"/>
                  <a:gd name="T3" fmla="*/ 0 h 310"/>
                  <a:gd name="T4" fmla="*/ 0 w 245"/>
                  <a:gd name="T5" fmla="*/ 0 h 310"/>
                  <a:gd name="T6" fmla="*/ 0 w 245"/>
                  <a:gd name="T7" fmla="*/ 0 h 310"/>
                  <a:gd name="T8" fmla="*/ 0 w 245"/>
                  <a:gd name="T9" fmla="*/ 0 h 310"/>
                  <a:gd name="T10" fmla="*/ 0 w 245"/>
                  <a:gd name="T11" fmla="*/ 0 h 310"/>
                  <a:gd name="T12" fmla="*/ 0 w 245"/>
                  <a:gd name="T13" fmla="*/ 0 h 310"/>
                  <a:gd name="T14" fmla="*/ 0 w 245"/>
                  <a:gd name="T15" fmla="*/ 0 h 310"/>
                  <a:gd name="T16" fmla="*/ 0 w 245"/>
                  <a:gd name="T17" fmla="*/ 0 h 310"/>
                  <a:gd name="T18" fmla="*/ 0 w 245"/>
                  <a:gd name="T19" fmla="*/ 0 h 310"/>
                  <a:gd name="T20" fmla="*/ 0 w 245"/>
                  <a:gd name="T21" fmla="*/ 0 h 310"/>
                  <a:gd name="T22" fmla="*/ 0 w 245"/>
                  <a:gd name="T23" fmla="*/ 0 h 310"/>
                  <a:gd name="T24" fmla="*/ 0 w 245"/>
                  <a:gd name="T25" fmla="*/ 0 h 310"/>
                  <a:gd name="T26" fmla="*/ 0 w 245"/>
                  <a:gd name="T27" fmla="*/ 0 h 310"/>
                  <a:gd name="T28" fmla="*/ 0 w 245"/>
                  <a:gd name="T29" fmla="*/ 0 h 310"/>
                  <a:gd name="T30" fmla="*/ 0 w 245"/>
                  <a:gd name="T31" fmla="*/ 0 h 310"/>
                  <a:gd name="T32" fmla="*/ 0 w 245"/>
                  <a:gd name="T33" fmla="*/ 0 h 310"/>
                  <a:gd name="T34" fmla="*/ 0 w 245"/>
                  <a:gd name="T35" fmla="*/ 0 h 310"/>
                  <a:gd name="T36" fmla="*/ 0 w 245"/>
                  <a:gd name="T37" fmla="*/ 0 h 310"/>
                  <a:gd name="T38" fmla="*/ 0 w 245"/>
                  <a:gd name="T39" fmla="*/ 0 h 310"/>
                  <a:gd name="T40" fmla="*/ 0 w 245"/>
                  <a:gd name="T41" fmla="*/ 0 h 310"/>
                  <a:gd name="T42" fmla="*/ 0 w 245"/>
                  <a:gd name="T43" fmla="*/ 0 h 310"/>
                  <a:gd name="T44" fmla="*/ 0 w 245"/>
                  <a:gd name="T45" fmla="*/ 0 h 310"/>
                  <a:gd name="T46" fmla="*/ 0 w 245"/>
                  <a:gd name="T47" fmla="*/ 0 h 310"/>
                  <a:gd name="T48" fmla="*/ 0 w 245"/>
                  <a:gd name="T49" fmla="*/ 0 h 310"/>
                  <a:gd name="T50" fmla="*/ 0 w 245"/>
                  <a:gd name="T51" fmla="*/ 0 h 310"/>
                  <a:gd name="T52" fmla="*/ 0 w 245"/>
                  <a:gd name="T53" fmla="*/ 0 h 310"/>
                  <a:gd name="T54" fmla="*/ 0 w 245"/>
                  <a:gd name="T55" fmla="*/ 0 h 310"/>
                  <a:gd name="T56" fmla="*/ 0 w 245"/>
                  <a:gd name="T57" fmla="*/ 0 h 310"/>
                  <a:gd name="T58" fmla="*/ 0 w 245"/>
                  <a:gd name="T59" fmla="*/ 0 h 310"/>
                  <a:gd name="T60" fmla="*/ 0 w 245"/>
                  <a:gd name="T61" fmla="*/ 0 h 310"/>
                  <a:gd name="T62" fmla="*/ 0 w 245"/>
                  <a:gd name="T63" fmla="*/ 0 h 310"/>
                  <a:gd name="T64" fmla="*/ 0 w 245"/>
                  <a:gd name="T65" fmla="*/ 0 h 310"/>
                  <a:gd name="T66" fmla="*/ 0 w 245"/>
                  <a:gd name="T67" fmla="*/ 0 h 310"/>
                  <a:gd name="T68" fmla="*/ 0 w 245"/>
                  <a:gd name="T69" fmla="*/ 0 h 310"/>
                  <a:gd name="T70" fmla="*/ 0 w 245"/>
                  <a:gd name="T71" fmla="*/ 0 h 310"/>
                  <a:gd name="T72" fmla="*/ 0 w 245"/>
                  <a:gd name="T73" fmla="*/ 0 h 310"/>
                  <a:gd name="T74" fmla="*/ 0 w 245"/>
                  <a:gd name="T75" fmla="*/ 0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06" name="Line 556"/>
            <p:cNvSpPr>
              <a:spLocks noChangeShapeType="1"/>
            </p:cNvSpPr>
            <p:nvPr/>
          </p:nvSpPr>
          <p:spPr bwMode="auto">
            <a:xfrm>
              <a:off x="4097" y="3373"/>
              <a:ext cx="317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7" name="Line 557"/>
            <p:cNvSpPr>
              <a:spLocks noChangeShapeType="1"/>
            </p:cNvSpPr>
            <p:nvPr/>
          </p:nvSpPr>
          <p:spPr bwMode="auto">
            <a:xfrm>
              <a:off x="3750" y="333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10" name="Group 558"/>
            <p:cNvGrpSpPr>
              <a:grpSpLocks/>
            </p:cNvGrpSpPr>
            <p:nvPr/>
          </p:nvGrpSpPr>
          <p:grpSpPr bwMode="auto">
            <a:xfrm>
              <a:off x="4995" y="3370"/>
              <a:ext cx="131" cy="258"/>
              <a:chOff x="4180" y="783"/>
              <a:chExt cx="150" cy="307"/>
            </a:xfrm>
          </p:grpSpPr>
          <p:sp>
            <p:nvSpPr>
              <p:cNvPr id="2225" name="AutoShape 559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6" name="Rectangle 560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7" name="Rectangle 561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8" name="AutoShape 562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9" name="Line 563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0" name="Line 564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1" name="Rectangle 565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2" name="Rectangle 566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09" name="Line 567"/>
            <p:cNvSpPr>
              <a:spLocks noChangeShapeType="1"/>
            </p:cNvSpPr>
            <p:nvPr/>
          </p:nvSpPr>
          <p:spPr bwMode="auto">
            <a:xfrm flipH="1">
              <a:off x="3806" y="2401"/>
              <a:ext cx="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0" name="Line 568"/>
            <p:cNvSpPr>
              <a:spLocks noChangeShapeType="1"/>
            </p:cNvSpPr>
            <p:nvPr/>
          </p:nvSpPr>
          <p:spPr bwMode="auto">
            <a:xfrm flipV="1">
              <a:off x="4623" y="1760"/>
              <a:ext cx="78" cy="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1" name="Line 569"/>
            <p:cNvSpPr>
              <a:spLocks noChangeShapeType="1"/>
            </p:cNvSpPr>
            <p:nvPr/>
          </p:nvSpPr>
          <p:spPr bwMode="auto">
            <a:xfrm>
              <a:off x="4514" y="1869"/>
              <a:ext cx="0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2" name="Line 570"/>
            <p:cNvSpPr>
              <a:spLocks noChangeShapeType="1"/>
            </p:cNvSpPr>
            <p:nvPr/>
          </p:nvSpPr>
          <p:spPr bwMode="auto">
            <a:xfrm flipV="1">
              <a:off x="4630" y="1804"/>
              <a:ext cx="16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3" name="Line 571"/>
            <p:cNvSpPr>
              <a:spLocks noChangeShapeType="1"/>
            </p:cNvSpPr>
            <p:nvPr/>
          </p:nvSpPr>
          <p:spPr bwMode="auto">
            <a:xfrm>
              <a:off x="4852" y="1803"/>
              <a:ext cx="0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4" name="Line 572"/>
            <p:cNvSpPr>
              <a:spLocks noChangeShapeType="1"/>
            </p:cNvSpPr>
            <p:nvPr/>
          </p:nvSpPr>
          <p:spPr bwMode="auto">
            <a:xfrm>
              <a:off x="4634" y="1996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5" name="Line 573"/>
            <p:cNvSpPr>
              <a:spLocks noChangeShapeType="1"/>
            </p:cNvSpPr>
            <p:nvPr/>
          </p:nvSpPr>
          <p:spPr bwMode="auto">
            <a:xfrm flipV="1">
              <a:off x="3560" y="2542"/>
              <a:ext cx="10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6" name="Line 574"/>
            <p:cNvSpPr>
              <a:spLocks noChangeShapeType="1"/>
            </p:cNvSpPr>
            <p:nvPr/>
          </p:nvSpPr>
          <p:spPr bwMode="auto">
            <a:xfrm flipV="1">
              <a:off x="4895" y="1614"/>
              <a:ext cx="15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7" name="Line 575"/>
            <p:cNvSpPr>
              <a:spLocks noChangeShapeType="1"/>
            </p:cNvSpPr>
            <p:nvPr/>
          </p:nvSpPr>
          <p:spPr bwMode="auto">
            <a:xfrm>
              <a:off x="4983" y="1990"/>
              <a:ext cx="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8" name="Line 576"/>
            <p:cNvSpPr>
              <a:spLocks noChangeShapeType="1"/>
            </p:cNvSpPr>
            <p:nvPr/>
          </p:nvSpPr>
          <p:spPr bwMode="auto">
            <a:xfrm flipH="1">
              <a:off x="4445" y="2038"/>
              <a:ext cx="62" cy="4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9" name="Line 577"/>
            <p:cNvSpPr>
              <a:spLocks noChangeShapeType="1"/>
            </p:cNvSpPr>
            <p:nvPr/>
          </p:nvSpPr>
          <p:spPr bwMode="auto">
            <a:xfrm flipH="1">
              <a:off x="4817" y="2038"/>
              <a:ext cx="70" cy="4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0" name="Text Box 578"/>
            <p:cNvSpPr txBox="1">
              <a:spLocks noChangeArrowheads="1"/>
            </p:cNvSpPr>
            <p:nvPr/>
          </p:nvSpPr>
          <p:spPr bwMode="auto">
            <a:xfrm>
              <a:off x="3266" y="2006"/>
              <a:ext cx="109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Home network</a:t>
              </a:r>
            </a:p>
          </p:txBody>
        </p:sp>
        <p:sp>
          <p:nvSpPr>
            <p:cNvPr id="2221" name="Text Box 579"/>
            <p:cNvSpPr txBox="1">
              <a:spLocks noChangeArrowheads="1"/>
            </p:cNvSpPr>
            <p:nvPr/>
          </p:nvSpPr>
          <p:spPr bwMode="auto">
            <a:xfrm>
              <a:off x="3568" y="2852"/>
              <a:ext cx="15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Institutional network</a:t>
              </a:r>
            </a:p>
          </p:txBody>
        </p:sp>
        <p:sp>
          <p:nvSpPr>
            <p:cNvPr id="2222" name="Text Box 580"/>
            <p:cNvSpPr txBox="1">
              <a:spLocks noChangeArrowheads="1"/>
            </p:cNvSpPr>
            <p:nvPr/>
          </p:nvSpPr>
          <p:spPr bwMode="auto">
            <a:xfrm>
              <a:off x="3273" y="1065"/>
              <a:ext cx="11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Mobile network</a:t>
              </a:r>
            </a:p>
          </p:txBody>
        </p:sp>
        <p:sp>
          <p:nvSpPr>
            <p:cNvPr id="2223" name="Text Box 581"/>
            <p:cNvSpPr txBox="1">
              <a:spLocks noChangeArrowheads="1"/>
            </p:cNvSpPr>
            <p:nvPr/>
          </p:nvSpPr>
          <p:spPr bwMode="auto">
            <a:xfrm>
              <a:off x="4397" y="1368"/>
              <a:ext cx="83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Global ISP</a:t>
              </a:r>
            </a:p>
          </p:txBody>
        </p:sp>
        <p:sp>
          <p:nvSpPr>
            <p:cNvPr id="2224" name="Text Box 582"/>
            <p:cNvSpPr txBox="1">
              <a:spLocks noChangeArrowheads="1"/>
            </p:cNvSpPr>
            <p:nvPr/>
          </p:nvSpPr>
          <p:spPr bwMode="auto">
            <a:xfrm>
              <a:off x="4273" y="2240"/>
              <a:ext cx="9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Regional ISP</a:t>
              </a:r>
            </a:p>
          </p:txBody>
        </p:sp>
      </p:grpSp>
      <p:grpSp>
        <p:nvGrpSpPr>
          <p:cNvPr id="2411" name="Group 674"/>
          <p:cNvGrpSpPr>
            <a:grpSpLocks/>
          </p:cNvGrpSpPr>
          <p:nvPr/>
        </p:nvGrpSpPr>
        <p:grpSpPr bwMode="auto">
          <a:xfrm>
            <a:off x="202223" y="4687888"/>
            <a:ext cx="884092" cy="539750"/>
            <a:chOff x="310" y="3442"/>
            <a:chExt cx="557" cy="340"/>
          </a:xfrm>
        </p:grpSpPr>
        <p:grpSp>
          <p:nvGrpSpPr>
            <p:cNvPr id="2412" name="Group 585"/>
            <p:cNvGrpSpPr>
              <a:grpSpLocks/>
            </p:cNvGrpSpPr>
            <p:nvPr/>
          </p:nvGrpSpPr>
          <p:grpSpPr bwMode="auto">
            <a:xfrm>
              <a:off x="383" y="3442"/>
              <a:ext cx="228" cy="108"/>
              <a:chOff x="3600" y="219"/>
              <a:chExt cx="360" cy="175"/>
            </a:xfrm>
          </p:grpSpPr>
          <p:sp>
            <p:nvSpPr>
              <p:cNvPr id="2146" name="Oval 586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7" name="Line 587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8" name="Line 588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9" name="Rectangle 589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0" name="Oval 590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423" name="Group 591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156" name="Line 59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7" name="Line 59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8" name="Line 59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24" name="Group 595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153" name="Line 59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4" name="Line 59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5" name="Line 59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145" name="Text Box 662"/>
            <p:cNvSpPr txBox="1">
              <a:spLocks noChangeArrowheads="1"/>
            </p:cNvSpPr>
            <p:nvPr/>
          </p:nvSpPr>
          <p:spPr bwMode="auto">
            <a:xfrm>
              <a:off x="310" y="3549"/>
              <a:ext cx="55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router</a:t>
              </a:r>
            </a:p>
          </p:txBody>
        </p:sp>
      </p:grpSp>
      <p:grpSp>
        <p:nvGrpSpPr>
          <p:cNvPr id="2449" name="Group 672"/>
          <p:cNvGrpSpPr>
            <a:grpSpLocks/>
          </p:cNvGrpSpPr>
          <p:nvPr/>
        </p:nvGrpSpPr>
        <p:grpSpPr bwMode="auto">
          <a:xfrm>
            <a:off x="118697" y="1671638"/>
            <a:ext cx="1611727" cy="1941512"/>
            <a:chOff x="92" y="835"/>
            <a:chExt cx="1015" cy="1223"/>
          </a:xfrm>
        </p:grpSpPr>
        <p:grpSp>
          <p:nvGrpSpPr>
            <p:cNvPr id="2450" name="Group 599"/>
            <p:cNvGrpSpPr>
              <a:grpSpLocks/>
            </p:cNvGrpSpPr>
            <p:nvPr/>
          </p:nvGrpSpPr>
          <p:grpSpPr bwMode="auto">
            <a:xfrm>
              <a:off x="92" y="1416"/>
              <a:ext cx="220" cy="245"/>
              <a:chOff x="2870" y="1518"/>
              <a:chExt cx="292" cy="320"/>
            </a:xfrm>
          </p:grpSpPr>
          <p:graphicFrame>
            <p:nvGraphicFramePr>
              <p:cNvPr id="2051" name="Object 600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27" name="Clip" r:id="rId20" imgW="819000" imgH="847800" progId="MS_ClipArt_Gallery.2">
                  <p:embed/>
                </p:oleObj>
              </a:graphicData>
            </a:graphic>
          </p:graphicFrame>
          <p:graphicFrame>
            <p:nvGraphicFramePr>
              <p:cNvPr id="2052" name="Object 601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28" name="Clip" r:id="rId21" imgW="1266840" imgH="1200240" progId="MS_ClipArt_Gallery.2">
                  <p:embed/>
                </p:oleObj>
              </a:graphicData>
            </a:graphic>
          </p:graphicFrame>
        </p:grpSp>
        <p:graphicFrame>
          <p:nvGraphicFramePr>
            <p:cNvPr id="2050" name="Object 602"/>
            <p:cNvGraphicFramePr>
              <a:graphicFrameLocks noChangeAspect="1"/>
            </p:cNvGraphicFramePr>
            <p:nvPr/>
          </p:nvGraphicFramePr>
          <p:xfrm>
            <a:off x="131" y="843"/>
            <a:ext cx="207" cy="173"/>
          </p:xfrm>
          <a:graphic>
            <a:graphicData uri="http://schemas.openxmlformats.org/presentationml/2006/ole">
              <p:oleObj spid="_x0000_s1026" name="Clip" r:id="rId22" imgW="1305000" imgH="1085760" progId="MS_ClipArt_Gallery.2">
                <p:embed/>
              </p:oleObj>
            </a:graphicData>
          </a:graphic>
        </p:graphicFrame>
        <p:grpSp>
          <p:nvGrpSpPr>
            <p:cNvPr id="2451" name="Group 603"/>
            <p:cNvGrpSpPr>
              <a:grpSpLocks/>
            </p:cNvGrpSpPr>
            <p:nvPr/>
          </p:nvGrpSpPr>
          <p:grpSpPr bwMode="auto">
            <a:xfrm>
              <a:off x="171" y="1105"/>
              <a:ext cx="148" cy="241"/>
              <a:chOff x="4180" y="783"/>
              <a:chExt cx="150" cy="307"/>
            </a:xfrm>
          </p:grpSpPr>
          <p:sp>
            <p:nvSpPr>
              <p:cNvPr id="2136" name="AutoShape 604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7" name="Rectangle 605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8" name="Rectangle 606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9" name="AutoShape 607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0" name="Line 608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" name="Line 609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2" name="Rectangle 610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3" name="Rectangle 611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2131" name="Picture 661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2" y="1763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32" name="Text Box 663"/>
            <p:cNvSpPr txBox="1">
              <a:spLocks noChangeArrowheads="1"/>
            </p:cNvSpPr>
            <p:nvPr/>
          </p:nvSpPr>
          <p:spPr bwMode="auto">
            <a:xfrm>
              <a:off x="357" y="835"/>
              <a:ext cx="28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PC</a:t>
              </a:r>
            </a:p>
          </p:txBody>
        </p:sp>
        <p:sp>
          <p:nvSpPr>
            <p:cNvPr id="2133" name="Text Box 664"/>
            <p:cNvSpPr txBox="1">
              <a:spLocks noChangeArrowheads="1"/>
            </p:cNvSpPr>
            <p:nvPr/>
          </p:nvSpPr>
          <p:spPr bwMode="auto">
            <a:xfrm>
              <a:off x="351" y="1107"/>
              <a:ext cx="55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server</a:t>
              </a:r>
            </a:p>
          </p:txBody>
        </p:sp>
        <p:sp>
          <p:nvSpPr>
            <p:cNvPr id="2134" name="Text Box 665"/>
            <p:cNvSpPr txBox="1">
              <a:spLocks noChangeArrowheads="1"/>
            </p:cNvSpPr>
            <p:nvPr/>
          </p:nvSpPr>
          <p:spPr bwMode="auto">
            <a:xfrm>
              <a:off x="366" y="1437"/>
              <a:ext cx="666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wireless</a:t>
              </a:r>
            </a:p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laptop</a:t>
              </a:r>
            </a:p>
          </p:txBody>
        </p:sp>
        <p:sp>
          <p:nvSpPr>
            <p:cNvPr id="2135" name="Text Box 667"/>
            <p:cNvSpPr txBox="1">
              <a:spLocks noChangeArrowheads="1"/>
            </p:cNvSpPr>
            <p:nvPr/>
          </p:nvSpPr>
          <p:spPr bwMode="auto">
            <a:xfrm>
              <a:off x="382" y="1738"/>
              <a:ext cx="725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cellular </a:t>
              </a:r>
            </a:p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handheld</a:t>
              </a:r>
            </a:p>
          </p:txBody>
        </p:sp>
      </p:grpSp>
      <p:grpSp>
        <p:nvGrpSpPr>
          <p:cNvPr id="2466" name="Group 673"/>
          <p:cNvGrpSpPr>
            <a:grpSpLocks/>
          </p:cNvGrpSpPr>
          <p:nvPr/>
        </p:nvGrpSpPr>
        <p:grpSpPr bwMode="auto">
          <a:xfrm>
            <a:off x="211015" y="3676651"/>
            <a:ext cx="1556429" cy="1039813"/>
            <a:chOff x="213" y="2435"/>
            <a:chExt cx="980" cy="655"/>
          </a:xfrm>
        </p:grpSpPr>
        <p:grpSp>
          <p:nvGrpSpPr>
            <p:cNvPr id="2467" name="Group 612"/>
            <p:cNvGrpSpPr>
              <a:grpSpLocks/>
            </p:cNvGrpSpPr>
            <p:nvPr/>
          </p:nvGrpSpPr>
          <p:grpSpPr bwMode="auto">
            <a:xfrm>
              <a:off x="213" y="2446"/>
              <a:ext cx="149" cy="213"/>
              <a:chOff x="2556" y="2689"/>
              <a:chExt cx="183" cy="255"/>
            </a:xfrm>
          </p:grpSpPr>
          <p:pic>
            <p:nvPicPr>
              <p:cNvPr id="2112" name="Picture 613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13" name="Freeform 614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0 w 199"/>
                  <a:gd name="T1" fmla="*/ 0 h 232"/>
                  <a:gd name="T2" fmla="*/ 0 w 199"/>
                  <a:gd name="T3" fmla="*/ 0 h 232"/>
                  <a:gd name="T4" fmla="*/ 0 w 199"/>
                  <a:gd name="T5" fmla="*/ 0 h 232"/>
                  <a:gd name="T6" fmla="*/ 0 w 199"/>
                  <a:gd name="T7" fmla="*/ 0 h 232"/>
                  <a:gd name="T8" fmla="*/ 0 w 199"/>
                  <a:gd name="T9" fmla="*/ 0 h 232"/>
                  <a:gd name="T10" fmla="*/ 0 w 199"/>
                  <a:gd name="T11" fmla="*/ 0 h 232"/>
                  <a:gd name="T12" fmla="*/ 0 w 199"/>
                  <a:gd name="T13" fmla="*/ 0 h 232"/>
                  <a:gd name="T14" fmla="*/ 0 w 199"/>
                  <a:gd name="T15" fmla="*/ 0 h 232"/>
                  <a:gd name="T16" fmla="*/ 0 w 199"/>
                  <a:gd name="T17" fmla="*/ 0 h 232"/>
                  <a:gd name="T18" fmla="*/ 0 w 199"/>
                  <a:gd name="T19" fmla="*/ 0 h 232"/>
                  <a:gd name="T20" fmla="*/ 0 w 199"/>
                  <a:gd name="T21" fmla="*/ 0 h 232"/>
                  <a:gd name="T22" fmla="*/ 0 w 199"/>
                  <a:gd name="T23" fmla="*/ 0 h 232"/>
                  <a:gd name="T24" fmla="*/ 0 w 199"/>
                  <a:gd name="T25" fmla="*/ 0 h 232"/>
                  <a:gd name="T26" fmla="*/ 0 w 199"/>
                  <a:gd name="T27" fmla="*/ 0 h 232"/>
                  <a:gd name="T28" fmla="*/ 0 w 199"/>
                  <a:gd name="T29" fmla="*/ 0 h 232"/>
                  <a:gd name="T30" fmla="*/ 0 w 199"/>
                  <a:gd name="T31" fmla="*/ 0 h 232"/>
                  <a:gd name="T32" fmla="*/ 0 w 199"/>
                  <a:gd name="T33" fmla="*/ 0 h 232"/>
                  <a:gd name="T34" fmla="*/ 0 w 199"/>
                  <a:gd name="T35" fmla="*/ 0 h 232"/>
                  <a:gd name="T36" fmla="*/ 0 w 199"/>
                  <a:gd name="T37" fmla="*/ 0 h 232"/>
                  <a:gd name="T38" fmla="*/ 0 w 199"/>
                  <a:gd name="T39" fmla="*/ 0 h 232"/>
                  <a:gd name="T40" fmla="*/ 0 w 199"/>
                  <a:gd name="T41" fmla="*/ 0 h 232"/>
                  <a:gd name="T42" fmla="*/ 0 w 199"/>
                  <a:gd name="T43" fmla="*/ 0 h 232"/>
                  <a:gd name="T44" fmla="*/ 0 w 199"/>
                  <a:gd name="T45" fmla="*/ 0 h 232"/>
                  <a:gd name="T46" fmla="*/ 0 w 199"/>
                  <a:gd name="T47" fmla="*/ 0 h 232"/>
                  <a:gd name="T48" fmla="*/ 0 w 199"/>
                  <a:gd name="T49" fmla="*/ 0 h 232"/>
                  <a:gd name="T50" fmla="*/ 0 w 199"/>
                  <a:gd name="T51" fmla="*/ 0 h 232"/>
                  <a:gd name="T52" fmla="*/ 0 w 199"/>
                  <a:gd name="T53" fmla="*/ 0 h 232"/>
                  <a:gd name="T54" fmla="*/ 0 w 199"/>
                  <a:gd name="T55" fmla="*/ 0 h 232"/>
                  <a:gd name="T56" fmla="*/ 0 w 199"/>
                  <a:gd name="T57" fmla="*/ 0 h 232"/>
                  <a:gd name="T58" fmla="*/ 0 w 199"/>
                  <a:gd name="T59" fmla="*/ 0 h 232"/>
                  <a:gd name="T60" fmla="*/ 0 w 199"/>
                  <a:gd name="T61" fmla="*/ 0 h 232"/>
                  <a:gd name="T62" fmla="*/ 0 w 199"/>
                  <a:gd name="T63" fmla="*/ 0 h 232"/>
                  <a:gd name="T64" fmla="*/ 0 w 199"/>
                  <a:gd name="T65" fmla="*/ 0 h 232"/>
                  <a:gd name="T66" fmla="*/ 0 w 199"/>
                  <a:gd name="T67" fmla="*/ 0 h 232"/>
                  <a:gd name="T68" fmla="*/ 0 w 199"/>
                  <a:gd name="T69" fmla="*/ 0 h 232"/>
                  <a:gd name="T70" fmla="*/ 0 w 199"/>
                  <a:gd name="T71" fmla="*/ 0 h 232"/>
                  <a:gd name="T72" fmla="*/ 0 w 199"/>
                  <a:gd name="T73" fmla="*/ 0 h 232"/>
                  <a:gd name="T74" fmla="*/ 0 w 199"/>
                  <a:gd name="T75" fmla="*/ 0 h 232"/>
                  <a:gd name="T76" fmla="*/ 0 w 199"/>
                  <a:gd name="T77" fmla="*/ 0 h 232"/>
                  <a:gd name="T78" fmla="*/ 0 w 199"/>
                  <a:gd name="T79" fmla="*/ 0 h 232"/>
                  <a:gd name="T80" fmla="*/ 0 w 199"/>
                  <a:gd name="T81" fmla="*/ 0 h 232"/>
                  <a:gd name="T82" fmla="*/ 0 w 199"/>
                  <a:gd name="T83" fmla="*/ 0 h 232"/>
                  <a:gd name="T84" fmla="*/ 0 w 199"/>
                  <a:gd name="T85" fmla="*/ 0 h 232"/>
                  <a:gd name="T86" fmla="*/ 0 w 199"/>
                  <a:gd name="T87" fmla="*/ 0 h 232"/>
                  <a:gd name="T88" fmla="*/ 0 w 199"/>
                  <a:gd name="T89" fmla="*/ 0 h 232"/>
                  <a:gd name="T90" fmla="*/ 0 w 199"/>
                  <a:gd name="T91" fmla="*/ 0 h 232"/>
                  <a:gd name="T92" fmla="*/ 0 w 199"/>
                  <a:gd name="T93" fmla="*/ 0 h 232"/>
                  <a:gd name="T94" fmla="*/ 0 w 199"/>
                  <a:gd name="T95" fmla="*/ 0 h 232"/>
                  <a:gd name="T96" fmla="*/ 0 w 199"/>
                  <a:gd name="T97" fmla="*/ 0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4" name="Freeform 615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0 w 128"/>
                  <a:gd name="T1" fmla="*/ 0 h 180"/>
                  <a:gd name="T2" fmla="*/ 0 w 128"/>
                  <a:gd name="T3" fmla="*/ 0 h 180"/>
                  <a:gd name="T4" fmla="*/ 0 w 128"/>
                  <a:gd name="T5" fmla="*/ 0 h 180"/>
                  <a:gd name="T6" fmla="*/ 0 w 128"/>
                  <a:gd name="T7" fmla="*/ 0 h 180"/>
                  <a:gd name="T8" fmla="*/ 0 w 128"/>
                  <a:gd name="T9" fmla="*/ 0 h 180"/>
                  <a:gd name="T10" fmla="*/ 0 w 128"/>
                  <a:gd name="T11" fmla="*/ 0 h 180"/>
                  <a:gd name="T12" fmla="*/ 0 w 128"/>
                  <a:gd name="T13" fmla="*/ 0 h 180"/>
                  <a:gd name="T14" fmla="*/ 0 w 128"/>
                  <a:gd name="T15" fmla="*/ 0 h 180"/>
                  <a:gd name="T16" fmla="*/ 0 w 128"/>
                  <a:gd name="T17" fmla="*/ 0 h 180"/>
                  <a:gd name="T18" fmla="*/ 0 w 128"/>
                  <a:gd name="T19" fmla="*/ 0 h 180"/>
                  <a:gd name="T20" fmla="*/ 0 w 128"/>
                  <a:gd name="T21" fmla="*/ 0 h 180"/>
                  <a:gd name="T22" fmla="*/ 0 w 128"/>
                  <a:gd name="T23" fmla="*/ 0 h 180"/>
                  <a:gd name="T24" fmla="*/ 0 w 128"/>
                  <a:gd name="T25" fmla="*/ 0 h 180"/>
                  <a:gd name="T26" fmla="*/ 0 w 128"/>
                  <a:gd name="T27" fmla="*/ 0 h 180"/>
                  <a:gd name="T28" fmla="*/ 0 w 128"/>
                  <a:gd name="T29" fmla="*/ 0 h 180"/>
                  <a:gd name="T30" fmla="*/ 0 w 128"/>
                  <a:gd name="T31" fmla="*/ 0 h 180"/>
                  <a:gd name="T32" fmla="*/ 0 w 128"/>
                  <a:gd name="T33" fmla="*/ 0 h 180"/>
                  <a:gd name="T34" fmla="*/ 0 w 128"/>
                  <a:gd name="T35" fmla="*/ 0 h 180"/>
                  <a:gd name="T36" fmla="*/ 0 w 128"/>
                  <a:gd name="T37" fmla="*/ 0 h 180"/>
                  <a:gd name="T38" fmla="*/ 0 w 128"/>
                  <a:gd name="T39" fmla="*/ 0 h 180"/>
                  <a:gd name="T40" fmla="*/ 0 w 128"/>
                  <a:gd name="T41" fmla="*/ 0 h 180"/>
                  <a:gd name="T42" fmla="*/ 0 w 128"/>
                  <a:gd name="T43" fmla="*/ 0 h 180"/>
                  <a:gd name="T44" fmla="*/ 0 w 128"/>
                  <a:gd name="T45" fmla="*/ 0 h 180"/>
                  <a:gd name="T46" fmla="*/ 0 w 128"/>
                  <a:gd name="T47" fmla="*/ 0 h 180"/>
                  <a:gd name="T48" fmla="*/ 0 w 128"/>
                  <a:gd name="T49" fmla="*/ 0 h 180"/>
                  <a:gd name="T50" fmla="*/ 0 w 128"/>
                  <a:gd name="T51" fmla="*/ 0 h 180"/>
                  <a:gd name="T52" fmla="*/ 0 w 128"/>
                  <a:gd name="T53" fmla="*/ 0 h 180"/>
                  <a:gd name="T54" fmla="*/ 0 w 128"/>
                  <a:gd name="T55" fmla="*/ 0 h 180"/>
                  <a:gd name="T56" fmla="*/ 0 w 128"/>
                  <a:gd name="T57" fmla="*/ 0 h 180"/>
                  <a:gd name="T58" fmla="*/ 0 w 128"/>
                  <a:gd name="T59" fmla="*/ 0 h 180"/>
                  <a:gd name="T60" fmla="*/ 0 w 128"/>
                  <a:gd name="T61" fmla="*/ 0 h 180"/>
                  <a:gd name="T62" fmla="*/ 0 w 128"/>
                  <a:gd name="T63" fmla="*/ 0 h 180"/>
                  <a:gd name="T64" fmla="*/ 0 w 128"/>
                  <a:gd name="T65" fmla="*/ 0 h 180"/>
                  <a:gd name="T66" fmla="*/ 0 w 128"/>
                  <a:gd name="T67" fmla="*/ 0 h 180"/>
                  <a:gd name="T68" fmla="*/ 0 w 128"/>
                  <a:gd name="T69" fmla="*/ 0 h 180"/>
                  <a:gd name="T70" fmla="*/ 0 w 128"/>
                  <a:gd name="T71" fmla="*/ 0 h 180"/>
                  <a:gd name="T72" fmla="*/ 0 w 128"/>
                  <a:gd name="T73" fmla="*/ 0 h 180"/>
                  <a:gd name="T74" fmla="*/ 0 w 128"/>
                  <a:gd name="T75" fmla="*/ 0 h 180"/>
                  <a:gd name="T76" fmla="*/ 0 w 128"/>
                  <a:gd name="T77" fmla="*/ 0 h 180"/>
                  <a:gd name="T78" fmla="*/ 0 w 128"/>
                  <a:gd name="T79" fmla="*/ 0 h 180"/>
                  <a:gd name="T80" fmla="*/ 0 w 128"/>
                  <a:gd name="T81" fmla="*/ 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5" name="Freeform 616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0 w 322"/>
                  <a:gd name="T1" fmla="*/ 0 h 378"/>
                  <a:gd name="T2" fmla="*/ 0 w 322"/>
                  <a:gd name="T3" fmla="*/ 0 h 378"/>
                  <a:gd name="T4" fmla="*/ 0 w 322"/>
                  <a:gd name="T5" fmla="*/ 0 h 378"/>
                  <a:gd name="T6" fmla="*/ 0 w 322"/>
                  <a:gd name="T7" fmla="*/ 0 h 378"/>
                  <a:gd name="T8" fmla="*/ 0 w 322"/>
                  <a:gd name="T9" fmla="*/ 0 h 378"/>
                  <a:gd name="T10" fmla="*/ 0 w 322"/>
                  <a:gd name="T11" fmla="*/ 0 h 378"/>
                  <a:gd name="T12" fmla="*/ 0 w 322"/>
                  <a:gd name="T13" fmla="*/ 0 h 378"/>
                  <a:gd name="T14" fmla="*/ 0 w 322"/>
                  <a:gd name="T15" fmla="*/ 0 h 378"/>
                  <a:gd name="T16" fmla="*/ 0 w 322"/>
                  <a:gd name="T17" fmla="*/ 0 h 378"/>
                  <a:gd name="T18" fmla="*/ 0 w 322"/>
                  <a:gd name="T19" fmla="*/ 0 h 378"/>
                  <a:gd name="T20" fmla="*/ 0 w 322"/>
                  <a:gd name="T21" fmla="*/ 0 h 378"/>
                  <a:gd name="T22" fmla="*/ 0 w 322"/>
                  <a:gd name="T23" fmla="*/ 0 h 378"/>
                  <a:gd name="T24" fmla="*/ 0 w 322"/>
                  <a:gd name="T25" fmla="*/ 0 h 378"/>
                  <a:gd name="T26" fmla="*/ 0 w 322"/>
                  <a:gd name="T27" fmla="*/ 0 h 378"/>
                  <a:gd name="T28" fmla="*/ 0 w 322"/>
                  <a:gd name="T29" fmla="*/ 0 h 378"/>
                  <a:gd name="T30" fmla="*/ 0 w 322"/>
                  <a:gd name="T31" fmla="*/ 0 h 378"/>
                  <a:gd name="T32" fmla="*/ 0 w 322"/>
                  <a:gd name="T33" fmla="*/ 0 h 378"/>
                  <a:gd name="T34" fmla="*/ 0 w 322"/>
                  <a:gd name="T35" fmla="*/ 0 h 378"/>
                  <a:gd name="T36" fmla="*/ 0 w 322"/>
                  <a:gd name="T37" fmla="*/ 0 h 378"/>
                  <a:gd name="T38" fmla="*/ 0 w 322"/>
                  <a:gd name="T39" fmla="*/ 0 h 378"/>
                  <a:gd name="T40" fmla="*/ 0 w 322"/>
                  <a:gd name="T41" fmla="*/ 0 h 378"/>
                  <a:gd name="T42" fmla="*/ 0 w 322"/>
                  <a:gd name="T43" fmla="*/ 0 h 378"/>
                  <a:gd name="T44" fmla="*/ 0 w 322"/>
                  <a:gd name="T45" fmla="*/ 0 h 378"/>
                  <a:gd name="T46" fmla="*/ 0 w 322"/>
                  <a:gd name="T47" fmla="*/ 0 h 378"/>
                  <a:gd name="T48" fmla="*/ 0 w 322"/>
                  <a:gd name="T49" fmla="*/ 0 h 378"/>
                  <a:gd name="T50" fmla="*/ 0 w 322"/>
                  <a:gd name="T51" fmla="*/ 0 h 378"/>
                  <a:gd name="T52" fmla="*/ 0 w 322"/>
                  <a:gd name="T53" fmla="*/ 0 h 378"/>
                  <a:gd name="T54" fmla="*/ 0 w 322"/>
                  <a:gd name="T55" fmla="*/ 0 h 378"/>
                  <a:gd name="T56" fmla="*/ 0 w 322"/>
                  <a:gd name="T57" fmla="*/ 0 h 378"/>
                  <a:gd name="T58" fmla="*/ 0 w 322"/>
                  <a:gd name="T59" fmla="*/ 0 h 378"/>
                  <a:gd name="T60" fmla="*/ 0 w 322"/>
                  <a:gd name="T61" fmla="*/ 0 h 378"/>
                  <a:gd name="T62" fmla="*/ 0 w 322"/>
                  <a:gd name="T63" fmla="*/ 0 h 378"/>
                  <a:gd name="T64" fmla="*/ 0 w 322"/>
                  <a:gd name="T65" fmla="*/ 0 h 378"/>
                  <a:gd name="T66" fmla="*/ 0 w 322"/>
                  <a:gd name="T67" fmla="*/ 0 h 378"/>
                  <a:gd name="T68" fmla="*/ 0 w 322"/>
                  <a:gd name="T69" fmla="*/ 0 h 378"/>
                  <a:gd name="T70" fmla="*/ 0 w 322"/>
                  <a:gd name="T71" fmla="*/ 0 h 378"/>
                  <a:gd name="T72" fmla="*/ 0 w 322"/>
                  <a:gd name="T73" fmla="*/ 0 h 378"/>
                  <a:gd name="T74" fmla="*/ 0 w 322"/>
                  <a:gd name="T75" fmla="*/ 0 h 378"/>
                  <a:gd name="T76" fmla="*/ 0 w 322"/>
                  <a:gd name="T77" fmla="*/ 0 h 378"/>
                  <a:gd name="T78" fmla="*/ 0 w 322"/>
                  <a:gd name="T79" fmla="*/ 0 h 378"/>
                  <a:gd name="T80" fmla="*/ 0 w 322"/>
                  <a:gd name="T81" fmla="*/ 0 h 378"/>
                  <a:gd name="T82" fmla="*/ 0 w 322"/>
                  <a:gd name="T83" fmla="*/ 0 h 378"/>
                  <a:gd name="T84" fmla="*/ 0 w 322"/>
                  <a:gd name="T85" fmla="*/ 0 h 378"/>
                  <a:gd name="T86" fmla="*/ 0 w 322"/>
                  <a:gd name="T87" fmla="*/ 0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6" name="Freeform 617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0 w 283"/>
                  <a:gd name="T1" fmla="*/ 0 h 252"/>
                  <a:gd name="T2" fmla="*/ 0 w 283"/>
                  <a:gd name="T3" fmla="*/ 0 h 252"/>
                  <a:gd name="T4" fmla="*/ 0 w 283"/>
                  <a:gd name="T5" fmla="*/ 0 h 252"/>
                  <a:gd name="T6" fmla="*/ 0 w 283"/>
                  <a:gd name="T7" fmla="*/ 0 h 252"/>
                  <a:gd name="T8" fmla="*/ 0 w 283"/>
                  <a:gd name="T9" fmla="*/ 0 h 252"/>
                  <a:gd name="T10" fmla="*/ 0 w 283"/>
                  <a:gd name="T11" fmla="*/ 0 h 252"/>
                  <a:gd name="T12" fmla="*/ 0 w 283"/>
                  <a:gd name="T13" fmla="*/ 0 h 252"/>
                  <a:gd name="T14" fmla="*/ 0 w 283"/>
                  <a:gd name="T15" fmla="*/ 0 h 252"/>
                  <a:gd name="T16" fmla="*/ 0 w 283"/>
                  <a:gd name="T17" fmla="*/ 0 h 252"/>
                  <a:gd name="T18" fmla="*/ 0 w 283"/>
                  <a:gd name="T19" fmla="*/ 0 h 252"/>
                  <a:gd name="T20" fmla="*/ 0 w 283"/>
                  <a:gd name="T21" fmla="*/ 0 h 252"/>
                  <a:gd name="T22" fmla="*/ 0 w 283"/>
                  <a:gd name="T23" fmla="*/ 0 h 252"/>
                  <a:gd name="T24" fmla="*/ 0 w 283"/>
                  <a:gd name="T25" fmla="*/ 0 h 252"/>
                  <a:gd name="T26" fmla="*/ 0 w 283"/>
                  <a:gd name="T27" fmla="*/ 0 h 252"/>
                  <a:gd name="T28" fmla="*/ 0 w 283"/>
                  <a:gd name="T29" fmla="*/ 0 h 252"/>
                  <a:gd name="T30" fmla="*/ 0 w 283"/>
                  <a:gd name="T31" fmla="*/ 0 h 252"/>
                  <a:gd name="T32" fmla="*/ 0 w 283"/>
                  <a:gd name="T33" fmla="*/ 0 h 252"/>
                  <a:gd name="T34" fmla="*/ 0 w 283"/>
                  <a:gd name="T35" fmla="*/ 0 h 252"/>
                  <a:gd name="T36" fmla="*/ 0 w 283"/>
                  <a:gd name="T37" fmla="*/ 0 h 252"/>
                  <a:gd name="T38" fmla="*/ 0 w 283"/>
                  <a:gd name="T39" fmla="*/ 0 h 252"/>
                  <a:gd name="T40" fmla="*/ 0 w 283"/>
                  <a:gd name="T41" fmla="*/ 0 h 252"/>
                  <a:gd name="T42" fmla="*/ 0 w 283"/>
                  <a:gd name="T43" fmla="*/ 0 h 252"/>
                  <a:gd name="T44" fmla="*/ 0 w 283"/>
                  <a:gd name="T45" fmla="*/ 0 h 252"/>
                  <a:gd name="T46" fmla="*/ 0 w 283"/>
                  <a:gd name="T47" fmla="*/ 0 h 252"/>
                  <a:gd name="T48" fmla="*/ 0 w 283"/>
                  <a:gd name="T49" fmla="*/ 0 h 252"/>
                  <a:gd name="T50" fmla="*/ 0 w 283"/>
                  <a:gd name="T51" fmla="*/ 0 h 252"/>
                  <a:gd name="T52" fmla="*/ 0 w 283"/>
                  <a:gd name="T53" fmla="*/ 0 h 252"/>
                  <a:gd name="T54" fmla="*/ 0 w 283"/>
                  <a:gd name="T55" fmla="*/ 0 h 252"/>
                  <a:gd name="T56" fmla="*/ 0 w 283"/>
                  <a:gd name="T57" fmla="*/ 0 h 252"/>
                  <a:gd name="T58" fmla="*/ 0 w 283"/>
                  <a:gd name="T59" fmla="*/ 0 h 252"/>
                  <a:gd name="T60" fmla="*/ 0 w 283"/>
                  <a:gd name="T61" fmla="*/ 0 h 252"/>
                  <a:gd name="T62" fmla="*/ 0 w 283"/>
                  <a:gd name="T63" fmla="*/ 0 h 252"/>
                  <a:gd name="T64" fmla="*/ 0 w 283"/>
                  <a:gd name="T65" fmla="*/ 0 h 252"/>
                  <a:gd name="T66" fmla="*/ 0 w 283"/>
                  <a:gd name="T67" fmla="*/ 0 h 252"/>
                  <a:gd name="T68" fmla="*/ 0 w 283"/>
                  <a:gd name="T69" fmla="*/ 0 h 252"/>
                  <a:gd name="T70" fmla="*/ 0 w 283"/>
                  <a:gd name="T71" fmla="*/ 0 h 252"/>
                  <a:gd name="T72" fmla="*/ 0 w 283"/>
                  <a:gd name="T73" fmla="*/ 0 h 252"/>
                  <a:gd name="T74" fmla="*/ 0 w 283"/>
                  <a:gd name="T75" fmla="*/ 0 h 252"/>
                  <a:gd name="T76" fmla="*/ 0 w 283"/>
                  <a:gd name="T77" fmla="*/ 0 h 252"/>
                  <a:gd name="T78" fmla="*/ 0 w 283"/>
                  <a:gd name="T79" fmla="*/ 0 h 252"/>
                  <a:gd name="T80" fmla="*/ 0 w 283"/>
                  <a:gd name="T81" fmla="*/ 0 h 252"/>
                  <a:gd name="T82" fmla="*/ 0 w 283"/>
                  <a:gd name="T83" fmla="*/ 0 h 252"/>
                  <a:gd name="T84" fmla="*/ 0 w 283"/>
                  <a:gd name="T85" fmla="*/ 0 h 252"/>
                  <a:gd name="T86" fmla="*/ 0 w 283"/>
                  <a:gd name="T87" fmla="*/ 0 h 252"/>
                  <a:gd name="T88" fmla="*/ 0 w 283"/>
                  <a:gd name="T89" fmla="*/ 0 h 252"/>
                  <a:gd name="T90" fmla="*/ 0 w 283"/>
                  <a:gd name="T91" fmla="*/ 0 h 252"/>
                  <a:gd name="T92" fmla="*/ 0 w 283"/>
                  <a:gd name="T93" fmla="*/ 0 h 252"/>
                  <a:gd name="T94" fmla="*/ 0 w 283"/>
                  <a:gd name="T95" fmla="*/ 0 h 252"/>
                  <a:gd name="T96" fmla="*/ 0 w 283"/>
                  <a:gd name="T97" fmla="*/ 0 h 252"/>
                  <a:gd name="T98" fmla="*/ 0 w 283"/>
                  <a:gd name="T99" fmla="*/ 0 h 252"/>
                  <a:gd name="T100" fmla="*/ 0 w 283"/>
                  <a:gd name="T101" fmla="*/ 0 h 252"/>
                  <a:gd name="T102" fmla="*/ 0 w 283"/>
                  <a:gd name="T103" fmla="*/ 0 h 252"/>
                  <a:gd name="T104" fmla="*/ 0 w 283"/>
                  <a:gd name="T105" fmla="*/ 0 h 252"/>
                  <a:gd name="T106" fmla="*/ 0 w 283"/>
                  <a:gd name="T107" fmla="*/ 0 h 252"/>
                  <a:gd name="T108" fmla="*/ 0 w 283"/>
                  <a:gd name="T109" fmla="*/ 0 h 252"/>
                  <a:gd name="T110" fmla="*/ 0 w 283"/>
                  <a:gd name="T111" fmla="*/ 0 h 252"/>
                  <a:gd name="T112" fmla="*/ 0 w 283"/>
                  <a:gd name="T113" fmla="*/ 0 h 252"/>
                  <a:gd name="T114" fmla="*/ 0 w 283"/>
                  <a:gd name="T115" fmla="*/ 0 h 252"/>
                  <a:gd name="T116" fmla="*/ 0 w 283"/>
                  <a:gd name="T117" fmla="*/ 0 h 252"/>
                  <a:gd name="T118" fmla="*/ 0 w 283"/>
                  <a:gd name="T119" fmla="*/ 0 h 252"/>
                  <a:gd name="T120" fmla="*/ 0 w 283"/>
                  <a:gd name="T121" fmla="*/ 0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7" name="Freeform 618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0 h 238"/>
                  <a:gd name="T2" fmla="*/ 0 w 114"/>
                  <a:gd name="T3" fmla="*/ 0 h 238"/>
                  <a:gd name="T4" fmla="*/ 0 w 114"/>
                  <a:gd name="T5" fmla="*/ 0 h 238"/>
                  <a:gd name="T6" fmla="*/ 0 w 114"/>
                  <a:gd name="T7" fmla="*/ 0 h 238"/>
                  <a:gd name="T8" fmla="*/ 0 w 114"/>
                  <a:gd name="T9" fmla="*/ 0 h 238"/>
                  <a:gd name="T10" fmla="*/ 0 w 114"/>
                  <a:gd name="T11" fmla="*/ 0 h 238"/>
                  <a:gd name="T12" fmla="*/ 0 w 114"/>
                  <a:gd name="T13" fmla="*/ 0 h 238"/>
                  <a:gd name="T14" fmla="*/ 0 w 114"/>
                  <a:gd name="T15" fmla="*/ 0 h 238"/>
                  <a:gd name="T16" fmla="*/ 0 w 114"/>
                  <a:gd name="T17" fmla="*/ 0 h 238"/>
                  <a:gd name="T18" fmla="*/ 0 w 114"/>
                  <a:gd name="T19" fmla="*/ 0 h 238"/>
                  <a:gd name="T20" fmla="*/ 0 w 114"/>
                  <a:gd name="T21" fmla="*/ 0 h 238"/>
                  <a:gd name="T22" fmla="*/ 0 w 114"/>
                  <a:gd name="T23" fmla="*/ 0 h 238"/>
                  <a:gd name="T24" fmla="*/ 0 w 114"/>
                  <a:gd name="T25" fmla="*/ 0 h 238"/>
                  <a:gd name="T26" fmla="*/ 0 w 114"/>
                  <a:gd name="T27" fmla="*/ 0 h 238"/>
                  <a:gd name="T28" fmla="*/ 0 w 114"/>
                  <a:gd name="T29" fmla="*/ 0 h 238"/>
                  <a:gd name="T30" fmla="*/ 0 w 114"/>
                  <a:gd name="T31" fmla="*/ 0 h 238"/>
                  <a:gd name="T32" fmla="*/ 0 w 114"/>
                  <a:gd name="T33" fmla="*/ 0 h 238"/>
                  <a:gd name="T34" fmla="*/ 0 w 114"/>
                  <a:gd name="T35" fmla="*/ 0 h 238"/>
                  <a:gd name="T36" fmla="*/ 0 w 114"/>
                  <a:gd name="T37" fmla="*/ 0 h 238"/>
                  <a:gd name="T38" fmla="*/ 0 w 114"/>
                  <a:gd name="T39" fmla="*/ 0 h 238"/>
                  <a:gd name="T40" fmla="*/ 0 w 114"/>
                  <a:gd name="T41" fmla="*/ 0 h 238"/>
                  <a:gd name="T42" fmla="*/ 0 w 114"/>
                  <a:gd name="T43" fmla="*/ 0 h 238"/>
                  <a:gd name="T44" fmla="*/ 0 w 114"/>
                  <a:gd name="T45" fmla="*/ 0 h 238"/>
                  <a:gd name="T46" fmla="*/ 0 w 114"/>
                  <a:gd name="T47" fmla="*/ 0 h 238"/>
                  <a:gd name="T48" fmla="*/ 0 w 114"/>
                  <a:gd name="T49" fmla="*/ 0 h 238"/>
                  <a:gd name="T50" fmla="*/ 0 w 114"/>
                  <a:gd name="T51" fmla="*/ 0 h 238"/>
                  <a:gd name="T52" fmla="*/ 0 w 114"/>
                  <a:gd name="T53" fmla="*/ 0 h 238"/>
                  <a:gd name="T54" fmla="*/ 0 w 114"/>
                  <a:gd name="T55" fmla="*/ 0 h 238"/>
                  <a:gd name="T56" fmla="*/ 0 w 114"/>
                  <a:gd name="T57" fmla="*/ 0 h 238"/>
                  <a:gd name="T58" fmla="*/ 0 w 114"/>
                  <a:gd name="T59" fmla="*/ 0 h 238"/>
                  <a:gd name="T60" fmla="*/ 0 w 114"/>
                  <a:gd name="T61" fmla="*/ 0 h 238"/>
                  <a:gd name="T62" fmla="*/ 0 w 114"/>
                  <a:gd name="T63" fmla="*/ 0 h 238"/>
                  <a:gd name="T64" fmla="*/ 0 w 114"/>
                  <a:gd name="T65" fmla="*/ 0 h 238"/>
                  <a:gd name="T66" fmla="*/ 0 w 114"/>
                  <a:gd name="T67" fmla="*/ 0 h 238"/>
                  <a:gd name="T68" fmla="*/ 0 w 114"/>
                  <a:gd name="T69" fmla="*/ 0 h 238"/>
                  <a:gd name="T70" fmla="*/ 0 w 114"/>
                  <a:gd name="T71" fmla="*/ 0 h 238"/>
                  <a:gd name="T72" fmla="*/ 0 w 114"/>
                  <a:gd name="T73" fmla="*/ 0 h 238"/>
                  <a:gd name="T74" fmla="*/ 0 w 114"/>
                  <a:gd name="T75" fmla="*/ 0 h 238"/>
                  <a:gd name="T76" fmla="*/ 0 w 114"/>
                  <a:gd name="T77" fmla="*/ 0 h 238"/>
                  <a:gd name="T78" fmla="*/ 0 w 114"/>
                  <a:gd name="T79" fmla="*/ 0 h 238"/>
                  <a:gd name="T80" fmla="*/ 0 w 114"/>
                  <a:gd name="T81" fmla="*/ 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8" name="Freeform 619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0 w 246"/>
                  <a:gd name="T1" fmla="*/ 0 h 310"/>
                  <a:gd name="T2" fmla="*/ 0 w 246"/>
                  <a:gd name="T3" fmla="*/ 0 h 310"/>
                  <a:gd name="T4" fmla="*/ 0 w 246"/>
                  <a:gd name="T5" fmla="*/ 0 h 310"/>
                  <a:gd name="T6" fmla="*/ 0 w 246"/>
                  <a:gd name="T7" fmla="*/ 0 h 310"/>
                  <a:gd name="T8" fmla="*/ 0 w 246"/>
                  <a:gd name="T9" fmla="*/ 0 h 310"/>
                  <a:gd name="T10" fmla="*/ 0 w 246"/>
                  <a:gd name="T11" fmla="*/ 0 h 310"/>
                  <a:gd name="T12" fmla="*/ 0 w 246"/>
                  <a:gd name="T13" fmla="*/ 0 h 310"/>
                  <a:gd name="T14" fmla="*/ 0 w 246"/>
                  <a:gd name="T15" fmla="*/ 0 h 310"/>
                  <a:gd name="T16" fmla="*/ 0 w 246"/>
                  <a:gd name="T17" fmla="*/ 0 h 310"/>
                  <a:gd name="T18" fmla="*/ 0 w 246"/>
                  <a:gd name="T19" fmla="*/ 0 h 310"/>
                  <a:gd name="T20" fmla="*/ 0 w 246"/>
                  <a:gd name="T21" fmla="*/ 0 h 310"/>
                  <a:gd name="T22" fmla="*/ 0 w 246"/>
                  <a:gd name="T23" fmla="*/ 0 h 310"/>
                  <a:gd name="T24" fmla="*/ 0 w 246"/>
                  <a:gd name="T25" fmla="*/ 0 h 310"/>
                  <a:gd name="T26" fmla="*/ 0 w 246"/>
                  <a:gd name="T27" fmla="*/ 0 h 310"/>
                  <a:gd name="T28" fmla="*/ 0 w 246"/>
                  <a:gd name="T29" fmla="*/ 0 h 310"/>
                  <a:gd name="T30" fmla="*/ 0 w 246"/>
                  <a:gd name="T31" fmla="*/ 0 h 310"/>
                  <a:gd name="T32" fmla="*/ 0 w 246"/>
                  <a:gd name="T33" fmla="*/ 0 h 310"/>
                  <a:gd name="T34" fmla="*/ 0 w 246"/>
                  <a:gd name="T35" fmla="*/ 0 h 310"/>
                  <a:gd name="T36" fmla="*/ 0 w 246"/>
                  <a:gd name="T37" fmla="*/ 0 h 310"/>
                  <a:gd name="T38" fmla="*/ 0 w 246"/>
                  <a:gd name="T39" fmla="*/ 0 h 310"/>
                  <a:gd name="T40" fmla="*/ 0 w 246"/>
                  <a:gd name="T41" fmla="*/ 0 h 310"/>
                  <a:gd name="T42" fmla="*/ 0 w 246"/>
                  <a:gd name="T43" fmla="*/ 0 h 310"/>
                  <a:gd name="T44" fmla="*/ 0 w 246"/>
                  <a:gd name="T45" fmla="*/ 0 h 310"/>
                  <a:gd name="T46" fmla="*/ 0 w 246"/>
                  <a:gd name="T47" fmla="*/ 0 h 310"/>
                  <a:gd name="T48" fmla="*/ 0 w 246"/>
                  <a:gd name="T49" fmla="*/ 0 h 310"/>
                  <a:gd name="T50" fmla="*/ 0 w 246"/>
                  <a:gd name="T51" fmla="*/ 0 h 310"/>
                  <a:gd name="T52" fmla="*/ 0 w 246"/>
                  <a:gd name="T53" fmla="*/ 0 h 310"/>
                  <a:gd name="T54" fmla="*/ 0 w 246"/>
                  <a:gd name="T55" fmla="*/ 0 h 310"/>
                  <a:gd name="T56" fmla="*/ 0 w 246"/>
                  <a:gd name="T57" fmla="*/ 0 h 310"/>
                  <a:gd name="T58" fmla="*/ 0 w 246"/>
                  <a:gd name="T59" fmla="*/ 0 h 310"/>
                  <a:gd name="T60" fmla="*/ 0 w 246"/>
                  <a:gd name="T61" fmla="*/ 0 h 310"/>
                  <a:gd name="T62" fmla="*/ 0 w 246"/>
                  <a:gd name="T63" fmla="*/ 0 h 310"/>
                  <a:gd name="T64" fmla="*/ 0 w 246"/>
                  <a:gd name="T65" fmla="*/ 0 h 310"/>
                  <a:gd name="T66" fmla="*/ 0 w 246"/>
                  <a:gd name="T67" fmla="*/ 0 h 310"/>
                  <a:gd name="T68" fmla="*/ 0 w 246"/>
                  <a:gd name="T69" fmla="*/ 0 h 310"/>
                  <a:gd name="T70" fmla="*/ 0 w 246"/>
                  <a:gd name="T71" fmla="*/ 0 h 310"/>
                  <a:gd name="T72" fmla="*/ 0 w 246"/>
                  <a:gd name="T73" fmla="*/ 0 h 310"/>
                  <a:gd name="T74" fmla="*/ 0 w 246"/>
                  <a:gd name="T75" fmla="*/ 0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9" name="Freeform 620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0 w 83"/>
                  <a:gd name="T1" fmla="*/ 0 h 187"/>
                  <a:gd name="T2" fmla="*/ 0 w 83"/>
                  <a:gd name="T3" fmla="*/ 0 h 187"/>
                  <a:gd name="T4" fmla="*/ 0 w 83"/>
                  <a:gd name="T5" fmla="*/ 0 h 187"/>
                  <a:gd name="T6" fmla="*/ 0 w 83"/>
                  <a:gd name="T7" fmla="*/ 0 h 187"/>
                  <a:gd name="T8" fmla="*/ 0 w 83"/>
                  <a:gd name="T9" fmla="*/ 0 h 187"/>
                  <a:gd name="T10" fmla="*/ 0 w 83"/>
                  <a:gd name="T11" fmla="*/ 0 h 187"/>
                  <a:gd name="T12" fmla="*/ 0 w 83"/>
                  <a:gd name="T13" fmla="*/ 0 h 187"/>
                  <a:gd name="T14" fmla="*/ 0 w 83"/>
                  <a:gd name="T15" fmla="*/ 0 h 187"/>
                  <a:gd name="T16" fmla="*/ 0 w 83"/>
                  <a:gd name="T17" fmla="*/ 0 h 187"/>
                  <a:gd name="T18" fmla="*/ 0 w 83"/>
                  <a:gd name="T19" fmla="*/ 0 h 187"/>
                  <a:gd name="T20" fmla="*/ 0 w 83"/>
                  <a:gd name="T21" fmla="*/ 0 h 187"/>
                  <a:gd name="T22" fmla="*/ 0 w 83"/>
                  <a:gd name="T23" fmla="*/ 0 h 187"/>
                  <a:gd name="T24" fmla="*/ 0 w 83"/>
                  <a:gd name="T25" fmla="*/ 0 h 187"/>
                  <a:gd name="T26" fmla="*/ 0 w 83"/>
                  <a:gd name="T27" fmla="*/ 0 h 187"/>
                  <a:gd name="T28" fmla="*/ 0 w 83"/>
                  <a:gd name="T29" fmla="*/ 0 h 187"/>
                  <a:gd name="T30" fmla="*/ 0 w 83"/>
                  <a:gd name="T31" fmla="*/ 0 h 187"/>
                  <a:gd name="T32" fmla="*/ 0 w 83"/>
                  <a:gd name="T33" fmla="*/ 0 h 187"/>
                  <a:gd name="T34" fmla="*/ 0 w 83"/>
                  <a:gd name="T35" fmla="*/ 0 h 187"/>
                  <a:gd name="T36" fmla="*/ 0 w 83"/>
                  <a:gd name="T37" fmla="*/ 0 h 187"/>
                  <a:gd name="T38" fmla="*/ 0 w 83"/>
                  <a:gd name="T39" fmla="*/ 0 h 187"/>
                  <a:gd name="T40" fmla="*/ 0 w 83"/>
                  <a:gd name="T41" fmla="*/ 0 h 187"/>
                  <a:gd name="T42" fmla="*/ 0 w 83"/>
                  <a:gd name="T43" fmla="*/ 0 h 187"/>
                  <a:gd name="T44" fmla="*/ 0 w 83"/>
                  <a:gd name="T45" fmla="*/ 0 h 187"/>
                  <a:gd name="T46" fmla="*/ 0 w 83"/>
                  <a:gd name="T47" fmla="*/ 0 h 187"/>
                  <a:gd name="T48" fmla="*/ 0 w 83"/>
                  <a:gd name="T49" fmla="*/ 0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0" name="Freeform 621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0 w 44"/>
                  <a:gd name="T1" fmla="*/ 0 h 94"/>
                  <a:gd name="T2" fmla="*/ 0 w 44"/>
                  <a:gd name="T3" fmla="*/ 0 h 94"/>
                  <a:gd name="T4" fmla="*/ 0 w 44"/>
                  <a:gd name="T5" fmla="*/ 0 h 94"/>
                  <a:gd name="T6" fmla="*/ 0 w 44"/>
                  <a:gd name="T7" fmla="*/ 0 h 94"/>
                  <a:gd name="T8" fmla="*/ 0 w 44"/>
                  <a:gd name="T9" fmla="*/ 0 h 94"/>
                  <a:gd name="T10" fmla="*/ 0 w 44"/>
                  <a:gd name="T11" fmla="*/ 0 h 94"/>
                  <a:gd name="T12" fmla="*/ 0 w 44"/>
                  <a:gd name="T13" fmla="*/ 0 h 94"/>
                  <a:gd name="T14" fmla="*/ 0 w 44"/>
                  <a:gd name="T15" fmla="*/ 0 h 94"/>
                  <a:gd name="T16" fmla="*/ 0 w 44"/>
                  <a:gd name="T17" fmla="*/ 0 h 94"/>
                  <a:gd name="T18" fmla="*/ 0 w 44"/>
                  <a:gd name="T19" fmla="*/ 0 h 94"/>
                  <a:gd name="T20" fmla="*/ 0 w 44"/>
                  <a:gd name="T21" fmla="*/ 0 h 94"/>
                  <a:gd name="T22" fmla="*/ 0 w 44"/>
                  <a:gd name="T23" fmla="*/ 0 h 94"/>
                  <a:gd name="T24" fmla="*/ 0 w 44"/>
                  <a:gd name="T25" fmla="*/ 0 h 94"/>
                  <a:gd name="T26" fmla="*/ 0 w 44"/>
                  <a:gd name="T27" fmla="*/ 0 h 94"/>
                  <a:gd name="T28" fmla="*/ 0 w 44"/>
                  <a:gd name="T29" fmla="*/ 0 h 94"/>
                  <a:gd name="T30" fmla="*/ 0 w 44"/>
                  <a:gd name="T31" fmla="*/ 0 h 94"/>
                  <a:gd name="T32" fmla="*/ 0 w 44"/>
                  <a:gd name="T33" fmla="*/ 0 h 94"/>
                  <a:gd name="T34" fmla="*/ 0 w 44"/>
                  <a:gd name="T35" fmla="*/ 0 h 94"/>
                  <a:gd name="T36" fmla="*/ 0 w 44"/>
                  <a:gd name="T37" fmla="*/ 0 h 94"/>
                  <a:gd name="T38" fmla="*/ 0 w 44"/>
                  <a:gd name="T39" fmla="*/ 0 h 94"/>
                  <a:gd name="T40" fmla="*/ 0 w 44"/>
                  <a:gd name="T41" fmla="*/ 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1" name="Freeform 622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0 w 38"/>
                  <a:gd name="T1" fmla="*/ 0 h 54"/>
                  <a:gd name="T2" fmla="*/ 0 w 38"/>
                  <a:gd name="T3" fmla="*/ 0 h 54"/>
                  <a:gd name="T4" fmla="*/ 0 w 38"/>
                  <a:gd name="T5" fmla="*/ 0 h 54"/>
                  <a:gd name="T6" fmla="*/ 0 w 38"/>
                  <a:gd name="T7" fmla="*/ 0 h 54"/>
                  <a:gd name="T8" fmla="*/ 0 w 38"/>
                  <a:gd name="T9" fmla="*/ 0 h 54"/>
                  <a:gd name="T10" fmla="*/ 0 w 38"/>
                  <a:gd name="T11" fmla="*/ 0 h 54"/>
                  <a:gd name="T12" fmla="*/ 0 w 38"/>
                  <a:gd name="T13" fmla="*/ 0 h 54"/>
                  <a:gd name="T14" fmla="*/ 0 w 38"/>
                  <a:gd name="T15" fmla="*/ 0 h 54"/>
                  <a:gd name="T16" fmla="*/ 0 w 38"/>
                  <a:gd name="T17" fmla="*/ 0 h 54"/>
                  <a:gd name="T18" fmla="*/ 0 w 38"/>
                  <a:gd name="T19" fmla="*/ 0 h 54"/>
                  <a:gd name="T20" fmla="*/ 0 w 38"/>
                  <a:gd name="T21" fmla="*/ 0 h 54"/>
                  <a:gd name="T22" fmla="*/ 0 w 38"/>
                  <a:gd name="T23" fmla="*/ 0 h 54"/>
                  <a:gd name="T24" fmla="*/ 0 w 38"/>
                  <a:gd name="T25" fmla="*/ 0 h 54"/>
                  <a:gd name="T26" fmla="*/ 0 w 38"/>
                  <a:gd name="T27" fmla="*/ 0 h 54"/>
                  <a:gd name="T28" fmla="*/ 0 w 38"/>
                  <a:gd name="T29" fmla="*/ 0 h 54"/>
                  <a:gd name="T30" fmla="*/ 0 w 38"/>
                  <a:gd name="T31" fmla="*/ 0 h 54"/>
                  <a:gd name="T32" fmla="*/ 0 w 38"/>
                  <a:gd name="T33" fmla="*/ 0 h 54"/>
                  <a:gd name="T34" fmla="*/ 0 w 38"/>
                  <a:gd name="T35" fmla="*/ 0 h 54"/>
                  <a:gd name="T36" fmla="*/ 0 w 38"/>
                  <a:gd name="T37" fmla="*/ 0 h 54"/>
                  <a:gd name="T38" fmla="*/ 0 w 38"/>
                  <a:gd name="T39" fmla="*/ 0 h 54"/>
                  <a:gd name="T40" fmla="*/ 0 w 38"/>
                  <a:gd name="T41" fmla="*/ 0 h 54"/>
                  <a:gd name="T42" fmla="*/ 0 w 38"/>
                  <a:gd name="T43" fmla="*/ 0 h 54"/>
                  <a:gd name="T44" fmla="*/ 0 w 38"/>
                  <a:gd name="T45" fmla="*/ 0 h 54"/>
                  <a:gd name="T46" fmla="*/ 0 w 38"/>
                  <a:gd name="T47" fmla="*/ 0 h 54"/>
                  <a:gd name="T48" fmla="*/ 0 w 38"/>
                  <a:gd name="T49" fmla="*/ 0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2" name="Freeform 623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0 w 52"/>
                  <a:gd name="T1" fmla="*/ 0 h 36"/>
                  <a:gd name="T2" fmla="*/ 0 w 52"/>
                  <a:gd name="T3" fmla="*/ 0 h 36"/>
                  <a:gd name="T4" fmla="*/ 0 w 52"/>
                  <a:gd name="T5" fmla="*/ 0 h 36"/>
                  <a:gd name="T6" fmla="*/ 0 w 52"/>
                  <a:gd name="T7" fmla="*/ 0 h 36"/>
                  <a:gd name="T8" fmla="*/ 0 w 52"/>
                  <a:gd name="T9" fmla="*/ 0 h 36"/>
                  <a:gd name="T10" fmla="*/ 0 w 52"/>
                  <a:gd name="T11" fmla="*/ 0 h 36"/>
                  <a:gd name="T12" fmla="*/ 0 w 52"/>
                  <a:gd name="T13" fmla="*/ 0 h 36"/>
                  <a:gd name="T14" fmla="*/ 0 w 52"/>
                  <a:gd name="T15" fmla="*/ 0 h 36"/>
                  <a:gd name="T16" fmla="*/ 0 w 52"/>
                  <a:gd name="T17" fmla="*/ 0 h 36"/>
                  <a:gd name="T18" fmla="*/ 0 w 52"/>
                  <a:gd name="T19" fmla="*/ 0 h 36"/>
                  <a:gd name="T20" fmla="*/ 0 w 52"/>
                  <a:gd name="T21" fmla="*/ 0 h 36"/>
                  <a:gd name="T22" fmla="*/ 0 w 52"/>
                  <a:gd name="T23" fmla="*/ 0 h 36"/>
                  <a:gd name="T24" fmla="*/ 0 w 52"/>
                  <a:gd name="T25" fmla="*/ 0 h 36"/>
                  <a:gd name="T26" fmla="*/ 0 w 52"/>
                  <a:gd name="T27" fmla="*/ 0 h 36"/>
                  <a:gd name="T28" fmla="*/ 0 w 52"/>
                  <a:gd name="T29" fmla="*/ 0 h 36"/>
                  <a:gd name="T30" fmla="*/ 0 w 52"/>
                  <a:gd name="T31" fmla="*/ 0 h 36"/>
                  <a:gd name="T32" fmla="*/ 0 w 52"/>
                  <a:gd name="T33" fmla="*/ 0 h 36"/>
                  <a:gd name="T34" fmla="*/ 0 w 52"/>
                  <a:gd name="T35" fmla="*/ 0 h 36"/>
                  <a:gd name="T36" fmla="*/ 0 w 52"/>
                  <a:gd name="T37" fmla="*/ 0 h 36"/>
                  <a:gd name="T38" fmla="*/ 0 w 52"/>
                  <a:gd name="T39" fmla="*/ 0 h 36"/>
                  <a:gd name="T40" fmla="*/ 0 w 52"/>
                  <a:gd name="T41" fmla="*/ 0 h 36"/>
                  <a:gd name="T42" fmla="*/ 0 w 52"/>
                  <a:gd name="T43" fmla="*/ 0 h 36"/>
                  <a:gd name="T44" fmla="*/ 0 w 52"/>
                  <a:gd name="T45" fmla="*/ 0 h 36"/>
                  <a:gd name="T46" fmla="*/ 0 w 52"/>
                  <a:gd name="T47" fmla="*/ 0 h 36"/>
                  <a:gd name="T48" fmla="*/ 0 w 52"/>
                  <a:gd name="T49" fmla="*/ 0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3" name="Freeform 624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0 w 198"/>
                  <a:gd name="T1" fmla="*/ 0 h 236"/>
                  <a:gd name="T2" fmla="*/ 0 w 198"/>
                  <a:gd name="T3" fmla="*/ 0 h 236"/>
                  <a:gd name="T4" fmla="*/ 0 w 198"/>
                  <a:gd name="T5" fmla="*/ 0 h 236"/>
                  <a:gd name="T6" fmla="*/ 0 w 198"/>
                  <a:gd name="T7" fmla="*/ 0 h 236"/>
                  <a:gd name="T8" fmla="*/ 0 w 198"/>
                  <a:gd name="T9" fmla="*/ 0 h 236"/>
                  <a:gd name="T10" fmla="*/ 0 w 198"/>
                  <a:gd name="T11" fmla="*/ 0 h 236"/>
                  <a:gd name="T12" fmla="*/ 0 w 198"/>
                  <a:gd name="T13" fmla="*/ 0 h 236"/>
                  <a:gd name="T14" fmla="*/ 0 w 198"/>
                  <a:gd name="T15" fmla="*/ 0 h 236"/>
                  <a:gd name="T16" fmla="*/ 0 w 198"/>
                  <a:gd name="T17" fmla="*/ 0 h 236"/>
                  <a:gd name="T18" fmla="*/ 0 w 198"/>
                  <a:gd name="T19" fmla="*/ 0 h 236"/>
                  <a:gd name="T20" fmla="*/ 0 w 198"/>
                  <a:gd name="T21" fmla="*/ 0 h 236"/>
                  <a:gd name="T22" fmla="*/ 0 w 198"/>
                  <a:gd name="T23" fmla="*/ 0 h 236"/>
                  <a:gd name="T24" fmla="*/ 0 w 198"/>
                  <a:gd name="T25" fmla="*/ 0 h 236"/>
                  <a:gd name="T26" fmla="*/ 0 w 198"/>
                  <a:gd name="T27" fmla="*/ 0 h 236"/>
                  <a:gd name="T28" fmla="*/ 0 w 198"/>
                  <a:gd name="T29" fmla="*/ 0 h 236"/>
                  <a:gd name="T30" fmla="*/ 0 w 198"/>
                  <a:gd name="T31" fmla="*/ 0 h 236"/>
                  <a:gd name="T32" fmla="*/ 0 w 198"/>
                  <a:gd name="T33" fmla="*/ 0 h 236"/>
                  <a:gd name="T34" fmla="*/ 0 w 198"/>
                  <a:gd name="T35" fmla="*/ 0 h 236"/>
                  <a:gd name="T36" fmla="*/ 0 w 198"/>
                  <a:gd name="T37" fmla="*/ 0 h 236"/>
                  <a:gd name="T38" fmla="*/ 0 w 198"/>
                  <a:gd name="T39" fmla="*/ 0 h 236"/>
                  <a:gd name="T40" fmla="*/ 0 w 198"/>
                  <a:gd name="T41" fmla="*/ 0 h 236"/>
                  <a:gd name="T42" fmla="*/ 0 w 198"/>
                  <a:gd name="T43" fmla="*/ 0 h 236"/>
                  <a:gd name="T44" fmla="*/ 0 w 198"/>
                  <a:gd name="T45" fmla="*/ 0 h 236"/>
                  <a:gd name="T46" fmla="*/ 0 w 198"/>
                  <a:gd name="T47" fmla="*/ 0 h 236"/>
                  <a:gd name="T48" fmla="*/ 0 w 198"/>
                  <a:gd name="T49" fmla="*/ 0 h 236"/>
                  <a:gd name="T50" fmla="*/ 0 w 198"/>
                  <a:gd name="T51" fmla="*/ 0 h 236"/>
                  <a:gd name="T52" fmla="*/ 0 w 198"/>
                  <a:gd name="T53" fmla="*/ 0 h 236"/>
                  <a:gd name="T54" fmla="*/ 0 w 198"/>
                  <a:gd name="T55" fmla="*/ 0 h 236"/>
                  <a:gd name="T56" fmla="*/ 0 w 198"/>
                  <a:gd name="T57" fmla="*/ 0 h 236"/>
                  <a:gd name="T58" fmla="*/ 0 w 198"/>
                  <a:gd name="T59" fmla="*/ 0 h 236"/>
                  <a:gd name="T60" fmla="*/ 0 w 198"/>
                  <a:gd name="T61" fmla="*/ 0 h 236"/>
                  <a:gd name="T62" fmla="*/ 0 w 198"/>
                  <a:gd name="T63" fmla="*/ 0 h 236"/>
                  <a:gd name="T64" fmla="*/ 0 w 198"/>
                  <a:gd name="T65" fmla="*/ 0 h 236"/>
                  <a:gd name="T66" fmla="*/ 0 w 198"/>
                  <a:gd name="T67" fmla="*/ 0 h 236"/>
                  <a:gd name="T68" fmla="*/ 0 w 198"/>
                  <a:gd name="T69" fmla="*/ 0 h 236"/>
                  <a:gd name="T70" fmla="*/ 0 w 198"/>
                  <a:gd name="T71" fmla="*/ 0 h 236"/>
                  <a:gd name="T72" fmla="*/ 0 w 198"/>
                  <a:gd name="T73" fmla="*/ 0 h 236"/>
                  <a:gd name="T74" fmla="*/ 0 w 198"/>
                  <a:gd name="T75" fmla="*/ 0 h 236"/>
                  <a:gd name="T76" fmla="*/ 0 w 198"/>
                  <a:gd name="T77" fmla="*/ 0 h 236"/>
                  <a:gd name="T78" fmla="*/ 0 w 198"/>
                  <a:gd name="T79" fmla="*/ 0 h 236"/>
                  <a:gd name="T80" fmla="*/ 0 w 198"/>
                  <a:gd name="T81" fmla="*/ 0 h 236"/>
                  <a:gd name="T82" fmla="*/ 0 w 198"/>
                  <a:gd name="T83" fmla="*/ 0 h 236"/>
                  <a:gd name="T84" fmla="*/ 0 w 198"/>
                  <a:gd name="T85" fmla="*/ 0 h 236"/>
                  <a:gd name="T86" fmla="*/ 0 w 198"/>
                  <a:gd name="T87" fmla="*/ 0 h 236"/>
                  <a:gd name="T88" fmla="*/ 0 w 198"/>
                  <a:gd name="T89" fmla="*/ 0 h 236"/>
                  <a:gd name="T90" fmla="*/ 0 w 198"/>
                  <a:gd name="T91" fmla="*/ 0 h 236"/>
                  <a:gd name="T92" fmla="*/ 0 w 198"/>
                  <a:gd name="T93" fmla="*/ 0 h 236"/>
                  <a:gd name="T94" fmla="*/ 0 w 198"/>
                  <a:gd name="T95" fmla="*/ 0 h 236"/>
                  <a:gd name="T96" fmla="*/ 0 w 198"/>
                  <a:gd name="T97" fmla="*/ 0 h 236"/>
                  <a:gd name="T98" fmla="*/ 0 w 198"/>
                  <a:gd name="T99" fmla="*/ 0 h 236"/>
                  <a:gd name="T100" fmla="*/ 0 w 198"/>
                  <a:gd name="T101" fmla="*/ 0 h 236"/>
                  <a:gd name="T102" fmla="*/ 0 w 198"/>
                  <a:gd name="T103" fmla="*/ 0 h 236"/>
                  <a:gd name="T104" fmla="*/ 0 w 198"/>
                  <a:gd name="T105" fmla="*/ 0 h 236"/>
                  <a:gd name="T106" fmla="*/ 0 w 198"/>
                  <a:gd name="T107" fmla="*/ 0 h 236"/>
                  <a:gd name="T108" fmla="*/ 0 w 198"/>
                  <a:gd name="T109" fmla="*/ 0 h 236"/>
                  <a:gd name="T110" fmla="*/ 0 w 198"/>
                  <a:gd name="T111" fmla="*/ 0 h 236"/>
                  <a:gd name="T112" fmla="*/ 0 w 198"/>
                  <a:gd name="T113" fmla="*/ 0 h 236"/>
                  <a:gd name="T114" fmla="*/ 0 w 198"/>
                  <a:gd name="T115" fmla="*/ 0 h 236"/>
                  <a:gd name="T116" fmla="*/ 0 w 198"/>
                  <a:gd name="T117" fmla="*/ 0 h 236"/>
                  <a:gd name="T118" fmla="*/ 0 w 198"/>
                  <a:gd name="T119" fmla="*/ 0 h 236"/>
                  <a:gd name="T120" fmla="*/ 0 w 198"/>
                  <a:gd name="T121" fmla="*/ 0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4" name="Freeform 625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0 w 128"/>
                  <a:gd name="T1" fmla="*/ 0 h 183"/>
                  <a:gd name="T2" fmla="*/ 0 w 128"/>
                  <a:gd name="T3" fmla="*/ 0 h 183"/>
                  <a:gd name="T4" fmla="*/ 0 w 128"/>
                  <a:gd name="T5" fmla="*/ 0 h 183"/>
                  <a:gd name="T6" fmla="*/ 0 w 128"/>
                  <a:gd name="T7" fmla="*/ 0 h 183"/>
                  <a:gd name="T8" fmla="*/ 0 w 128"/>
                  <a:gd name="T9" fmla="*/ 0 h 183"/>
                  <a:gd name="T10" fmla="*/ 0 w 128"/>
                  <a:gd name="T11" fmla="*/ 0 h 183"/>
                  <a:gd name="T12" fmla="*/ 0 w 128"/>
                  <a:gd name="T13" fmla="*/ 0 h 183"/>
                  <a:gd name="T14" fmla="*/ 0 w 128"/>
                  <a:gd name="T15" fmla="*/ 0 h 183"/>
                  <a:gd name="T16" fmla="*/ 0 w 128"/>
                  <a:gd name="T17" fmla="*/ 0 h 183"/>
                  <a:gd name="T18" fmla="*/ 0 w 128"/>
                  <a:gd name="T19" fmla="*/ 0 h 183"/>
                  <a:gd name="T20" fmla="*/ 0 w 128"/>
                  <a:gd name="T21" fmla="*/ 0 h 183"/>
                  <a:gd name="T22" fmla="*/ 0 w 128"/>
                  <a:gd name="T23" fmla="*/ 0 h 183"/>
                  <a:gd name="T24" fmla="*/ 0 w 128"/>
                  <a:gd name="T25" fmla="*/ 0 h 183"/>
                  <a:gd name="T26" fmla="*/ 0 w 128"/>
                  <a:gd name="T27" fmla="*/ 0 h 183"/>
                  <a:gd name="T28" fmla="*/ 0 w 128"/>
                  <a:gd name="T29" fmla="*/ 0 h 183"/>
                  <a:gd name="T30" fmla="*/ 0 w 128"/>
                  <a:gd name="T31" fmla="*/ 0 h 183"/>
                  <a:gd name="T32" fmla="*/ 0 w 128"/>
                  <a:gd name="T33" fmla="*/ 0 h 183"/>
                  <a:gd name="T34" fmla="*/ 0 w 128"/>
                  <a:gd name="T35" fmla="*/ 0 h 183"/>
                  <a:gd name="T36" fmla="*/ 0 w 128"/>
                  <a:gd name="T37" fmla="*/ 0 h 183"/>
                  <a:gd name="T38" fmla="*/ 0 w 128"/>
                  <a:gd name="T39" fmla="*/ 0 h 183"/>
                  <a:gd name="T40" fmla="*/ 0 w 128"/>
                  <a:gd name="T41" fmla="*/ 0 h 183"/>
                  <a:gd name="T42" fmla="*/ 0 w 128"/>
                  <a:gd name="T43" fmla="*/ 0 h 183"/>
                  <a:gd name="T44" fmla="*/ 0 w 128"/>
                  <a:gd name="T45" fmla="*/ 0 h 183"/>
                  <a:gd name="T46" fmla="*/ 0 w 128"/>
                  <a:gd name="T47" fmla="*/ 0 h 183"/>
                  <a:gd name="T48" fmla="*/ 0 w 128"/>
                  <a:gd name="T49" fmla="*/ 0 h 183"/>
                  <a:gd name="T50" fmla="*/ 0 w 128"/>
                  <a:gd name="T51" fmla="*/ 0 h 183"/>
                  <a:gd name="T52" fmla="*/ 0 w 128"/>
                  <a:gd name="T53" fmla="*/ 0 h 183"/>
                  <a:gd name="T54" fmla="*/ 0 w 128"/>
                  <a:gd name="T55" fmla="*/ 0 h 183"/>
                  <a:gd name="T56" fmla="*/ 0 w 128"/>
                  <a:gd name="T57" fmla="*/ 0 h 183"/>
                  <a:gd name="T58" fmla="*/ 0 w 128"/>
                  <a:gd name="T59" fmla="*/ 0 h 183"/>
                  <a:gd name="T60" fmla="*/ 0 w 128"/>
                  <a:gd name="T61" fmla="*/ 0 h 183"/>
                  <a:gd name="T62" fmla="*/ 0 w 128"/>
                  <a:gd name="T63" fmla="*/ 0 h 183"/>
                  <a:gd name="T64" fmla="*/ 0 w 128"/>
                  <a:gd name="T65" fmla="*/ 0 h 183"/>
                  <a:gd name="T66" fmla="*/ 0 w 128"/>
                  <a:gd name="T67" fmla="*/ 0 h 183"/>
                  <a:gd name="T68" fmla="*/ 0 w 128"/>
                  <a:gd name="T69" fmla="*/ 0 h 183"/>
                  <a:gd name="T70" fmla="*/ 0 w 128"/>
                  <a:gd name="T71" fmla="*/ 0 h 183"/>
                  <a:gd name="T72" fmla="*/ 0 w 128"/>
                  <a:gd name="T73" fmla="*/ 0 h 183"/>
                  <a:gd name="T74" fmla="*/ 0 w 128"/>
                  <a:gd name="T75" fmla="*/ 0 h 183"/>
                  <a:gd name="T76" fmla="*/ 0 w 128"/>
                  <a:gd name="T77" fmla="*/ 0 h 183"/>
                  <a:gd name="T78" fmla="*/ 0 w 128"/>
                  <a:gd name="T79" fmla="*/ 0 h 183"/>
                  <a:gd name="T80" fmla="*/ 0 w 128"/>
                  <a:gd name="T81" fmla="*/ 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5" name="Freeform 626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0 w 323"/>
                  <a:gd name="T1" fmla="*/ 0 h 379"/>
                  <a:gd name="T2" fmla="*/ 0 w 323"/>
                  <a:gd name="T3" fmla="*/ 0 h 379"/>
                  <a:gd name="T4" fmla="*/ 0 w 323"/>
                  <a:gd name="T5" fmla="*/ 0 h 379"/>
                  <a:gd name="T6" fmla="*/ 0 w 323"/>
                  <a:gd name="T7" fmla="*/ 0 h 379"/>
                  <a:gd name="T8" fmla="*/ 0 w 323"/>
                  <a:gd name="T9" fmla="*/ 0 h 379"/>
                  <a:gd name="T10" fmla="*/ 0 w 323"/>
                  <a:gd name="T11" fmla="*/ 0 h 379"/>
                  <a:gd name="T12" fmla="*/ 0 w 323"/>
                  <a:gd name="T13" fmla="*/ 0 h 379"/>
                  <a:gd name="T14" fmla="*/ 0 w 323"/>
                  <a:gd name="T15" fmla="*/ 0 h 379"/>
                  <a:gd name="T16" fmla="*/ 0 w 323"/>
                  <a:gd name="T17" fmla="*/ 0 h 379"/>
                  <a:gd name="T18" fmla="*/ 0 w 323"/>
                  <a:gd name="T19" fmla="*/ 0 h 379"/>
                  <a:gd name="T20" fmla="*/ 0 w 323"/>
                  <a:gd name="T21" fmla="*/ 0 h 379"/>
                  <a:gd name="T22" fmla="*/ 0 w 323"/>
                  <a:gd name="T23" fmla="*/ 0 h 379"/>
                  <a:gd name="T24" fmla="*/ 0 w 323"/>
                  <a:gd name="T25" fmla="*/ 0 h 379"/>
                  <a:gd name="T26" fmla="*/ 0 w 323"/>
                  <a:gd name="T27" fmla="*/ 0 h 379"/>
                  <a:gd name="T28" fmla="*/ 0 w 323"/>
                  <a:gd name="T29" fmla="*/ 0 h 379"/>
                  <a:gd name="T30" fmla="*/ 0 w 323"/>
                  <a:gd name="T31" fmla="*/ 0 h 379"/>
                  <a:gd name="T32" fmla="*/ 0 w 323"/>
                  <a:gd name="T33" fmla="*/ 0 h 379"/>
                  <a:gd name="T34" fmla="*/ 0 w 323"/>
                  <a:gd name="T35" fmla="*/ 0 h 379"/>
                  <a:gd name="T36" fmla="*/ 0 w 323"/>
                  <a:gd name="T37" fmla="*/ 0 h 379"/>
                  <a:gd name="T38" fmla="*/ 0 w 323"/>
                  <a:gd name="T39" fmla="*/ 0 h 379"/>
                  <a:gd name="T40" fmla="*/ 0 w 323"/>
                  <a:gd name="T41" fmla="*/ 0 h 379"/>
                  <a:gd name="T42" fmla="*/ 0 w 323"/>
                  <a:gd name="T43" fmla="*/ 0 h 379"/>
                  <a:gd name="T44" fmla="*/ 0 w 323"/>
                  <a:gd name="T45" fmla="*/ 0 h 379"/>
                  <a:gd name="T46" fmla="*/ 0 w 323"/>
                  <a:gd name="T47" fmla="*/ 0 h 379"/>
                  <a:gd name="T48" fmla="*/ 0 w 323"/>
                  <a:gd name="T49" fmla="*/ 0 h 379"/>
                  <a:gd name="T50" fmla="*/ 0 w 323"/>
                  <a:gd name="T51" fmla="*/ 0 h 379"/>
                  <a:gd name="T52" fmla="*/ 0 w 323"/>
                  <a:gd name="T53" fmla="*/ 0 h 379"/>
                  <a:gd name="T54" fmla="*/ 0 w 323"/>
                  <a:gd name="T55" fmla="*/ 0 h 379"/>
                  <a:gd name="T56" fmla="*/ 0 w 323"/>
                  <a:gd name="T57" fmla="*/ 0 h 379"/>
                  <a:gd name="T58" fmla="*/ 0 w 323"/>
                  <a:gd name="T59" fmla="*/ 0 h 379"/>
                  <a:gd name="T60" fmla="*/ 0 w 323"/>
                  <a:gd name="T61" fmla="*/ 0 h 379"/>
                  <a:gd name="T62" fmla="*/ 0 w 323"/>
                  <a:gd name="T63" fmla="*/ 0 h 379"/>
                  <a:gd name="T64" fmla="*/ 0 w 323"/>
                  <a:gd name="T65" fmla="*/ 0 h 379"/>
                  <a:gd name="T66" fmla="*/ 0 w 323"/>
                  <a:gd name="T67" fmla="*/ 0 h 379"/>
                  <a:gd name="T68" fmla="*/ 0 w 323"/>
                  <a:gd name="T69" fmla="*/ 0 h 379"/>
                  <a:gd name="T70" fmla="*/ 0 w 323"/>
                  <a:gd name="T71" fmla="*/ 0 h 379"/>
                  <a:gd name="T72" fmla="*/ 0 w 323"/>
                  <a:gd name="T73" fmla="*/ 0 h 379"/>
                  <a:gd name="T74" fmla="*/ 0 w 323"/>
                  <a:gd name="T75" fmla="*/ 0 h 379"/>
                  <a:gd name="T76" fmla="*/ 0 w 323"/>
                  <a:gd name="T77" fmla="*/ 0 h 379"/>
                  <a:gd name="T78" fmla="*/ 0 w 323"/>
                  <a:gd name="T79" fmla="*/ 0 h 379"/>
                  <a:gd name="T80" fmla="*/ 0 w 323"/>
                  <a:gd name="T81" fmla="*/ 0 h 379"/>
                  <a:gd name="T82" fmla="*/ 0 w 323"/>
                  <a:gd name="T83" fmla="*/ 0 h 379"/>
                  <a:gd name="T84" fmla="*/ 0 w 323"/>
                  <a:gd name="T85" fmla="*/ 0 h 379"/>
                  <a:gd name="T86" fmla="*/ 0 w 323"/>
                  <a:gd name="T87" fmla="*/ 0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6" name="Freeform 627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0 w 282"/>
                  <a:gd name="T1" fmla="*/ 0 h 253"/>
                  <a:gd name="T2" fmla="*/ 0 w 282"/>
                  <a:gd name="T3" fmla="*/ 0 h 253"/>
                  <a:gd name="T4" fmla="*/ 0 w 282"/>
                  <a:gd name="T5" fmla="*/ 0 h 253"/>
                  <a:gd name="T6" fmla="*/ 0 w 282"/>
                  <a:gd name="T7" fmla="*/ 0 h 253"/>
                  <a:gd name="T8" fmla="*/ 0 w 282"/>
                  <a:gd name="T9" fmla="*/ 0 h 253"/>
                  <a:gd name="T10" fmla="*/ 0 w 282"/>
                  <a:gd name="T11" fmla="*/ 0 h 253"/>
                  <a:gd name="T12" fmla="*/ 0 w 282"/>
                  <a:gd name="T13" fmla="*/ 0 h 253"/>
                  <a:gd name="T14" fmla="*/ 0 w 282"/>
                  <a:gd name="T15" fmla="*/ 0 h 253"/>
                  <a:gd name="T16" fmla="*/ 0 w 282"/>
                  <a:gd name="T17" fmla="*/ 0 h 253"/>
                  <a:gd name="T18" fmla="*/ 0 w 282"/>
                  <a:gd name="T19" fmla="*/ 0 h 253"/>
                  <a:gd name="T20" fmla="*/ 0 w 282"/>
                  <a:gd name="T21" fmla="*/ 0 h 253"/>
                  <a:gd name="T22" fmla="*/ 0 w 282"/>
                  <a:gd name="T23" fmla="*/ 0 h 253"/>
                  <a:gd name="T24" fmla="*/ 0 w 282"/>
                  <a:gd name="T25" fmla="*/ 0 h 253"/>
                  <a:gd name="T26" fmla="*/ 0 w 282"/>
                  <a:gd name="T27" fmla="*/ 0 h 253"/>
                  <a:gd name="T28" fmla="*/ 0 w 282"/>
                  <a:gd name="T29" fmla="*/ 0 h 253"/>
                  <a:gd name="T30" fmla="*/ 0 w 282"/>
                  <a:gd name="T31" fmla="*/ 0 h 253"/>
                  <a:gd name="T32" fmla="*/ 0 w 282"/>
                  <a:gd name="T33" fmla="*/ 0 h 253"/>
                  <a:gd name="T34" fmla="*/ 0 w 282"/>
                  <a:gd name="T35" fmla="*/ 0 h 253"/>
                  <a:gd name="T36" fmla="*/ 0 w 282"/>
                  <a:gd name="T37" fmla="*/ 0 h 253"/>
                  <a:gd name="T38" fmla="*/ 0 w 282"/>
                  <a:gd name="T39" fmla="*/ 0 h 253"/>
                  <a:gd name="T40" fmla="*/ 0 w 282"/>
                  <a:gd name="T41" fmla="*/ 0 h 253"/>
                  <a:gd name="T42" fmla="*/ 0 w 282"/>
                  <a:gd name="T43" fmla="*/ 0 h 253"/>
                  <a:gd name="T44" fmla="*/ 0 w 282"/>
                  <a:gd name="T45" fmla="*/ 0 h 253"/>
                  <a:gd name="T46" fmla="*/ 0 w 282"/>
                  <a:gd name="T47" fmla="*/ 0 h 253"/>
                  <a:gd name="T48" fmla="*/ 0 w 282"/>
                  <a:gd name="T49" fmla="*/ 0 h 253"/>
                  <a:gd name="T50" fmla="*/ 0 w 282"/>
                  <a:gd name="T51" fmla="*/ 0 h 253"/>
                  <a:gd name="T52" fmla="*/ 0 w 282"/>
                  <a:gd name="T53" fmla="*/ 0 h 253"/>
                  <a:gd name="T54" fmla="*/ 0 w 282"/>
                  <a:gd name="T55" fmla="*/ 0 h 253"/>
                  <a:gd name="T56" fmla="*/ 0 w 282"/>
                  <a:gd name="T57" fmla="*/ 0 h 253"/>
                  <a:gd name="T58" fmla="*/ 0 w 282"/>
                  <a:gd name="T59" fmla="*/ 0 h 253"/>
                  <a:gd name="T60" fmla="*/ 0 w 282"/>
                  <a:gd name="T61" fmla="*/ 0 h 253"/>
                  <a:gd name="T62" fmla="*/ 0 w 282"/>
                  <a:gd name="T63" fmla="*/ 0 h 253"/>
                  <a:gd name="T64" fmla="*/ 0 w 282"/>
                  <a:gd name="T65" fmla="*/ 0 h 253"/>
                  <a:gd name="T66" fmla="*/ 0 w 282"/>
                  <a:gd name="T67" fmla="*/ 0 h 253"/>
                  <a:gd name="T68" fmla="*/ 0 w 282"/>
                  <a:gd name="T69" fmla="*/ 0 h 253"/>
                  <a:gd name="T70" fmla="*/ 0 w 282"/>
                  <a:gd name="T71" fmla="*/ 0 h 253"/>
                  <a:gd name="T72" fmla="*/ 0 w 282"/>
                  <a:gd name="T73" fmla="*/ 0 h 253"/>
                  <a:gd name="T74" fmla="*/ 0 w 282"/>
                  <a:gd name="T75" fmla="*/ 0 h 253"/>
                  <a:gd name="T76" fmla="*/ 0 w 282"/>
                  <a:gd name="T77" fmla="*/ 0 h 253"/>
                  <a:gd name="T78" fmla="*/ 0 w 282"/>
                  <a:gd name="T79" fmla="*/ 0 h 253"/>
                  <a:gd name="T80" fmla="*/ 0 w 282"/>
                  <a:gd name="T81" fmla="*/ 0 h 253"/>
                  <a:gd name="T82" fmla="*/ 0 w 282"/>
                  <a:gd name="T83" fmla="*/ 0 h 253"/>
                  <a:gd name="T84" fmla="*/ 0 w 282"/>
                  <a:gd name="T85" fmla="*/ 0 h 253"/>
                  <a:gd name="T86" fmla="*/ 0 w 282"/>
                  <a:gd name="T87" fmla="*/ 0 h 253"/>
                  <a:gd name="T88" fmla="*/ 0 w 282"/>
                  <a:gd name="T89" fmla="*/ 0 h 253"/>
                  <a:gd name="T90" fmla="*/ 0 w 282"/>
                  <a:gd name="T91" fmla="*/ 0 h 253"/>
                  <a:gd name="T92" fmla="*/ 0 w 282"/>
                  <a:gd name="T93" fmla="*/ 0 h 253"/>
                  <a:gd name="T94" fmla="*/ 0 w 282"/>
                  <a:gd name="T95" fmla="*/ 0 h 253"/>
                  <a:gd name="T96" fmla="*/ 0 w 282"/>
                  <a:gd name="T97" fmla="*/ 0 h 253"/>
                  <a:gd name="T98" fmla="*/ 0 w 282"/>
                  <a:gd name="T99" fmla="*/ 0 h 253"/>
                  <a:gd name="T100" fmla="*/ 0 w 282"/>
                  <a:gd name="T101" fmla="*/ 0 h 253"/>
                  <a:gd name="T102" fmla="*/ 0 w 282"/>
                  <a:gd name="T103" fmla="*/ 0 h 253"/>
                  <a:gd name="T104" fmla="*/ 0 w 282"/>
                  <a:gd name="T105" fmla="*/ 0 h 253"/>
                  <a:gd name="T106" fmla="*/ 0 w 282"/>
                  <a:gd name="T107" fmla="*/ 0 h 253"/>
                  <a:gd name="T108" fmla="*/ 0 w 282"/>
                  <a:gd name="T109" fmla="*/ 0 h 253"/>
                  <a:gd name="T110" fmla="*/ 0 w 282"/>
                  <a:gd name="T111" fmla="*/ 0 h 253"/>
                  <a:gd name="T112" fmla="*/ 0 w 282"/>
                  <a:gd name="T113" fmla="*/ 0 h 253"/>
                  <a:gd name="T114" fmla="*/ 0 w 282"/>
                  <a:gd name="T115" fmla="*/ 0 h 253"/>
                  <a:gd name="T116" fmla="*/ 0 w 282"/>
                  <a:gd name="T117" fmla="*/ 0 h 253"/>
                  <a:gd name="T118" fmla="*/ 0 w 282"/>
                  <a:gd name="T119" fmla="*/ 0 h 253"/>
                  <a:gd name="T120" fmla="*/ 0 w 282"/>
                  <a:gd name="T121" fmla="*/ 0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7" name="Freeform 628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0 h 236"/>
                  <a:gd name="T2" fmla="*/ 0 w 115"/>
                  <a:gd name="T3" fmla="*/ 0 h 236"/>
                  <a:gd name="T4" fmla="*/ 0 w 115"/>
                  <a:gd name="T5" fmla="*/ 0 h 236"/>
                  <a:gd name="T6" fmla="*/ 0 w 115"/>
                  <a:gd name="T7" fmla="*/ 0 h 236"/>
                  <a:gd name="T8" fmla="*/ 0 w 115"/>
                  <a:gd name="T9" fmla="*/ 0 h 236"/>
                  <a:gd name="T10" fmla="*/ 0 w 115"/>
                  <a:gd name="T11" fmla="*/ 0 h 236"/>
                  <a:gd name="T12" fmla="*/ 0 w 115"/>
                  <a:gd name="T13" fmla="*/ 0 h 236"/>
                  <a:gd name="T14" fmla="*/ 0 w 115"/>
                  <a:gd name="T15" fmla="*/ 0 h 236"/>
                  <a:gd name="T16" fmla="*/ 0 w 115"/>
                  <a:gd name="T17" fmla="*/ 0 h 236"/>
                  <a:gd name="T18" fmla="*/ 0 w 115"/>
                  <a:gd name="T19" fmla="*/ 0 h 236"/>
                  <a:gd name="T20" fmla="*/ 0 w 115"/>
                  <a:gd name="T21" fmla="*/ 0 h 236"/>
                  <a:gd name="T22" fmla="*/ 0 w 115"/>
                  <a:gd name="T23" fmla="*/ 0 h 236"/>
                  <a:gd name="T24" fmla="*/ 0 w 115"/>
                  <a:gd name="T25" fmla="*/ 0 h 236"/>
                  <a:gd name="T26" fmla="*/ 0 w 115"/>
                  <a:gd name="T27" fmla="*/ 0 h 236"/>
                  <a:gd name="T28" fmla="*/ 0 w 115"/>
                  <a:gd name="T29" fmla="*/ 0 h 236"/>
                  <a:gd name="T30" fmla="*/ 0 w 115"/>
                  <a:gd name="T31" fmla="*/ 0 h 236"/>
                  <a:gd name="T32" fmla="*/ 0 w 115"/>
                  <a:gd name="T33" fmla="*/ 0 h 236"/>
                  <a:gd name="T34" fmla="*/ 0 w 115"/>
                  <a:gd name="T35" fmla="*/ 0 h 236"/>
                  <a:gd name="T36" fmla="*/ 0 w 115"/>
                  <a:gd name="T37" fmla="*/ 0 h 236"/>
                  <a:gd name="T38" fmla="*/ 0 w 115"/>
                  <a:gd name="T39" fmla="*/ 0 h 236"/>
                  <a:gd name="T40" fmla="*/ 0 w 115"/>
                  <a:gd name="T41" fmla="*/ 0 h 236"/>
                  <a:gd name="T42" fmla="*/ 0 w 115"/>
                  <a:gd name="T43" fmla="*/ 0 h 236"/>
                  <a:gd name="T44" fmla="*/ 0 w 115"/>
                  <a:gd name="T45" fmla="*/ 0 h 236"/>
                  <a:gd name="T46" fmla="*/ 0 w 115"/>
                  <a:gd name="T47" fmla="*/ 0 h 236"/>
                  <a:gd name="T48" fmla="*/ 0 w 115"/>
                  <a:gd name="T49" fmla="*/ 0 h 236"/>
                  <a:gd name="T50" fmla="*/ 0 w 115"/>
                  <a:gd name="T51" fmla="*/ 0 h 236"/>
                  <a:gd name="T52" fmla="*/ 0 w 115"/>
                  <a:gd name="T53" fmla="*/ 0 h 236"/>
                  <a:gd name="T54" fmla="*/ 0 w 115"/>
                  <a:gd name="T55" fmla="*/ 0 h 236"/>
                  <a:gd name="T56" fmla="*/ 0 w 115"/>
                  <a:gd name="T57" fmla="*/ 0 h 236"/>
                  <a:gd name="T58" fmla="*/ 0 w 115"/>
                  <a:gd name="T59" fmla="*/ 0 h 236"/>
                  <a:gd name="T60" fmla="*/ 0 w 115"/>
                  <a:gd name="T61" fmla="*/ 0 h 236"/>
                  <a:gd name="T62" fmla="*/ 0 w 115"/>
                  <a:gd name="T63" fmla="*/ 0 h 236"/>
                  <a:gd name="T64" fmla="*/ 0 w 115"/>
                  <a:gd name="T65" fmla="*/ 0 h 236"/>
                  <a:gd name="T66" fmla="*/ 0 w 115"/>
                  <a:gd name="T67" fmla="*/ 0 h 236"/>
                  <a:gd name="T68" fmla="*/ 0 w 115"/>
                  <a:gd name="T69" fmla="*/ 0 h 236"/>
                  <a:gd name="T70" fmla="*/ 0 w 115"/>
                  <a:gd name="T71" fmla="*/ 0 h 236"/>
                  <a:gd name="T72" fmla="*/ 0 w 115"/>
                  <a:gd name="T73" fmla="*/ 0 h 236"/>
                  <a:gd name="T74" fmla="*/ 0 w 115"/>
                  <a:gd name="T75" fmla="*/ 0 h 236"/>
                  <a:gd name="T76" fmla="*/ 0 w 115"/>
                  <a:gd name="T77" fmla="*/ 0 h 236"/>
                  <a:gd name="T78" fmla="*/ 0 w 115"/>
                  <a:gd name="T79" fmla="*/ 0 h 236"/>
                  <a:gd name="T80" fmla="*/ 0 w 115"/>
                  <a:gd name="T81" fmla="*/ 0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8" name="Freeform 629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0 w 245"/>
                  <a:gd name="T1" fmla="*/ 0 h 310"/>
                  <a:gd name="T2" fmla="*/ 0 w 245"/>
                  <a:gd name="T3" fmla="*/ 0 h 310"/>
                  <a:gd name="T4" fmla="*/ 0 w 245"/>
                  <a:gd name="T5" fmla="*/ 0 h 310"/>
                  <a:gd name="T6" fmla="*/ 0 w 245"/>
                  <a:gd name="T7" fmla="*/ 0 h 310"/>
                  <a:gd name="T8" fmla="*/ 0 w 245"/>
                  <a:gd name="T9" fmla="*/ 0 h 310"/>
                  <a:gd name="T10" fmla="*/ 0 w 245"/>
                  <a:gd name="T11" fmla="*/ 0 h 310"/>
                  <a:gd name="T12" fmla="*/ 0 w 245"/>
                  <a:gd name="T13" fmla="*/ 0 h 310"/>
                  <a:gd name="T14" fmla="*/ 0 w 245"/>
                  <a:gd name="T15" fmla="*/ 0 h 310"/>
                  <a:gd name="T16" fmla="*/ 0 w 245"/>
                  <a:gd name="T17" fmla="*/ 0 h 310"/>
                  <a:gd name="T18" fmla="*/ 0 w 245"/>
                  <a:gd name="T19" fmla="*/ 0 h 310"/>
                  <a:gd name="T20" fmla="*/ 0 w 245"/>
                  <a:gd name="T21" fmla="*/ 0 h 310"/>
                  <a:gd name="T22" fmla="*/ 0 w 245"/>
                  <a:gd name="T23" fmla="*/ 0 h 310"/>
                  <a:gd name="T24" fmla="*/ 0 w 245"/>
                  <a:gd name="T25" fmla="*/ 0 h 310"/>
                  <a:gd name="T26" fmla="*/ 0 w 245"/>
                  <a:gd name="T27" fmla="*/ 0 h 310"/>
                  <a:gd name="T28" fmla="*/ 0 w 245"/>
                  <a:gd name="T29" fmla="*/ 0 h 310"/>
                  <a:gd name="T30" fmla="*/ 0 w 245"/>
                  <a:gd name="T31" fmla="*/ 0 h 310"/>
                  <a:gd name="T32" fmla="*/ 0 w 245"/>
                  <a:gd name="T33" fmla="*/ 0 h 310"/>
                  <a:gd name="T34" fmla="*/ 0 w 245"/>
                  <a:gd name="T35" fmla="*/ 0 h 310"/>
                  <a:gd name="T36" fmla="*/ 0 w 245"/>
                  <a:gd name="T37" fmla="*/ 0 h 310"/>
                  <a:gd name="T38" fmla="*/ 0 w 245"/>
                  <a:gd name="T39" fmla="*/ 0 h 310"/>
                  <a:gd name="T40" fmla="*/ 0 w 245"/>
                  <a:gd name="T41" fmla="*/ 0 h 310"/>
                  <a:gd name="T42" fmla="*/ 0 w 245"/>
                  <a:gd name="T43" fmla="*/ 0 h 310"/>
                  <a:gd name="T44" fmla="*/ 0 w 245"/>
                  <a:gd name="T45" fmla="*/ 0 h 310"/>
                  <a:gd name="T46" fmla="*/ 0 w 245"/>
                  <a:gd name="T47" fmla="*/ 0 h 310"/>
                  <a:gd name="T48" fmla="*/ 0 w 245"/>
                  <a:gd name="T49" fmla="*/ 0 h 310"/>
                  <a:gd name="T50" fmla="*/ 0 w 245"/>
                  <a:gd name="T51" fmla="*/ 0 h 310"/>
                  <a:gd name="T52" fmla="*/ 0 w 245"/>
                  <a:gd name="T53" fmla="*/ 0 h 310"/>
                  <a:gd name="T54" fmla="*/ 0 w 245"/>
                  <a:gd name="T55" fmla="*/ 0 h 310"/>
                  <a:gd name="T56" fmla="*/ 0 w 245"/>
                  <a:gd name="T57" fmla="*/ 0 h 310"/>
                  <a:gd name="T58" fmla="*/ 0 w 245"/>
                  <a:gd name="T59" fmla="*/ 0 h 310"/>
                  <a:gd name="T60" fmla="*/ 0 w 245"/>
                  <a:gd name="T61" fmla="*/ 0 h 310"/>
                  <a:gd name="T62" fmla="*/ 0 w 245"/>
                  <a:gd name="T63" fmla="*/ 0 h 310"/>
                  <a:gd name="T64" fmla="*/ 0 w 245"/>
                  <a:gd name="T65" fmla="*/ 0 h 310"/>
                  <a:gd name="T66" fmla="*/ 0 w 245"/>
                  <a:gd name="T67" fmla="*/ 0 h 310"/>
                  <a:gd name="T68" fmla="*/ 0 w 245"/>
                  <a:gd name="T69" fmla="*/ 0 h 310"/>
                  <a:gd name="T70" fmla="*/ 0 w 245"/>
                  <a:gd name="T71" fmla="*/ 0 h 310"/>
                  <a:gd name="T72" fmla="*/ 0 w 245"/>
                  <a:gd name="T73" fmla="*/ 0 h 310"/>
                  <a:gd name="T74" fmla="*/ 0 w 245"/>
                  <a:gd name="T75" fmla="*/ 0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468" name="Group 630"/>
            <p:cNvGrpSpPr>
              <a:grpSpLocks/>
            </p:cNvGrpSpPr>
            <p:nvPr/>
          </p:nvGrpSpPr>
          <p:grpSpPr bwMode="auto">
            <a:xfrm>
              <a:off x="382" y="2435"/>
              <a:ext cx="139" cy="238"/>
              <a:chOff x="3796" y="1043"/>
              <a:chExt cx="865" cy="1237"/>
            </a:xfrm>
          </p:grpSpPr>
          <p:sp>
            <p:nvSpPr>
              <p:cNvPr id="2082" name="Line 631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5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83" name="Line 632"/>
              <p:cNvSpPr>
                <a:spLocks noChangeShapeType="1"/>
              </p:cNvSpPr>
              <p:nvPr/>
            </p:nvSpPr>
            <p:spPr bwMode="auto">
              <a:xfrm>
                <a:off x="4227" y="1481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84" name="Line 633"/>
              <p:cNvSpPr>
                <a:spLocks noChangeShapeType="1"/>
              </p:cNvSpPr>
              <p:nvPr/>
            </p:nvSpPr>
            <p:spPr bwMode="auto">
              <a:xfrm>
                <a:off x="3992" y="2201"/>
                <a:ext cx="235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85" name="Line 634"/>
              <p:cNvSpPr>
                <a:spLocks noChangeShapeType="1"/>
              </p:cNvSpPr>
              <p:nvPr/>
            </p:nvSpPr>
            <p:spPr bwMode="auto">
              <a:xfrm flipH="1">
                <a:off x="4227" y="2201"/>
                <a:ext cx="236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86" name="Line 635"/>
              <p:cNvSpPr>
                <a:spLocks noChangeShapeType="1"/>
              </p:cNvSpPr>
              <p:nvPr/>
            </p:nvSpPr>
            <p:spPr bwMode="auto">
              <a:xfrm>
                <a:off x="4227" y="1497"/>
                <a:ext cx="0" cy="7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87" name="Line 636"/>
              <p:cNvSpPr>
                <a:spLocks noChangeShapeType="1"/>
              </p:cNvSpPr>
              <p:nvPr/>
            </p:nvSpPr>
            <p:spPr bwMode="auto">
              <a:xfrm flipV="1">
                <a:off x="3992" y="2127"/>
                <a:ext cx="235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88" name="Line 637"/>
              <p:cNvSpPr>
                <a:spLocks noChangeShapeType="1"/>
              </p:cNvSpPr>
              <p:nvPr/>
            </p:nvSpPr>
            <p:spPr bwMode="auto">
              <a:xfrm flipH="1" flipV="1">
                <a:off x="4227" y="2127"/>
                <a:ext cx="236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89" name="Line 638"/>
              <p:cNvSpPr>
                <a:spLocks noChangeShapeType="1"/>
              </p:cNvSpPr>
              <p:nvPr/>
            </p:nvSpPr>
            <p:spPr bwMode="auto">
              <a:xfrm>
                <a:off x="4092" y="1890"/>
                <a:ext cx="135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90" name="Line 639"/>
              <p:cNvSpPr>
                <a:spLocks noChangeShapeType="1"/>
              </p:cNvSpPr>
              <p:nvPr/>
            </p:nvSpPr>
            <p:spPr bwMode="auto">
              <a:xfrm flipV="1">
                <a:off x="4227" y="1890"/>
                <a:ext cx="143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91" name="Line 640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92" name="Line 641"/>
              <p:cNvSpPr>
                <a:spLocks noChangeShapeType="1"/>
              </p:cNvSpPr>
              <p:nvPr/>
            </p:nvSpPr>
            <p:spPr bwMode="auto">
              <a:xfrm flipV="1">
                <a:off x="4227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93" name="Line 642"/>
              <p:cNvSpPr>
                <a:spLocks noChangeShapeType="1"/>
              </p:cNvSpPr>
              <p:nvPr/>
            </p:nvSpPr>
            <p:spPr bwMode="auto">
              <a:xfrm flipV="1">
                <a:off x="4227" y="1782"/>
                <a:ext cx="90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94" name="Line 643"/>
              <p:cNvSpPr>
                <a:spLocks noChangeShapeType="1"/>
              </p:cNvSpPr>
              <p:nvPr/>
            </p:nvSpPr>
            <p:spPr bwMode="auto">
              <a:xfrm flipV="1">
                <a:off x="4227" y="1632"/>
                <a:ext cx="57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95" name="Line 644"/>
              <p:cNvSpPr>
                <a:spLocks noChangeShapeType="1"/>
              </p:cNvSpPr>
              <p:nvPr/>
            </p:nvSpPr>
            <p:spPr bwMode="auto">
              <a:xfrm>
                <a:off x="4126" y="1772"/>
                <a:ext cx="109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96" name="Line 645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3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2469" name="Group 646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2108" name="Line 647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09" name="Line 64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10" name="Line 649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11" name="Line 65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70" name="Group 651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2104" name="Line 652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05" name="Line 65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06" name="Line 654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07" name="Line 65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71" name="Group 656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2100" name="Line 657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01" name="Line 65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02" name="Line 659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03" name="Line 66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2079" name="Text Box 666"/>
            <p:cNvSpPr txBox="1">
              <a:spLocks noChangeArrowheads="1"/>
            </p:cNvSpPr>
            <p:nvPr/>
          </p:nvSpPr>
          <p:spPr bwMode="auto">
            <a:xfrm>
              <a:off x="580" y="2770"/>
              <a:ext cx="492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wired</a:t>
              </a:r>
            </a:p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links</a:t>
              </a:r>
            </a:p>
          </p:txBody>
        </p:sp>
        <p:sp>
          <p:nvSpPr>
            <p:cNvPr id="2080" name="Line 668"/>
            <p:cNvSpPr>
              <a:spLocks noChangeShapeType="1"/>
            </p:cNvSpPr>
            <p:nvPr/>
          </p:nvSpPr>
          <p:spPr bwMode="auto">
            <a:xfrm>
              <a:off x="243" y="2838"/>
              <a:ext cx="27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Text Box 669"/>
            <p:cNvSpPr txBox="1">
              <a:spLocks noChangeArrowheads="1"/>
            </p:cNvSpPr>
            <p:nvPr/>
          </p:nvSpPr>
          <p:spPr bwMode="auto">
            <a:xfrm>
              <a:off x="588" y="2465"/>
              <a:ext cx="605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access </a:t>
              </a:r>
            </a:p>
            <a:p>
              <a:pPr>
                <a:lnSpc>
                  <a:spcPct val="75000"/>
                </a:lnSpc>
              </a:pPr>
              <a:r>
                <a:rPr lang="en-US">
                  <a:latin typeface="Comic Sans MS" pitchFamily="66" charset="0"/>
                </a:rPr>
                <a:t>points</a:t>
              </a:r>
            </a:p>
          </p:txBody>
        </p:sp>
      </p:grpSp>
      <p:sp>
        <p:nvSpPr>
          <p:cNvPr id="4766" name="Rectangle 670"/>
          <p:cNvSpPr>
            <a:spLocks noChangeArrowheads="1"/>
          </p:cNvSpPr>
          <p:nvPr/>
        </p:nvSpPr>
        <p:spPr bwMode="auto">
          <a:xfrm>
            <a:off x="1397977" y="2846389"/>
            <a:ext cx="336892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 i="1" dirty="0">
                <a:solidFill>
                  <a:srgbClr val="FF0000"/>
                </a:solidFill>
                <a:latin typeface="Comic Sans MS" pitchFamily="66" charset="0"/>
              </a:rPr>
              <a:t>communication links</a:t>
            </a:r>
            <a:endParaRPr lang="en-US" sz="2200" dirty="0"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200" dirty="0">
                <a:latin typeface="Comic Sans MS" pitchFamily="66" charset="0"/>
              </a:rPr>
              <a:t>fiber, copper, radio, satellite</a:t>
            </a:r>
          </a:p>
        </p:txBody>
      </p:sp>
      <p:sp>
        <p:nvSpPr>
          <p:cNvPr id="4767" name="Rectangle 671"/>
          <p:cNvSpPr>
            <a:spLocks noChangeArrowheads="1"/>
          </p:cNvSpPr>
          <p:nvPr/>
        </p:nvSpPr>
        <p:spPr bwMode="auto">
          <a:xfrm>
            <a:off x="1349620" y="4013201"/>
            <a:ext cx="4091354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 i="1">
                <a:solidFill>
                  <a:srgbClr val="FF0000"/>
                </a:solidFill>
                <a:latin typeface="Comic Sans MS" pitchFamily="66" charset="0"/>
              </a:rPr>
              <a:t>Packet switches: </a:t>
            </a:r>
            <a:r>
              <a:rPr lang="en-US" sz="2200">
                <a:latin typeface="Comic Sans MS" pitchFamily="66" charset="0"/>
              </a:rPr>
              <a:t>forward packets (chunks of data)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>
                <a:latin typeface="Comic Sans MS" pitchFamily="66" charset="0"/>
              </a:rPr>
              <a:t>routers and switches</a:t>
            </a:r>
          </a:p>
        </p:txBody>
      </p:sp>
      <p:sp>
        <p:nvSpPr>
          <p:cNvPr id="1442" name="Rectangle 3"/>
          <p:cNvSpPr>
            <a:spLocks noChangeArrowheads="1"/>
          </p:cNvSpPr>
          <p:nvPr/>
        </p:nvSpPr>
        <p:spPr bwMode="auto">
          <a:xfrm>
            <a:off x="863112" y="5329239"/>
            <a:ext cx="6352442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 i="1">
                <a:solidFill>
                  <a:srgbClr val="FF0000"/>
                </a:solidFill>
                <a:latin typeface="Comic Sans MS" pitchFamily="66" charset="0"/>
              </a:rPr>
              <a:t>protocols</a:t>
            </a:r>
            <a:r>
              <a:rPr lang="en-US" sz="220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200">
                <a:latin typeface="Comic Sans MS" pitchFamily="66" charset="0"/>
              </a:rPr>
              <a:t>control sending, receiving of messages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200">
                <a:latin typeface="Comic Sans MS" pitchFamily="66" charset="0"/>
              </a:rPr>
              <a:t>e.g., TCP, IP, HTTP, Ethernet</a:t>
            </a:r>
            <a:endParaRPr lang="en-US" sz="2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75" name="Footer Placeholder 41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2076" name="Slide Number Placeholder 4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BA23B4-3024-416B-BAD4-13684D7C8F13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766" grpId="0"/>
      <p:bldP spid="4767" grpId="0"/>
      <p:bldP spid="14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0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72400" cy="974725"/>
          </a:xfrm>
        </p:spPr>
        <p:txBody>
          <a:bodyPr/>
          <a:lstStyle/>
          <a:p>
            <a:pPr algn="ctr"/>
            <a:r>
              <a:rPr lang="en-US" dirty="0" smtClean="0"/>
              <a:t>What’s </a:t>
            </a:r>
            <a:r>
              <a:rPr lang="en-US" dirty="0" smtClean="0"/>
              <a:t>Internet</a:t>
            </a:r>
            <a:r>
              <a:rPr lang="en-US" dirty="0" smtClean="0"/>
              <a:t>?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2AC6C7-0C07-4BF9-9447-D96735F74DE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>
          <a:xfrm>
            <a:off x="685801" y="1787526"/>
            <a:ext cx="8074269" cy="4475163"/>
          </a:xfrm>
        </p:spPr>
        <p:txBody>
          <a:bodyPr>
            <a:normAutofit fontScale="92500"/>
          </a:bodyPr>
          <a:lstStyle/>
          <a:p>
            <a:pPr marL="342900" lvl="1" indent="-342900" algn="just">
              <a:lnSpc>
                <a:spcPct val="90000"/>
              </a:lnSpc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 i="1" smtClean="0">
                <a:solidFill>
                  <a:srgbClr val="FF0000"/>
                </a:solidFill>
                <a:latin typeface="Comic Sans MS" pitchFamily="66" charset="0"/>
              </a:rPr>
              <a:t>Simply is a </a:t>
            </a:r>
            <a:r>
              <a:rPr lang="en-US" sz="2200" smtClean="0">
                <a:solidFill>
                  <a:srgbClr val="FF0000"/>
                </a:solidFill>
                <a:latin typeface="Comic Sans MS" pitchFamily="66" charset="0"/>
              </a:rPr>
              <a:t>“network of networks”</a:t>
            </a:r>
            <a:r>
              <a:rPr lang="en-US" sz="220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sz="2200" smtClean="0">
                <a:latin typeface="Comic Sans MS" pitchFamily="66" charset="0"/>
                <a:sym typeface="Wingdings" pitchFamily="2" charset="2"/>
              </a:rPr>
              <a:t>or</a:t>
            </a:r>
            <a:r>
              <a:rPr lang="en-US" sz="220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 Interconnected ISPs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endParaRPr lang="en-US" sz="140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 smtClean="0">
                <a:latin typeface="Comic Sans MS" pitchFamily="66" charset="0"/>
              </a:rPr>
              <a:t>The Internet is a </a:t>
            </a:r>
            <a:r>
              <a:rPr lang="en-US" sz="2200" b="1" smtClean="0">
                <a:latin typeface="Comic Sans MS" pitchFamily="66" charset="0"/>
              </a:rPr>
              <a:t>global </a:t>
            </a:r>
            <a:r>
              <a:rPr lang="en-US" sz="2200" smtClean="0">
                <a:latin typeface="Comic Sans MS" pitchFamily="66" charset="0"/>
              </a:rPr>
              <a:t>system of interconnected computer networks that use the standard </a:t>
            </a:r>
            <a:r>
              <a:rPr lang="en-US" sz="2200" b="1" smtClean="0">
                <a:latin typeface="Comic Sans MS" pitchFamily="66" charset="0"/>
              </a:rPr>
              <a:t>Internet protocol </a:t>
            </a:r>
            <a:r>
              <a:rPr lang="en-US" sz="2200" smtClean="0">
                <a:latin typeface="Comic Sans MS" pitchFamily="66" charset="0"/>
              </a:rPr>
              <a:t>suite (TCP/IP) to serve several billion users worldwide. 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endParaRPr lang="en-US" sz="1400" smtClean="0">
              <a:latin typeface="Comic Sans MS" pitchFamily="66" charset="0"/>
            </a:endParaRP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 smtClean="0">
                <a:latin typeface="Comic Sans MS" pitchFamily="66" charset="0"/>
              </a:rPr>
              <a:t>It is a network of networks that consists of </a:t>
            </a:r>
            <a:r>
              <a:rPr lang="en-US" sz="2200" b="1" smtClean="0">
                <a:latin typeface="Comic Sans MS" pitchFamily="66" charset="0"/>
              </a:rPr>
              <a:t>millions</a:t>
            </a:r>
            <a:r>
              <a:rPr lang="en-US" sz="2200" smtClean="0">
                <a:latin typeface="Comic Sans MS" pitchFamily="66" charset="0"/>
              </a:rPr>
              <a:t> of private, public, academic, business, and government </a:t>
            </a:r>
            <a:r>
              <a:rPr lang="en-US" sz="2200" b="1" smtClean="0">
                <a:latin typeface="Comic Sans MS" pitchFamily="66" charset="0"/>
              </a:rPr>
              <a:t>networks</a:t>
            </a:r>
            <a:r>
              <a:rPr lang="en-US" sz="2200" smtClean="0">
                <a:latin typeface="Comic Sans MS" pitchFamily="66" charset="0"/>
              </a:rPr>
              <a:t>, of local to global scope, that are </a:t>
            </a:r>
            <a:r>
              <a:rPr lang="en-US" sz="2200" b="1" smtClean="0">
                <a:latin typeface="Comic Sans MS" pitchFamily="66" charset="0"/>
              </a:rPr>
              <a:t>linked</a:t>
            </a:r>
            <a:r>
              <a:rPr lang="en-US" sz="2200" smtClean="0">
                <a:latin typeface="Comic Sans MS" pitchFamily="66" charset="0"/>
              </a:rPr>
              <a:t> by a broad array of electronic, wireless, and optical networking technologies. 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endParaRPr lang="en-US" sz="1200" smtClean="0">
              <a:latin typeface="Comic Sans MS" pitchFamily="66" charset="0"/>
            </a:endParaRP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200" smtClean="0">
                <a:latin typeface="Comic Sans MS" pitchFamily="66" charset="0"/>
              </a:rPr>
              <a:t>The Internet </a:t>
            </a:r>
            <a:r>
              <a:rPr lang="en-US" sz="2200" b="1" smtClean="0">
                <a:latin typeface="Comic Sans MS" pitchFamily="66" charset="0"/>
              </a:rPr>
              <a:t>carries</a:t>
            </a:r>
            <a:r>
              <a:rPr lang="en-US" sz="2200" smtClean="0">
                <a:latin typeface="Comic Sans MS" pitchFamily="66" charset="0"/>
              </a:rPr>
              <a:t> an extensive range of </a:t>
            </a:r>
            <a:r>
              <a:rPr lang="en-US" sz="2200" b="1" smtClean="0">
                <a:latin typeface="Comic Sans MS" pitchFamily="66" charset="0"/>
              </a:rPr>
              <a:t>information</a:t>
            </a:r>
            <a:r>
              <a:rPr lang="en-US" sz="2200" smtClean="0">
                <a:latin typeface="Comic Sans MS" pitchFamily="66" charset="0"/>
              </a:rPr>
              <a:t> </a:t>
            </a:r>
            <a:r>
              <a:rPr lang="en-US" sz="2200" b="1" smtClean="0">
                <a:latin typeface="Comic Sans MS" pitchFamily="66" charset="0"/>
              </a:rPr>
              <a:t>resources</a:t>
            </a:r>
            <a:r>
              <a:rPr lang="en-US" sz="2200" smtClean="0">
                <a:latin typeface="Comic Sans MS" pitchFamily="66" charset="0"/>
              </a:rPr>
              <a:t> and </a:t>
            </a:r>
            <a:r>
              <a:rPr lang="en-US" sz="2200" b="1" smtClean="0">
                <a:latin typeface="Comic Sans MS" pitchFamily="66" charset="0"/>
              </a:rPr>
              <a:t>services</a:t>
            </a:r>
            <a:r>
              <a:rPr lang="en-US" sz="2200" smtClean="0">
                <a:latin typeface="Comic Sans MS" pitchFamily="66" charset="0"/>
              </a:rPr>
              <a:t>, such as the inter-linked hypertext documents of the World Wide Web (WWW), the infrastructure to support email,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57200"/>
            <a:ext cx="7772400" cy="89217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A closer look at network structure:</a:t>
            </a:r>
            <a:endParaRPr lang="en-US" sz="2800" dirty="0" smtClean="0">
              <a:ea typeface="ＭＳ Ｐゴシック" pitchFamily="34" charset="-12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7636" y="1381125"/>
            <a:ext cx="4204188" cy="104775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SzPct val="75000"/>
            </a:pPr>
            <a:r>
              <a:rPr lang="en-US" i="1" smtClean="0">
                <a:solidFill>
                  <a:srgbClr val="CC0000"/>
                </a:solidFill>
                <a:ea typeface="ＭＳ Ｐゴシック" pitchFamily="34" charset="-128"/>
              </a:rPr>
              <a:t>network edge: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hosts: clients and servers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servers often in data centers</a:t>
            </a:r>
          </a:p>
          <a:p>
            <a:pPr lvl="1"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10088" name="Rectangle 872"/>
          <p:cNvSpPr>
            <a:spLocks noChangeArrowheads="1"/>
          </p:cNvSpPr>
          <p:nvPr/>
        </p:nvSpPr>
        <p:spPr bwMode="auto">
          <a:xfrm>
            <a:off x="419100" y="3068638"/>
            <a:ext cx="4026877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Char char="v"/>
            </a:pPr>
            <a:r>
              <a:rPr lang="en-US" sz="2800" i="1">
                <a:solidFill>
                  <a:srgbClr val="CC0000"/>
                </a:solidFill>
                <a:latin typeface="Gill Sans MT" pitchFamily="34" charset="0"/>
              </a:rPr>
              <a:t>access networks, physical media:</a:t>
            </a:r>
            <a:r>
              <a:rPr lang="en-US" sz="2800">
                <a:latin typeface="Gill Sans MT" pitchFamily="34" charset="0"/>
              </a:rPr>
              <a:t> wired, wireless communication links</a:t>
            </a:r>
            <a:r>
              <a:rPr lang="en-US" sz="2800">
                <a:solidFill>
                  <a:srgbClr val="FF0000"/>
                </a:solidFill>
                <a:latin typeface="Gill Sans MT" pitchFamily="34" charset="0"/>
              </a:rPr>
              <a:t> </a:t>
            </a:r>
            <a:endParaRPr lang="en-US">
              <a:latin typeface="Gill Sans MT" pitchFamily="34" charset="0"/>
            </a:endParaRPr>
          </a:p>
        </p:txBody>
      </p:sp>
      <p:sp>
        <p:nvSpPr>
          <p:cNvPr id="10089" name="Rectangle 873"/>
          <p:cNvSpPr>
            <a:spLocks noChangeArrowheads="1"/>
          </p:cNvSpPr>
          <p:nvPr/>
        </p:nvSpPr>
        <p:spPr bwMode="auto">
          <a:xfrm>
            <a:off x="446943" y="4784726"/>
            <a:ext cx="3810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15000"/>
              </a:spcBef>
              <a:buClr>
                <a:srgbClr val="000099"/>
              </a:buClr>
              <a:buSzPct val="65000"/>
              <a:buFont typeface="Wingdings" pitchFamily="2" charset="2"/>
              <a:buChar char="v"/>
            </a:pPr>
            <a:r>
              <a:rPr lang="en-US" sz="2800" i="1">
                <a:solidFill>
                  <a:srgbClr val="CC0000"/>
                </a:solidFill>
                <a:latin typeface="Gill Sans MT" pitchFamily="34" charset="0"/>
              </a:rPr>
              <a:t>network core: </a:t>
            </a:r>
          </a:p>
          <a:p>
            <a:pPr marL="628650" lvl="1" indent="-171450">
              <a:lnSpc>
                <a:spcPct val="85000"/>
              </a:lnSpc>
              <a:spcBef>
                <a:spcPct val="15000"/>
              </a:spcBef>
              <a:buClr>
                <a:srgbClr val="000099"/>
              </a:buClr>
              <a:buSzPct val="95000"/>
              <a:buFont typeface="Wingdings" pitchFamily="2" charset="2"/>
              <a:buChar char="§"/>
            </a:pPr>
            <a:r>
              <a:rPr lang="en-US">
                <a:latin typeface="Gill Sans MT" pitchFamily="34" charset="0"/>
              </a:rPr>
              <a:t>interconnected routers</a:t>
            </a:r>
          </a:p>
          <a:p>
            <a:pPr marL="628650" lvl="1" indent="-171450">
              <a:lnSpc>
                <a:spcPct val="85000"/>
              </a:lnSpc>
              <a:spcBef>
                <a:spcPct val="15000"/>
              </a:spcBef>
              <a:buClr>
                <a:srgbClr val="000099"/>
              </a:buClr>
              <a:buSzPct val="95000"/>
              <a:buFont typeface="Wingdings" pitchFamily="2" charset="2"/>
              <a:buChar char="§"/>
            </a:pPr>
            <a:r>
              <a:rPr lang="en-US">
                <a:latin typeface="Gill Sans MT" pitchFamily="34" charset="0"/>
              </a:rPr>
              <a:t>network of networks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endParaRPr lang="en-US">
              <a:latin typeface="Gill Sans MT" pitchFamily="34" charset="0"/>
            </a:endParaRPr>
          </a:p>
        </p:txBody>
      </p:sp>
      <p:grpSp>
        <p:nvGrpSpPr>
          <p:cNvPr id="2" name="Group 733"/>
          <p:cNvGrpSpPr>
            <a:grpSpLocks/>
          </p:cNvGrpSpPr>
          <p:nvPr/>
        </p:nvGrpSpPr>
        <p:grpSpPr bwMode="auto">
          <a:xfrm>
            <a:off x="5202116" y="1384300"/>
            <a:ext cx="3552092" cy="4796558"/>
            <a:chOff x="5202238" y="1384300"/>
            <a:chExt cx="3551237" cy="4796359"/>
          </a:xfrm>
        </p:grpSpPr>
        <p:sp>
          <p:nvSpPr>
            <p:cNvPr id="12296" name="Freeform 415"/>
            <p:cNvSpPr>
              <a:spLocks/>
            </p:cNvSpPr>
            <p:nvPr/>
          </p:nvSpPr>
          <p:spPr bwMode="auto">
            <a:xfrm>
              <a:off x="7004050" y="3527425"/>
              <a:ext cx="1314450" cy="674688"/>
            </a:xfrm>
            <a:custGeom>
              <a:avLst/>
              <a:gdLst>
                <a:gd name="T0" fmla="*/ 2147483647 w 828"/>
                <a:gd name="T1" fmla="*/ 2147483647 h 425"/>
                <a:gd name="T2" fmla="*/ 2147483647 w 828"/>
                <a:gd name="T3" fmla="*/ 2147483647 h 425"/>
                <a:gd name="T4" fmla="*/ 2147483647 w 828"/>
                <a:gd name="T5" fmla="*/ 2147483647 h 425"/>
                <a:gd name="T6" fmla="*/ 2147483647 w 828"/>
                <a:gd name="T7" fmla="*/ 2147483647 h 425"/>
                <a:gd name="T8" fmla="*/ 2147483647 w 828"/>
                <a:gd name="T9" fmla="*/ 2147483647 h 425"/>
                <a:gd name="T10" fmla="*/ 2147483647 w 828"/>
                <a:gd name="T11" fmla="*/ 2147483647 h 425"/>
                <a:gd name="T12" fmla="*/ 2147483647 w 828"/>
                <a:gd name="T13" fmla="*/ 2147483647 h 425"/>
                <a:gd name="T14" fmla="*/ 2147483647 w 828"/>
                <a:gd name="T15" fmla="*/ 2147483647 h 425"/>
                <a:gd name="T16" fmla="*/ 2147483647 w 828"/>
                <a:gd name="T17" fmla="*/ 2147483647 h 425"/>
                <a:gd name="T18" fmla="*/ 2147483647 w 828"/>
                <a:gd name="T19" fmla="*/ 2147483647 h 425"/>
                <a:gd name="T20" fmla="*/ 2147483647 w 828"/>
                <a:gd name="T21" fmla="*/ 2147483647 h 425"/>
                <a:gd name="T22" fmla="*/ 2147483647 w 828"/>
                <a:gd name="T23" fmla="*/ 2147483647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Freeform 416"/>
            <p:cNvSpPr>
              <a:spLocks/>
            </p:cNvSpPr>
            <p:nvPr/>
          </p:nvSpPr>
          <p:spPr bwMode="auto">
            <a:xfrm>
              <a:off x="7023100" y="2001838"/>
              <a:ext cx="1730375" cy="1125538"/>
            </a:xfrm>
            <a:custGeom>
              <a:avLst/>
              <a:gdLst>
                <a:gd name="T0" fmla="*/ 2147483647 w 765"/>
                <a:gd name="T1" fmla="*/ 2147483647 h 459"/>
                <a:gd name="T2" fmla="*/ 2147483647 w 765"/>
                <a:gd name="T3" fmla="*/ 2147483647 h 459"/>
                <a:gd name="T4" fmla="*/ 2147483647 w 765"/>
                <a:gd name="T5" fmla="*/ 2147483647 h 459"/>
                <a:gd name="T6" fmla="*/ 2147483647 w 765"/>
                <a:gd name="T7" fmla="*/ 2147483647 h 459"/>
                <a:gd name="T8" fmla="*/ 2147483647 w 765"/>
                <a:gd name="T9" fmla="*/ 2147483647 h 459"/>
                <a:gd name="T10" fmla="*/ 2147483647 w 765"/>
                <a:gd name="T11" fmla="*/ 2147483647 h 459"/>
                <a:gd name="T12" fmla="*/ 2147483647 w 765"/>
                <a:gd name="T13" fmla="*/ 2147483647 h 459"/>
                <a:gd name="T14" fmla="*/ 2147483647 w 765"/>
                <a:gd name="T15" fmla="*/ 2147483647 h 459"/>
                <a:gd name="T16" fmla="*/ 2147483647 w 765"/>
                <a:gd name="T17" fmla="*/ 2147483647 h 459"/>
                <a:gd name="T18" fmla="*/ 2147483647 w 765"/>
                <a:gd name="T19" fmla="*/ 2147483647 h 459"/>
                <a:gd name="T20" fmla="*/ 2147483647 w 765"/>
                <a:gd name="T21" fmla="*/ 2147483647 h 459"/>
                <a:gd name="T22" fmla="*/ 2147483647 w 765"/>
                <a:gd name="T23" fmla="*/ 2147483647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Freeform 417"/>
            <p:cNvSpPr>
              <a:spLocks/>
            </p:cNvSpPr>
            <p:nvPr/>
          </p:nvSpPr>
          <p:spPr bwMode="auto">
            <a:xfrm>
              <a:off x="5202238" y="1709738"/>
              <a:ext cx="1736725" cy="1071563"/>
            </a:xfrm>
            <a:custGeom>
              <a:avLst/>
              <a:gdLst>
                <a:gd name="T0" fmla="*/ 2147483647 w 1036"/>
                <a:gd name="T1" fmla="*/ 2147483647 h 675"/>
                <a:gd name="T2" fmla="*/ 2147483647 w 1036"/>
                <a:gd name="T3" fmla="*/ 2147483647 h 675"/>
                <a:gd name="T4" fmla="*/ 2147483647 w 1036"/>
                <a:gd name="T5" fmla="*/ 2147483647 h 675"/>
                <a:gd name="T6" fmla="*/ 2147483647 w 1036"/>
                <a:gd name="T7" fmla="*/ 2147483647 h 675"/>
                <a:gd name="T8" fmla="*/ 2147483647 w 1036"/>
                <a:gd name="T9" fmla="*/ 2147483647 h 675"/>
                <a:gd name="T10" fmla="*/ 2147483647 w 1036"/>
                <a:gd name="T11" fmla="*/ 2147483647 h 675"/>
                <a:gd name="T12" fmla="*/ 2147483647 w 1036"/>
                <a:gd name="T13" fmla="*/ 2147483647 h 675"/>
                <a:gd name="T14" fmla="*/ 2147483647 w 1036"/>
                <a:gd name="T15" fmla="*/ 2147483647 h 675"/>
                <a:gd name="T16" fmla="*/ 2147483647 w 1036"/>
                <a:gd name="T17" fmla="*/ 2147483647 h 675"/>
                <a:gd name="T18" fmla="*/ 2147483647 w 1036"/>
                <a:gd name="T19" fmla="*/ 2147483647 h 675"/>
                <a:gd name="T20" fmla="*/ 2147483647 w 1036"/>
                <a:gd name="T21" fmla="*/ 2147483647 h 675"/>
                <a:gd name="T22" fmla="*/ 2147483647 w 1036"/>
                <a:gd name="T23" fmla="*/ 2147483647 h 675"/>
                <a:gd name="T24" fmla="*/ 2147483647 w 1036"/>
                <a:gd name="T25" fmla="*/ 2147483647 h 675"/>
                <a:gd name="T26" fmla="*/ 2147483647 w 1036"/>
                <a:gd name="T27" fmla="*/ 2147483647 h 675"/>
                <a:gd name="T28" fmla="*/ 2147483647 w 1036"/>
                <a:gd name="T29" fmla="*/ 2147483647 h 675"/>
                <a:gd name="T30" fmla="*/ 2147483647 w 1036"/>
                <a:gd name="T31" fmla="*/ 2147483647 h 675"/>
                <a:gd name="T32" fmla="*/ 2147483647 w 1036"/>
                <a:gd name="T33" fmla="*/ 2147483647 h 675"/>
                <a:gd name="T34" fmla="*/ 2147483647 w 1036"/>
                <a:gd name="T35" fmla="*/ 2147483647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418"/>
            <p:cNvGrpSpPr>
              <a:grpSpLocks/>
            </p:cNvGrpSpPr>
            <p:nvPr/>
          </p:nvGrpSpPr>
          <p:grpSpPr bwMode="auto">
            <a:xfrm>
              <a:off x="5278438" y="2974975"/>
              <a:ext cx="1458912" cy="933450"/>
              <a:chOff x="2889" y="1631"/>
              <a:chExt cx="980" cy="743"/>
            </a:xfrm>
          </p:grpSpPr>
          <p:sp>
            <p:nvSpPr>
              <p:cNvPr id="12649" name="Rectangle 419"/>
              <p:cNvSpPr>
                <a:spLocks noChangeArrowheads="1"/>
              </p:cNvSpPr>
              <p:nvPr/>
            </p:nvSpPr>
            <p:spPr bwMode="auto">
              <a:xfrm>
                <a:off x="3046" y="1841"/>
                <a:ext cx="663" cy="533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50" name="AutoShape 420"/>
              <p:cNvSpPr>
                <a:spLocks noChangeArrowheads="1"/>
              </p:cNvSpPr>
              <p:nvPr/>
            </p:nvSpPr>
            <p:spPr bwMode="auto">
              <a:xfrm>
                <a:off x="2889" y="1631"/>
                <a:ext cx="980" cy="253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CCFF"/>
                  </a:solidFill>
                </a:endParaRPr>
              </a:p>
            </p:txBody>
          </p:sp>
        </p:grpSp>
        <p:sp>
          <p:nvSpPr>
            <p:cNvPr id="12300" name="Line 421"/>
            <p:cNvSpPr>
              <a:spLocks noChangeShapeType="1"/>
            </p:cNvSpPr>
            <p:nvPr/>
          </p:nvSpPr>
          <p:spPr bwMode="auto">
            <a:xfrm>
              <a:off x="7396163" y="3813175"/>
              <a:ext cx="163512" cy="1206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Line 422"/>
            <p:cNvSpPr>
              <a:spLocks noChangeShapeType="1"/>
            </p:cNvSpPr>
            <p:nvPr/>
          </p:nvSpPr>
          <p:spPr bwMode="auto">
            <a:xfrm>
              <a:off x="7493000" y="3733800"/>
              <a:ext cx="279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Line 423"/>
            <p:cNvSpPr>
              <a:spLocks noChangeShapeType="1"/>
            </p:cNvSpPr>
            <p:nvPr/>
          </p:nvSpPr>
          <p:spPr bwMode="auto">
            <a:xfrm flipV="1">
              <a:off x="7729538" y="3819525"/>
              <a:ext cx="134937" cy="104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3" name="Line 424"/>
            <p:cNvSpPr>
              <a:spLocks noChangeShapeType="1"/>
            </p:cNvSpPr>
            <p:nvPr/>
          </p:nvSpPr>
          <p:spPr bwMode="auto">
            <a:xfrm>
              <a:off x="6427788" y="3740150"/>
              <a:ext cx="679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4" name="Line 425"/>
            <p:cNvSpPr>
              <a:spLocks noChangeShapeType="1"/>
            </p:cNvSpPr>
            <p:nvPr/>
          </p:nvSpPr>
          <p:spPr bwMode="auto">
            <a:xfrm>
              <a:off x="6723063" y="2587625"/>
              <a:ext cx="509587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426"/>
            <p:cNvSpPr>
              <a:spLocks noChangeShapeType="1"/>
            </p:cNvSpPr>
            <p:nvPr/>
          </p:nvSpPr>
          <p:spPr bwMode="auto">
            <a:xfrm>
              <a:off x="6289675" y="2403475"/>
              <a:ext cx="152400" cy="95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Freeform 427"/>
            <p:cNvSpPr>
              <a:spLocks/>
            </p:cNvSpPr>
            <p:nvPr/>
          </p:nvSpPr>
          <p:spPr bwMode="auto">
            <a:xfrm>
              <a:off x="5497513" y="4378325"/>
              <a:ext cx="3079750" cy="1665288"/>
            </a:xfrm>
            <a:custGeom>
              <a:avLst/>
              <a:gdLst>
                <a:gd name="T0" fmla="*/ 2147483647 w 1940"/>
                <a:gd name="T1" fmla="*/ 2147483647 h 1049"/>
                <a:gd name="T2" fmla="*/ 2147483647 w 1940"/>
                <a:gd name="T3" fmla="*/ 2147483647 h 1049"/>
                <a:gd name="T4" fmla="*/ 2147483647 w 1940"/>
                <a:gd name="T5" fmla="*/ 2147483647 h 1049"/>
                <a:gd name="T6" fmla="*/ 2147483647 w 1940"/>
                <a:gd name="T7" fmla="*/ 2147483647 h 1049"/>
                <a:gd name="T8" fmla="*/ 2147483647 w 1940"/>
                <a:gd name="T9" fmla="*/ 2147483647 h 1049"/>
                <a:gd name="T10" fmla="*/ 2147483647 w 1940"/>
                <a:gd name="T11" fmla="*/ 2147483647 h 1049"/>
                <a:gd name="T12" fmla="*/ 2147483647 w 1940"/>
                <a:gd name="T13" fmla="*/ 2147483647 h 1049"/>
                <a:gd name="T14" fmla="*/ 2147483647 w 1940"/>
                <a:gd name="T15" fmla="*/ 2147483647 h 1049"/>
                <a:gd name="T16" fmla="*/ 2147483647 w 1940"/>
                <a:gd name="T17" fmla="*/ 2147483647 h 1049"/>
                <a:gd name="T18" fmla="*/ 2147483647 w 1940"/>
                <a:gd name="T19" fmla="*/ 2147483647 h 1049"/>
                <a:gd name="T20" fmla="*/ 2147483647 w 1940"/>
                <a:gd name="T21" fmla="*/ 2147483647 h 1049"/>
                <a:gd name="T22" fmla="*/ 2147483647 w 1940"/>
                <a:gd name="T23" fmla="*/ 2147483647 h 1049"/>
                <a:gd name="T24" fmla="*/ 2147483647 w 1940"/>
                <a:gd name="T25" fmla="*/ 2147483647 h 1049"/>
                <a:gd name="T26" fmla="*/ 2147483647 w 1940"/>
                <a:gd name="T27" fmla="*/ 2147483647 h 1049"/>
                <a:gd name="T28" fmla="*/ 2147483647 w 1940"/>
                <a:gd name="T29" fmla="*/ 2147483647 h 1049"/>
                <a:gd name="T30" fmla="*/ 2147483647 w 1940"/>
                <a:gd name="T31" fmla="*/ 2147483647 h 10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40"/>
                <a:gd name="T49" fmla="*/ 0 h 1049"/>
                <a:gd name="T50" fmla="*/ 1940 w 1940"/>
                <a:gd name="T51" fmla="*/ 1049 h 10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40" h="1049">
                  <a:moveTo>
                    <a:pt x="952" y="26"/>
                  </a:moveTo>
                  <a:cubicBezTo>
                    <a:pt x="867" y="45"/>
                    <a:pt x="832" y="118"/>
                    <a:pt x="755" y="125"/>
                  </a:cubicBezTo>
                  <a:cubicBezTo>
                    <a:pt x="678" y="132"/>
                    <a:pt x="587" y="72"/>
                    <a:pt x="488" y="68"/>
                  </a:cubicBezTo>
                  <a:cubicBezTo>
                    <a:pt x="389" y="64"/>
                    <a:pt x="237" y="48"/>
                    <a:pt x="158" y="101"/>
                  </a:cubicBezTo>
                  <a:cubicBezTo>
                    <a:pt x="79" y="154"/>
                    <a:pt x="28" y="298"/>
                    <a:pt x="14" y="389"/>
                  </a:cubicBezTo>
                  <a:cubicBezTo>
                    <a:pt x="0" y="480"/>
                    <a:pt x="25" y="595"/>
                    <a:pt x="71" y="648"/>
                  </a:cubicBezTo>
                  <a:cubicBezTo>
                    <a:pt x="117" y="701"/>
                    <a:pt x="205" y="665"/>
                    <a:pt x="288" y="706"/>
                  </a:cubicBezTo>
                  <a:cubicBezTo>
                    <a:pt x="371" y="747"/>
                    <a:pt x="450" y="842"/>
                    <a:pt x="568" y="893"/>
                  </a:cubicBezTo>
                  <a:cubicBezTo>
                    <a:pt x="686" y="944"/>
                    <a:pt x="852" y="991"/>
                    <a:pt x="996" y="1014"/>
                  </a:cubicBezTo>
                  <a:cubicBezTo>
                    <a:pt x="1140" y="1036"/>
                    <a:pt x="1309" y="1049"/>
                    <a:pt x="1433" y="1031"/>
                  </a:cubicBezTo>
                  <a:cubicBezTo>
                    <a:pt x="1557" y="1012"/>
                    <a:pt x="1657" y="960"/>
                    <a:pt x="1739" y="907"/>
                  </a:cubicBezTo>
                  <a:cubicBezTo>
                    <a:pt x="1821" y="855"/>
                    <a:pt x="1906" y="824"/>
                    <a:pt x="1923" y="714"/>
                  </a:cubicBezTo>
                  <a:cubicBezTo>
                    <a:pt x="1940" y="604"/>
                    <a:pt x="1898" y="350"/>
                    <a:pt x="1839" y="251"/>
                  </a:cubicBezTo>
                  <a:cubicBezTo>
                    <a:pt x="1780" y="151"/>
                    <a:pt x="1662" y="153"/>
                    <a:pt x="1566" y="114"/>
                  </a:cubicBezTo>
                  <a:cubicBezTo>
                    <a:pt x="1470" y="76"/>
                    <a:pt x="1365" y="30"/>
                    <a:pt x="1263" y="15"/>
                  </a:cubicBezTo>
                  <a:cubicBezTo>
                    <a:pt x="1161" y="0"/>
                    <a:pt x="1037" y="8"/>
                    <a:pt x="952" y="26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Line 428"/>
            <p:cNvSpPr>
              <a:spLocks noChangeShapeType="1"/>
            </p:cNvSpPr>
            <p:nvPr/>
          </p:nvSpPr>
          <p:spPr bwMode="auto">
            <a:xfrm rot="-5400000">
              <a:off x="7845425" y="5159376"/>
              <a:ext cx="523875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Line 429"/>
            <p:cNvSpPr>
              <a:spLocks noChangeShapeType="1"/>
            </p:cNvSpPr>
            <p:nvPr/>
          </p:nvSpPr>
          <p:spPr bwMode="auto">
            <a:xfrm rot="5400000" flipV="1">
              <a:off x="7991475" y="5440363"/>
              <a:ext cx="3175" cy="85725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9" name="Line 430"/>
            <p:cNvSpPr>
              <a:spLocks noChangeShapeType="1"/>
            </p:cNvSpPr>
            <p:nvPr/>
          </p:nvSpPr>
          <p:spPr bwMode="auto">
            <a:xfrm rot="-5400000">
              <a:off x="8177213" y="5116513"/>
              <a:ext cx="0" cy="1143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Line 431"/>
            <p:cNvSpPr>
              <a:spLocks noChangeShapeType="1"/>
            </p:cNvSpPr>
            <p:nvPr/>
          </p:nvSpPr>
          <p:spPr bwMode="auto">
            <a:xfrm>
              <a:off x="7358063" y="4697413"/>
              <a:ext cx="390525" cy="184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1" name="Line 432"/>
            <p:cNvSpPr>
              <a:spLocks noChangeShapeType="1"/>
            </p:cNvSpPr>
            <p:nvPr/>
          </p:nvSpPr>
          <p:spPr bwMode="auto">
            <a:xfrm flipV="1">
              <a:off x="6737350" y="4684713"/>
              <a:ext cx="322263" cy="198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2" name="Line 433"/>
            <p:cNvSpPr>
              <a:spLocks noChangeShapeType="1"/>
            </p:cNvSpPr>
            <p:nvPr/>
          </p:nvSpPr>
          <p:spPr bwMode="auto">
            <a:xfrm flipV="1">
              <a:off x="6780213" y="4976813"/>
              <a:ext cx="971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3" name="Line 435"/>
            <p:cNvSpPr>
              <a:spLocks noChangeShapeType="1"/>
            </p:cNvSpPr>
            <p:nvPr/>
          </p:nvSpPr>
          <p:spPr bwMode="auto">
            <a:xfrm>
              <a:off x="6100763" y="4773613"/>
              <a:ext cx="263525" cy="85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4" name="Line 436"/>
            <p:cNvSpPr>
              <a:spLocks noChangeShapeType="1"/>
            </p:cNvSpPr>
            <p:nvPr/>
          </p:nvSpPr>
          <p:spPr bwMode="auto">
            <a:xfrm flipV="1">
              <a:off x="5842000" y="4983163"/>
              <a:ext cx="41275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5" name="Line 439"/>
            <p:cNvSpPr>
              <a:spLocks noChangeShapeType="1"/>
            </p:cNvSpPr>
            <p:nvPr/>
          </p:nvSpPr>
          <p:spPr bwMode="auto">
            <a:xfrm flipH="1">
              <a:off x="6267450" y="5070475"/>
              <a:ext cx="142875" cy="198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6" name="Line 440"/>
            <p:cNvSpPr>
              <a:spLocks noChangeShapeType="1"/>
            </p:cNvSpPr>
            <p:nvPr/>
          </p:nvSpPr>
          <p:spPr bwMode="auto">
            <a:xfrm flipH="1" flipV="1">
              <a:off x="6588125" y="5097463"/>
              <a:ext cx="74613" cy="173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7" name="Line 441"/>
            <p:cNvSpPr>
              <a:spLocks noChangeShapeType="1"/>
            </p:cNvSpPr>
            <p:nvPr/>
          </p:nvSpPr>
          <p:spPr bwMode="auto">
            <a:xfrm>
              <a:off x="6743700" y="5053013"/>
              <a:ext cx="503238" cy="269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8" name="Line 443"/>
            <p:cNvSpPr>
              <a:spLocks noChangeShapeType="1"/>
            </p:cNvSpPr>
            <p:nvPr/>
          </p:nvSpPr>
          <p:spPr bwMode="auto">
            <a:xfrm>
              <a:off x="6281738" y="3522663"/>
              <a:ext cx="0" cy="1317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9" name="Line 444"/>
            <p:cNvSpPr>
              <a:spLocks noChangeShapeType="1"/>
            </p:cNvSpPr>
            <p:nvPr/>
          </p:nvSpPr>
          <p:spPr bwMode="auto">
            <a:xfrm flipV="1">
              <a:off x="7577138" y="2492375"/>
              <a:ext cx="123825" cy="87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Line 445"/>
            <p:cNvSpPr>
              <a:spLocks noChangeShapeType="1"/>
            </p:cNvSpPr>
            <p:nvPr/>
          </p:nvSpPr>
          <p:spPr bwMode="auto">
            <a:xfrm>
              <a:off x="7405688" y="2665413"/>
              <a:ext cx="0" cy="82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1" name="Line 446"/>
            <p:cNvSpPr>
              <a:spLocks noChangeShapeType="1"/>
            </p:cNvSpPr>
            <p:nvPr/>
          </p:nvSpPr>
          <p:spPr bwMode="auto">
            <a:xfrm flipV="1">
              <a:off x="7577138" y="2562225"/>
              <a:ext cx="263525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Line 447"/>
            <p:cNvSpPr>
              <a:spLocks noChangeShapeType="1"/>
            </p:cNvSpPr>
            <p:nvPr/>
          </p:nvSpPr>
          <p:spPr bwMode="auto">
            <a:xfrm>
              <a:off x="7942263" y="2560638"/>
              <a:ext cx="0" cy="196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3" name="Line 448"/>
            <p:cNvSpPr>
              <a:spLocks noChangeShapeType="1"/>
            </p:cNvSpPr>
            <p:nvPr/>
          </p:nvSpPr>
          <p:spPr bwMode="auto">
            <a:xfrm>
              <a:off x="7596188" y="2867025"/>
              <a:ext cx="188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Line 449"/>
            <p:cNvSpPr>
              <a:spLocks noChangeShapeType="1"/>
            </p:cNvSpPr>
            <p:nvPr/>
          </p:nvSpPr>
          <p:spPr bwMode="auto">
            <a:xfrm flipV="1">
              <a:off x="5891213" y="3733800"/>
              <a:ext cx="168275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450"/>
            <p:cNvSpPr>
              <a:spLocks noChangeShapeType="1"/>
            </p:cNvSpPr>
            <p:nvPr/>
          </p:nvSpPr>
          <p:spPr bwMode="auto">
            <a:xfrm>
              <a:off x="8150225" y="2857500"/>
              <a:ext cx="17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Line 451"/>
            <p:cNvSpPr>
              <a:spLocks noChangeShapeType="1"/>
            </p:cNvSpPr>
            <p:nvPr/>
          </p:nvSpPr>
          <p:spPr bwMode="auto">
            <a:xfrm flipH="1">
              <a:off x="7296150" y="2933700"/>
              <a:ext cx="98425" cy="704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7" name="Line 452"/>
            <p:cNvSpPr>
              <a:spLocks noChangeShapeType="1"/>
            </p:cNvSpPr>
            <p:nvPr/>
          </p:nvSpPr>
          <p:spPr bwMode="auto">
            <a:xfrm flipH="1">
              <a:off x="7888288" y="2933700"/>
              <a:ext cx="111125" cy="727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8" name="Line 541"/>
            <p:cNvSpPr>
              <a:spLocks noChangeShapeType="1"/>
            </p:cNvSpPr>
            <p:nvPr/>
          </p:nvSpPr>
          <p:spPr bwMode="auto">
            <a:xfrm flipV="1">
              <a:off x="7272338" y="4075113"/>
              <a:ext cx="227012" cy="4365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590"/>
            <p:cNvGrpSpPr>
              <a:grpSpLocks/>
            </p:cNvGrpSpPr>
            <p:nvPr/>
          </p:nvGrpSpPr>
          <p:grpSpPr bwMode="auto">
            <a:xfrm flipH="1">
              <a:off x="5775325" y="4533900"/>
              <a:ext cx="414337" cy="373063"/>
              <a:chOff x="2839" y="3501"/>
              <a:chExt cx="755" cy="803"/>
            </a:xfrm>
          </p:grpSpPr>
          <p:pic>
            <p:nvPicPr>
              <p:cNvPr id="12647" name="Picture 591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839" y="3501"/>
                <a:ext cx="755" cy="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648" name="Freeform 592"/>
              <p:cNvSpPr>
                <a:spLocks/>
              </p:cNvSpPr>
              <p:nvPr/>
            </p:nvSpPr>
            <p:spPr bwMode="auto">
              <a:xfrm>
                <a:off x="2916" y="3578"/>
                <a:ext cx="356" cy="368"/>
              </a:xfrm>
              <a:custGeom>
                <a:avLst/>
                <a:gdLst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5" name="Group 593"/>
            <p:cNvGrpSpPr>
              <a:grpSpLocks/>
            </p:cNvGrpSpPr>
            <p:nvPr/>
          </p:nvGrpSpPr>
          <p:grpSpPr bwMode="auto">
            <a:xfrm flipH="1">
              <a:off x="5457825" y="4954588"/>
              <a:ext cx="482600" cy="406400"/>
              <a:chOff x="2839" y="3501"/>
              <a:chExt cx="755" cy="803"/>
            </a:xfrm>
          </p:grpSpPr>
          <p:pic>
            <p:nvPicPr>
              <p:cNvPr id="12645" name="Picture 594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39" y="3501"/>
                <a:ext cx="755" cy="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646" name="Freeform 595"/>
              <p:cNvSpPr>
                <a:spLocks/>
              </p:cNvSpPr>
              <p:nvPr/>
            </p:nvSpPr>
            <p:spPr bwMode="auto">
              <a:xfrm>
                <a:off x="2916" y="3578"/>
                <a:ext cx="356" cy="368"/>
              </a:xfrm>
              <a:custGeom>
                <a:avLst/>
                <a:gdLst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" name="Group 596"/>
            <p:cNvGrpSpPr>
              <a:grpSpLocks/>
            </p:cNvGrpSpPr>
            <p:nvPr/>
          </p:nvGrpSpPr>
          <p:grpSpPr bwMode="auto">
            <a:xfrm flipH="1">
              <a:off x="5935663" y="5256213"/>
              <a:ext cx="427037" cy="349250"/>
              <a:chOff x="2839" y="3501"/>
              <a:chExt cx="755" cy="803"/>
            </a:xfrm>
          </p:grpSpPr>
          <p:pic>
            <p:nvPicPr>
              <p:cNvPr id="12643" name="Picture 597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839" y="3501"/>
                <a:ext cx="755" cy="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644" name="Freeform 598"/>
              <p:cNvSpPr>
                <a:spLocks/>
              </p:cNvSpPr>
              <p:nvPr/>
            </p:nvSpPr>
            <p:spPr bwMode="auto">
              <a:xfrm>
                <a:off x="2916" y="3578"/>
                <a:ext cx="356" cy="368"/>
              </a:xfrm>
              <a:custGeom>
                <a:avLst/>
                <a:gdLst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7" name="Group 599"/>
            <p:cNvGrpSpPr>
              <a:grpSpLocks/>
            </p:cNvGrpSpPr>
            <p:nvPr/>
          </p:nvGrpSpPr>
          <p:grpSpPr bwMode="auto">
            <a:xfrm>
              <a:off x="6550025" y="5238750"/>
              <a:ext cx="427037" cy="350838"/>
              <a:chOff x="2839" y="3501"/>
              <a:chExt cx="755" cy="803"/>
            </a:xfrm>
          </p:grpSpPr>
          <p:pic>
            <p:nvPicPr>
              <p:cNvPr id="12641" name="Picture 600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839" y="3501"/>
                <a:ext cx="755" cy="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642" name="Freeform 601"/>
              <p:cNvSpPr>
                <a:spLocks/>
              </p:cNvSpPr>
              <p:nvPr/>
            </p:nvSpPr>
            <p:spPr bwMode="auto">
              <a:xfrm>
                <a:off x="2916" y="3578"/>
                <a:ext cx="356" cy="368"/>
              </a:xfrm>
              <a:custGeom>
                <a:avLst/>
                <a:gdLst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12333" name="Picture 603" descr="car_icon_small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42063" y="1720850"/>
              <a:ext cx="849312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652"/>
            <p:cNvGrpSpPr>
              <a:grpSpLocks/>
            </p:cNvGrpSpPr>
            <p:nvPr/>
          </p:nvGrpSpPr>
          <p:grpSpPr bwMode="auto">
            <a:xfrm>
              <a:off x="5613400" y="1546225"/>
              <a:ext cx="415925" cy="385763"/>
              <a:chOff x="2751" y="1851"/>
              <a:chExt cx="462" cy="478"/>
            </a:xfrm>
          </p:grpSpPr>
          <p:pic>
            <p:nvPicPr>
              <p:cNvPr id="12639" name="Picture 653" descr="iphone_stylized_small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28" y="1922"/>
                <a:ext cx="152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40" name="Picture 654" descr="antenna_radiation_stylized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751" y="1851"/>
                <a:ext cx="462" cy="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" name="Group 665"/>
            <p:cNvGrpSpPr>
              <a:grpSpLocks/>
            </p:cNvGrpSpPr>
            <p:nvPr/>
          </p:nvGrpSpPr>
          <p:grpSpPr bwMode="auto">
            <a:xfrm>
              <a:off x="7689850" y="2395538"/>
              <a:ext cx="390525" cy="169863"/>
              <a:chOff x="4650" y="1129"/>
              <a:chExt cx="246" cy="95"/>
            </a:xfrm>
          </p:grpSpPr>
          <p:sp>
            <p:nvSpPr>
              <p:cNvPr id="12631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32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33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0" name="Group 659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637" name="Freeform 660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38" name="Freeform 661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635" name="Line 662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36" name="Line 663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666"/>
            <p:cNvGrpSpPr>
              <a:grpSpLocks/>
            </p:cNvGrpSpPr>
            <p:nvPr/>
          </p:nvGrpSpPr>
          <p:grpSpPr bwMode="auto">
            <a:xfrm>
              <a:off x="7762875" y="2757488"/>
              <a:ext cx="390525" cy="176213"/>
              <a:chOff x="4650" y="1129"/>
              <a:chExt cx="246" cy="95"/>
            </a:xfrm>
          </p:grpSpPr>
          <p:sp>
            <p:nvSpPr>
              <p:cNvPr id="12623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24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25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" name="Group 670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629" name="Freeform 671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30" name="Freeform 672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627" name="Line 673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28" name="Line 674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675"/>
            <p:cNvGrpSpPr>
              <a:grpSpLocks/>
            </p:cNvGrpSpPr>
            <p:nvPr/>
          </p:nvGrpSpPr>
          <p:grpSpPr bwMode="auto">
            <a:xfrm>
              <a:off x="7204075" y="2493963"/>
              <a:ext cx="390525" cy="169863"/>
              <a:chOff x="4650" y="1129"/>
              <a:chExt cx="246" cy="95"/>
            </a:xfrm>
          </p:grpSpPr>
          <p:sp>
            <p:nvSpPr>
              <p:cNvPr id="12615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16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17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4" name="Group 679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621" name="Freeform 680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22" name="Freeform 681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619" name="Line 682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20" name="Line 683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684"/>
            <p:cNvGrpSpPr>
              <a:grpSpLocks/>
            </p:cNvGrpSpPr>
            <p:nvPr/>
          </p:nvGrpSpPr>
          <p:grpSpPr bwMode="auto">
            <a:xfrm>
              <a:off x="7215188" y="2757488"/>
              <a:ext cx="390525" cy="169863"/>
              <a:chOff x="4650" y="1129"/>
              <a:chExt cx="246" cy="95"/>
            </a:xfrm>
          </p:grpSpPr>
          <p:sp>
            <p:nvSpPr>
              <p:cNvPr id="12607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08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09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688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613" name="Freeform 689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14" name="Freeform 690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611" name="Line 691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12" name="Line 692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39" name="Line 693"/>
            <p:cNvSpPr>
              <a:spLocks noChangeShapeType="1"/>
            </p:cNvSpPr>
            <p:nvPr/>
          </p:nvSpPr>
          <p:spPr bwMode="auto">
            <a:xfrm>
              <a:off x="8345488" y="2855913"/>
              <a:ext cx="17780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" name="Group 694"/>
            <p:cNvGrpSpPr>
              <a:grpSpLocks/>
            </p:cNvGrpSpPr>
            <p:nvPr/>
          </p:nvGrpSpPr>
          <p:grpSpPr bwMode="auto">
            <a:xfrm>
              <a:off x="7400925" y="3911600"/>
              <a:ext cx="485775" cy="203200"/>
              <a:chOff x="4650" y="1129"/>
              <a:chExt cx="246" cy="95"/>
            </a:xfrm>
          </p:grpSpPr>
          <p:sp>
            <p:nvSpPr>
              <p:cNvPr id="12599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00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01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8" name="Group 698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605" name="Freeform 699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06" name="Freeform 700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603" name="Line 701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04" name="Line 702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712"/>
            <p:cNvGrpSpPr>
              <a:grpSpLocks/>
            </p:cNvGrpSpPr>
            <p:nvPr/>
          </p:nvGrpSpPr>
          <p:grpSpPr bwMode="auto">
            <a:xfrm>
              <a:off x="7081838" y="3630613"/>
              <a:ext cx="485775" cy="203200"/>
              <a:chOff x="4650" y="1129"/>
              <a:chExt cx="246" cy="95"/>
            </a:xfrm>
          </p:grpSpPr>
          <p:sp>
            <p:nvSpPr>
              <p:cNvPr id="12591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92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93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0" name="Group 716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597" name="Freeform 717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98" name="Freeform 718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95" name="Line 719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96" name="Line 720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" name="Group 721"/>
            <p:cNvGrpSpPr>
              <a:grpSpLocks/>
            </p:cNvGrpSpPr>
            <p:nvPr/>
          </p:nvGrpSpPr>
          <p:grpSpPr bwMode="auto">
            <a:xfrm>
              <a:off x="7743825" y="3643313"/>
              <a:ext cx="485775" cy="203200"/>
              <a:chOff x="4650" y="1129"/>
              <a:chExt cx="246" cy="95"/>
            </a:xfrm>
          </p:grpSpPr>
          <p:sp>
            <p:nvSpPr>
              <p:cNvPr id="12583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84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85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" name="Group 725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589" name="Freeform 726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90" name="Freeform 727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87" name="Line 728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88" name="Line 729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" name="Group 730"/>
            <p:cNvGrpSpPr>
              <a:grpSpLocks/>
            </p:cNvGrpSpPr>
            <p:nvPr/>
          </p:nvGrpSpPr>
          <p:grpSpPr bwMode="auto">
            <a:xfrm>
              <a:off x="6962775" y="4505325"/>
              <a:ext cx="619125" cy="242888"/>
              <a:chOff x="4650" y="1129"/>
              <a:chExt cx="246" cy="95"/>
            </a:xfrm>
          </p:grpSpPr>
          <p:sp>
            <p:nvSpPr>
              <p:cNvPr id="12575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76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77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4" name="Group 734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581" name="Freeform 735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82" name="Freeform 736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79" name="Line 737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80" name="Line 738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739"/>
            <p:cNvGrpSpPr>
              <a:grpSpLocks/>
            </p:cNvGrpSpPr>
            <p:nvPr/>
          </p:nvGrpSpPr>
          <p:grpSpPr bwMode="auto">
            <a:xfrm>
              <a:off x="7596188" y="4803775"/>
              <a:ext cx="619125" cy="242888"/>
              <a:chOff x="4650" y="1129"/>
              <a:chExt cx="246" cy="95"/>
            </a:xfrm>
          </p:grpSpPr>
          <p:sp>
            <p:nvSpPr>
              <p:cNvPr id="12567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68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69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6" name="Group 743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573" name="Freeform 744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4" name="Freeform 745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71" name="Line 746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2" name="Line 747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748"/>
            <p:cNvGrpSpPr>
              <a:grpSpLocks/>
            </p:cNvGrpSpPr>
            <p:nvPr/>
          </p:nvGrpSpPr>
          <p:grpSpPr bwMode="auto">
            <a:xfrm>
              <a:off x="6246813" y="4848225"/>
              <a:ext cx="619125" cy="242888"/>
              <a:chOff x="4650" y="1129"/>
              <a:chExt cx="246" cy="95"/>
            </a:xfrm>
          </p:grpSpPr>
          <p:sp>
            <p:nvSpPr>
              <p:cNvPr id="12559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60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61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8" name="Group 752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565" name="Freeform 753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" name="Freeform 754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63" name="Line 755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4" name="Line 756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" name="Group 757"/>
            <p:cNvGrpSpPr>
              <a:grpSpLocks/>
            </p:cNvGrpSpPr>
            <p:nvPr/>
          </p:nvGrpSpPr>
          <p:grpSpPr bwMode="auto">
            <a:xfrm>
              <a:off x="6053138" y="3640138"/>
              <a:ext cx="390525" cy="169863"/>
              <a:chOff x="4650" y="1129"/>
              <a:chExt cx="246" cy="95"/>
            </a:xfrm>
          </p:grpSpPr>
          <p:sp>
            <p:nvSpPr>
              <p:cNvPr id="12551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52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53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0" name="Group 761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557" name="Freeform 762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" name="Freeform 763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55" name="Line 764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6" name="Line 765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" name="Group 767"/>
            <p:cNvGrpSpPr>
              <a:grpSpLocks/>
            </p:cNvGrpSpPr>
            <p:nvPr/>
          </p:nvGrpSpPr>
          <p:grpSpPr bwMode="auto">
            <a:xfrm>
              <a:off x="6353175" y="2487613"/>
              <a:ext cx="390525" cy="169863"/>
              <a:chOff x="4650" y="1129"/>
              <a:chExt cx="246" cy="95"/>
            </a:xfrm>
          </p:grpSpPr>
          <p:sp>
            <p:nvSpPr>
              <p:cNvPr id="12543" name="Oval 407"/>
              <p:cNvSpPr>
                <a:spLocks noChangeArrowheads="1"/>
              </p:cNvSpPr>
              <p:nvPr/>
            </p:nvSpPr>
            <p:spPr bwMode="auto">
              <a:xfrm>
                <a:off x="4651" y="1171"/>
                <a:ext cx="244" cy="53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44" name="Rectangle 410"/>
              <p:cNvSpPr>
                <a:spLocks noChangeArrowheads="1"/>
              </p:cNvSpPr>
              <p:nvPr/>
            </p:nvSpPr>
            <p:spPr bwMode="auto">
              <a:xfrm>
                <a:off x="4651" y="1165"/>
                <a:ext cx="245" cy="33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45" name="Oval 411"/>
              <p:cNvSpPr>
                <a:spLocks noChangeArrowheads="1"/>
              </p:cNvSpPr>
              <p:nvPr/>
            </p:nvSpPr>
            <p:spPr bwMode="auto">
              <a:xfrm>
                <a:off x="4650" y="1129"/>
                <a:ext cx="244" cy="62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521" name="Group 771"/>
              <p:cNvGrpSpPr>
                <a:grpSpLocks/>
              </p:cNvGrpSpPr>
              <p:nvPr/>
            </p:nvGrpSpPr>
            <p:grpSpPr bwMode="auto">
              <a:xfrm>
                <a:off x="4699" y="1145"/>
                <a:ext cx="138" cy="29"/>
                <a:chOff x="2468" y="1332"/>
                <a:chExt cx="310" cy="60"/>
              </a:xfrm>
            </p:grpSpPr>
            <p:sp>
              <p:nvSpPr>
                <p:cNvPr id="12549" name="Freeform 772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0" name="Freeform 773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47" name="Line 774"/>
              <p:cNvSpPr>
                <a:spLocks noChangeShapeType="1"/>
              </p:cNvSpPr>
              <p:nvPr/>
            </p:nvSpPr>
            <p:spPr bwMode="auto">
              <a:xfrm>
                <a:off x="4651" y="1158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8" name="Line 775"/>
              <p:cNvSpPr>
                <a:spLocks noChangeShapeType="1"/>
              </p:cNvSpPr>
              <p:nvPr/>
            </p:nvSpPr>
            <p:spPr bwMode="auto">
              <a:xfrm>
                <a:off x="4894" y="1160"/>
                <a:ext cx="0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46" name="Group 776"/>
            <p:cNvGrpSpPr>
              <a:grpSpLocks/>
            </p:cNvGrpSpPr>
            <p:nvPr/>
          </p:nvGrpSpPr>
          <p:grpSpPr bwMode="auto">
            <a:xfrm>
              <a:off x="5611813" y="3500438"/>
              <a:ext cx="506412" cy="352425"/>
              <a:chOff x="2967" y="478"/>
              <a:chExt cx="788" cy="625"/>
            </a:xfrm>
          </p:grpSpPr>
          <p:pic>
            <p:nvPicPr>
              <p:cNvPr id="12541" name="Picture 777" descr="access_point_stylized_small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012" y="559"/>
                <a:ext cx="576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42" name="Picture 778" descr="antenna_radiation_stylized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967" y="478"/>
                <a:ext cx="788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554" name="Group 779"/>
            <p:cNvGrpSpPr>
              <a:grpSpLocks/>
            </p:cNvGrpSpPr>
            <p:nvPr/>
          </p:nvGrpSpPr>
          <p:grpSpPr bwMode="auto">
            <a:xfrm>
              <a:off x="7132638" y="5003800"/>
              <a:ext cx="563562" cy="420688"/>
              <a:chOff x="2967" y="478"/>
              <a:chExt cx="788" cy="625"/>
            </a:xfrm>
          </p:grpSpPr>
          <p:pic>
            <p:nvPicPr>
              <p:cNvPr id="12539" name="Picture 780" descr="access_point_stylized_small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012" y="559"/>
                <a:ext cx="576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40" name="Picture 781" descr="antenna_radiation_stylized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967" y="478"/>
                <a:ext cx="788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562" name="Group 782"/>
            <p:cNvGrpSpPr>
              <a:grpSpLocks/>
            </p:cNvGrpSpPr>
            <p:nvPr/>
          </p:nvGrpSpPr>
          <p:grpSpPr bwMode="auto">
            <a:xfrm>
              <a:off x="6061075" y="1844675"/>
              <a:ext cx="457200" cy="631825"/>
              <a:chOff x="742" y="2409"/>
              <a:chExt cx="576" cy="881"/>
            </a:xfrm>
          </p:grpSpPr>
          <p:grpSp>
            <p:nvGrpSpPr>
              <p:cNvPr id="12570" name="Group 783"/>
              <p:cNvGrpSpPr>
                <a:grpSpLocks/>
              </p:cNvGrpSpPr>
              <p:nvPr/>
            </p:nvGrpSpPr>
            <p:grpSpPr bwMode="auto">
              <a:xfrm>
                <a:off x="832" y="2643"/>
                <a:ext cx="376" cy="647"/>
                <a:chOff x="3130" y="3288"/>
                <a:chExt cx="410" cy="742"/>
              </a:xfrm>
            </p:grpSpPr>
            <p:sp>
              <p:nvSpPr>
                <p:cNvPr id="12524" name="Line 270"/>
                <p:cNvSpPr>
                  <a:spLocks noChangeShapeType="1"/>
                </p:cNvSpPr>
                <p:nvPr/>
              </p:nvSpPr>
              <p:spPr bwMode="auto">
                <a:xfrm flipH="1">
                  <a:off x="3130" y="3288"/>
                  <a:ext cx="205" cy="6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25" name="Line 271"/>
                <p:cNvSpPr>
                  <a:spLocks noChangeShapeType="1"/>
                </p:cNvSpPr>
                <p:nvPr/>
              </p:nvSpPr>
              <p:spPr bwMode="auto">
                <a:xfrm>
                  <a:off x="3335" y="3288"/>
                  <a:ext cx="205" cy="66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26" name="Line 272"/>
                <p:cNvSpPr>
                  <a:spLocks noChangeShapeType="1"/>
                </p:cNvSpPr>
                <p:nvPr/>
              </p:nvSpPr>
              <p:spPr bwMode="auto">
                <a:xfrm>
                  <a:off x="3130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27" name="Line 273"/>
                <p:cNvSpPr>
                  <a:spLocks noChangeShapeType="1"/>
                </p:cNvSpPr>
                <p:nvPr/>
              </p:nvSpPr>
              <p:spPr bwMode="auto">
                <a:xfrm flipH="1">
                  <a:off x="3335" y="3957"/>
                  <a:ext cx="205" cy="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28" name="Line 274"/>
                <p:cNvSpPr>
                  <a:spLocks noChangeShapeType="1"/>
                </p:cNvSpPr>
                <p:nvPr/>
              </p:nvSpPr>
              <p:spPr bwMode="auto">
                <a:xfrm>
                  <a:off x="3335" y="3303"/>
                  <a:ext cx="0" cy="7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29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3130" y="3888"/>
                  <a:ext cx="205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0" name="Line 276"/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3888"/>
                  <a:ext cx="205" cy="6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1" name="Line 277"/>
                <p:cNvSpPr>
                  <a:spLocks noChangeShapeType="1"/>
                </p:cNvSpPr>
                <p:nvPr/>
              </p:nvSpPr>
              <p:spPr bwMode="auto">
                <a:xfrm>
                  <a:off x="3217" y="3668"/>
                  <a:ext cx="118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2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3335" y="3668"/>
                  <a:ext cx="124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3" name="Line 279"/>
                <p:cNvSpPr>
                  <a:spLocks noChangeShapeType="1"/>
                </p:cNvSpPr>
                <p:nvPr/>
              </p:nvSpPr>
              <p:spPr bwMode="auto">
                <a:xfrm>
                  <a:off x="3178" y="3766"/>
                  <a:ext cx="152" cy="7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4" name="Line 280"/>
                <p:cNvSpPr>
                  <a:spLocks noChangeShapeType="1"/>
                </p:cNvSpPr>
                <p:nvPr/>
              </p:nvSpPr>
              <p:spPr bwMode="auto">
                <a:xfrm flipV="1">
                  <a:off x="3335" y="3781"/>
                  <a:ext cx="153" cy="6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5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3335" y="3567"/>
                  <a:ext cx="78" cy="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6" name="Line 282"/>
                <p:cNvSpPr>
                  <a:spLocks noChangeShapeType="1"/>
                </p:cNvSpPr>
                <p:nvPr/>
              </p:nvSpPr>
              <p:spPr bwMode="auto">
                <a:xfrm flipV="1">
                  <a:off x="3335" y="3428"/>
                  <a:ext cx="49" cy="2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7" name="Line 283"/>
                <p:cNvSpPr>
                  <a:spLocks noChangeShapeType="1"/>
                </p:cNvSpPr>
                <p:nvPr/>
              </p:nvSpPr>
              <p:spPr bwMode="auto">
                <a:xfrm>
                  <a:off x="3247" y="3558"/>
                  <a:ext cx="95" cy="3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538" name="Line 284"/>
                <p:cNvSpPr>
                  <a:spLocks noChangeShapeType="1"/>
                </p:cNvSpPr>
                <p:nvPr/>
              </p:nvSpPr>
              <p:spPr bwMode="auto">
                <a:xfrm>
                  <a:off x="3289" y="3422"/>
                  <a:ext cx="55" cy="3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pic>
            <p:nvPicPr>
              <p:cNvPr id="12522" name="Picture 799" descr="cell_tower_radiation copy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742" y="2409"/>
                <a:ext cx="576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523" name="Oval 800"/>
              <p:cNvSpPr>
                <a:spLocks noChangeArrowheads="1"/>
              </p:cNvSpPr>
              <p:nvPr/>
            </p:nvSpPr>
            <p:spPr bwMode="auto">
              <a:xfrm>
                <a:off x="986" y="2597"/>
                <a:ext cx="66" cy="6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51" name="Text Box 580"/>
            <p:cNvSpPr txBox="1">
              <a:spLocks noChangeArrowheads="1"/>
            </p:cNvSpPr>
            <p:nvPr/>
          </p:nvSpPr>
          <p:spPr bwMode="auto">
            <a:xfrm>
              <a:off x="6048821" y="1384300"/>
              <a:ext cx="1675249" cy="369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mobile network</a:t>
              </a:r>
            </a:p>
          </p:txBody>
        </p:sp>
        <p:sp>
          <p:nvSpPr>
            <p:cNvPr id="12352" name="Text Box 580"/>
            <p:cNvSpPr txBox="1">
              <a:spLocks noChangeArrowheads="1"/>
            </p:cNvSpPr>
            <p:nvPr/>
          </p:nvSpPr>
          <p:spPr bwMode="auto">
            <a:xfrm>
              <a:off x="7632031" y="2071688"/>
              <a:ext cx="1069267" cy="369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global ISP</a:t>
              </a:r>
            </a:p>
          </p:txBody>
        </p:sp>
        <p:sp>
          <p:nvSpPr>
            <p:cNvPr id="12353" name="Text Box 580"/>
            <p:cNvSpPr txBox="1">
              <a:spLocks noChangeArrowheads="1"/>
            </p:cNvSpPr>
            <p:nvPr/>
          </p:nvSpPr>
          <p:spPr bwMode="auto">
            <a:xfrm>
              <a:off x="7424696" y="3298825"/>
              <a:ext cx="1266580" cy="369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regional ISP</a:t>
              </a:r>
            </a:p>
          </p:txBody>
        </p:sp>
        <p:sp>
          <p:nvSpPr>
            <p:cNvPr id="12354" name="Text Box 580"/>
            <p:cNvSpPr txBox="1">
              <a:spLocks noChangeArrowheads="1"/>
            </p:cNvSpPr>
            <p:nvPr/>
          </p:nvSpPr>
          <p:spPr bwMode="auto">
            <a:xfrm>
              <a:off x="6376308" y="2963863"/>
              <a:ext cx="978110" cy="535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home </a:t>
              </a:r>
            </a:p>
            <a:p>
              <a:pPr>
                <a:lnSpc>
                  <a:spcPct val="80000"/>
                </a:lnSpc>
              </a:pPr>
              <a:r>
                <a:rPr lang="en-US"/>
                <a:t>network</a:t>
              </a:r>
            </a:p>
          </p:txBody>
        </p:sp>
        <p:sp>
          <p:nvSpPr>
            <p:cNvPr id="12355" name="Text Box 580"/>
            <p:cNvSpPr txBox="1">
              <a:spLocks noChangeArrowheads="1"/>
            </p:cNvSpPr>
            <p:nvPr/>
          </p:nvSpPr>
          <p:spPr bwMode="auto">
            <a:xfrm>
              <a:off x="5670833" y="5645150"/>
              <a:ext cx="1426842" cy="535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/>
                <a:t>institutional</a:t>
              </a:r>
            </a:p>
            <a:p>
              <a:pPr>
                <a:lnSpc>
                  <a:spcPct val="80000"/>
                </a:lnSpc>
              </a:pPr>
              <a:r>
                <a:rPr lang="en-US"/>
                <a:t>       network</a:t>
              </a:r>
            </a:p>
          </p:txBody>
        </p:sp>
        <p:grpSp>
          <p:nvGrpSpPr>
            <p:cNvPr id="12578" name="Group 950"/>
            <p:cNvGrpSpPr>
              <a:grpSpLocks/>
            </p:cNvGrpSpPr>
            <p:nvPr/>
          </p:nvGrpSpPr>
          <p:grpSpPr bwMode="auto">
            <a:xfrm>
              <a:off x="8240713" y="5002213"/>
              <a:ext cx="227012" cy="481013"/>
              <a:chOff x="4140" y="429"/>
              <a:chExt cx="1425" cy="2396"/>
            </a:xfrm>
          </p:grpSpPr>
          <p:sp>
            <p:nvSpPr>
              <p:cNvPr id="12489" name="Freeform 951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6 w 354"/>
                  <a:gd name="T1" fmla="*/ 0 h 2742"/>
                  <a:gd name="T2" fmla="*/ 30 w 354"/>
                  <a:gd name="T3" fmla="*/ 46 h 2742"/>
                  <a:gd name="T4" fmla="*/ 30 w 354"/>
                  <a:gd name="T5" fmla="*/ 354 h 2742"/>
                  <a:gd name="T6" fmla="*/ 0 w 354"/>
                  <a:gd name="T7" fmla="*/ 371 h 2742"/>
                  <a:gd name="T8" fmla="*/ 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2742"/>
                  <a:gd name="T17" fmla="*/ 354 w 354"/>
                  <a:gd name="T18" fmla="*/ 2742 h 27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0" name="Rectangle 952"/>
              <p:cNvSpPr>
                <a:spLocks noChangeArrowheads="1"/>
              </p:cNvSpPr>
              <p:nvPr/>
            </p:nvSpPr>
            <p:spPr bwMode="auto">
              <a:xfrm>
                <a:off x="4210" y="429"/>
                <a:ext cx="1046" cy="2285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91" name="Freeform 953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2 w 211"/>
                  <a:gd name="T1" fmla="*/ 0 h 2537"/>
                  <a:gd name="T2" fmla="*/ 18 w 211"/>
                  <a:gd name="T3" fmla="*/ 30 h 2537"/>
                  <a:gd name="T4" fmla="*/ 2 w 211"/>
                  <a:gd name="T5" fmla="*/ 338 h 2537"/>
                  <a:gd name="T6" fmla="*/ 2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2537"/>
                  <a:gd name="T14" fmla="*/ 211 w 211"/>
                  <a:gd name="T15" fmla="*/ 2537 h 2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2" name="Freeform 954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29 w 328"/>
                  <a:gd name="T3" fmla="*/ 18 h 226"/>
                  <a:gd name="T4" fmla="*/ 29 w 328"/>
                  <a:gd name="T5" fmla="*/ 32 h 226"/>
                  <a:gd name="T6" fmla="*/ 0 w 328"/>
                  <a:gd name="T7" fmla="*/ 13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8"/>
                  <a:gd name="T16" fmla="*/ 0 h 226"/>
                  <a:gd name="T17" fmla="*/ 328 w 328"/>
                  <a:gd name="T18" fmla="*/ 226 h 2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3" name="Rectangle 955"/>
              <p:cNvSpPr>
                <a:spLocks noChangeArrowheads="1"/>
              </p:cNvSpPr>
              <p:nvPr/>
            </p:nvSpPr>
            <p:spPr bwMode="auto">
              <a:xfrm>
                <a:off x="4210" y="690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586" name="Group 956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12519" name="AutoShape 957"/>
                <p:cNvSpPr>
                  <a:spLocks noChangeArrowheads="1"/>
                </p:cNvSpPr>
                <p:nvPr/>
              </p:nvSpPr>
              <p:spPr bwMode="auto">
                <a:xfrm>
                  <a:off x="613" y="2566"/>
                  <a:ext cx="721" cy="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20" name="AutoShape 958"/>
                <p:cNvSpPr>
                  <a:spLocks noChangeArrowheads="1"/>
                </p:cNvSpPr>
                <p:nvPr/>
              </p:nvSpPr>
              <p:spPr bwMode="auto">
                <a:xfrm>
                  <a:off x="625" y="2581"/>
                  <a:ext cx="696" cy="11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495" name="Rectangle 959"/>
              <p:cNvSpPr>
                <a:spLocks noChangeArrowheads="1"/>
              </p:cNvSpPr>
              <p:nvPr/>
            </p:nvSpPr>
            <p:spPr bwMode="auto">
              <a:xfrm>
                <a:off x="4220" y="1022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594" name="Group 960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12517" name="AutoShape 961"/>
                <p:cNvSpPr>
                  <a:spLocks noChangeArrowheads="1"/>
                </p:cNvSpPr>
                <p:nvPr/>
              </p:nvSpPr>
              <p:spPr bwMode="auto">
                <a:xfrm>
                  <a:off x="615" y="2564"/>
                  <a:ext cx="721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18" name="AutoShape 962"/>
                <p:cNvSpPr>
                  <a:spLocks noChangeArrowheads="1"/>
                </p:cNvSpPr>
                <p:nvPr/>
              </p:nvSpPr>
              <p:spPr bwMode="auto">
                <a:xfrm>
                  <a:off x="628" y="2581"/>
                  <a:ext cx="696" cy="10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497" name="Rectangle 963"/>
              <p:cNvSpPr>
                <a:spLocks noChangeArrowheads="1"/>
              </p:cNvSpPr>
              <p:nvPr/>
            </p:nvSpPr>
            <p:spPr bwMode="auto">
              <a:xfrm>
                <a:off x="4220" y="1354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98" name="Rectangle 964"/>
              <p:cNvSpPr>
                <a:spLocks noChangeArrowheads="1"/>
              </p:cNvSpPr>
              <p:nvPr/>
            </p:nvSpPr>
            <p:spPr bwMode="auto">
              <a:xfrm>
                <a:off x="4230" y="1655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602" name="Group 965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12515" name="AutoShape 966"/>
                <p:cNvSpPr>
                  <a:spLocks noChangeArrowheads="1"/>
                </p:cNvSpPr>
                <p:nvPr/>
              </p:nvSpPr>
              <p:spPr bwMode="auto">
                <a:xfrm>
                  <a:off x="618" y="2586"/>
                  <a:ext cx="720" cy="1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16" name="AutoShape 967"/>
                <p:cNvSpPr>
                  <a:spLocks noChangeArrowheads="1"/>
                </p:cNvSpPr>
                <p:nvPr/>
              </p:nvSpPr>
              <p:spPr bwMode="auto">
                <a:xfrm>
                  <a:off x="630" y="2586"/>
                  <a:ext cx="695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500" name="Freeform 968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29 w 328"/>
                  <a:gd name="T3" fmla="*/ 17 h 226"/>
                  <a:gd name="T4" fmla="*/ 29 w 328"/>
                  <a:gd name="T5" fmla="*/ 30 h 226"/>
                  <a:gd name="T6" fmla="*/ 0 w 328"/>
                  <a:gd name="T7" fmla="*/ 12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8"/>
                  <a:gd name="T16" fmla="*/ 0 h 226"/>
                  <a:gd name="T17" fmla="*/ 328 w 328"/>
                  <a:gd name="T18" fmla="*/ 226 h 2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610" name="Group 969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12513" name="AutoShape 970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32" cy="1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14" name="AutoShape 971"/>
                <p:cNvSpPr>
                  <a:spLocks noChangeArrowheads="1"/>
                </p:cNvSpPr>
                <p:nvPr/>
              </p:nvSpPr>
              <p:spPr bwMode="auto">
                <a:xfrm>
                  <a:off x="625" y="2587"/>
                  <a:ext cx="720" cy="10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502" name="Rectangle 972"/>
              <p:cNvSpPr>
                <a:spLocks noChangeArrowheads="1"/>
              </p:cNvSpPr>
              <p:nvPr/>
            </p:nvSpPr>
            <p:spPr bwMode="auto">
              <a:xfrm>
                <a:off x="5246" y="429"/>
                <a:ext cx="70" cy="228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03" name="Freeform 973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26 w 296"/>
                  <a:gd name="T3" fmla="*/ 18 h 256"/>
                  <a:gd name="T4" fmla="*/ 26 w 296"/>
                  <a:gd name="T5" fmla="*/ 34 h 256"/>
                  <a:gd name="T6" fmla="*/ 0 w 296"/>
                  <a:gd name="T7" fmla="*/ 12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256"/>
                  <a:gd name="T17" fmla="*/ 296 w 296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04" name="Freeform 974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27 w 304"/>
                  <a:gd name="T3" fmla="*/ 22 h 288"/>
                  <a:gd name="T4" fmla="*/ 25 w 304"/>
                  <a:gd name="T5" fmla="*/ 39 h 288"/>
                  <a:gd name="T6" fmla="*/ 2 w 304"/>
                  <a:gd name="T7" fmla="*/ 17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288"/>
                  <a:gd name="T17" fmla="*/ 304 w 304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05" name="Oval 975"/>
              <p:cNvSpPr>
                <a:spLocks noChangeArrowheads="1"/>
              </p:cNvSpPr>
              <p:nvPr/>
            </p:nvSpPr>
            <p:spPr bwMode="auto">
              <a:xfrm>
                <a:off x="5515" y="2611"/>
                <a:ext cx="50" cy="95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06" name="Freeform 976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15 h 240"/>
                  <a:gd name="T2" fmla="*/ 2 w 306"/>
                  <a:gd name="T3" fmla="*/ 33 h 240"/>
                  <a:gd name="T4" fmla="*/ 27 w 306"/>
                  <a:gd name="T5" fmla="*/ 15 h 240"/>
                  <a:gd name="T6" fmla="*/ 26 w 306"/>
                  <a:gd name="T7" fmla="*/ 0 h 240"/>
                  <a:gd name="T8" fmla="*/ 0 w 306"/>
                  <a:gd name="T9" fmla="*/ 15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240"/>
                  <a:gd name="T17" fmla="*/ 306 w 306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07" name="AutoShape 977"/>
              <p:cNvSpPr>
                <a:spLocks noChangeArrowheads="1"/>
              </p:cNvSpPr>
              <p:nvPr/>
            </p:nvSpPr>
            <p:spPr bwMode="auto">
              <a:xfrm>
                <a:off x="4140" y="2675"/>
                <a:ext cx="1196" cy="150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08" name="AutoShape 978"/>
              <p:cNvSpPr>
                <a:spLocks noChangeArrowheads="1"/>
              </p:cNvSpPr>
              <p:nvPr/>
            </p:nvSpPr>
            <p:spPr bwMode="auto">
              <a:xfrm>
                <a:off x="4210" y="2714"/>
                <a:ext cx="1066" cy="7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09" name="Oval 979"/>
              <p:cNvSpPr>
                <a:spLocks noChangeArrowheads="1"/>
              </p:cNvSpPr>
              <p:nvPr/>
            </p:nvSpPr>
            <p:spPr bwMode="auto">
              <a:xfrm>
                <a:off x="4309" y="2382"/>
                <a:ext cx="159" cy="142"/>
              </a:xfrm>
              <a:prstGeom prst="ellipse">
                <a:avLst/>
              </a:pr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10" name="Oval 980"/>
              <p:cNvSpPr>
                <a:spLocks noChangeArrowheads="1"/>
              </p:cNvSpPr>
              <p:nvPr/>
            </p:nvSpPr>
            <p:spPr bwMode="auto">
              <a:xfrm>
                <a:off x="4489" y="2382"/>
                <a:ext cx="159" cy="14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12511" name="Oval 981"/>
              <p:cNvSpPr>
                <a:spLocks noChangeArrowheads="1"/>
              </p:cNvSpPr>
              <p:nvPr/>
            </p:nvSpPr>
            <p:spPr bwMode="auto">
              <a:xfrm>
                <a:off x="4658" y="2382"/>
                <a:ext cx="159" cy="142"/>
              </a:xfrm>
              <a:prstGeom prst="ellipse">
                <a:avLst/>
              </a:pr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12" name="Rectangle 982"/>
              <p:cNvSpPr>
                <a:spLocks noChangeArrowheads="1"/>
              </p:cNvSpPr>
              <p:nvPr/>
            </p:nvSpPr>
            <p:spPr bwMode="auto">
              <a:xfrm>
                <a:off x="5067" y="1837"/>
                <a:ext cx="80" cy="759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618" name="Group 983"/>
            <p:cNvGrpSpPr>
              <a:grpSpLocks/>
            </p:cNvGrpSpPr>
            <p:nvPr/>
          </p:nvGrpSpPr>
          <p:grpSpPr bwMode="auto">
            <a:xfrm>
              <a:off x="7924800" y="5303838"/>
              <a:ext cx="227012" cy="481013"/>
              <a:chOff x="4140" y="429"/>
              <a:chExt cx="1425" cy="2396"/>
            </a:xfrm>
          </p:grpSpPr>
          <p:sp>
            <p:nvSpPr>
              <p:cNvPr id="12457" name="Freeform 984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6 w 354"/>
                  <a:gd name="T1" fmla="*/ 0 h 2742"/>
                  <a:gd name="T2" fmla="*/ 30 w 354"/>
                  <a:gd name="T3" fmla="*/ 46 h 2742"/>
                  <a:gd name="T4" fmla="*/ 30 w 354"/>
                  <a:gd name="T5" fmla="*/ 354 h 2742"/>
                  <a:gd name="T6" fmla="*/ 0 w 354"/>
                  <a:gd name="T7" fmla="*/ 371 h 2742"/>
                  <a:gd name="T8" fmla="*/ 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2742"/>
                  <a:gd name="T17" fmla="*/ 354 w 354"/>
                  <a:gd name="T18" fmla="*/ 2742 h 27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8" name="Rectangle 985"/>
              <p:cNvSpPr>
                <a:spLocks noChangeArrowheads="1"/>
              </p:cNvSpPr>
              <p:nvPr/>
            </p:nvSpPr>
            <p:spPr bwMode="auto">
              <a:xfrm>
                <a:off x="4210" y="429"/>
                <a:ext cx="1046" cy="2285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59" name="Freeform 986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2 w 211"/>
                  <a:gd name="T1" fmla="*/ 0 h 2537"/>
                  <a:gd name="T2" fmla="*/ 18 w 211"/>
                  <a:gd name="T3" fmla="*/ 30 h 2537"/>
                  <a:gd name="T4" fmla="*/ 2 w 211"/>
                  <a:gd name="T5" fmla="*/ 338 h 2537"/>
                  <a:gd name="T6" fmla="*/ 2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2537"/>
                  <a:gd name="T14" fmla="*/ 211 w 211"/>
                  <a:gd name="T15" fmla="*/ 2537 h 2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60" name="Freeform 987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29 w 328"/>
                  <a:gd name="T3" fmla="*/ 18 h 226"/>
                  <a:gd name="T4" fmla="*/ 29 w 328"/>
                  <a:gd name="T5" fmla="*/ 32 h 226"/>
                  <a:gd name="T6" fmla="*/ 0 w 328"/>
                  <a:gd name="T7" fmla="*/ 13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8"/>
                  <a:gd name="T16" fmla="*/ 0 h 226"/>
                  <a:gd name="T17" fmla="*/ 328 w 328"/>
                  <a:gd name="T18" fmla="*/ 226 h 2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61" name="Rectangle 988"/>
              <p:cNvSpPr>
                <a:spLocks noChangeArrowheads="1"/>
              </p:cNvSpPr>
              <p:nvPr/>
            </p:nvSpPr>
            <p:spPr bwMode="auto">
              <a:xfrm>
                <a:off x="4210" y="690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626" name="Group 989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12487" name="AutoShape 990"/>
                <p:cNvSpPr>
                  <a:spLocks noChangeArrowheads="1"/>
                </p:cNvSpPr>
                <p:nvPr/>
              </p:nvSpPr>
              <p:spPr bwMode="auto">
                <a:xfrm>
                  <a:off x="613" y="2566"/>
                  <a:ext cx="721" cy="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88" name="AutoShape 991"/>
                <p:cNvSpPr>
                  <a:spLocks noChangeArrowheads="1"/>
                </p:cNvSpPr>
                <p:nvPr/>
              </p:nvSpPr>
              <p:spPr bwMode="auto">
                <a:xfrm>
                  <a:off x="625" y="2581"/>
                  <a:ext cx="696" cy="11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463" name="Rectangle 992"/>
              <p:cNvSpPr>
                <a:spLocks noChangeArrowheads="1"/>
              </p:cNvSpPr>
              <p:nvPr/>
            </p:nvSpPr>
            <p:spPr bwMode="auto">
              <a:xfrm>
                <a:off x="4220" y="1022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634" name="Group 993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12485" name="AutoShape 994"/>
                <p:cNvSpPr>
                  <a:spLocks noChangeArrowheads="1"/>
                </p:cNvSpPr>
                <p:nvPr/>
              </p:nvSpPr>
              <p:spPr bwMode="auto">
                <a:xfrm>
                  <a:off x="615" y="2564"/>
                  <a:ext cx="721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86" name="AutoShape 995"/>
                <p:cNvSpPr>
                  <a:spLocks noChangeArrowheads="1"/>
                </p:cNvSpPr>
                <p:nvPr/>
              </p:nvSpPr>
              <p:spPr bwMode="auto">
                <a:xfrm>
                  <a:off x="628" y="2581"/>
                  <a:ext cx="696" cy="10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465" name="Rectangle 996"/>
              <p:cNvSpPr>
                <a:spLocks noChangeArrowheads="1"/>
              </p:cNvSpPr>
              <p:nvPr/>
            </p:nvSpPr>
            <p:spPr bwMode="auto">
              <a:xfrm>
                <a:off x="4220" y="1354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66" name="Rectangle 997"/>
              <p:cNvSpPr>
                <a:spLocks noChangeArrowheads="1"/>
              </p:cNvSpPr>
              <p:nvPr/>
            </p:nvSpPr>
            <p:spPr bwMode="auto">
              <a:xfrm>
                <a:off x="4230" y="1655"/>
                <a:ext cx="598" cy="4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651" name="Group 998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12483" name="AutoShape 999"/>
                <p:cNvSpPr>
                  <a:spLocks noChangeArrowheads="1"/>
                </p:cNvSpPr>
                <p:nvPr/>
              </p:nvSpPr>
              <p:spPr bwMode="auto">
                <a:xfrm>
                  <a:off x="618" y="2586"/>
                  <a:ext cx="720" cy="1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84" name="AutoShape 1000"/>
                <p:cNvSpPr>
                  <a:spLocks noChangeArrowheads="1"/>
                </p:cNvSpPr>
                <p:nvPr/>
              </p:nvSpPr>
              <p:spPr bwMode="auto">
                <a:xfrm>
                  <a:off x="630" y="2586"/>
                  <a:ext cx="695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468" name="Freeform 1001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29 w 328"/>
                  <a:gd name="T3" fmla="*/ 17 h 226"/>
                  <a:gd name="T4" fmla="*/ 29 w 328"/>
                  <a:gd name="T5" fmla="*/ 30 h 226"/>
                  <a:gd name="T6" fmla="*/ 0 w 328"/>
                  <a:gd name="T7" fmla="*/ 12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8"/>
                  <a:gd name="T16" fmla="*/ 0 h 226"/>
                  <a:gd name="T17" fmla="*/ 328 w 328"/>
                  <a:gd name="T18" fmla="*/ 226 h 2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652" name="Group 1002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12481" name="AutoShape 1003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32" cy="1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82" name="AutoShape 1004"/>
                <p:cNvSpPr>
                  <a:spLocks noChangeArrowheads="1"/>
                </p:cNvSpPr>
                <p:nvPr/>
              </p:nvSpPr>
              <p:spPr bwMode="auto">
                <a:xfrm>
                  <a:off x="625" y="2587"/>
                  <a:ext cx="720" cy="10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470" name="Rectangle 1005"/>
              <p:cNvSpPr>
                <a:spLocks noChangeArrowheads="1"/>
              </p:cNvSpPr>
              <p:nvPr/>
            </p:nvSpPr>
            <p:spPr bwMode="auto">
              <a:xfrm>
                <a:off x="5246" y="429"/>
                <a:ext cx="70" cy="228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71" name="Freeform 1006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26 w 296"/>
                  <a:gd name="T3" fmla="*/ 18 h 256"/>
                  <a:gd name="T4" fmla="*/ 26 w 296"/>
                  <a:gd name="T5" fmla="*/ 34 h 256"/>
                  <a:gd name="T6" fmla="*/ 0 w 296"/>
                  <a:gd name="T7" fmla="*/ 12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256"/>
                  <a:gd name="T17" fmla="*/ 296 w 296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72" name="Freeform 1007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27 w 304"/>
                  <a:gd name="T3" fmla="*/ 22 h 288"/>
                  <a:gd name="T4" fmla="*/ 25 w 304"/>
                  <a:gd name="T5" fmla="*/ 39 h 288"/>
                  <a:gd name="T6" fmla="*/ 2 w 304"/>
                  <a:gd name="T7" fmla="*/ 17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288"/>
                  <a:gd name="T17" fmla="*/ 304 w 304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73" name="Oval 1008"/>
              <p:cNvSpPr>
                <a:spLocks noChangeArrowheads="1"/>
              </p:cNvSpPr>
              <p:nvPr/>
            </p:nvSpPr>
            <p:spPr bwMode="auto">
              <a:xfrm>
                <a:off x="5515" y="2611"/>
                <a:ext cx="50" cy="95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74" name="Freeform 1009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15 h 240"/>
                  <a:gd name="T2" fmla="*/ 2 w 306"/>
                  <a:gd name="T3" fmla="*/ 33 h 240"/>
                  <a:gd name="T4" fmla="*/ 27 w 306"/>
                  <a:gd name="T5" fmla="*/ 15 h 240"/>
                  <a:gd name="T6" fmla="*/ 26 w 306"/>
                  <a:gd name="T7" fmla="*/ 0 h 240"/>
                  <a:gd name="T8" fmla="*/ 0 w 306"/>
                  <a:gd name="T9" fmla="*/ 15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240"/>
                  <a:gd name="T17" fmla="*/ 306 w 306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75" name="AutoShape 1010"/>
              <p:cNvSpPr>
                <a:spLocks noChangeArrowheads="1"/>
              </p:cNvSpPr>
              <p:nvPr/>
            </p:nvSpPr>
            <p:spPr bwMode="auto">
              <a:xfrm>
                <a:off x="4140" y="2675"/>
                <a:ext cx="1196" cy="150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76" name="AutoShape 1011"/>
              <p:cNvSpPr>
                <a:spLocks noChangeArrowheads="1"/>
              </p:cNvSpPr>
              <p:nvPr/>
            </p:nvSpPr>
            <p:spPr bwMode="auto">
              <a:xfrm>
                <a:off x="4210" y="2714"/>
                <a:ext cx="1066" cy="7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77" name="Oval 1012"/>
              <p:cNvSpPr>
                <a:spLocks noChangeArrowheads="1"/>
              </p:cNvSpPr>
              <p:nvPr/>
            </p:nvSpPr>
            <p:spPr bwMode="auto">
              <a:xfrm>
                <a:off x="4309" y="2382"/>
                <a:ext cx="159" cy="142"/>
              </a:xfrm>
              <a:prstGeom prst="ellipse">
                <a:avLst/>
              </a:pr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78" name="Oval 1013"/>
              <p:cNvSpPr>
                <a:spLocks noChangeArrowheads="1"/>
              </p:cNvSpPr>
              <p:nvPr/>
            </p:nvSpPr>
            <p:spPr bwMode="auto">
              <a:xfrm>
                <a:off x="4489" y="2382"/>
                <a:ext cx="159" cy="14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12479" name="Oval 1014"/>
              <p:cNvSpPr>
                <a:spLocks noChangeArrowheads="1"/>
              </p:cNvSpPr>
              <p:nvPr/>
            </p:nvSpPr>
            <p:spPr bwMode="auto">
              <a:xfrm>
                <a:off x="4658" y="2382"/>
                <a:ext cx="159" cy="142"/>
              </a:xfrm>
              <a:prstGeom prst="ellipse">
                <a:avLst/>
              </a:pr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80" name="Rectangle 1015"/>
              <p:cNvSpPr>
                <a:spLocks noChangeArrowheads="1"/>
              </p:cNvSpPr>
              <p:nvPr/>
            </p:nvSpPr>
            <p:spPr bwMode="auto">
              <a:xfrm>
                <a:off x="5067" y="1837"/>
                <a:ext cx="80" cy="759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653" name="Group 1016"/>
            <p:cNvGrpSpPr>
              <a:grpSpLocks/>
            </p:cNvGrpSpPr>
            <p:nvPr/>
          </p:nvGrpSpPr>
          <p:grpSpPr bwMode="auto">
            <a:xfrm>
              <a:off x="5302250" y="2043113"/>
              <a:ext cx="534987" cy="407988"/>
              <a:chOff x="877" y="1008"/>
              <a:chExt cx="2747" cy="2591"/>
            </a:xfrm>
          </p:grpSpPr>
          <p:pic>
            <p:nvPicPr>
              <p:cNvPr id="12434" name="Picture 1017" descr="antenna_stylized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877" y="1008"/>
                <a:ext cx="2725" cy="1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35" name="Picture 1018" descr="laptop_keyboard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 rot="109064" flipH="1">
                <a:off x="1009" y="2586"/>
                <a:ext cx="2245" cy="1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436" name="Freeform 1019"/>
              <p:cNvSpPr>
                <a:spLocks/>
              </p:cNvSpPr>
              <p:nvPr/>
            </p:nvSpPr>
            <p:spPr bwMode="auto">
              <a:xfrm>
                <a:off x="1753" y="1603"/>
                <a:ext cx="1807" cy="1322"/>
              </a:xfrm>
              <a:custGeom>
                <a:avLst/>
                <a:gdLst>
                  <a:gd name="T0" fmla="*/ 2 w 2982"/>
                  <a:gd name="T1" fmla="*/ 0 h 2442"/>
                  <a:gd name="T2" fmla="*/ 0 w 2982"/>
                  <a:gd name="T3" fmla="*/ 2 h 2442"/>
                  <a:gd name="T4" fmla="*/ 10 w 2982"/>
                  <a:gd name="T5" fmla="*/ 3 h 2442"/>
                  <a:gd name="T6" fmla="*/ 12 w 2982"/>
                  <a:gd name="T7" fmla="*/ 1 h 2442"/>
                  <a:gd name="T8" fmla="*/ 2 w 2982"/>
                  <a:gd name="T9" fmla="*/ 0 h 24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2"/>
                  <a:gd name="T16" fmla="*/ 0 h 2442"/>
                  <a:gd name="T17" fmla="*/ 2982 w 2982"/>
                  <a:gd name="T18" fmla="*/ 2442 h 24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2437" name="Picture 1020" descr="screen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1842" y="1637"/>
                <a:ext cx="1642" cy="1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438" name="Freeform 1021"/>
              <p:cNvSpPr>
                <a:spLocks/>
              </p:cNvSpPr>
              <p:nvPr/>
            </p:nvSpPr>
            <p:spPr bwMode="auto">
              <a:xfrm>
                <a:off x="2082" y="1564"/>
                <a:ext cx="1531" cy="246"/>
              </a:xfrm>
              <a:custGeom>
                <a:avLst/>
                <a:gdLst>
                  <a:gd name="T0" fmla="*/ 1 w 2528"/>
                  <a:gd name="T1" fmla="*/ 0 h 455"/>
                  <a:gd name="T2" fmla="*/ 10 w 2528"/>
                  <a:gd name="T3" fmla="*/ 1 h 455"/>
                  <a:gd name="T4" fmla="*/ 10 w 2528"/>
                  <a:gd name="T5" fmla="*/ 1 h 455"/>
                  <a:gd name="T6" fmla="*/ 0 w 2528"/>
                  <a:gd name="T7" fmla="*/ 1 h 455"/>
                  <a:gd name="T8" fmla="*/ 1 w 2528"/>
                  <a:gd name="T9" fmla="*/ 0 h 4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8"/>
                  <a:gd name="T16" fmla="*/ 0 h 455"/>
                  <a:gd name="T17" fmla="*/ 2528 w 2528"/>
                  <a:gd name="T18" fmla="*/ 455 h 4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9" name="Freeform 1022"/>
              <p:cNvSpPr>
                <a:spLocks/>
              </p:cNvSpPr>
              <p:nvPr/>
            </p:nvSpPr>
            <p:spPr bwMode="auto">
              <a:xfrm>
                <a:off x="1737" y="1562"/>
                <a:ext cx="425" cy="1024"/>
              </a:xfrm>
              <a:custGeom>
                <a:avLst/>
                <a:gdLst>
                  <a:gd name="T0" fmla="*/ 2 w 702"/>
                  <a:gd name="T1" fmla="*/ 0 h 1893"/>
                  <a:gd name="T2" fmla="*/ 0 w 702"/>
                  <a:gd name="T3" fmla="*/ 2 h 1893"/>
                  <a:gd name="T4" fmla="*/ 1 w 702"/>
                  <a:gd name="T5" fmla="*/ 2 h 1893"/>
                  <a:gd name="T6" fmla="*/ 3 w 702"/>
                  <a:gd name="T7" fmla="*/ 1 h 1893"/>
                  <a:gd name="T8" fmla="*/ 2 w 702"/>
                  <a:gd name="T9" fmla="*/ 0 h 1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2"/>
                  <a:gd name="T16" fmla="*/ 0 h 1893"/>
                  <a:gd name="T17" fmla="*/ 702 w 702"/>
                  <a:gd name="T18" fmla="*/ 1893 h 1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0" name="Freeform 1023"/>
              <p:cNvSpPr>
                <a:spLocks/>
              </p:cNvSpPr>
              <p:nvPr/>
            </p:nvSpPr>
            <p:spPr bwMode="auto">
              <a:xfrm>
                <a:off x="3144" y="1745"/>
                <a:ext cx="458" cy="1182"/>
              </a:xfrm>
              <a:custGeom>
                <a:avLst/>
                <a:gdLst>
                  <a:gd name="T0" fmla="*/ 3 w 756"/>
                  <a:gd name="T1" fmla="*/ 0 h 2184"/>
                  <a:gd name="T2" fmla="*/ 1 w 756"/>
                  <a:gd name="T3" fmla="*/ 3 h 2184"/>
                  <a:gd name="T4" fmla="*/ 0 w 756"/>
                  <a:gd name="T5" fmla="*/ 3 h 2184"/>
                  <a:gd name="T6" fmla="*/ 2 w 756"/>
                  <a:gd name="T7" fmla="*/ 1 h 2184"/>
                  <a:gd name="T8" fmla="*/ 3 w 756"/>
                  <a:gd name="T9" fmla="*/ 0 h 2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6"/>
                  <a:gd name="T16" fmla="*/ 0 h 2184"/>
                  <a:gd name="T17" fmla="*/ 756 w 756"/>
                  <a:gd name="T18" fmla="*/ 2184 h 2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1" name="Freeform 1024"/>
              <p:cNvSpPr>
                <a:spLocks/>
              </p:cNvSpPr>
              <p:nvPr/>
            </p:nvSpPr>
            <p:spPr bwMode="auto">
              <a:xfrm>
                <a:off x="1732" y="2534"/>
                <a:ext cx="1680" cy="399"/>
              </a:xfrm>
              <a:custGeom>
                <a:avLst/>
                <a:gdLst>
                  <a:gd name="T0" fmla="*/ 1 w 2773"/>
                  <a:gd name="T1" fmla="*/ 0 h 738"/>
                  <a:gd name="T2" fmla="*/ 0 w 2773"/>
                  <a:gd name="T3" fmla="*/ 1 h 738"/>
                  <a:gd name="T4" fmla="*/ 10 w 2773"/>
                  <a:gd name="T5" fmla="*/ 1 h 738"/>
                  <a:gd name="T6" fmla="*/ 10 w 2773"/>
                  <a:gd name="T7" fmla="*/ 1 h 738"/>
                  <a:gd name="T8" fmla="*/ 1 w 2773"/>
                  <a:gd name="T9" fmla="*/ 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73"/>
                  <a:gd name="T16" fmla="*/ 0 h 738"/>
                  <a:gd name="T17" fmla="*/ 2773 w 2773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CC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2" name="Freeform 1025"/>
              <p:cNvSpPr>
                <a:spLocks/>
              </p:cNvSpPr>
              <p:nvPr/>
            </p:nvSpPr>
            <p:spPr bwMode="auto">
              <a:xfrm>
                <a:off x="3195" y="1755"/>
                <a:ext cx="429" cy="1187"/>
              </a:xfrm>
              <a:custGeom>
                <a:avLst/>
                <a:gdLst>
                  <a:gd name="T0" fmla="*/ 8 w 637"/>
                  <a:gd name="T1" fmla="*/ 0 h 1659"/>
                  <a:gd name="T2" fmla="*/ 8 w 637"/>
                  <a:gd name="T3" fmla="*/ 0 h 1659"/>
                  <a:gd name="T4" fmla="*/ 1 w 637"/>
                  <a:gd name="T5" fmla="*/ 42 h 1659"/>
                  <a:gd name="T6" fmla="*/ 0 w 637"/>
                  <a:gd name="T7" fmla="*/ 41 h 1659"/>
                  <a:gd name="T8" fmla="*/ 8 w 637"/>
                  <a:gd name="T9" fmla="*/ 0 h 16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7"/>
                  <a:gd name="T16" fmla="*/ 0 h 1659"/>
                  <a:gd name="T17" fmla="*/ 637 w 637"/>
                  <a:gd name="T18" fmla="*/ 1659 h 16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3" name="Freeform 1026"/>
              <p:cNvSpPr>
                <a:spLocks/>
              </p:cNvSpPr>
              <p:nvPr/>
            </p:nvSpPr>
            <p:spPr bwMode="auto">
              <a:xfrm>
                <a:off x="1734" y="2587"/>
                <a:ext cx="1494" cy="394"/>
              </a:xfrm>
              <a:custGeom>
                <a:avLst/>
                <a:gdLst>
                  <a:gd name="T0" fmla="*/ 0 w 2216"/>
                  <a:gd name="T1" fmla="*/ 0 h 550"/>
                  <a:gd name="T2" fmla="*/ 1 w 2216"/>
                  <a:gd name="T3" fmla="*/ 1 h 550"/>
                  <a:gd name="T4" fmla="*/ 28 w 2216"/>
                  <a:gd name="T5" fmla="*/ 14 h 550"/>
                  <a:gd name="T6" fmla="*/ 28 w 2216"/>
                  <a:gd name="T7" fmla="*/ 12 h 550"/>
                  <a:gd name="T8" fmla="*/ 0 w 221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6"/>
                  <a:gd name="T16" fmla="*/ 0 h 550"/>
                  <a:gd name="T17" fmla="*/ 2216 w 221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654" name="Group 1027"/>
              <p:cNvGrpSpPr>
                <a:grpSpLocks/>
              </p:cNvGrpSpPr>
              <p:nvPr/>
            </p:nvGrpSpPr>
            <p:grpSpPr bwMode="auto">
              <a:xfrm>
                <a:off x="1709" y="3008"/>
                <a:ext cx="507" cy="234"/>
                <a:chOff x="1740" y="2642"/>
                <a:chExt cx="752" cy="327"/>
              </a:xfrm>
            </p:grpSpPr>
            <p:sp>
              <p:nvSpPr>
                <p:cNvPr id="12451" name="Freeform 1028"/>
                <p:cNvSpPr>
                  <a:spLocks/>
                </p:cNvSpPr>
                <p:nvPr/>
              </p:nvSpPr>
              <p:spPr bwMode="auto">
                <a:xfrm>
                  <a:off x="1740" y="2642"/>
                  <a:ext cx="752" cy="327"/>
                </a:xfrm>
                <a:custGeom>
                  <a:avLst/>
                  <a:gdLst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2"/>
                    <a:gd name="T16" fmla="*/ 0 h 327"/>
                    <a:gd name="T17" fmla="*/ 752 w 752"/>
                    <a:gd name="T18" fmla="*/ 327 h 3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52" name="Freeform 1029"/>
                <p:cNvSpPr>
                  <a:spLocks/>
                </p:cNvSpPr>
                <p:nvPr/>
              </p:nvSpPr>
              <p:spPr bwMode="auto">
                <a:xfrm>
                  <a:off x="1754" y="2649"/>
                  <a:ext cx="726" cy="311"/>
                </a:xfrm>
                <a:custGeom>
                  <a:avLst/>
                  <a:gdLst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11"/>
                    <a:gd name="T17" fmla="*/ 726 w 726"/>
                    <a:gd name="T18" fmla="*/ 311 h 31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53" name="Freeform 1030"/>
                <p:cNvSpPr>
                  <a:spLocks/>
                </p:cNvSpPr>
                <p:nvPr/>
              </p:nvSpPr>
              <p:spPr bwMode="auto">
                <a:xfrm>
                  <a:off x="1808" y="2770"/>
                  <a:ext cx="258" cy="100"/>
                </a:xfrm>
                <a:custGeom>
                  <a:avLst/>
                  <a:gdLst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0"/>
                    <a:gd name="T17" fmla="*/ 258 w 258"/>
                    <a:gd name="T18" fmla="*/ 100 h 1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54" name="Freeform 1031"/>
                <p:cNvSpPr>
                  <a:spLocks/>
                </p:cNvSpPr>
                <p:nvPr/>
              </p:nvSpPr>
              <p:spPr bwMode="auto">
                <a:xfrm>
                  <a:off x="1799" y="2816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55" name="Freeform 1032"/>
                <p:cNvSpPr>
                  <a:spLocks/>
                </p:cNvSpPr>
                <p:nvPr/>
              </p:nvSpPr>
              <p:spPr bwMode="auto">
                <a:xfrm>
                  <a:off x="2020" y="2834"/>
                  <a:ext cx="258" cy="102"/>
                </a:xfrm>
                <a:custGeom>
                  <a:avLst/>
                  <a:gdLst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2"/>
                    <a:gd name="T17" fmla="*/ 258 w 25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56" name="Freeform 1033"/>
                <p:cNvSpPr>
                  <a:spLocks/>
                </p:cNvSpPr>
                <p:nvPr/>
              </p:nvSpPr>
              <p:spPr bwMode="auto">
                <a:xfrm>
                  <a:off x="2011" y="2882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445" name="Freeform 1034"/>
              <p:cNvSpPr>
                <a:spLocks/>
              </p:cNvSpPr>
              <p:nvPr/>
            </p:nvSpPr>
            <p:spPr bwMode="auto">
              <a:xfrm>
                <a:off x="2577" y="3043"/>
                <a:ext cx="614" cy="514"/>
              </a:xfrm>
              <a:custGeom>
                <a:avLst/>
                <a:gdLst>
                  <a:gd name="T0" fmla="*/ 1 w 990"/>
                  <a:gd name="T1" fmla="*/ 6 h 792"/>
                  <a:gd name="T2" fmla="*/ 6 w 990"/>
                  <a:gd name="T3" fmla="*/ 0 h 792"/>
                  <a:gd name="T4" fmla="*/ 6 w 990"/>
                  <a:gd name="T5" fmla="*/ 1 h 792"/>
                  <a:gd name="T6" fmla="*/ 0 w 990"/>
                  <a:gd name="T7" fmla="*/ 6 h 792"/>
                  <a:gd name="T8" fmla="*/ 1 w 990"/>
                  <a:gd name="T9" fmla="*/ 6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0"/>
                  <a:gd name="T16" fmla="*/ 0 h 792"/>
                  <a:gd name="T17" fmla="*/ 990 w 990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6" name="Freeform 1035"/>
              <p:cNvSpPr>
                <a:spLocks/>
              </p:cNvSpPr>
              <p:nvPr/>
            </p:nvSpPr>
            <p:spPr bwMode="auto">
              <a:xfrm>
                <a:off x="1010" y="3084"/>
                <a:ext cx="1571" cy="469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14 w 2532"/>
                  <a:gd name="T5" fmla="*/ 6 h 723"/>
                  <a:gd name="T6" fmla="*/ 14 w 2532"/>
                  <a:gd name="T7" fmla="*/ 6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7" name="Freeform 1036"/>
              <p:cNvSpPr>
                <a:spLocks/>
              </p:cNvSpPr>
              <p:nvPr/>
            </p:nvSpPr>
            <p:spPr bwMode="auto">
              <a:xfrm>
                <a:off x="1011" y="2998"/>
                <a:ext cx="17" cy="95"/>
              </a:xfrm>
              <a:custGeom>
                <a:avLst/>
                <a:gdLst>
                  <a:gd name="T0" fmla="*/ 1 w 26"/>
                  <a:gd name="T1" fmla="*/ 1 h 147"/>
                  <a:gd name="T2" fmla="*/ 1 w 26"/>
                  <a:gd name="T3" fmla="*/ 1 h 147"/>
                  <a:gd name="T4" fmla="*/ 0 w 26"/>
                  <a:gd name="T5" fmla="*/ 1 h 147"/>
                  <a:gd name="T6" fmla="*/ 1 w 26"/>
                  <a:gd name="T7" fmla="*/ 0 h 147"/>
                  <a:gd name="T8" fmla="*/ 1 w 26"/>
                  <a:gd name="T9" fmla="*/ 1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47"/>
                  <a:gd name="T17" fmla="*/ 26 w 26"/>
                  <a:gd name="T18" fmla="*/ 147 h 1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8" name="Freeform 1037"/>
              <p:cNvSpPr>
                <a:spLocks/>
              </p:cNvSpPr>
              <p:nvPr/>
            </p:nvSpPr>
            <p:spPr bwMode="auto">
              <a:xfrm>
                <a:off x="1012" y="2611"/>
                <a:ext cx="730" cy="393"/>
              </a:xfrm>
              <a:custGeom>
                <a:avLst/>
                <a:gdLst>
                  <a:gd name="T0" fmla="*/ 6 w 1176"/>
                  <a:gd name="T1" fmla="*/ 0 h 606"/>
                  <a:gd name="T2" fmla="*/ 0 w 1176"/>
                  <a:gd name="T3" fmla="*/ 5 h 606"/>
                  <a:gd name="T4" fmla="*/ 1 w 1176"/>
                  <a:gd name="T5" fmla="*/ 5 h 606"/>
                  <a:gd name="T6" fmla="*/ 6 w 1176"/>
                  <a:gd name="T7" fmla="*/ 1 h 606"/>
                  <a:gd name="T8" fmla="*/ 6 w 1176"/>
                  <a:gd name="T9" fmla="*/ 0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6"/>
                  <a:gd name="T16" fmla="*/ 0 h 606"/>
                  <a:gd name="T17" fmla="*/ 1176 w 1176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9" name="Freeform 1038"/>
              <p:cNvSpPr>
                <a:spLocks/>
              </p:cNvSpPr>
              <p:nvPr/>
            </p:nvSpPr>
            <p:spPr bwMode="auto">
              <a:xfrm>
                <a:off x="1061" y="3018"/>
                <a:ext cx="1490" cy="451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7 w 2532"/>
                  <a:gd name="T5" fmla="*/ 4 h 723"/>
                  <a:gd name="T6" fmla="*/ 7 w 2532"/>
                  <a:gd name="T7" fmla="*/ 4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0" name="Freeform 1039"/>
              <p:cNvSpPr>
                <a:spLocks/>
              </p:cNvSpPr>
              <p:nvPr/>
            </p:nvSpPr>
            <p:spPr bwMode="auto">
              <a:xfrm flipV="1">
                <a:off x="2549" y="2986"/>
                <a:ext cx="608" cy="467"/>
              </a:xfrm>
              <a:custGeom>
                <a:avLst/>
                <a:gdLst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6 h 723"/>
                  <a:gd name="T6" fmla="*/ 0 w 2532"/>
                  <a:gd name="T7" fmla="*/ 6 h 723"/>
                  <a:gd name="T8" fmla="*/ 0 w 2532"/>
                  <a:gd name="T9" fmla="*/ 1 h 723"/>
                  <a:gd name="T10" fmla="*/ 0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655" name="Group 1064"/>
            <p:cNvGrpSpPr>
              <a:grpSpLocks/>
            </p:cNvGrpSpPr>
            <p:nvPr/>
          </p:nvGrpSpPr>
          <p:grpSpPr bwMode="auto">
            <a:xfrm>
              <a:off x="6872288" y="5486400"/>
              <a:ext cx="474662" cy="407988"/>
              <a:chOff x="877" y="1008"/>
              <a:chExt cx="2747" cy="2591"/>
            </a:xfrm>
          </p:grpSpPr>
          <p:pic>
            <p:nvPicPr>
              <p:cNvPr id="12411" name="Picture 1065" descr="antenna_stylized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877" y="1008"/>
                <a:ext cx="2725" cy="1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12" name="Picture 1066" descr="laptop_keyboard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 rot="109064" flipH="1">
                <a:off x="1009" y="2586"/>
                <a:ext cx="2245" cy="1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413" name="Freeform 1067"/>
              <p:cNvSpPr>
                <a:spLocks/>
              </p:cNvSpPr>
              <p:nvPr/>
            </p:nvSpPr>
            <p:spPr bwMode="auto">
              <a:xfrm>
                <a:off x="1753" y="1603"/>
                <a:ext cx="1807" cy="1322"/>
              </a:xfrm>
              <a:custGeom>
                <a:avLst/>
                <a:gdLst>
                  <a:gd name="T0" fmla="*/ 2 w 2982"/>
                  <a:gd name="T1" fmla="*/ 0 h 2442"/>
                  <a:gd name="T2" fmla="*/ 0 w 2982"/>
                  <a:gd name="T3" fmla="*/ 2 h 2442"/>
                  <a:gd name="T4" fmla="*/ 10 w 2982"/>
                  <a:gd name="T5" fmla="*/ 3 h 2442"/>
                  <a:gd name="T6" fmla="*/ 12 w 2982"/>
                  <a:gd name="T7" fmla="*/ 1 h 2442"/>
                  <a:gd name="T8" fmla="*/ 2 w 2982"/>
                  <a:gd name="T9" fmla="*/ 0 h 24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2"/>
                  <a:gd name="T16" fmla="*/ 0 h 2442"/>
                  <a:gd name="T17" fmla="*/ 2982 w 2982"/>
                  <a:gd name="T18" fmla="*/ 2442 h 24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2414" name="Picture 1068" descr="screen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1842" y="1637"/>
                <a:ext cx="1642" cy="1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415" name="Freeform 1069"/>
              <p:cNvSpPr>
                <a:spLocks/>
              </p:cNvSpPr>
              <p:nvPr/>
            </p:nvSpPr>
            <p:spPr bwMode="auto">
              <a:xfrm>
                <a:off x="2082" y="1564"/>
                <a:ext cx="1531" cy="246"/>
              </a:xfrm>
              <a:custGeom>
                <a:avLst/>
                <a:gdLst>
                  <a:gd name="T0" fmla="*/ 1 w 2528"/>
                  <a:gd name="T1" fmla="*/ 0 h 455"/>
                  <a:gd name="T2" fmla="*/ 10 w 2528"/>
                  <a:gd name="T3" fmla="*/ 1 h 455"/>
                  <a:gd name="T4" fmla="*/ 10 w 2528"/>
                  <a:gd name="T5" fmla="*/ 1 h 455"/>
                  <a:gd name="T6" fmla="*/ 0 w 2528"/>
                  <a:gd name="T7" fmla="*/ 1 h 455"/>
                  <a:gd name="T8" fmla="*/ 1 w 2528"/>
                  <a:gd name="T9" fmla="*/ 0 h 4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8"/>
                  <a:gd name="T16" fmla="*/ 0 h 455"/>
                  <a:gd name="T17" fmla="*/ 2528 w 2528"/>
                  <a:gd name="T18" fmla="*/ 455 h 4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6" name="Freeform 1070"/>
              <p:cNvSpPr>
                <a:spLocks/>
              </p:cNvSpPr>
              <p:nvPr/>
            </p:nvSpPr>
            <p:spPr bwMode="auto">
              <a:xfrm>
                <a:off x="1737" y="1562"/>
                <a:ext cx="425" cy="1024"/>
              </a:xfrm>
              <a:custGeom>
                <a:avLst/>
                <a:gdLst>
                  <a:gd name="T0" fmla="*/ 2 w 702"/>
                  <a:gd name="T1" fmla="*/ 0 h 1893"/>
                  <a:gd name="T2" fmla="*/ 0 w 702"/>
                  <a:gd name="T3" fmla="*/ 2 h 1893"/>
                  <a:gd name="T4" fmla="*/ 1 w 702"/>
                  <a:gd name="T5" fmla="*/ 2 h 1893"/>
                  <a:gd name="T6" fmla="*/ 3 w 702"/>
                  <a:gd name="T7" fmla="*/ 1 h 1893"/>
                  <a:gd name="T8" fmla="*/ 2 w 702"/>
                  <a:gd name="T9" fmla="*/ 0 h 1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2"/>
                  <a:gd name="T16" fmla="*/ 0 h 1893"/>
                  <a:gd name="T17" fmla="*/ 702 w 702"/>
                  <a:gd name="T18" fmla="*/ 1893 h 1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7" name="Freeform 1071"/>
              <p:cNvSpPr>
                <a:spLocks/>
              </p:cNvSpPr>
              <p:nvPr/>
            </p:nvSpPr>
            <p:spPr bwMode="auto">
              <a:xfrm>
                <a:off x="3144" y="1745"/>
                <a:ext cx="458" cy="1182"/>
              </a:xfrm>
              <a:custGeom>
                <a:avLst/>
                <a:gdLst>
                  <a:gd name="T0" fmla="*/ 3 w 756"/>
                  <a:gd name="T1" fmla="*/ 0 h 2184"/>
                  <a:gd name="T2" fmla="*/ 1 w 756"/>
                  <a:gd name="T3" fmla="*/ 3 h 2184"/>
                  <a:gd name="T4" fmla="*/ 0 w 756"/>
                  <a:gd name="T5" fmla="*/ 3 h 2184"/>
                  <a:gd name="T6" fmla="*/ 2 w 756"/>
                  <a:gd name="T7" fmla="*/ 1 h 2184"/>
                  <a:gd name="T8" fmla="*/ 3 w 756"/>
                  <a:gd name="T9" fmla="*/ 0 h 2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6"/>
                  <a:gd name="T16" fmla="*/ 0 h 2184"/>
                  <a:gd name="T17" fmla="*/ 756 w 756"/>
                  <a:gd name="T18" fmla="*/ 2184 h 2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8" name="Freeform 1072"/>
              <p:cNvSpPr>
                <a:spLocks/>
              </p:cNvSpPr>
              <p:nvPr/>
            </p:nvSpPr>
            <p:spPr bwMode="auto">
              <a:xfrm>
                <a:off x="1732" y="2534"/>
                <a:ext cx="1680" cy="399"/>
              </a:xfrm>
              <a:custGeom>
                <a:avLst/>
                <a:gdLst>
                  <a:gd name="T0" fmla="*/ 1 w 2773"/>
                  <a:gd name="T1" fmla="*/ 0 h 738"/>
                  <a:gd name="T2" fmla="*/ 0 w 2773"/>
                  <a:gd name="T3" fmla="*/ 1 h 738"/>
                  <a:gd name="T4" fmla="*/ 10 w 2773"/>
                  <a:gd name="T5" fmla="*/ 1 h 738"/>
                  <a:gd name="T6" fmla="*/ 10 w 2773"/>
                  <a:gd name="T7" fmla="*/ 1 h 738"/>
                  <a:gd name="T8" fmla="*/ 1 w 2773"/>
                  <a:gd name="T9" fmla="*/ 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73"/>
                  <a:gd name="T16" fmla="*/ 0 h 738"/>
                  <a:gd name="T17" fmla="*/ 2773 w 2773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CC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9" name="Freeform 1073"/>
              <p:cNvSpPr>
                <a:spLocks/>
              </p:cNvSpPr>
              <p:nvPr/>
            </p:nvSpPr>
            <p:spPr bwMode="auto">
              <a:xfrm>
                <a:off x="3195" y="1755"/>
                <a:ext cx="429" cy="1187"/>
              </a:xfrm>
              <a:custGeom>
                <a:avLst/>
                <a:gdLst>
                  <a:gd name="T0" fmla="*/ 8 w 637"/>
                  <a:gd name="T1" fmla="*/ 0 h 1659"/>
                  <a:gd name="T2" fmla="*/ 8 w 637"/>
                  <a:gd name="T3" fmla="*/ 0 h 1659"/>
                  <a:gd name="T4" fmla="*/ 1 w 637"/>
                  <a:gd name="T5" fmla="*/ 42 h 1659"/>
                  <a:gd name="T6" fmla="*/ 0 w 637"/>
                  <a:gd name="T7" fmla="*/ 41 h 1659"/>
                  <a:gd name="T8" fmla="*/ 8 w 637"/>
                  <a:gd name="T9" fmla="*/ 0 h 16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7"/>
                  <a:gd name="T16" fmla="*/ 0 h 1659"/>
                  <a:gd name="T17" fmla="*/ 637 w 637"/>
                  <a:gd name="T18" fmla="*/ 1659 h 16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0" name="Freeform 1074"/>
              <p:cNvSpPr>
                <a:spLocks/>
              </p:cNvSpPr>
              <p:nvPr/>
            </p:nvSpPr>
            <p:spPr bwMode="auto">
              <a:xfrm>
                <a:off x="1734" y="2587"/>
                <a:ext cx="1494" cy="394"/>
              </a:xfrm>
              <a:custGeom>
                <a:avLst/>
                <a:gdLst>
                  <a:gd name="T0" fmla="*/ 0 w 2216"/>
                  <a:gd name="T1" fmla="*/ 0 h 550"/>
                  <a:gd name="T2" fmla="*/ 1 w 2216"/>
                  <a:gd name="T3" fmla="*/ 1 h 550"/>
                  <a:gd name="T4" fmla="*/ 28 w 2216"/>
                  <a:gd name="T5" fmla="*/ 14 h 550"/>
                  <a:gd name="T6" fmla="*/ 28 w 2216"/>
                  <a:gd name="T7" fmla="*/ 12 h 550"/>
                  <a:gd name="T8" fmla="*/ 0 w 221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6"/>
                  <a:gd name="T16" fmla="*/ 0 h 550"/>
                  <a:gd name="T17" fmla="*/ 2216 w 221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656" name="Group 1075"/>
              <p:cNvGrpSpPr>
                <a:grpSpLocks/>
              </p:cNvGrpSpPr>
              <p:nvPr/>
            </p:nvGrpSpPr>
            <p:grpSpPr bwMode="auto">
              <a:xfrm>
                <a:off x="1709" y="3008"/>
                <a:ext cx="507" cy="234"/>
                <a:chOff x="1740" y="2642"/>
                <a:chExt cx="752" cy="327"/>
              </a:xfrm>
            </p:grpSpPr>
            <p:sp>
              <p:nvSpPr>
                <p:cNvPr id="12428" name="Freeform 1076"/>
                <p:cNvSpPr>
                  <a:spLocks/>
                </p:cNvSpPr>
                <p:nvPr/>
              </p:nvSpPr>
              <p:spPr bwMode="auto">
                <a:xfrm>
                  <a:off x="1740" y="2642"/>
                  <a:ext cx="752" cy="327"/>
                </a:xfrm>
                <a:custGeom>
                  <a:avLst/>
                  <a:gdLst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2"/>
                    <a:gd name="T16" fmla="*/ 0 h 327"/>
                    <a:gd name="T17" fmla="*/ 752 w 752"/>
                    <a:gd name="T18" fmla="*/ 327 h 3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29" name="Freeform 1077"/>
                <p:cNvSpPr>
                  <a:spLocks/>
                </p:cNvSpPr>
                <p:nvPr/>
              </p:nvSpPr>
              <p:spPr bwMode="auto">
                <a:xfrm>
                  <a:off x="1754" y="2649"/>
                  <a:ext cx="726" cy="311"/>
                </a:xfrm>
                <a:custGeom>
                  <a:avLst/>
                  <a:gdLst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11"/>
                    <a:gd name="T17" fmla="*/ 726 w 726"/>
                    <a:gd name="T18" fmla="*/ 311 h 31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30" name="Freeform 1078"/>
                <p:cNvSpPr>
                  <a:spLocks/>
                </p:cNvSpPr>
                <p:nvPr/>
              </p:nvSpPr>
              <p:spPr bwMode="auto">
                <a:xfrm>
                  <a:off x="1808" y="2770"/>
                  <a:ext cx="258" cy="100"/>
                </a:xfrm>
                <a:custGeom>
                  <a:avLst/>
                  <a:gdLst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0"/>
                    <a:gd name="T17" fmla="*/ 258 w 258"/>
                    <a:gd name="T18" fmla="*/ 100 h 1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31" name="Freeform 1079"/>
                <p:cNvSpPr>
                  <a:spLocks/>
                </p:cNvSpPr>
                <p:nvPr/>
              </p:nvSpPr>
              <p:spPr bwMode="auto">
                <a:xfrm>
                  <a:off x="1799" y="2816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32" name="Freeform 1080"/>
                <p:cNvSpPr>
                  <a:spLocks/>
                </p:cNvSpPr>
                <p:nvPr/>
              </p:nvSpPr>
              <p:spPr bwMode="auto">
                <a:xfrm>
                  <a:off x="2020" y="2834"/>
                  <a:ext cx="258" cy="102"/>
                </a:xfrm>
                <a:custGeom>
                  <a:avLst/>
                  <a:gdLst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2"/>
                    <a:gd name="T17" fmla="*/ 258 w 25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33" name="Freeform 1081"/>
                <p:cNvSpPr>
                  <a:spLocks/>
                </p:cNvSpPr>
                <p:nvPr/>
              </p:nvSpPr>
              <p:spPr bwMode="auto">
                <a:xfrm>
                  <a:off x="2011" y="2882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422" name="Freeform 1082"/>
              <p:cNvSpPr>
                <a:spLocks/>
              </p:cNvSpPr>
              <p:nvPr/>
            </p:nvSpPr>
            <p:spPr bwMode="auto">
              <a:xfrm>
                <a:off x="2577" y="3043"/>
                <a:ext cx="614" cy="514"/>
              </a:xfrm>
              <a:custGeom>
                <a:avLst/>
                <a:gdLst>
                  <a:gd name="T0" fmla="*/ 1 w 990"/>
                  <a:gd name="T1" fmla="*/ 6 h 792"/>
                  <a:gd name="T2" fmla="*/ 6 w 990"/>
                  <a:gd name="T3" fmla="*/ 0 h 792"/>
                  <a:gd name="T4" fmla="*/ 6 w 990"/>
                  <a:gd name="T5" fmla="*/ 1 h 792"/>
                  <a:gd name="T6" fmla="*/ 0 w 990"/>
                  <a:gd name="T7" fmla="*/ 6 h 792"/>
                  <a:gd name="T8" fmla="*/ 1 w 990"/>
                  <a:gd name="T9" fmla="*/ 6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0"/>
                  <a:gd name="T16" fmla="*/ 0 h 792"/>
                  <a:gd name="T17" fmla="*/ 990 w 990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3" name="Freeform 1083"/>
              <p:cNvSpPr>
                <a:spLocks/>
              </p:cNvSpPr>
              <p:nvPr/>
            </p:nvSpPr>
            <p:spPr bwMode="auto">
              <a:xfrm>
                <a:off x="1010" y="3084"/>
                <a:ext cx="1571" cy="469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14 w 2532"/>
                  <a:gd name="T5" fmla="*/ 6 h 723"/>
                  <a:gd name="T6" fmla="*/ 14 w 2532"/>
                  <a:gd name="T7" fmla="*/ 6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4" name="Freeform 1084"/>
              <p:cNvSpPr>
                <a:spLocks/>
              </p:cNvSpPr>
              <p:nvPr/>
            </p:nvSpPr>
            <p:spPr bwMode="auto">
              <a:xfrm>
                <a:off x="1011" y="2998"/>
                <a:ext cx="17" cy="95"/>
              </a:xfrm>
              <a:custGeom>
                <a:avLst/>
                <a:gdLst>
                  <a:gd name="T0" fmla="*/ 1 w 26"/>
                  <a:gd name="T1" fmla="*/ 1 h 147"/>
                  <a:gd name="T2" fmla="*/ 1 w 26"/>
                  <a:gd name="T3" fmla="*/ 1 h 147"/>
                  <a:gd name="T4" fmla="*/ 0 w 26"/>
                  <a:gd name="T5" fmla="*/ 1 h 147"/>
                  <a:gd name="T6" fmla="*/ 1 w 26"/>
                  <a:gd name="T7" fmla="*/ 0 h 147"/>
                  <a:gd name="T8" fmla="*/ 1 w 26"/>
                  <a:gd name="T9" fmla="*/ 1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47"/>
                  <a:gd name="T17" fmla="*/ 26 w 26"/>
                  <a:gd name="T18" fmla="*/ 147 h 1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5" name="Freeform 1085"/>
              <p:cNvSpPr>
                <a:spLocks/>
              </p:cNvSpPr>
              <p:nvPr/>
            </p:nvSpPr>
            <p:spPr bwMode="auto">
              <a:xfrm>
                <a:off x="1012" y="2611"/>
                <a:ext cx="730" cy="393"/>
              </a:xfrm>
              <a:custGeom>
                <a:avLst/>
                <a:gdLst>
                  <a:gd name="T0" fmla="*/ 6 w 1176"/>
                  <a:gd name="T1" fmla="*/ 0 h 606"/>
                  <a:gd name="T2" fmla="*/ 0 w 1176"/>
                  <a:gd name="T3" fmla="*/ 5 h 606"/>
                  <a:gd name="T4" fmla="*/ 1 w 1176"/>
                  <a:gd name="T5" fmla="*/ 5 h 606"/>
                  <a:gd name="T6" fmla="*/ 6 w 1176"/>
                  <a:gd name="T7" fmla="*/ 1 h 606"/>
                  <a:gd name="T8" fmla="*/ 6 w 1176"/>
                  <a:gd name="T9" fmla="*/ 0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6"/>
                  <a:gd name="T16" fmla="*/ 0 h 606"/>
                  <a:gd name="T17" fmla="*/ 1176 w 1176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6" name="Freeform 1086"/>
              <p:cNvSpPr>
                <a:spLocks/>
              </p:cNvSpPr>
              <p:nvPr/>
            </p:nvSpPr>
            <p:spPr bwMode="auto">
              <a:xfrm>
                <a:off x="1061" y="3018"/>
                <a:ext cx="1490" cy="451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7 w 2532"/>
                  <a:gd name="T5" fmla="*/ 4 h 723"/>
                  <a:gd name="T6" fmla="*/ 7 w 2532"/>
                  <a:gd name="T7" fmla="*/ 4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7" name="Freeform 1087"/>
              <p:cNvSpPr>
                <a:spLocks/>
              </p:cNvSpPr>
              <p:nvPr/>
            </p:nvSpPr>
            <p:spPr bwMode="auto">
              <a:xfrm flipV="1">
                <a:off x="2549" y="2986"/>
                <a:ext cx="608" cy="467"/>
              </a:xfrm>
              <a:custGeom>
                <a:avLst/>
                <a:gdLst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6 h 723"/>
                  <a:gd name="T6" fmla="*/ 0 w 2532"/>
                  <a:gd name="T7" fmla="*/ 6 h 723"/>
                  <a:gd name="T8" fmla="*/ 0 w 2532"/>
                  <a:gd name="T9" fmla="*/ 1 h 723"/>
                  <a:gd name="T10" fmla="*/ 0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657" name="Group 1114"/>
            <p:cNvGrpSpPr>
              <a:grpSpLocks/>
            </p:cNvGrpSpPr>
            <p:nvPr/>
          </p:nvGrpSpPr>
          <p:grpSpPr bwMode="auto">
            <a:xfrm>
              <a:off x="5561013" y="3041650"/>
              <a:ext cx="444500" cy="407988"/>
              <a:chOff x="877" y="1008"/>
              <a:chExt cx="2747" cy="2591"/>
            </a:xfrm>
          </p:grpSpPr>
          <p:pic>
            <p:nvPicPr>
              <p:cNvPr id="12388" name="Picture 1115" descr="antenna_stylized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877" y="1008"/>
                <a:ext cx="2725" cy="1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89" name="Picture 1116" descr="laptop_keyboard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 rot="109064" flipH="1">
                <a:off x="1009" y="2586"/>
                <a:ext cx="2245" cy="1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90" name="Freeform 1117"/>
              <p:cNvSpPr>
                <a:spLocks/>
              </p:cNvSpPr>
              <p:nvPr/>
            </p:nvSpPr>
            <p:spPr bwMode="auto">
              <a:xfrm>
                <a:off x="1753" y="1603"/>
                <a:ext cx="1807" cy="1322"/>
              </a:xfrm>
              <a:custGeom>
                <a:avLst/>
                <a:gdLst>
                  <a:gd name="T0" fmla="*/ 2 w 2982"/>
                  <a:gd name="T1" fmla="*/ 0 h 2442"/>
                  <a:gd name="T2" fmla="*/ 0 w 2982"/>
                  <a:gd name="T3" fmla="*/ 2 h 2442"/>
                  <a:gd name="T4" fmla="*/ 10 w 2982"/>
                  <a:gd name="T5" fmla="*/ 3 h 2442"/>
                  <a:gd name="T6" fmla="*/ 12 w 2982"/>
                  <a:gd name="T7" fmla="*/ 1 h 2442"/>
                  <a:gd name="T8" fmla="*/ 2 w 2982"/>
                  <a:gd name="T9" fmla="*/ 0 h 24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2"/>
                  <a:gd name="T16" fmla="*/ 0 h 2442"/>
                  <a:gd name="T17" fmla="*/ 2982 w 2982"/>
                  <a:gd name="T18" fmla="*/ 2442 h 24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2391" name="Picture 1118" descr="screen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1842" y="1637"/>
                <a:ext cx="1642" cy="1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92" name="Freeform 1119"/>
              <p:cNvSpPr>
                <a:spLocks/>
              </p:cNvSpPr>
              <p:nvPr/>
            </p:nvSpPr>
            <p:spPr bwMode="auto">
              <a:xfrm>
                <a:off x="2082" y="1564"/>
                <a:ext cx="1531" cy="246"/>
              </a:xfrm>
              <a:custGeom>
                <a:avLst/>
                <a:gdLst>
                  <a:gd name="T0" fmla="*/ 1 w 2528"/>
                  <a:gd name="T1" fmla="*/ 0 h 455"/>
                  <a:gd name="T2" fmla="*/ 10 w 2528"/>
                  <a:gd name="T3" fmla="*/ 1 h 455"/>
                  <a:gd name="T4" fmla="*/ 10 w 2528"/>
                  <a:gd name="T5" fmla="*/ 1 h 455"/>
                  <a:gd name="T6" fmla="*/ 0 w 2528"/>
                  <a:gd name="T7" fmla="*/ 1 h 455"/>
                  <a:gd name="T8" fmla="*/ 1 w 2528"/>
                  <a:gd name="T9" fmla="*/ 0 h 4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8"/>
                  <a:gd name="T16" fmla="*/ 0 h 455"/>
                  <a:gd name="T17" fmla="*/ 2528 w 2528"/>
                  <a:gd name="T18" fmla="*/ 455 h 4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" name="Freeform 1120"/>
              <p:cNvSpPr>
                <a:spLocks/>
              </p:cNvSpPr>
              <p:nvPr/>
            </p:nvSpPr>
            <p:spPr bwMode="auto">
              <a:xfrm>
                <a:off x="1737" y="1562"/>
                <a:ext cx="425" cy="1024"/>
              </a:xfrm>
              <a:custGeom>
                <a:avLst/>
                <a:gdLst>
                  <a:gd name="T0" fmla="*/ 2 w 702"/>
                  <a:gd name="T1" fmla="*/ 0 h 1893"/>
                  <a:gd name="T2" fmla="*/ 0 w 702"/>
                  <a:gd name="T3" fmla="*/ 2 h 1893"/>
                  <a:gd name="T4" fmla="*/ 1 w 702"/>
                  <a:gd name="T5" fmla="*/ 2 h 1893"/>
                  <a:gd name="T6" fmla="*/ 3 w 702"/>
                  <a:gd name="T7" fmla="*/ 1 h 1893"/>
                  <a:gd name="T8" fmla="*/ 2 w 702"/>
                  <a:gd name="T9" fmla="*/ 0 h 1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2"/>
                  <a:gd name="T16" fmla="*/ 0 h 1893"/>
                  <a:gd name="T17" fmla="*/ 702 w 702"/>
                  <a:gd name="T18" fmla="*/ 1893 h 1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4" name="Freeform 1121"/>
              <p:cNvSpPr>
                <a:spLocks/>
              </p:cNvSpPr>
              <p:nvPr/>
            </p:nvSpPr>
            <p:spPr bwMode="auto">
              <a:xfrm>
                <a:off x="3144" y="1745"/>
                <a:ext cx="458" cy="1182"/>
              </a:xfrm>
              <a:custGeom>
                <a:avLst/>
                <a:gdLst>
                  <a:gd name="T0" fmla="*/ 3 w 756"/>
                  <a:gd name="T1" fmla="*/ 0 h 2184"/>
                  <a:gd name="T2" fmla="*/ 1 w 756"/>
                  <a:gd name="T3" fmla="*/ 3 h 2184"/>
                  <a:gd name="T4" fmla="*/ 0 w 756"/>
                  <a:gd name="T5" fmla="*/ 3 h 2184"/>
                  <a:gd name="T6" fmla="*/ 2 w 756"/>
                  <a:gd name="T7" fmla="*/ 1 h 2184"/>
                  <a:gd name="T8" fmla="*/ 3 w 756"/>
                  <a:gd name="T9" fmla="*/ 0 h 2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6"/>
                  <a:gd name="T16" fmla="*/ 0 h 2184"/>
                  <a:gd name="T17" fmla="*/ 756 w 756"/>
                  <a:gd name="T18" fmla="*/ 2184 h 2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" name="Freeform 1122"/>
              <p:cNvSpPr>
                <a:spLocks/>
              </p:cNvSpPr>
              <p:nvPr/>
            </p:nvSpPr>
            <p:spPr bwMode="auto">
              <a:xfrm>
                <a:off x="1732" y="2534"/>
                <a:ext cx="1680" cy="399"/>
              </a:xfrm>
              <a:custGeom>
                <a:avLst/>
                <a:gdLst>
                  <a:gd name="T0" fmla="*/ 1 w 2773"/>
                  <a:gd name="T1" fmla="*/ 0 h 738"/>
                  <a:gd name="T2" fmla="*/ 0 w 2773"/>
                  <a:gd name="T3" fmla="*/ 1 h 738"/>
                  <a:gd name="T4" fmla="*/ 10 w 2773"/>
                  <a:gd name="T5" fmla="*/ 1 h 738"/>
                  <a:gd name="T6" fmla="*/ 10 w 2773"/>
                  <a:gd name="T7" fmla="*/ 1 h 738"/>
                  <a:gd name="T8" fmla="*/ 1 w 2773"/>
                  <a:gd name="T9" fmla="*/ 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73"/>
                  <a:gd name="T16" fmla="*/ 0 h 738"/>
                  <a:gd name="T17" fmla="*/ 2773 w 2773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CC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" name="Freeform 1123"/>
              <p:cNvSpPr>
                <a:spLocks/>
              </p:cNvSpPr>
              <p:nvPr/>
            </p:nvSpPr>
            <p:spPr bwMode="auto">
              <a:xfrm>
                <a:off x="3195" y="1755"/>
                <a:ext cx="429" cy="1187"/>
              </a:xfrm>
              <a:custGeom>
                <a:avLst/>
                <a:gdLst>
                  <a:gd name="T0" fmla="*/ 8 w 637"/>
                  <a:gd name="T1" fmla="*/ 0 h 1659"/>
                  <a:gd name="T2" fmla="*/ 8 w 637"/>
                  <a:gd name="T3" fmla="*/ 0 h 1659"/>
                  <a:gd name="T4" fmla="*/ 1 w 637"/>
                  <a:gd name="T5" fmla="*/ 42 h 1659"/>
                  <a:gd name="T6" fmla="*/ 0 w 637"/>
                  <a:gd name="T7" fmla="*/ 41 h 1659"/>
                  <a:gd name="T8" fmla="*/ 8 w 637"/>
                  <a:gd name="T9" fmla="*/ 0 h 16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7"/>
                  <a:gd name="T16" fmla="*/ 0 h 1659"/>
                  <a:gd name="T17" fmla="*/ 637 w 637"/>
                  <a:gd name="T18" fmla="*/ 1659 h 16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" name="Freeform 1124"/>
              <p:cNvSpPr>
                <a:spLocks/>
              </p:cNvSpPr>
              <p:nvPr/>
            </p:nvSpPr>
            <p:spPr bwMode="auto">
              <a:xfrm>
                <a:off x="1734" y="2587"/>
                <a:ext cx="1494" cy="394"/>
              </a:xfrm>
              <a:custGeom>
                <a:avLst/>
                <a:gdLst>
                  <a:gd name="T0" fmla="*/ 0 w 2216"/>
                  <a:gd name="T1" fmla="*/ 0 h 550"/>
                  <a:gd name="T2" fmla="*/ 1 w 2216"/>
                  <a:gd name="T3" fmla="*/ 1 h 550"/>
                  <a:gd name="T4" fmla="*/ 28 w 2216"/>
                  <a:gd name="T5" fmla="*/ 14 h 550"/>
                  <a:gd name="T6" fmla="*/ 28 w 2216"/>
                  <a:gd name="T7" fmla="*/ 12 h 550"/>
                  <a:gd name="T8" fmla="*/ 0 w 221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6"/>
                  <a:gd name="T16" fmla="*/ 0 h 550"/>
                  <a:gd name="T17" fmla="*/ 2216 w 221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658" name="Group 1125"/>
              <p:cNvGrpSpPr>
                <a:grpSpLocks/>
              </p:cNvGrpSpPr>
              <p:nvPr/>
            </p:nvGrpSpPr>
            <p:grpSpPr bwMode="auto">
              <a:xfrm>
                <a:off x="1709" y="3008"/>
                <a:ext cx="507" cy="234"/>
                <a:chOff x="1740" y="2642"/>
                <a:chExt cx="752" cy="327"/>
              </a:xfrm>
            </p:grpSpPr>
            <p:sp>
              <p:nvSpPr>
                <p:cNvPr id="12405" name="Freeform 1126"/>
                <p:cNvSpPr>
                  <a:spLocks/>
                </p:cNvSpPr>
                <p:nvPr/>
              </p:nvSpPr>
              <p:spPr bwMode="auto">
                <a:xfrm>
                  <a:off x="1740" y="2642"/>
                  <a:ext cx="752" cy="327"/>
                </a:xfrm>
                <a:custGeom>
                  <a:avLst/>
                  <a:gdLst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2"/>
                    <a:gd name="T16" fmla="*/ 0 h 327"/>
                    <a:gd name="T17" fmla="*/ 752 w 752"/>
                    <a:gd name="T18" fmla="*/ 327 h 3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06" name="Freeform 1127"/>
                <p:cNvSpPr>
                  <a:spLocks/>
                </p:cNvSpPr>
                <p:nvPr/>
              </p:nvSpPr>
              <p:spPr bwMode="auto">
                <a:xfrm>
                  <a:off x="1754" y="2649"/>
                  <a:ext cx="726" cy="311"/>
                </a:xfrm>
                <a:custGeom>
                  <a:avLst/>
                  <a:gdLst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11"/>
                    <a:gd name="T17" fmla="*/ 726 w 726"/>
                    <a:gd name="T18" fmla="*/ 311 h 31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07" name="Freeform 1128"/>
                <p:cNvSpPr>
                  <a:spLocks/>
                </p:cNvSpPr>
                <p:nvPr/>
              </p:nvSpPr>
              <p:spPr bwMode="auto">
                <a:xfrm>
                  <a:off x="1808" y="2770"/>
                  <a:ext cx="258" cy="100"/>
                </a:xfrm>
                <a:custGeom>
                  <a:avLst/>
                  <a:gdLst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0"/>
                    <a:gd name="T17" fmla="*/ 258 w 258"/>
                    <a:gd name="T18" fmla="*/ 100 h 1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08" name="Freeform 1129"/>
                <p:cNvSpPr>
                  <a:spLocks/>
                </p:cNvSpPr>
                <p:nvPr/>
              </p:nvSpPr>
              <p:spPr bwMode="auto">
                <a:xfrm>
                  <a:off x="1799" y="2816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09" name="Freeform 1130"/>
                <p:cNvSpPr>
                  <a:spLocks/>
                </p:cNvSpPr>
                <p:nvPr/>
              </p:nvSpPr>
              <p:spPr bwMode="auto">
                <a:xfrm>
                  <a:off x="2020" y="2834"/>
                  <a:ext cx="258" cy="102"/>
                </a:xfrm>
                <a:custGeom>
                  <a:avLst/>
                  <a:gdLst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2"/>
                    <a:gd name="T17" fmla="*/ 258 w 25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10" name="Freeform 1131"/>
                <p:cNvSpPr>
                  <a:spLocks/>
                </p:cNvSpPr>
                <p:nvPr/>
              </p:nvSpPr>
              <p:spPr bwMode="auto">
                <a:xfrm>
                  <a:off x="2011" y="2882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99" name="Freeform 1132"/>
              <p:cNvSpPr>
                <a:spLocks/>
              </p:cNvSpPr>
              <p:nvPr/>
            </p:nvSpPr>
            <p:spPr bwMode="auto">
              <a:xfrm>
                <a:off x="2577" y="3043"/>
                <a:ext cx="614" cy="514"/>
              </a:xfrm>
              <a:custGeom>
                <a:avLst/>
                <a:gdLst>
                  <a:gd name="T0" fmla="*/ 1 w 990"/>
                  <a:gd name="T1" fmla="*/ 6 h 792"/>
                  <a:gd name="T2" fmla="*/ 6 w 990"/>
                  <a:gd name="T3" fmla="*/ 0 h 792"/>
                  <a:gd name="T4" fmla="*/ 6 w 990"/>
                  <a:gd name="T5" fmla="*/ 1 h 792"/>
                  <a:gd name="T6" fmla="*/ 0 w 990"/>
                  <a:gd name="T7" fmla="*/ 6 h 792"/>
                  <a:gd name="T8" fmla="*/ 1 w 990"/>
                  <a:gd name="T9" fmla="*/ 6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0"/>
                  <a:gd name="T16" fmla="*/ 0 h 792"/>
                  <a:gd name="T17" fmla="*/ 990 w 990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" name="Freeform 1133"/>
              <p:cNvSpPr>
                <a:spLocks/>
              </p:cNvSpPr>
              <p:nvPr/>
            </p:nvSpPr>
            <p:spPr bwMode="auto">
              <a:xfrm>
                <a:off x="1010" y="3084"/>
                <a:ext cx="1571" cy="469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14 w 2532"/>
                  <a:gd name="T5" fmla="*/ 6 h 723"/>
                  <a:gd name="T6" fmla="*/ 14 w 2532"/>
                  <a:gd name="T7" fmla="*/ 6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" name="Freeform 1134"/>
              <p:cNvSpPr>
                <a:spLocks/>
              </p:cNvSpPr>
              <p:nvPr/>
            </p:nvSpPr>
            <p:spPr bwMode="auto">
              <a:xfrm>
                <a:off x="1011" y="2998"/>
                <a:ext cx="17" cy="95"/>
              </a:xfrm>
              <a:custGeom>
                <a:avLst/>
                <a:gdLst>
                  <a:gd name="T0" fmla="*/ 1 w 26"/>
                  <a:gd name="T1" fmla="*/ 1 h 147"/>
                  <a:gd name="T2" fmla="*/ 1 w 26"/>
                  <a:gd name="T3" fmla="*/ 1 h 147"/>
                  <a:gd name="T4" fmla="*/ 0 w 26"/>
                  <a:gd name="T5" fmla="*/ 1 h 147"/>
                  <a:gd name="T6" fmla="*/ 1 w 26"/>
                  <a:gd name="T7" fmla="*/ 0 h 147"/>
                  <a:gd name="T8" fmla="*/ 1 w 26"/>
                  <a:gd name="T9" fmla="*/ 1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47"/>
                  <a:gd name="T17" fmla="*/ 26 w 26"/>
                  <a:gd name="T18" fmla="*/ 147 h 1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" name="Freeform 1135"/>
              <p:cNvSpPr>
                <a:spLocks/>
              </p:cNvSpPr>
              <p:nvPr/>
            </p:nvSpPr>
            <p:spPr bwMode="auto">
              <a:xfrm>
                <a:off x="1012" y="2611"/>
                <a:ext cx="730" cy="393"/>
              </a:xfrm>
              <a:custGeom>
                <a:avLst/>
                <a:gdLst>
                  <a:gd name="T0" fmla="*/ 6 w 1176"/>
                  <a:gd name="T1" fmla="*/ 0 h 606"/>
                  <a:gd name="T2" fmla="*/ 0 w 1176"/>
                  <a:gd name="T3" fmla="*/ 5 h 606"/>
                  <a:gd name="T4" fmla="*/ 1 w 1176"/>
                  <a:gd name="T5" fmla="*/ 5 h 606"/>
                  <a:gd name="T6" fmla="*/ 6 w 1176"/>
                  <a:gd name="T7" fmla="*/ 1 h 606"/>
                  <a:gd name="T8" fmla="*/ 6 w 1176"/>
                  <a:gd name="T9" fmla="*/ 0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6"/>
                  <a:gd name="T16" fmla="*/ 0 h 606"/>
                  <a:gd name="T17" fmla="*/ 1176 w 1176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" name="Freeform 1136"/>
              <p:cNvSpPr>
                <a:spLocks/>
              </p:cNvSpPr>
              <p:nvPr/>
            </p:nvSpPr>
            <p:spPr bwMode="auto">
              <a:xfrm>
                <a:off x="1061" y="3018"/>
                <a:ext cx="1490" cy="451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7 w 2532"/>
                  <a:gd name="T5" fmla="*/ 4 h 723"/>
                  <a:gd name="T6" fmla="*/ 7 w 2532"/>
                  <a:gd name="T7" fmla="*/ 4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" name="Freeform 1137"/>
              <p:cNvSpPr>
                <a:spLocks/>
              </p:cNvSpPr>
              <p:nvPr/>
            </p:nvSpPr>
            <p:spPr bwMode="auto">
              <a:xfrm flipV="1">
                <a:off x="2549" y="2986"/>
                <a:ext cx="608" cy="467"/>
              </a:xfrm>
              <a:custGeom>
                <a:avLst/>
                <a:gdLst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6 h 723"/>
                  <a:gd name="T6" fmla="*/ 0 w 2532"/>
                  <a:gd name="T7" fmla="*/ 6 h 723"/>
                  <a:gd name="T8" fmla="*/ 0 w 2532"/>
                  <a:gd name="T9" fmla="*/ 1 h 723"/>
                  <a:gd name="T10" fmla="*/ 0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659" name="Group 1139"/>
            <p:cNvGrpSpPr>
              <a:grpSpLocks/>
            </p:cNvGrpSpPr>
            <p:nvPr/>
          </p:nvGrpSpPr>
          <p:grpSpPr bwMode="auto">
            <a:xfrm flipH="1">
              <a:off x="5940425" y="3222625"/>
              <a:ext cx="414337" cy="373063"/>
              <a:chOff x="2839" y="3501"/>
              <a:chExt cx="755" cy="803"/>
            </a:xfrm>
          </p:grpSpPr>
          <p:pic>
            <p:nvPicPr>
              <p:cNvPr id="12386" name="Picture 1140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839" y="3501"/>
                <a:ext cx="755" cy="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87" name="Freeform 1141"/>
              <p:cNvSpPr>
                <a:spLocks/>
              </p:cNvSpPr>
              <p:nvPr/>
            </p:nvSpPr>
            <p:spPr bwMode="auto">
              <a:xfrm>
                <a:off x="2916" y="3578"/>
                <a:ext cx="356" cy="368"/>
              </a:xfrm>
              <a:custGeom>
                <a:avLst/>
                <a:gdLst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2660" name="Group 1142"/>
            <p:cNvGrpSpPr>
              <a:grpSpLocks/>
            </p:cNvGrpSpPr>
            <p:nvPr/>
          </p:nvGrpSpPr>
          <p:grpSpPr bwMode="auto">
            <a:xfrm>
              <a:off x="7307263" y="5422900"/>
              <a:ext cx="474662" cy="407988"/>
              <a:chOff x="877" y="1008"/>
              <a:chExt cx="2747" cy="2591"/>
            </a:xfrm>
          </p:grpSpPr>
          <p:pic>
            <p:nvPicPr>
              <p:cNvPr id="12363" name="Picture 1143" descr="antenna_stylized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877" y="1008"/>
                <a:ext cx="2725" cy="1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64" name="Picture 1144" descr="laptop_keyboard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 rot="109064" flipH="1">
                <a:off x="1009" y="2586"/>
                <a:ext cx="2245" cy="1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65" name="Freeform 1145"/>
              <p:cNvSpPr>
                <a:spLocks/>
              </p:cNvSpPr>
              <p:nvPr/>
            </p:nvSpPr>
            <p:spPr bwMode="auto">
              <a:xfrm>
                <a:off x="1753" y="1603"/>
                <a:ext cx="1807" cy="1322"/>
              </a:xfrm>
              <a:custGeom>
                <a:avLst/>
                <a:gdLst>
                  <a:gd name="T0" fmla="*/ 2 w 2982"/>
                  <a:gd name="T1" fmla="*/ 0 h 2442"/>
                  <a:gd name="T2" fmla="*/ 0 w 2982"/>
                  <a:gd name="T3" fmla="*/ 2 h 2442"/>
                  <a:gd name="T4" fmla="*/ 10 w 2982"/>
                  <a:gd name="T5" fmla="*/ 3 h 2442"/>
                  <a:gd name="T6" fmla="*/ 12 w 2982"/>
                  <a:gd name="T7" fmla="*/ 1 h 2442"/>
                  <a:gd name="T8" fmla="*/ 2 w 2982"/>
                  <a:gd name="T9" fmla="*/ 0 h 24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2"/>
                  <a:gd name="T16" fmla="*/ 0 h 2442"/>
                  <a:gd name="T17" fmla="*/ 2982 w 2982"/>
                  <a:gd name="T18" fmla="*/ 2442 h 24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2366" name="Picture 1146" descr="screen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1842" y="1637"/>
                <a:ext cx="1642" cy="1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67" name="Freeform 1147"/>
              <p:cNvSpPr>
                <a:spLocks/>
              </p:cNvSpPr>
              <p:nvPr/>
            </p:nvSpPr>
            <p:spPr bwMode="auto">
              <a:xfrm>
                <a:off x="2082" y="1564"/>
                <a:ext cx="1531" cy="246"/>
              </a:xfrm>
              <a:custGeom>
                <a:avLst/>
                <a:gdLst>
                  <a:gd name="T0" fmla="*/ 1 w 2528"/>
                  <a:gd name="T1" fmla="*/ 0 h 455"/>
                  <a:gd name="T2" fmla="*/ 10 w 2528"/>
                  <a:gd name="T3" fmla="*/ 1 h 455"/>
                  <a:gd name="T4" fmla="*/ 10 w 2528"/>
                  <a:gd name="T5" fmla="*/ 1 h 455"/>
                  <a:gd name="T6" fmla="*/ 0 w 2528"/>
                  <a:gd name="T7" fmla="*/ 1 h 455"/>
                  <a:gd name="T8" fmla="*/ 1 w 2528"/>
                  <a:gd name="T9" fmla="*/ 0 h 4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8"/>
                  <a:gd name="T16" fmla="*/ 0 h 455"/>
                  <a:gd name="T17" fmla="*/ 2528 w 2528"/>
                  <a:gd name="T18" fmla="*/ 455 h 4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8" name="Freeform 1148"/>
              <p:cNvSpPr>
                <a:spLocks/>
              </p:cNvSpPr>
              <p:nvPr/>
            </p:nvSpPr>
            <p:spPr bwMode="auto">
              <a:xfrm>
                <a:off x="1737" y="1562"/>
                <a:ext cx="425" cy="1024"/>
              </a:xfrm>
              <a:custGeom>
                <a:avLst/>
                <a:gdLst>
                  <a:gd name="T0" fmla="*/ 2 w 702"/>
                  <a:gd name="T1" fmla="*/ 0 h 1893"/>
                  <a:gd name="T2" fmla="*/ 0 w 702"/>
                  <a:gd name="T3" fmla="*/ 2 h 1893"/>
                  <a:gd name="T4" fmla="*/ 1 w 702"/>
                  <a:gd name="T5" fmla="*/ 2 h 1893"/>
                  <a:gd name="T6" fmla="*/ 3 w 702"/>
                  <a:gd name="T7" fmla="*/ 1 h 1893"/>
                  <a:gd name="T8" fmla="*/ 2 w 702"/>
                  <a:gd name="T9" fmla="*/ 0 h 1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2"/>
                  <a:gd name="T16" fmla="*/ 0 h 1893"/>
                  <a:gd name="T17" fmla="*/ 702 w 702"/>
                  <a:gd name="T18" fmla="*/ 1893 h 1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9" name="Freeform 1149"/>
              <p:cNvSpPr>
                <a:spLocks/>
              </p:cNvSpPr>
              <p:nvPr/>
            </p:nvSpPr>
            <p:spPr bwMode="auto">
              <a:xfrm>
                <a:off x="3144" y="1745"/>
                <a:ext cx="458" cy="1182"/>
              </a:xfrm>
              <a:custGeom>
                <a:avLst/>
                <a:gdLst>
                  <a:gd name="T0" fmla="*/ 3 w 756"/>
                  <a:gd name="T1" fmla="*/ 0 h 2184"/>
                  <a:gd name="T2" fmla="*/ 1 w 756"/>
                  <a:gd name="T3" fmla="*/ 3 h 2184"/>
                  <a:gd name="T4" fmla="*/ 0 w 756"/>
                  <a:gd name="T5" fmla="*/ 3 h 2184"/>
                  <a:gd name="T6" fmla="*/ 2 w 756"/>
                  <a:gd name="T7" fmla="*/ 1 h 2184"/>
                  <a:gd name="T8" fmla="*/ 3 w 756"/>
                  <a:gd name="T9" fmla="*/ 0 h 2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6"/>
                  <a:gd name="T16" fmla="*/ 0 h 2184"/>
                  <a:gd name="T17" fmla="*/ 756 w 756"/>
                  <a:gd name="T18" fmla="*/ 2184 h 2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0" name="Freeform 1150"/>
              <p:cNvSpPr>
                <a:spLocks/>
              </p:cNvSpPr>
              <p:nvPr/>
            </p:nvSpPr>
            <p:spPr bwMode="auto">
              <a:xfrm>
                <a:off x="1732" y="2534"/>
                <a:ext cx="1680" cy="399"/>
              </a:xfrm>
              <a:custGeom>
                <a:avLst/>
                <a:gdLst>
                  <a:gd name="T0" fmla="*/ 1 w 2773"/>
                  <a:gd name="T1" fmla="*/ 0 h 738"/>
                  <a:gd name="T2" fmla="*/ 0 w 2773"/>
                  <a:gd name="T3" fmla="*/ 1 h 738"/>
                  <a:gd name="T4" fmla="*/ 10 w 2773"/>
                  <a:gd name="T5" fmla="*/ 1 h 738"/>
                  <a:gd name="T6" fmla="*/ 10 w 2773"/>
                  <a:gd name="T7" fmla="*/ 1 h 738"/>
                  <a:gd name="T8" fmla="*/ 1 w 2773"/>
                  <a:gd name="T9" fmla="*/ 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73"/>
                  <a:gd name="T16" fmla="*/ 0 h 738"/>
                  <a:gd name="T17" fmla="*/ 2773 w 2773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CC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1" name="Freeform 1151"/>
              <p:cNvSpPr>
                <a:spLocks/>
              </p:cNvSpPr>
              <p:nvPr/>
            </p:nvSpPr>
            <p:spPr bwMode="auto">
              <a:xfrm>
                <a:off x="3195" y="1755"/>
                <a:ext cx="429" cy="1187"/>
              </a:xfrm>
              <a:custGeom>
                <a:avLst/>
                <a:gdLst>
                  <a:gd name="T0" fmla="*/ 8 w 637"/>
                  <a:gd name="T1" fmla="*/ 0 h 1659"/>
                  <a:gd name="T2" fmla="*/ 8 w 637"/>
                  <a:gd name="T3" fmla="*/ 0 h 1659"/>
                  <a:gd name="T4" fmla="*/ 1 w 637"/>
                  <a:gd name="T5" fmla="*/ 42 h 1659"/>
                  <a:gd name="T6" fmla="*/ 0 w 637"/>
                  <a:gd name="T7" fmla="*/ 41 h 1659"/>
                  <a:gd name="T8" fmla="*/ 8 w 637"/>
                  <a:gd name="T9" fmla="*/ 0 h 16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7"/>
                  <a:gd name="T16" fmla="*/ 0 h 1659"/>
                  <a:gd name="T17" fmla="*/ 637 w 637"/>
                  <a:gd name="T18" fmla="*/ 1659 h 16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2" name="Freeform 1152"/>
              <p:cNvSpPr>
                <a:spLocks/>
              </p:cNvSpPr>
              <p:nvPr/>
            </p:nvSpPr>
            <p:spPr bwMode="auto">
              <a:xfrm>
                <a:off x="1734" y="2587"/>
                <a:ext cx="1494" cy="394"/>
              </a:xfrm>
              <a:custGeom>
                <a:avLst/>
                <a:gdLst>
                  <a:gd name="T0" fmla="*/ 0 w 2216"/>
                  <a:gd name="T1" fmla="*/ 0 h 550"/>
                  <a:gd name="T2" fmla="*/ 1 w 2216"/>
                  <a:gd name="T3" fmla="*/ 1 h 550"/>
                  <a:gd name="T4" fmla="*/ 28 w 2216"/>
                  <a:gd name="T5" fmla="*/ 14 h 550"/>
                  <a:gd name="T6" fmla="*/ 28 w 2216"/>
                  <a:gd name="T7" fmla="*/ 12 h 550"/>
                  <a:gd name="T8" fmla="*/ 0 w 221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6"/>
                  <a:gd name="T16" fmla="*/ 0 h 550"/>
                  <a:gd name="T17" fmla="*/ 2216 w 221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661" name="Group 1153"/>
              <p:cNvGrpSpPr>
                <a:grpSpLocks/>
              </p:cNvGrpSpPr>
              <p:nvPr/>
            </p:nvGrpSpPr>
            <p:grpSpPr bwMode="auto">
              <a:xfrm>
                <a:off x="1709" y="3008"/>
                <a:ext cx="507" cy="234"/>
                <a:chOff x="1740" y="2642"/>
                <a:chExt cx="752" cy="327"/>
              </a:xfrm>
            </p:grpSpPr>
            <p:sp>
              <p:nvSpPr>
                <p:cNvPr id="12380" name="Freeform 1154"/>
                <p:cNvSpPr>
                  <a:spLocks/>
                </p:cNvSpPr>
                <p:nvPr/>
              </p:nvSpPr>
              <p:spPr bwMode="auto">
                <a:xfrm>
                  <a:off x="1740" y="2642"/>
                  <a:ext cx="752" cy="327"/>
                </a:xfrm>
                <a:custGeom>
                  <a:avLst/>
                  <a:gdLst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2"/>
                    <a:gd name="T16" fmla="*/ 0 h 327"/>
                    <a:gd name="T17" fmla="*/ 752 w 752"/>
                    <a:gd name="T18" fmla="*/ 327 h 3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1" name="Freeform 1155"/>
                <p:cNvSpPr>
                  <a:spLocks/>
                </p:cNvSpPr>
                <p:nvPr/>
              </p:nvSpPr>
              <p:spPr bwMode="auto">
                <a:xfrm>
                  <a:off x="1754" y="2649"/>
                  <a:ext cx="726" cy="311"/>
                </a:xfrm>
                <a:custGeom>
                  <a:avLst/>
                  <a:gdLst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11"/>
                    <a:gd name="T17" fmla="*/ 726 w 726"/>
                    <a:gd name="T18" fmla="*/ 311 h 31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2" name="Freeform 1156"/>
                <p:cNvSpPr>
                  <a:spLocks/>
                </p:cNvSpPr>
                <p:nvPr/>
              </p:nvSpPr>
              <p:spPr bwMode="auto">
                <a:xfrm>
                  <a:off x="1808" y="2770"/>
                  <a:ext cx="258" cy="100"/>
                </a:xfrm>
                <a:custGeom>
                  <a:avLst/>
                  <a:gdLst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0"/>
                    <a:gd name="T17" fmla="*/ 258 w 258"/>
                    <a:gd name="T18" fmla="*/ 100 h 1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3" name="Freeform 1157"/>
                <p:cNvSpPr>
                  <a:spLocks/>
                </p:cNvSpPr>
                <p:nvPr/>
              </p:nvSpPr>
              <p:spPr bwMode="auto">
                <a:xfrm>
                  <a:off x="1799" y="2816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4" name="Freeform 1158"/>
                <p:cNvSpPr>
                  <a:spLocks/>
                </p:cNvSpPr>
                <p:nvPr/>
              </p:nvSpPr>
              <p:spPr bwMode="auto">
                <a:xfrm>
                  <a:off x="2020" y="2834"/>
                  <a:ext cx="258" cy="102"/>
                </a:xfrm>
                <a:custGeom>
                  <a:avLst/>
                  <a:gdLst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02"/>
                    <a:gd name="T17" fmla="*/ 258 w 25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5" name="Freeform 1159"/>
                <p:cNvSpPr>
                  <a:spLocks/>
                </p:cNvSpPr>
                <p:nvPr/>
              </p:nvSpPr>
              <p:spPr bwMode="auto">
                <a:xfrm>
                  <a:off x="2011" y="2882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4"/>
                    <a:gd name="T16" fmla="*/ 0 h 63"/>
                    <a:gd name="T17" fmla="*/ 194 w 19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74" name="Freeform 1160"/>
              <p:cNvSpPr>
                <a:spLocks/>
              </p:cNvSpPr>
              <p:nvPr/>
            </p:nvSpPr>
            <p:spPr bwMode="auto">
              <a:xfrm>
                <a:off x="2577" y="3043"/>
                <a:ext cx="614" cy="514"/>
              </a:xfrm>
              <a:custGeom>
                <a:avLst/>
                <a:gdLst>
                  <a:gd name="T0" fmla="*/ 1 w 990"/>
                  <a:gd name="T1" fmla="*/ 6 h 792"/>
                  <a:gd name="T2" fmla="*/ 6 w 990"/>
                  <a:gd name="T3" fmla="*/ 0 h 792"/>
                  <a:gd name="T4" fmla="*/ 6 w 990"/>
                  <a:gd name="T5" fmla="*/ 1 h 792"/>
                  <a:gd name="T6" fmla="*/ 0 w 990"/>
                  <a:gd name="T7" fmla="*/ 6 h 792"/>
                  <a:gd name="T8" fmla="*/ 1 w 990"/>
                  <a:gd name="T9" fmla="*/ 6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0"/>
                  <a:gd name="T16" fmla="*/ 0 h 792"/>
                  <a:gd name="T17" fmla="*/ 990 w 990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5" name="Freeform 1161"/>
              <p:cNvSpPr>
                <a:spLocks/>
              </p:cNvSpPr>
              <p:nvPr/>
            </p:nvSpPr>
            <p:spPr bwMode="auto">
              <a:xfrm>
                <a:off x="1010" y="3084"/>
                <a:ext cx="1571" cy="469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14 w 2532"/>
                  <a:gd name="T5" fmla="*/ 6 h 723"/>
                  <a:gd name="T6" fmla="*/ 14 w 2532"/>
                  <a:gd name="T7" fmla="*/ 6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6" name="Freeform 1162"/>
              <p:cNvSpPr>
                <a:spLocks/>
              </p:cNvSpPr>
              <p:nvPr/>
            </p:nvSpPr>
            <p:spPr bwMode="auto">
              <a:xfrm>
                <a:off x="1011" y="2998"/>
                <a:ext cx="17" cy="95"/>
              </a:xfrm>
              <a:custGeom>
                <a:avLst/>
                <a:gdLst>
                  <a:gd name="T0" fmla="*/ 1 w 26"/>
                  <a:gd name="T1" fmla="*/ 1 h 147"/>
                  <a:gd name="T2" fmla="*/ 1 w 26"/>
                  <a:gd name="T3" fmla="*/ 1 h 147"/>
                  <a:gd name="T4" fmla="*/ 0 w 26"/>
                  <a:gd name="T5" fmla="*/ 1 h 147"/>
                  <a:gd name="T6" fmla="*/ 1 w 26"/>
                  <a:gd name="T7" fmla="*/ 0 h 147"/>
                  <a:gd name="T8" fmla="*/ 1 w 26"/>
                  <a:gd name="T9" fmla="*/ 1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47"/>
                  <a:gd name="T17" fmla="*/ 26 w 26"/>
                  <a:gd name="T18" fmla="*/ 147 h 1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7" name="Freeform 1163"/>
              <p:cNvSpPr>
                <a:spLocks/>
              </p:cNvSpPr>
              <p:nvPr/>
            </p:nvSpPr>
            <p:spPr bwMode="auto">
              <a:xfrm>
                <a:off x="1012" y="2611"/>
                <a:ext cx="730" cy="393"/>
              </a:xfrm>
              <a:custGeom>
                <a:avLst/>
                <a:gdLst>
                  <a:gd name="T0" fmla="*/ 6 w 1176"/>
                  <a:gd name="T1" fmla="*/ 0 h 606"/>
                  <a:gd name="T2" fmla="*/ 0 w 1176"/>
                  <a:gd name="T3" fmla="*/ 5 h 606"/>
                  <a:gd name="T4" fmla="*/ 1 w 1176"/>
                  <a:gd name="T5" fmla="*/ 5 h 606"/>
                  <a:gd name="T6" fmla="*/ 6 w 1176"/>
                  <a:gd name="T7" fmla="*/ 1 h 606"/>
                  <a:gd name="T8" fmla="*/ 6 w 1176"/>
                  <a:gd name="T9" fmla="*/ 0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6"/>
                  <a:gd name="T16" fmla="*/ 0 h 606"/>
                  <a:gd name="T17" fmla="*/ 1176 w 1176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8" name="Freeform 1164"/>
              <p:cNvSpPr>
                <a:spLocks/>
              </p:cNvSpPr>
              <p:nvPr/>
            </p:nvSpPr>
            <p:spPr bwMode="auto">
              <a:xfrm>
                <a:off x="1061" y="3018"/>
                <a:ext cx="1490" cy="451"/>
              </a:xfrm>
              <a:custGeom>
                <a:avLst/>
                <a:gdLst>
                  <a:gd name="T0" fmla="*/ 1 w 2532"/>
                  <a:gd name="T1" fmla="*/ 0 h 723"/>
                  <a:gd name="T2" fmla="*/ 1 w 2532"/>
                  <a:gd name="T3" fmla="*/ 0 h 723"/>
                  <a:gd name="T4" fmla="*/ 7 w 2532"/>
                  <a:gd name="T5" fmla="*/ 4 h 723"/>
                  <a:gd name="T6" fmla="*/ 7 w 2532"/>
                  <a:gd name="T7" fmla="*/ 4 h 723"/>
                  <a:gd name="T8" fmla="*/ 0 w 2532"/>
                  <a:gd name="T9" fmla="*/ 1 h 723"/>
                  <a:gd name="T10" fmla="*/ 1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9" name="Freeform 1165"/>
              <p:cNvSpPr>
                <a:spLocks/>
              </p:cNvSpPr>
              <p:nvPr/>
            </p:nvSpPr>
            <p:spPr bwMode="auto">
              <a:xfrm flipV="1">
                <a:off x="2549" y="2986"/>
                <a:ext cx="608" cy="467"/>
              </a:xfrm>
              <a:custGeom>
                <a:avLst/>
                <a:gdLst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6 h 723"/>
                  <a:gd name="T6" fmla="*/ 0 w 2532"/>
                  <a:gd name="T7" fmla="*/ 6 h 723"/>
                  <a:gd name="T8" fmla="*/ 0 w 2532"/>
                  <a:gd name="T9" fmla="*/ 1 h 723"/>
                  <a:gd name="T10" fmla="*/ 0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2"/>
                  <a:gd name="T19" fmla="*/ 0 h 723"/>
                  <a:gd name="T20" fmla="*/ 2532 w 2532"/>
                  <a:gd name="T21" fmla="*/ 723 h 7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2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73E0D0-C152-4E35-9109-4A1600A9A8C4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4708" y="1979614"/>
            <a:ext cx="6967904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772400" cy="974725"/>
          </a:xfrm>
        </p:spPr>
        <p:txBody>
          <a:bodyPr/>
          <a:lstStyle/>
          <a:p>
            <a:r>
              <a:rPr lang="en-US" dirty="0" smtClean="0"/>
              <a:t>Core Networks</a:t>
            </a:r>
          </a:p>
        </p:txBody>
      </p:sp>
      <p:sp>
        <p:nvSpPr>
          <p:cNvPr id="16388" name="Rectangle 115"/>
          <p:cNvSpPr>
            <a:spLocks noChangeArrowheads="1"/>
          </p:cNvSpPr>
          <p:nvPr/>
        </p:nvSpPr>
        <p:spPr bwMode="auto">
          <a:xfrm>
            <a:off x="4254012" y="5972176"/>
            <a:ext cx="12923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  <a:latin typeface="Comic Sans MS" pitchFamily="66" charset="0"/>
              </a:rPr>
              <a:t>Tier 1 ISP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16389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6390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F0574E-1210-4B34-B9ED-13B879404F94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3158" y="1619250"/>
            <a:ext cx="8440615" cy="914400"/>
          </a:xfrm>
        </p:spPr>
        <p:txBody>
          <a:bodyPr/>
          <a:lstStyle/>
          <a:p>
            <a:r>
              <a:rPr lang="en-US" sz="2400" smtClean="0">
                <a:solidFill>
                  <a:srgbClr val="000099"/>
                </a:solidFill>
              </a:rPr>
              <a:t>A packet passes through many networks!</a:t>
            </a:r>
          </a:p>
          <a:p>
            <a:pPr>
              <a:buFont typeface="Wingdings" pitchFamily="2" charset="2"/>
              <a:buNone/>
            </a:pPr>
            <a:endParaRPr lang="en-US" sz="2400" smtClean="0">
              <a:solidFill>
                <a:srgbClr val="000099"/>
              </a:solidFill>
            </a:endParaRPr>
          </a:p>
          <a:p>
            <a:pPr lvl="1">
              <a:buFont typeface="Wingdings" pitchFamily="2" charset="2"/>
              <a:buNone/>
            </a:pPr>
            <a:endParaRPr lang="en-US" sz="2000" smtClean="0">
              <a:solidFill>
                <a:srgbClr val="000099"/>
              </a:solidFill>
            </a:endParaRPr>
          </a:p>
        </p:txBody>
      </p:sp>
      <p:sp>
        <p:nvSpPr>
          <p:cNvPr id="5125" name="Oval 4"/>
          <p:cNvSpPr>
            <a:spLocks noChangeArrowheads="1"/>
          </p:cNvSpPr>
          <p:nvPr/>
        </p:nvSpPr>
        <p:spPr bwMode="auto">
          <a:xfrm>
            <a:off x="2432539" y="4762501"/>
            <a:ext cx="1863969" cy="7905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  <a:latin typeface="Comic Sans MS" pitchFamily="66" charset="0"/>
              </a:rPr>
              <a:t>Tier 1 ISP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5126" name="Oval 5"/>
          <p:cNvSpPr>
            <a:spLocks noChangeArrowheads="1"/>
          </p:cNvSpPr>
          <p:nvPr/>
        </p:nvSpPr>
        <p:spPr bwMode="auto">
          <a:xfrm>
            <a:off x="3530112" y="3559176"/>
            <a:ext cx="1863969" cy="7905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  <a:latin typeface="Comic Sans MS" pitchFamily="66" charset="0"/>
              </a:rPr>
              <a:t>Tier 1 ISP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4800600" y="4724401"/>
            <a:ext cx="1863969" cy="7905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  <a:latin typeface="Comic Sans MS" pitchFamily="66" charset="0"/>
              </a:rPr>
              <a:t>Tier 1 ISP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5121519" y="4730751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29" name="Oval 8"/>
          <p:cNvSpPr>
            <a:spLocks noChangeArrowheads="1"/>
          </p:cNvSpPr>
          <p:nvPr/>
        </p:nvSpPr>
        <p:spPr bwMode="auto">
          <a:xfrm>
            <a:off x="4670181" y="4260851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30" name="Oval 9"/>
          <p:cNvSpPr>
            <a:spLocks noChangeArrowheads="1"/>
          </p:cNvSpPr>
          <p:nvPr/>
        </p:nvSpPr>
        <p:spPr bwMode="auto">
          <a:xfrm>
            <a:off x="4207119" y="4286251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31" name="Oval 10"/>
          <p:cNvSpPr>
            <a:spLocks noChangeArrowheads="1"/>
          </p:cNvSpPr>
          <p:nvPr/>
        </p:nvSpPr>
        <p:spPr bwMode="auto">
          <a:xfrm>
            <a:off x="3736731" y="4743451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4232031" y="5060951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33" name="Oval 12"/>
          <p:cNvSpPr>
            <a:spLocks noChangeArrowheads="1"/>
          </p:cNvSpPr>
          <p:nvPr/>
        </p:nvSpPr>
        <p:spPr bwMode="auto">
          <a:xfrm>
            <a:off x="4746381" y="5048251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34" name="Line 13"/>
          <p:cNvSpPr>
            <a:spLocks noChangeShapeType="1"/>
          </p:cNvSpPr>
          <p:nvPr/>
        </p:nvSpPr>
        <p:spPr bwMode="auto">
          <a:xfrm flipV="1">
            <a:off x="4368312" y="5118100"/>
            <a:ext cx="38100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" name="Line 14"/>
          <p:cNvSpPr>
            <a:spLocks noChangeShapeType="1"/>
          </p:cNvSpPr>
          <p:nvPr/>
        </p:nvSpPr>
        <p:spPr bwMode="auto">
          <a:xfrm>
            <a:off x="4778620" y="4375150"/>
            <a:ext cx="367811" cy="368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" name="Line 15"/>
          <p:cNvSpPr>
            <a:spLocks noChangeShapeType="1"/>
          </p:cNvSpPr>
          <p:nvPr/>
        </p:nvSpPr>
        <p:spPr bwMode="auto">
          <a:xfrm flipV="1">
            <a:off x="3834912" y="4406900"/>
            <a:ext cx="394188" cy="355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946031" y="3286125"/>
            <a:ext cx="6220558" cy="2838450"/>
            <a:chOff x="1226" y="2070"/>
            <a:chExt cx="3918" cy="1788"/>
          </a:xfrm>
        </p:grpSpPr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3042" y="2102"/>
              <a:ext cx="1054" cy="372"/>
              <a:chOff x="3042" y="2102"/>
              <a:chExt cx="1054" cy="372"/>
            </a:xfrm>
          </p:grpSpPr>
          <p:sp>
            <p:nvSpPr>
              <p:cNvPr id="5192" name="Oval 24"/>
              <p:cNvSpPr>
                <a:spLocks noChangeArrowheads="1"/>
              </p:cNvSpPr>
              <p:nvPr/>
            </p:nvSpPr>
            <p:spPr bwMode="auto">
              <a:xfrm>
                <a:off x="3042" y="210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93" name="Text Box 25"/>
              <p:cNvSpPr txBox="1">
                <a:spLocks noChangeArrowheads="1"/>
              </p:cNvSpPr>
              <p:nvPr/>
            </p:nvSpPr>
            <p:spPr bwMode="auto">
              <a:xfrm>
                <a:off x="3211" y="2176"/>
                <a:ext cx="85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800">
                    <a:solidFill>
                      <a:srgbClr val="000099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94" name="Oval 26"/>
              <p:cNvSpPr>
                <a:spLocks noChangeArrowheads="1"/>
              </p:cNvSpPr>
              <p:nvPr/>
            </p:nvSpPr>
            <p:spPr bwMode="auto">
              <a:xfrm>
                <a:off x="3184" y="2340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</p:grpSp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1610" y="2070"/>
              <a:ext cx="1054" cy="372"/>
              <a:chOff x="698" y="2190"/>
              <a:chExt cx="1054" cy="372"/>
            </a:xfrm>
          </p:grpSpPr>
          <p:sp>
            <p:nvSpPr>
              <p:cNvPr id="5189" name="Oval 28"/>
              <p:cNvSpPr>
                <a:spLocks noChangeArrowheads="1"/>
              </p:cNvSpPr>
              <p:nvPr/>
            </p:nvSpPr>
            <p:spPr bwMode="auto">
              <a:xfrm>
                <a:off x="698" y="219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90" name="Text Box 29"/>
              <p:cNvSpPr txBox="1">
                <a:spLocks noChangeArrowheads="1"/>
              </p:cNvSpPr>
              <p:nvPr/>
            </p:nvSpPr>
            <p:spPr bwMode="auto">
              <a:xfrm>
                <a:off x="867" y="2264"/>
                <a:ext cx="85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800">
                    <a:solidFill>
                      <a:srgbClr val="000099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91" name="Oval 30"/>
              <p:cNvSpPr>
                <a:spLocks noChangeArrowheads="1"/>
              </p:cNvSpPr>
              <p:nvPr/>
            </p:nvSpPr>
            <p:spPr bwMode="auto">
              <a:xfrm>
                <a:off x="1464" y="2460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</p:grpSp>
        <p:grpSp>
          <p:nvGrpSpPr>
            <p:cNvPr id="5" name="Group 31"/>
            <p:cNvGrpSpPr>
              <a:grpSpLocks/>
            </p:cNvGrpSpPr>
            <p:nvPr/>
          </p:nvGrpSpPr>
          <p:grpSpPr bwMode="auto">
            <a:xfrm>
              <a:off x="1226" y="3476"/>
              <a:ext cx="1054" cy="374"/>
              <a:chOff x="442" y="3748"/>
              <a:chExt cx="1054" cy="374"/>
            </a:xfrm>
          </p:grpSpPr>
          <p:sp>
            <p:nvSpPr>
              <p:cNvPr id="5186" name="Oval 32"/>
              <p:cNvSpPr>
                <a:spLocks noChangeArrowheads="1"/>
              </p:cNvSpPr>
              <p:nvPr/>
            </p:nvSpPr>
            <p:spPr bwMode="auto">
              <a:xfrm>
                <a:off x="442" y="375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87" name="Text Box 33"/>
              <p:cNvSpPr txBox="1">
                <a:spLocks noChangeArrowheads="1"/>
              </p:cNvSpPr>
              <p:nvPr/>
            </p:nvSpPr>
            <p:spPr bwMode="auto">
              <a:xfrm>
                <a:off x="611" y="3824"/>
                <a:ext cx="85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800">
                    <a:solidFill>
                      <a:srgbClr val="000099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88" name="Oval 34"/>
              <p:cNvSpPr>
                <a:spLocks noChangeArrowheads="1"/>
              </p:cNvSpPr>
              <p:nvPr/>
            </p:nvSpPr>
            <p:spPr bwMode="auto">
              <a:xfrm>
                <a:off x="904" y="3748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2674" y="3486"/>
              <a:ext cx="1054" cy="372"/>
              <a:chOff x="2698" y="3710"/>
              <a:chExt cx="1054" cy="372"/>
            </a:xfrm>
          </p:grpSpPr>
          <p:sp>
            <p:nvSpPr>
              <p:cNvPr id="5183" name="Oval 36"/>
              <p:cNvSpPr>
                <a:spLocks noChangeArrowheads="1"/>
              </p:cNvSpPr>
              <p:nvPr/>
            </p:nvSpPr>
            <p:spPr bwMode="auto">
              <a:xfrm>
                <a:off x="2698" y="371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84" name="Text Box 37"/>
              <p:cNvSpPr txBox="1">
                <a:spLocks noChangeArrowheads="1"/>
              </p:cNvSpPr>
              <p:nvPr/>
            </p:nvSpPr>
            <p:spPr bwMode="auto">
              <a:xfrm>
                <a:off x="2867" y="3784"/>
                <a:ext cx="85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800">
                    <a:solidFill>
                      <a:srgbClr val="000099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85" name="Oval 38"/>
              <p:cNvSpPr>
                <a:spLocks noChangeArrowheads="1"/>
              </p:cNvSpPr>
              <p:nvPr/>
            </p:nvSpPr>
            <p:spPr bwMode="auto">
              <a:xfrm>
                <a:off x="3408" y="3716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</p:grpSp>
        <p:grpSp>
          <p:nvGrpSpPr>
            <p:cNvPr id="7" name="Group 39"/>
            <p:cNvGrpSpPr>
              <a:grpSpLocks/>
            </p:cNvGrpSpPr>
            <p:nvPr/>
          </p:nvGrpSpPr>
          <p:grpSpPr bwMode="auto">
            <a:xfrm>
              <a:off x="4090" y="3182"/>
              <a:ext cx="1054" cy="372"/>
              <a:chOff x="4090" y="3182"/>
              <a:chExt cx="1054" cy="372"/>
            </a:xfrm>
          </p:grpSpPr>
          <p:sp>
            <p:nvSpPr>
              <p:cNvPr id="5180" name="Oval 40"/>
              <p:cNvSpPr>
                <a:spLocks noChangeArrowheads="1"/>
              </p:cNvSpPr>
              <p:nvPr/>
            </p:nvSpPr>
            <p:spPr bwMode="auto">
              <a:xfrm>
                <a:off x="4090" y="318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81" name="Text Box 41"/>
              <p:cNvSpPr txBox="1">
                <a:spLocks noChangeArrowheads="1"/>
              </p:cNvSpPr>
              <p:nvPr/>
            </p:nvSpPr>
            <p:spPr bwMode="auto">
              <a:xfrm>
                <a:off x="4259" y="3256"/>
                <a:ext cx="85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800">
                    <a:solidFill>
                      <a:srgbClr val="000099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rgbClr val="000099"/>
                  </a:solidFill>
                </a:endParaRPr>
              </a:p>
            </p:txBody>
          </p:sp>
          <p:sp>
            <p:nvSpPr>
              <p:cNvPr id="5182" name="Oval 42"/>
              <p:cNvSpPr>
                <a:spLocks noChangeArrowheads="1"/>
              </p:cNvSpPr>
              <p:nvPr/>
            </p:nvSpPr>
            <p:spPr bwMode="auto">
              <a:xfrm>
                <a:off x="4144" y="3308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>
                  <a:solidFill>
                    <a:srgbClr val="000099"/>
                  </a:solidFill>
                </a:endParaRPr>
              </a:p>
            </p:txBody>
          </p:sp>
        </p:grpSp>
        <p:sp>
          <p:nvSpPr>
            <p:cNvPr id="5177" name="Oval 43"/>
            <p:cNvSpPr>
              <a:spLocks noChangeArrowheads="1"/>
            </p:cNvSpPr>
            <p:nvPr/>
          </p:nvSpPr>
          <p:spPr bwMode="auto">
            <a:xfrm>
              <a:off x="1712" y="2328"/>
              <a:ext cx="96" cy="8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78" name="Line 44"/>
            <p:cNvSpPr>
              <a:spLocks noChangeShapeType="1"/>
            </p:cNvSpPr>
            <p:nvPr/>
          </p:nvSpPr>
          <p:spPr bwMode="auto">
            <a:xfrm>
              <a:off x="1768" y="2400"/>
              <a:ext cx="200" cy="6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Oval 45"/>
            <p:cNvSpPr>
              <a:spLocks noChangeArrowheads="1"/>
            </p:cNvSpPr>
            <p:nvPr/>
          </p:nvSpPr>
          <p:spPr bwMode="auto">
            <a:xfrm>
              <a:off x="1928" y="3044"/>
              <a:ext cx="96" cy="8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</p:grpSp>
      <p:sp>
        <p:nvSpPr>
          <p:cNvPr id="5138" name="Oval 46"/>
          <p:cNvSpPr>
            <a:spLocks noChangeArrowheads="1"/>
          </p:cNvSpPr>
          <p:nvPr/>
        </p:nvSpPr>
        <p:spPr bwMode="auto">
          <a:xfrm>
            <a:off x="6337789" y="3562350"/>
            <a:ext cx="152400" cy="1651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39" name="Oval 47"/>
          <p:cNvSpPr>
            <a:spLocks noChangeArrowheads="1"/>
          </p:cNvSpPr>
          <p:nvPr/>
        </p:nvSpPr>
        <p:spPr bwMode="auto">
          <a:xfrm>
            <a:off x="7302012" y="4870450"/>
            <a:ext cx="152400" cy="1651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5140" name="Line 48"/>
          <p:cNvSpPr>
            <a:spLocks noChangeShapeType="1"/>
          </p:cNvSpPr>
          <p:nvPr/>
        </p:nvSpPr>
        <p:spPr bwMode="auto">
          <a:xfrm>
            <a:off x="6452089" y="3702050"/>
            <a:ext cx="876300" cy="1155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5273920" y="2555876"/>
            <a:ext cx="1056542" cy="695325"/>
            <a:chOff x="4314" y="1086"/>
            <a:chExt cx="666" cy="438"/>
          </a:xfrm>
        </p:grpSpPr>
        <p:sp>
          <p:nvSpPr>
            <p:cNvPr id="5170" name="Oval 53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71" name="Text Box 54"/>
            <p:cNvSpPr txBox="1">
              <a:spLocks noChangeArrowheads="1"/>
            </p:cNvSpPr>
            <p:nvPr/>
          </p:nvSpPr>
          <p:spPr bwMode="auto">
            <a:xfrm>
              <a:off x="4399" y="1106"/>
              <a:ext cx="4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4308231" y="2708276"/>
            <a:ext cx="1058008" cy="695325"/>
            <a:chOff x="4314" y="1086"/>
            <a:chExt cx="666" cy="438"/>
          </a:xfrm>
        </p:grpSpPr>
        <p:sp>
          <p:nvSpPr>
            <p:cNvPr id="5168" name="Oval 56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69" name="Text Box 57"/>
            <p:cNvSpPr txBox="1">
              <a:spLocks noChangeArrowheads="1"/>
            </p:cNvSpPr>
            <p:nvPr/>
          </p:nvSpPr>
          <p:spPr bwMode="auto">
            <a:xfrm>
              <a:off x="4399" y="1106"/>
              <a:ext cx="42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10" name="Group 58"/>
          <p:cNvGrpSpPr>
            <a:grpSpLocks/>
          </p:cNvGrpSpPr>
          <p:nvPr/>
        </p:nvGrpSpPr>
        <p:grpSpPr bwMode="auto">
          <a:xfrm>
            <a:off x="6022731" y="2695576"/>
            <a:ext cx="1058008" cy="695325"/>
            <a:chOff x="4314" y="1086"/>
            <a:chExt cx="666" cy="438"/>
          </a:xfrm>
        </p:grpSpPr>
        <p:sp>
          <p:nvSpPr>
            <p:cNvPr id="5166" name="Oval 59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67" name="Text Box 60"/>
            <p:cNvSpPr txBox="1">
              <a:spLocks noChangeArrowheads="1"/>
            </p:cNvSpPr>
            <p:nvPr/>
          </p:nvSpPr>
          <p:spPr bwMode="auto">
            <a:xfrm>
              <a:off x="4399" y="1106"/>
              <a:ext cx="42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11" name="Group 61"/>
          <p:cNvGrpSpPr>
            <a:grpSpLocks/>
          </p:cNvGrpSpPr>
          <p:nvPr/>
        </p:nvGrpSpPr>
        <p:grpSpPr bwMode="auto">
          <a:xfrm>
            <a:off x="1540120" y="5756276"/>
            <a:ext cx="1056542" cy="695325"/>
            <a:chOff x="4314" y="1086"/>
            <a:chExt cx="666" cy="438"/>
          </a:xfrm>
        </p:grpSpPr>
        <p:sp>
          <p:nvSpPr>
            <p:cNvPr id="5164" name="Oval 62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65" name="Text Box 63"/>
            <p:cNvSpPr txBox="1">
              <a:spLocks noChangeArrowheads="1"/>
            </p:cNvSpPr>
            <p:nvPr/>
          </p:nvSpPr>
          <p:spPr bwMode="auto">
            <a:xfrm>
              <a:off x="4399" y="1106"/>
              <a:ext cx="4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12" name="Group 64"/>
          <p:cNvGrpSpPr>
            <a:grpSpLocks/>
          </p:cNvGrpSpPr>
          <p:nvPr/>
        </p:nvGrpSpPr>
        <p:grpSpPr bwMode="auto">
          <a:xfrm>
            <a:off x="1883020" y="2352676"/>
            <a:ext cx="1056542" cy="695325"/>
            <a:chOff x="4314" y="1086"/>
            <a:chExt cx="666" cy="438"/>
          </a:xfrm>
        </p:grpSpPr>
        <p:sp>
          <p:nvSpPr>
            <p:cNvPr id="5162" name="Oval 65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63" name="Text Box 66"/>
            <p:cNvSpPr txBox="1">
              <a:spLocks noChangeArrowheads="1"/>
            </p:cNvSpPr>
            <p:nvPr/>
          </p:nvSpPr>
          <p:spPr bwMode="auto">
            <a:xfrm>
              <a:off x="4399" y="1106"/>
              <a:ext cx="4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13" name="Group 67"/>
          <p:cNvGrpSpPr>
            <a:grpSpLocks/>
          </p:cNvGrpSpPr>
          <p:nvPr/>
        </p:nvGrpSpPr>
        <p:grpSpPr bwMode="auto">
          <a:xfrm>
            <a:off x="2746131" y="2593976"/>
            <a:ext cx="1058008" cy="695325"/>
            <a:chOff x="4314" y="1086"/>
            <a:chExt cx="666" cy="438"/>
          </a:xfrm>
        </p:grpSpPr>
        <p:sp>
          <p:nvSpPr>
            <p:cNvPr id="5160" name="Oval 68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61" name="Text Box 69"/>
            <p:cNvSpPr txBox="1">
              <a:spLocks noChangeArrowheads="1"/>
            </p:cNvSpPr>
            <p:nvPr/>
          </p:nvSpPr>
          <p:spPr bwMode="auto">
            <a:xfrm>
              <a:off x="4346" y="1106"/>
              <a:ext cx="53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Tier 3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14" name="Group 70"/>
          <p:cNvGrpSpPr>
            <a:grpSpLocks/>
          </p:cNvGrpSpPr>
          <p:nvPr/>
        </p:nvGrpSpPr>
        <p:grpSpPr bwMode="auto">
          <a:xfrm>
            <a:off x="2898531" y="5819776"/>
            <a:ext cx="1058008" cy="695325"/>
            <a:chOff x="4314" y="1086"/>
            <a:chExt cx="666" cy="438"/>
          </a:xfrm>
        </p:grpSpPr>
        <p:sp>
          <p:nvSpPr>
            <p:cNvPr id="5158" name="Oval 71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59" name="Text Box 72"/>
            <p:cNvSpPr txBox="1">
              <a:spLocks noChangeArrowheads="1"/>
            </p:cNvSpPr>
            <p:nvPr/>
          </p:nvSpPr>
          <p:spPr bwMode="auto">
            <a:xfrm>
              <a:off x="4399" y="1106"/>
              <a:ext cx="42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15" name="Group 73"/>
          <p:cNvGrpSpPr>
            <a:grpSpLocks/>
          </p:cNvGrpSpPr>
          <p:nvPr/>
        </p:nvGrpSpPr>
        <p:grpSpPr bwMode="auto">
          <a:xfrm>
            <a:off x="4601308" y="5819776"/>
            <a:ext cx="1056543" cy="695325"/>
            <a:chOff x="4314" y="1086"/>
            <a:chExt cx="666" cy="438"/>
          </a:xfrm>
        </p:grpSpPr>
        <p:sp>
          <p:nvSpPr>
            <p:cNvPr id="5156" name="Oval 74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57" name="Text Box 75"/>
            <p:cNvSpPr txBox="1">
              <a:spLocks noChangeArrowheads="1"/>
            </p:cNvSpPr>
            <p:nvPr/>
          </p:nvSpPr>
          <p:spPr bwMode="auto">
            <a:xfrm>
              <a:off x="4399" y="1106"/>
              <a:ext cx="4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pSp>
        <p:nvGrpSpPr>
          <p:cNvPr id="16" name="Group 76"/>
          <p:cNvGrpSpPr>
            <a:grpSpLocks/>
          </p:cNvGrpSpPr>
          <p:nvPr/>
        </p:nvGrpSpPr>
        <p:grpSpPr bwMode="auto">
          <a:xfrm>
            <a:off x="7306408" y="5362576"/>
            <a:ext cx="1056543" cy="695325"/>
            <a:chOff x="4314" y="1086"/>
            <a:chExt cx="666" cy="438"/>
          </a:xfrm>
        </p:grpSpPr>
        <p:sp>
          <p:nvSpPr>
            <p:cNvPr id="5154" name="Oval 77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5155" name="Text Box 78"/>
            <p:cNvSpPr txBox="1">
              <a:spLocks noChangeArrowheads="1"/>
            </p:cNvSpPr>
            <p:nvPr/>
          </p:nvSpPr>
          <p:spPr bwMode="auto">
            <a:xfrm>
              <a:off x="4399" y="1106"/>
              <a:ext cx="4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local</a:t>
              </a:r>
            </a:p>
            <a:p>
              <a:pPr>
                <a:spcBef>
                  <a:spcPct val="0"/>
                </a:spcBef>
              </a:pPr>
              <a:r>
                <a:rPr lang="en-US" sz="1800">
                  <a:solidFill>
                    <a:srgbClr val="000099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rgbClr val="000099"/>
                </a:solidFill>
              </a:endParaRPr>
            </a:p>
          </p:txBody>
        </p:sp>
      </p:grpSp>
      <p:graphicFrame>
        <p:nvGraphicFramePr>
          <p:cNvPr id="5122" name="Object 219"/>
          <p:cNvGraphicFramePr>
            <a:graphicFrameLocks noChangeAspect="1"/>
          </p:cNvGraphicFramePr>
          <p:nvPr/>
        </p:nvGraphicFramePr>
        <p:xfrm>
          <a:off x="1512277" y="2076450"/>
          <a:ext cx="417635" cy="319088"/>
        </p:xfrm>
        <a:graphic>
          <a:graphicData uri="http://schemas.openxmlformats.org/presentationml/2006/ole">
            <p:oleObj spid="_x0000_s3074" name="Clip" r:id="rId4" imgW="1305000" imgH="1085760" progId="MS_ClipArt_Gallery.2">
              <p:embed/>
            </p:oleObj>
          </a:graphicData>
        </a:graphic>
      </p:graphicFrame>
      <p:graphicFrame>
        <p:nvGraphicFramePr>
          <p:cNvPr id="5123" name="Object 339"/>
          <p:cNvGraphicFramePr>
            <a:graphicFrameLocks noChangeAspect="1"/>
          </p:cNvGraphicFramePr>
          <p:nvPr/>
        </p:nvGraphicFramePr>
        <p:xfrm>
          <a:off x="8487508" y="5886450"/>
          <a:ext cx="416169" cy="319088"/>
        </p:xfrm>
        <a:graphic>
          <a:graphicData uri="http://schemas.openxmlformats.org/presentationml/2006/ole">
            <p:oleObj spid="_x0000_s3075" name="Clip" r:id="rId5" imgW="1305000" imgH="1085760" progId="MS_ClipArt_Gallery.2">
              <p:embed/>
            </p:oleObj>
          </a:graphicData>
        </a:graphic>
      </p:graphicFrame>
      <p:sp>
        <p:nvSpPr>
          <p:cNvPr id="79189" name="Freeform 341"/>
          <p:cNvSpPr>
            <a:spLocks/>
          </p:cNvSpPr>
          <p:nvPr/>
        </p:nvSpPr>
        <p:spPr bwMode="auto">
          <a:xfrm>
            <a:off x="1880089" y="2355850"/>
            <a:ext cx="6654311" cy="3619500"/>
          </a:xfrm>
          <a:custGeom>
            <a:avLst/>
            <a:gdLst>
              <a:gd name="T0" fmla="*/ 0 w 4192"/>
              <a:gd name="T1" fmla="*/ 0 h 2280"/>
              <a:gd name="T2" fmla="*/ 2147483647 w 4192"/>
              <a:gd name="T3" fmla="*/ 2147483647 h 2280"/>
              <a:gd name="T4" fmla="*/ 2147483647 w 4192"/>
              <a:gd name="T5" fmla="*/ 2147483647 h 2280"/>
              <a:gd name="T6" fmla="*/ 2147483647 w 4192"/>
              <a:gd name="T7" fmla="*/ 2147483647 h 2280"/>
              <a:gd name="T8" fmla="*/ 2147483647 w 4192"/>
              <a:gd name="T9" fmla="*/ 2147483647 h 2280"/>
              <a:gd name="T10" fmla="*/ 2147483647 w 4192"/>
              <a:gd name="T11" fmla="*/ 2147483647 h 2280"/>
              <a:gd name="T12" fmla="*/ 2147483647 w 4192"/>
              <a:gd name="T13" fmla="*/ 2147483647 h 2280"/>
              <a:gd name="T14" fmla="*/ 2147483647 w 4192"/>
              <a:gd name="T15" fmla="*/ 2147483647 h 2280"/>
              <a:gd name="T16" fmla="*/ 2147483647 w 4192"/>
              <a:gd name="T17" fmla="*/ 2147483647 h 2280"/>
              <a:gd name="T18" fmla="*/ 2147483647 w 4192"/>
              <a:gd name="T19" fmla="*/ 2147483647 h 22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92"/>
              <a:gd name="T31" fmla="*/ 0 h 2280"/>
              <a:gd name="T32" fmla="*/ 4192 w 4192"/>
              <a:gd name="T33" fmla="*/ 2280 h 22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92" h="2280">
                <a:moveTo>
                  <a:pt x="0" y="0"/>
                </a:moveTo>
                <a:lnTo>
                  <a:pt x="568" y="264"/>
                </a:lnTo>
                <a:lnTo>
                  <a:pt x="920" y="592"/>
                </a:lnTo>
                <a:lnTo>
                  <a:pt x="1232" y="840"/>
                </a:lnTo>
                <a:lnTo>
                  <a:pt x="1792" y="1248"/>
                </a:lnTo>
                <a:lnTo>
                  <a:pt x="2096" y="1560"/>
                </a:lnTo>
                <a:lnTo>
                  <a:pt x="3008" y="1800"/>
                </a:lnTo>
                <a:lnTo>
                  <a:pt x="3632" y="1912"/>
                </a:lnTo>
                <a:lnTo>
                  <a:pt x="4040" y="2240"/>
                </a:lnTo>
                <a:lnTo>
                  <a:pt x="4192" y="2280"/>
                </a:ln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96250" cy="1117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Internet Structure: Network of Networks</a:t>
            </a:r>
          </a:p>
        </p:txBody>
      </p:sp>
      <p:sp>
        <p:nvSpPr>
          <p:cNvPr id="5152" name="Footer Placeholder 7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153" name="Slide Number Placeholder 7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660B4C-51C9-49E5-8E1D-321D396E16A4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1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4831" y="1682347"/>
            <a:ext cx="5359747" cy="3629882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Why Choose a WAN?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3741" y="1386082"/>
            <a:ext cx="3044201" cy="5014718"/>
          </a:xfrm>
        </p:spPr>
        <p:txBody>
          <a:bodyPr/>
          <a:lstStyle/>
          <a:p>
            <a:r>
              <a:rPr lang="en-US" sz="2000" dirty="0"/>
              <a:t>O</a:t>
            </a:r>
            <a:r>
              <a:rPr lang="en-US" sz="2000" dirty="0" smtClean="0"/>
              <a:t>perates </a:t>
            </a:r>
            <a:r>
              <a:rPr lang="en-US" sz="2000" dirty="0"/>
              <a:t>beyond the geographic scope of a </a:t>
            </a:r>
            <a:r>
              <a:rPr lang="en-US" sz="2000" dirty="0" smtClean="0"/>
              <a:t>LAN </a:t>
            </a:r>
            <a:endParaRPr lang="en-US" sz="2000" dirty="0"/>
          </a:p>
          <a:p>
            <a:r>
              <a:rPr lang="en-US" sz="2000" dirty="0" smtClean="0"/>
              <a:t>Used to </a:t>
            </a:r>
            <a:r>
              <a:rPr lang="en-US" sz="2000" dirty="0"/>
              <a:t>interconnect the enterprise LAN to remote LANs in branch sites and </a:t>
            </a:r>
            <a:r>
              <a:rPr lang="en-US" sz="2000" dirty="0" smtClean="0"/>
              <a:t>telecommuter sites</a:t>
            </a:r>
            <a:endParaRPr lang="en-US" sz="2000" dirty="0"/>
          </a:p>
          <a:p>
            <a:r>
              <a:rPr lang="en-US" sz="2000" dirty="0" smtClean="0"/>
              <a:t>Owned by </a:t>
            </a:r>
            <a:r>
              <a:rPr lang="en-US" sz="2000" dirty="0"/>
              <a:t>a service </a:t>
            </a:r>
            <a:r>
              <a:rPr lang="en-US" sz="2000" dirty="0" smtClean="0"/>
              <a:t>provider</a:t>
            </a:r>
          </a:p>
          <a:p>
            <a:r>
              <a:rPr lang="en-US" sz="2000" dirty="0" smtClean="0"/>
              <a:t>Organization </a:t>
            </a:r>
            <a:r>
              <a:rPr lang="en-US" sz="2000" dirty="0"/>
              <a:t>must pay a fee to use the provider’s </a:t>
            </a:r>
            <a:r>
              <a:rPr lang="en-US" sz="2000" dirty="0" smtClean="0"/>
              <a:t>services </a:t>
            </a:r>
            <a:r>
              <a:rPr lang="en-US" sz="2000" dirty="0"/>
              <a:t>to connect </a:t>
            </a:r>
            <a:r>
              <a:rPr lang="en-US" sz="2000" dirty="0" smtClean="0"/>
              <a:t>sites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42172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Are WANs Necessary?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6250" y="1314450"/>
            <a:ext cx="8667750" cy="523875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Businesses require </a:t>
            </a:r>
            <a:r>
              <a:rPr lang="en-US" sz="2000" b="1" dirty="0"/>
              <a:t>communication among geographically separated </a:t>
            </a:r>
            <a:r>
              <a:rPr lang="en-US" sz="2000" b="1" dirty="0" smtClean="0"/>
              <a:t>sites. Examples include:</a:t>
            </a:r>
            <a:endParaRPr lang="en-US" sz="2000" b="1" dirty="0"/>
          </a:p>
          <a:p>
            <a:r>
              <a:rPr lang="en-US" sz="2000" dirty="0"/>
              <a:t>Regional or branch offices </a:t>
            </a:r>
            <a:r>
              <a:rPr lang="en-US" sz="2000" dirty="0" smtClean="0"/>
              <a:t>must </a:t>
            </a:r>
            <a:r>
              <a:rPr lang="en-US" sz="2000" dirty="0"/>
              <a:t>be able to communicate and share </a:t>
            </a:r>
            <a:r>
              <a:rPr lang="en-US" sz="2000" dirty="0" smtClean="0"/>
              <a:t>data.</a:t>
            </a:r>
            <a:endParaRPr lang="en-US" sz="2000" dirty="0"/>
          </a:p>
          <a:p>
            <a:r>
              <a:rPr lang="en-US" sz="2000" dirty="0"/>
              <a:t>Organizations </a:t>
            </a:r>
            <a:r>
              <a:rPr lang="en-US" sz="2000" dirty="0" smtClean="0"/>
              <a:t>must share </a:t>
            </a:r>
            <a:r>
              <a:rPr lang="en-US" sz="2000" dirty="0"/>
              <a:t>information with other customer </a:t>
            </a:r>
            <a:r>
              <a:rPr lang="en-US" sz="2000" dirty="0" smtClean="0"/>
              <a:t>organizations.</a:t>
            </a:r>
          </a:p>
          <a:p>
            <a:r>
              <a:rPr lang="en-US" sz="2000" dirty="0" smtClean="0"/>
              <a:t>Mobile workers must access </a:t>
            </a:r>
            <a:r>
              <a:rPr lang="en-US" sz="2000" dirty="0"/>
              <a:t>information that resides on </a:t>
            </a:r>
            <a:r>
              <a:rPr lang="en-US" sz="2000" dirty="0" smtClean="0"/>
              <a:t>corporate </a:t>
            </a:r>
            <a:r>
              <a:rPr lang="en-US" sz="2000" dirty="0"/>
              <a:t>networks.</a:t>
            </a:r>
          </a:p>
          <a:p>
            <a:pPr marL="0" indent="0">
              <a:buNone/>
            </a:pPr>
            <a:r>
              <a:rPr lang="en-US" sz="2000" b="1" dirty="0"/>
              <a:t>Home computer users </a:t>
            </a:r>
            <a:r>
              <a:rPr lang="en-US" sz="2000" b="1" dirty="0" smtClean="0"/>
              <a:t>must send </a:t>
            </a:r>
            <a:r>
              <a:rPr lang="en-US" sz="2000" b="1" dirty="0"/>
              <a:t>and receive data across increasingly larger distances. </a:t>
            </a:r>
            <a:r>
              <a:rPr lang="en-US" sz="2000" b="1" dirty="0" smtClean="0"/>
              <a:t>Examples include:</a:t>
            </a:r>
            <a:endParaRPr lang="en-US" sz="2000" b="1" dirty="0"/>
          </a:p>
          <a:p>
            <a:r>
              <a:rPr lang="en-US" sz="2000" dirty="0"/>
              <a:t>Consumers </a:t>
            </a:r>
            <a:r>
              <a:rPr lang="en-US" sz="2000" dirty="0" smtClean="0"/>
              <a:t>communicate </a:t>
            </a:r>
            <a:r>
              <a:rPr lang="en-US" sz="2000" dirty="0"/>
              <a:t>over the Internet with banks, stores, and a variety of providers of goods and services.</a:t>
            </a:r>
          </a:p>
          <a:p>
            <a:r>
              <a:rPr lang="en-US" sz="2000" dirty="0"/>
              <a:t>Students do research </a:t>
            </a:r>
            <a:r>
              <a:rPr lang="en-US" sz="2000" dirty="0" smtClean="0"/>
              <a:t>by </a:t>
            </a:r>
            <a:r>
              <a:rPr lang="en-US" sz="2000" dirty="0"/>
              <a:t>accessing library indexes and publications located in other parts of </a:t>
            </a:r>
            <a:r>
              <a:rPr lang="en-US" sz="2000" dirty="0" smtClean="0"/>
              <a:t>the country </a:t>
            </a:r>
            <a:r>
              <a:rPr lang="en-US" sz="2000" dirty="0"/>
              <a:t>and in other parts of the </a:t>
            </a:r>
            <a:r>
              <a:rPr lang="en-US" sz="2000" dirty="0" smtClean="0"/>
              <a:t>world.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24692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Evolving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7222" y="1444172"/>
            <a:ext cx="8324850" cy="4876800"/>
          </a:xfrm>
        </p:spPr>
        <p:txBody>
          <a:bodyPr/>
          <a:lstStyle/>
          <a:p>
            <a:pPr marL="0" indent="0"/>
            <a:r>
              <a:rPr lang="en-US" sz="2000" dirty="0" smtClean="0"/>
              <a:t> Companies </a:t>
            </a:r>
            <a:r>
              <a:rPr lang="en-US" sz="2000" dirty="0"/>
              <a:t>expect their networks to perform optimally and to be able to deliver an ever increasing array of services and applications to support productivity and </a:t>
            </a:r>
            <a:r>
              <a:rPr lang="en-US" sz="2000" dirty="0" smtClean="0"/>
              <a:t>profitability.</a:t>
            </a:r>
          </a:p>
          <a:p>
            <a:pPr marL="0" indent="0"/>
            <a:r>
              <a:rPr lang="en-US" sz="2000" dirty="0" smtClean="0"/>
              <a:t> SPAN Engineering – example used in the curriculum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7075" t="41171" r="11873" b="12401"/>
          <a:stretch>
            <a:fillRect/>
          </a:stretch>
        </p:blipFill>
        <p:spPr bwMode="auto">
          <a:xfrm>
            <a:off x="2031999" y="3091543"/>
            <a:ext cx="4760686" cy="302717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942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Small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6250" y="1352550"/>
            <a:ext cx="8324850" cy="516255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SPAN </a:t>
            </a:r>
            <a:r>
              <a:rPr lang="en-US" sz="2000" b="1" dirty="0" smtClean="0"/>
              <a:t>Engineering – Environmental </a:t>
            </a:r>
            <a:r>
              <a:rPr lang="en-US" sz="2000" b="1" dirty="0"/>
              <a:t>C</a:t>
            </a:r>
            <a:r>
              <a:rPr lang="en-US" sz="2000" b="1" dirty="0" smtClean="0"/>
              <a:t>onsulting </a:t>
            </a:r>
            <a:r>
              <a:rPr lang="en-US" sz="2000" b="1" dirty="0"/>
              <a:t>F</a:t>
            </a:r>
            <a:r>
              <a:rPr lang="en-US" sz="2000" b="1" dirty="0" smtClean="0"/>
              <a:t>irm</a:t>
            </a:r>
          </a:p>
          <a:p>
            <a:r>
              <a:rPr lang="en-US" sz="2000" dirty="0" smtClean="0"/>
              <a:t>Been in </a:t>
            </a:r>
            <a:r>
              <a:rPr lang="en-US" sz="2000" dirty="0"/>
              <a:t>business for four years, has grown to include 15 employees: six engineers, four computer-aided drawing (CAD) designers, a receptionist, two senior partners, and two office </a:t>
            </a:r>
            <a:r>
              <a:rPr lang="en-US" sz="2000" dirty="0" smtClean="0"/>
              <a:t>assistants</a:t>
            </a:r>
            <a:endParaRPr lang="en-US" sz="2000" dirty="0"/>
          </a:p>
          <a:p>
            <a:r>
              <a:rPr lang="en-US" sz="2000" dirty="0" smtClean="0"/>
              <a:t>Uses a </a:t>
            </a:r>
            <a:r>
              <a:rPr lang="en-US" sz="2000" dirty="0"/>
              <a:t>single LAN to share information between computers, and to share peripherals, such as a printer, a large-scale </a:t>
            </a:r>
            <a:r>
              <a:rPr lang="en-US" sz="2000" dirty="0" smtClean="0"/>
              <a:t>plotter, </a:t>
            </a:r>
            <a:r>
              <a:rPr lang="en-US" sz="2000" dirty="0"/>
              <a:t>and fax </a:t>
            </a:r>
            <a:r>
              <a:rPr lang="en-US" sz="2000" dirty="0" smtClean="0"/>
              <a:t>equipment</a:t>
            </a:r>
          </a:p>
          <a:p>
            <a:r>
              <a:rPr lang="en-US" sz="2000" dirty="0"/>
              <a:t>U</a:t>
            </a:r>
            <a:r>
              <a:rPr lang="en-US" sz="2000" dirty="0" smtClean="0"/>
              <a:t>pgraded LAN </a:t>
            </a:r>
            <a:r>
              <a:rPr lang="en-US" sz="2000" dirty="0"/>
              <a:t>to provide inexpensive </a:t>
            </a:r>
            <a:r>
              <a:rPr lang="en-US" sz="2000" dirty="0" smtClean="0"/>
              <a:t>VoIP </a:t>
            </a:r>
            <a:r>
              <a:rPr lang="en-US" sz="2000" dirty="0"/>
              <a:t>service to save on the costs of separate phone lines for their </a:t>
            </a:r>
            <a:r>
              <a:rPr lang="en-US" sz="2000" dirty="0" smtClean="0"/>
              <a:t>employees</a:t>
            </a:r>
            <a:endParaRPr lang="en-US" sz="2000" dirty="0"/>
          </a:p>
          <a:p>
            <a:r>
              <a:rPr lang="en-US" sz="2000" dirty="0" smtClean="0"/>
              <a:t>Connection </a:t>
            </a:r>
            <a:r>
              <a:rPr lang="en-US" sz="2000" dirty="0"/>
              <a:t>to the Internet is through a common broadband service called </a:t>
            </a:r>
            <a:r>
              <a:rPr lang="en-US" sz="2000" dirty="0" smtClean="0"/>
              <a:t>DSL</a:t>
            </a:r>
          </a:p>
          <a:p>
            <a:r>
              <a:rPr lang="en-US" sz="2000" dirty="0" smtClean="0"/>
              <a:t>Uses support </a:t>
            </a:r>
            <a:r>
              <a:rPr lang="en-US" sz="2000" dirty="0"/>
              <a:t>services purchased from the DSL </a:t>
            </a:r>
            <a:r>
              <a:rPr lang="en-US" sz="2000" dirty="0" smtClean="0"/>
              <a:t>provider</a:t>
            </a:r>
          </a:p>
          <a:p>
            <a:r>
              <a:rPr lang="en-US" sz="2000" dirty="0" smtClean="0"/>
              <a:t>Uses a </a:t>
            </a:r>
            <a:r>
              <a:rPr lang="en-US" sz="2000" dirty="0"/>
              <a:t>hosting service rather than purchasing and operating its own FTP and email </a:t>
            </a:r>
            <a:r>
              <a:rPr lang="en-US" sz="2000" dirty="0" smtClean="0"/>
              <a:t>servers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87361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Campus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407886"/>
            <a:ext cx="8324850" cy="516255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SPAN </a:t>
            </a:r>
            <a:r>
              <a:rPr lang="en-US" b="1" dirty="0" smtClean="0"/>
              <a:t>Engineering </a:t>
            </a:r>
            <a:r>
              <a:rPr lang="en-US" b="1" dirty="0"/>
              <a:t>– </a:t>
            </a:r>
            <a:r>
              <a:rPr lang="en-US" b="1" dirty="0" smtClean="0"/>
              <a:t>Environmental </a:t>
            </a:r>
            <a:r>
              <a:rPr lang="en-US" b="1" dirty="0"/>
              <a:t>C</a:t>
            </a:r>
            <a:r>
              <a:rPr lang="en-US" b="1" dirty="0" smtClean="0"/>
              <a:t>onsulting </a:t>
            </a:r>
            <a:r>
              <a:rPr lang="en-US" b="1" dirty="0"/>
              <a:t>F</a:t>
            </a:r>
            <a:r>
              <a:rPr lang="en-US" b="1" dirty="0" smtClean="0"/>
              <a:t>irm</a:t>
            </a:r>
          </a:p>
          <a:p>
            <a:r>
              <a:rPr lang="en-US" sz="2000" dirty="0"/>
              <a:t>Five years </a:t>
            </a:r>
            <a:r>
              <a:rPr lang="en-US" sz="2000" dirty="0" smtClean="0"/>
              <a:t>later has </a:t>
            </a:r>
            <a:r>
              <a:rPr lang="en-US" sz="2000" dirty="0"/>
              <a:t>grown </a:t>
            </a:r>
            <a:r>
              <a:rPr lang="en-US" sz="2000" dirty="0" smtClean="0"/>
              <a:t>rapidly.</a:t>
            </a:r>
          </a:p>
          <a:p>
            <a:r>
              <a:rPr lang="en-US" sz="2000" dirty="0"/>
              <a:t>C</a:t>
            </a:r>
            <a:r>
              <a:rPr lang="en-US" sz="2000" dirty="0" smtClean="0"/>
              <a:t>ontracted </a:t>
            </a:r>
            <a:r>
              <a:rPr lang="en-US" sz="2000" dirty="0"/>
              <a:t>to design and implement a full-sized waste conversion </a:t>
            </a:r>
            <a:r>
              <a:rPr lang="en-US" sz="2000" dirty="0" smtClean="0"/>
              <a:t>facility. </a:t>
            </a:r>
          </a:p>
          <a:p>
            <a:r>
              <a:rPr lang="en-US" sz="2000" dirty="0"/>
              <a:t>W</a:t>
            </a:r>
            <a:r>
              <a:rPr lang="en-US" sz="2000" dirty="0" smtClean="0"/>
              <a:t>on </a:t>
            </a:r>
            <a:r>
              <a:rPr lang="en-US" sz="2000" dirty="0"/>
              <a:t>other projects in neighboring </a:t>
            </a:r>
            <a:r>
              <a:rPr lang="en-US" sz="2000" dirty="0" smtClean="0"/>
              <a:t>municipalities </a:t>
            </a:r>
            <a:r>
              <a:rPr lang="en-US" sz="2000" dirty="0"/>
              <a:t>and in other parts of the country.</a:t>
            </a:r>
          </a:p>
          <a:p>
            <a:r>
              <a:rPr lang="en-US" sz="2000" dirty="0" smtClean="0"/>
              <a:t>Hired more </a:t>
            </a:r>
            <a:r>
              <a:rPr lang="en-US" sz="2000" dirty="0"/>
              <a:t>staff and leased more office </a:t>
            </a:r>
            <a:r>
              <a:rPr lang="en-US" sz="2000" dirty="0" smtClean="0"/>
              <a:t>space </a:t>
            </a:r>
            <a:r>
              <a:rPr lang="en-US" sz="2000" dirty="0"/>
              <a:t>with several hundred </a:t>
            </a:r>
            <a:r>
              <a:rPr lang="en-US" sz="2000" dirty="0" smtClean="0"/>
              <a:t>employees, organized </a:t>
            </a:r>
            <a:r>
              <a:rPr lang="en-US" sz="2000" dirty="0"/>
              <a:t>itself into functional </a:t>
            </a:r>
            <a:r>
              <a:rPr lang="en-US" sz="2000" dirty="0" smtClean="0"/>
              <a:t>departments.</a:t>
            </a:r>
          </a:p>
          <a:p>
            <a:r>
              <a:rPr lang="en-US" sz="2000" dirty="0" smtClean="0"/>
              <a:t>Network </a:t>
            </a:r>
            <a:r>
              <a:rPr lang="en-US" sz="2000" dirty="0"/>
              <a:t>now consists of several subnetworks, each devoted to a different </a:t>
            </a:r>
            <a:r>
              <a:rPr lang="en-US" sz="2000" dirty="0" smtClean="0"/>
              <a:t>department.</a:t>
            </a:r>
          </a:p>
          <a:p>
            <a:r>
              <a:rPr lang="en-US" sz="2000" dirty="0"/>
              <a:t>M</a:t>
            </a:r>
            <a:r>
              <a:rPr lang="en-US" sz="2000" dirty="0" smtClean="0"/>
              <a:t>ultiple </a:t>
            </a:r>
            <a:r>
              <a:rPr lang="en-US" sz="2000" dirty="0"/>
              <a:t>LANs are joined to create a company-wide </a:t>
            </a:r>
            <a:r>
              <a:rPr lang="en-US" sz="2000" dirty="0" smtClean="0"/>
              <a:t>network </a:t>
            </a:r>
            <a:r>
              <a:rPr lang="en-US" sz="2000" dirty="0"/>
              <a:t>or campus, which spans several floors of the </a:t>
            </a:r>
            <a:r>
              <a:rPr lang="en-US" sz="2000" dirty="0" smtClean="0"/>
              <a:t>building.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58971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910" y="1625600"/>
            <a:ext cx="8820591" cy="4081117"/>
          </a:xfrm>
          <a:prstGeom prst="rect">
            <a:avLst/>
          </a:prstGeom>
          <a:noFill/>
          <a:ln>
            <a:solidFill>
              <a:schemeClr val="tx1"/>
            </a:solidFill>
            <a:beve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Small Office – Campus Network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0635" y="2410524"/>
            <a:ext cx="4162866" cy="312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480" y="1979994"/>
            <a:ext cx="4657725" cy="355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786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Branch Networks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1409700"/>
            <a:ext cx="8172450" cy="528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Another six years later, SPAN Engineering demand for its services has </a:t>
            </a:r>
            <a:r>
              <a:rPr lang="en-US" sz="2000" dirty="0" smtClean="0">
                <a:latin typeface="+mn-lt"/>
              </a:rPr>
              <a:t>skyrocketed.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To manage those projects, the company has opened small branch offices closer to the project </a:t>
            </a:r>
            <a:r>
              <a:rPr lang="en-US" sz="2000" dirty="0" smtClean="0">
                <a:latin typeface="+mn-lt"/>
              </a:rPr>
              <a:t>sites.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SPAN Engineering now has a data center, which houses the various databases and servers of the </a:t>
            </a:r>
            <a:r>
              <a:rPr lang="en-US" sz="2000" dirty="0" smtClean="0">
                <a:latin typeface="+mn-lt"/>
              </a:rPr>
              <a:t>company. They must now implement a WAN.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For </a:t>
            </a:r>
            <a:r>
              <a:rPr lang="en-US" sz="2000" dirty="0">
                <a:latin typeface="+mn-lt"/>
              </a:rPr>
              <a:t>its branch offices that are in nearby cities, the company decides to use private dedicated lines through their local service </a:t>
            </a:r>
            <a:r>
              <a:rPr lang="en-US" sz="2000" dirty="0" smtClean="0">
                <a:latin typeface="+mn-lt"/>
              </a:rPr>
              <a:t>provider.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For those offices that are located in other countries, the Internet is an attractive WAN connection </a:t>
            </a:r>
            <a:r>
              <a:rPr lang="en-US" sz="2000" dirty="0" smtClean="0">
                <a:latin typeface="+mn-lt"/>
              </a:rPr>
              <a:t>option.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Although connecting offices through the Internet is economical, it introduces security and privacy issues that the IT team must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696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88" y="417513"/>
            <a:ext cx="8145462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Purpose of WANs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/>
              <a:t>Branch Networks (cont.)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7789" y="1471613"/>
            <a:ext cx="6304112" cy="4833937"/>
          </a:xfrm>
          <a:prstGeom prst="rect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793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</TotalTime>
  <Words>1129</Words>
  <Application>Microsoft Office PowerPoint</Application>
  <PresentationFormat>On-screen Show (4:3)</PresentationFormat>
  <Paragraphs>186</Paragraphs>
  <Slides>18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Origin</vt:lpstr>
      <vt:lpstr>Microsoft Clip Gallery</vt:lpstr>
      <vt:lpstr>Lecture 3: Introduction to WAN</vt:lpstr>
      <vt:lpstr>Purpose of WANs Why Choose a WAN?</vt:lpstr>
      <vt:lpstr>Purpose of WANs Are WANs Necessary?</vt:lpstr>
      <vt:lpstr>Purpose of WANs Evolving Networks</vt:lpstr>
      <vt:lpstr>Purpose of WANs Small Office</vt:lpstr>
      <vt:lpstr>Purpose of WANs Campus Network</vt:lpstr>
      <vt:lpstr>Purpose of WANs Small Office – Campus Network</vt:lpstr>
      <vt:lpstr>Purpose of WANs Branch Networks</vt:lpstr>
      <vt:lpstr>Purpose of WANs Branch Networks (cont.)</vt:lpstr>
      <vt:lpstr>Purpose of WANs Distributed Networks</vt:lpstr>
      <vt:lpstr>Purpose of WANs Distributed Networks (cont.)</vt:lpstr>
      <vt:lpstr>Purpose of WANs Distributed Networks (cont.)</vt:lpstr>
      <vt:lpstr>WAN Operations WANs in the OSI Model</vt:lpstr>
      <vt:lpstr>What’s Internet</vt:lpstr>
      <vt:lpstr>What’s Internet?</vt:lpstr>
      <vt:lpstr>A closer look at network structure:</vt:lpstr>
      <vt:lpstr>Core Networks</vt:lpstr>
      <vt:lpstr>Internet Structure: Network of Networks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3: Introduction to WAN</dc:title>
  <dc:creator>Najla</dc:creator>
  <cp:lastModifiedBy>Najla</cp:lastModifiedBy>
  <cp:revision>3</cp:revision>
  <dcterms:created xsi:type="dcterms:W3CDTF">2014-09-23T20:29:19Z</dcterms:created>
  <dcterms:modified xsi:type="dcterms:W3CDTF">2014-09-23T20:51:49Z</dcterms:modified>
</cp:coreProperties>
</file>