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Default Extension="png" ContentType="image/png"/>
  <Override PartName="/ppt/diagrams/drawing3.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52" r:id="rId1"/>
  </p:sldMasterIdLst>
  <p:sldIdLst>
    <p:sldId id="257" r:id="rId2"/>
    <p:sldId id="270" r:id="rId3"/>
    <p:sldId id="271" r:id="rId4"/>
    <p:sldId id="287" r:id="rId5"/>
    <p:sldId id="288" r:id="rId6"/>
    <p:sldId id="273" r:id="rId7"/>
    <p:sldId id="289" r:id="rId8"/>
    <p:sldId id="286" r:id="rId9"/>
    <p:sldId id="275" r:id="rId10"/>
    <p:sldId id="290" r:id="rId11"/>
    <p:sldId id="291" r:id="rId12"/>
    <p:sldId id="279" r:id="rId13"/>
    <p:sldId id="285" r:id="rId14"/>
    <p:sldId id="280" r:id="rId15"/>
    <p:sldId id="281"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A11F"/>
    <a:srgbClr val="DE4526"/>
    <a:srgbClr val="ABE9FF"/>
    <a:srgbClr val="FF9933"/>
    <a:srgbClr val="28D66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5" d="100"/>
          <a:sy n="65" d="100"/>
        </p:scale>
        <p:origin x="-42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68E287-492D-4ED6-91CA-0CF06497A7F2}" type="doc">
      <dgm:prSet loTypeId="urn:microsoft.com/office/officeart/2005/8/layout/radial5" loCatId="cycle" qsTypeId="urn:microsoft.com/office/officeart/2005/8/quickstyle/3d3" qsCatId="3D" csTypeId="urn:microsoft.com/office/officeart/2005/8/colors/accent1_2" csCatId="accent1" phldr="1"/>
      <dgm:spPr/>
      <dgm:t>
        <a:bodyPr/>
        <a:lstStyle/>
        <a:p>
          <a:pPr rtl="1"/>
          <a:endParaRPr lang="ar-SA"/>
        </a:p>
      </dgm:t>
    </dgm:pt>
    <dgm:pt modelId="{0112A1F7-EC42-4973-B719-B355FD22270D}">
      <dgm:prSet phldrT="[Text]" custT="1"/>
      <dgm:spPr/>
      <dgm:t>
        <a:bodyPr/>
        <a:lstStyle/>
        <a:p>
          <a:pPr rtl="1"/>
          <a:r>
            <a:rPr lang="ar-SA" sz="1800" b="1" dirty="0" smtClean="0">
              <a:solidFill>
                <a:srgbClr val="C00000"/>
              </a:solidFill>
              <a:latin typeface="Tahoma" pitchFamily="34" charset="0"/>
              <a:ea typeface="Tahoma" pitchFamily="34" charset="0"/>
              <a:cs typeface="Tahoma" pitchFamily="34" charset="0"/>
            </a:rPr>
            <a:t>قوانين الغازات</a:t>
          </a:r>
          <a:endParaRPr lang="ar-SA" sz="1800" b="1" dirty="0">
            <a:solidFill>
              <a:srgbClr val="C00000"/>
            </a:solidFill>
            <a:latin typeface="Tahoma" pitchFamily="34" charset="0"/>
            <a:ea typeface="Tahoma" pitchFamily="34" charset="0"/>
            <a:cs typeface="Tahoma" pitchFamily="34" charset="0"/>
          </a:endParaRPr>
        </a:p>
      </dgm:t>
    </dgm:pt>
    <dgm:pt modelId="{C98D8C64-20AD-4D30-8234-CBB49D7F70E8}" type="parTrans" cxnId="{EB1645E0-C247-44A1-AE65-AD8183FE0FB8}">
      <dgm:prSet/>
      <dgm:spPr/>
      <dgm:t>
        <a:bodyPr/>
        <a:lstStyle/>
        <a:p>
          <a:pPr rtl="1"/>
          <a:endParaRPr lang="ar-SA" b="1">
            <a:solidFill>
              <a:srgbClr val="C00000"/>
            </a:solidFill>
            <a:latin typeface="Tahoma" pitchFamily="34" charset="0"/>
            <a:ea typeface="Tahoma" pitchFamily="34" charset="0"/>
            <a:cs typeface="Tahoma" pitchFamily="34" charset="0"/>
          </a:endParaRPr>
        </a:p>
      </dgm:t>
    </dgm:pt>
    <dgm:pt modelId="{CD5BF86D-900E-4536-9B24-57F46C579C1F}" type="sibTrans" cxnId="{EB1645E0-C247-44A1-AE65-AD8183FE0FB8}">
      <dgm:prSet/>
      <dgm:spPr/>
      <dgm:t>
        <a:bodyPr/>
        <a:lstStyle/>
        <a:p>
          <a:pPr rtl="1"/>
          <a:endParaRPr lang="ar-SA" b="1">
            <a:solidFill>
              <a:srgbClr val="C00000"/>
            </a:solidFill>
            <a:latin typeface="Tahoma" pitchFamily="34" charset="0"/>
            <a:ea typeface="Tahoma" pitchFamily="34" charset="0"/>
            <a:cs typeface="Tahoma" pitchFamily="34" charset="0"/>
          </a:endParaRPr>
        </a:p>
      </dgm:t>
    </dgm:pt>
    <dgm:pt modelId="{7D3E1486-1752-4C7A-B147-98FFC45680F3}">
      <dgm:prSet phldrT="[Text]" custT="1"/>
      <dgm:spPr/>
      <dgm:t>
        <a:bodyPr/>
        <a:lstStyle/>
        <a:p>
          <a:pPr rtl="1"/>
          <a:r>
            <a:rPr lang="ar-SA" sz="1800" b="1" dirty="0" smtClean="0">
              <a:solidFill>
                <a:schemeClr val="bg2">
                  <a:lumMod val="50000"/>
                </a:schemeClr>
              </a:solidFill>
              <a:latin typeface="Tahoma" pitchFamily="34" charset="0"/>
              <a:ea typeface="Tahoma" pitchFamily="34" charset="0"/>
              <a:cs typeface="Tahoma" pitchFamily="34" charset="0"/>
            </a:rPr>
            <a:t>قانون بويل</a:t>
          </a:r>
          <a:endParaRPr lang="ar-SA" sz="1800" b="1" dirty="0">
            <a:solidFill>
              <a:schemeClr val="bg2">
                <a:lumMod val="50000"/>
              </a:schemeClr>
            </a:solidFill>
            <a:latin typeface="Tahoma" pitchFamily="34" charset="0"/>
            <a:ea typeface="Tahoma" pitchFamily="34" charset="0"/>
            <a:cs typeface="Tahoma" pitchFamily="34" charset="0"/>
          </a:endParaRPr>
        </a:p>
      </dgm:t>
    </dgm:pt>
    <dgm:pt modelId="{B7DAF1F8-0D0F-409F-B04C-D6480BC7BD45}" type="parTrans" cxnId="{AE7AB9E3-08BA-4C16-946C-45C641F5FD2C}">
      <dgm:prSet custT="1"/>
      <dgm:spPr/>
      <dgm:t>
        <a:bodyPr/>
        <a:lstStyle/>
        <a:p>
          <a:pPr rtl="1"/>
          <a:endParaRPr lang="ar-SA" sz="1800" b="1">
            <a:solidFill>
              <a:srgbClr val="C00000"/>
            </a:solidFill>
            <a:latin typeface="Tahoma" pitchFamily="34" charset="0"/>
            <a:ea typeface="Tahoma" pitchFamily="34" charset="0"/>
            <a:cs typeface="Tahoma" pitchFamily="34" charset="0"/>
          </a:endParaRPr>
        </a:p>
      </dgm:t>
    </dgm:pt>
    <dgm:pt modelId="{83191C6B-EDC5-4E03-9D64-0238C1712229}" type="sibTrans" cxnId="{AE7AB9E3-08BA-4C16-946C-45C641F5FD2C}">
      <dgm:prSet/>
      <dgm:spPr/>
      <dgm:t>
        <a:bodyPr/>
        <a:lstStyle/>
        <a:p>
          <a:pPr rtl="1"/>
          <a:endParaRPr lang="ar-SA" b="1">
            <a:solidFill>
              <a:srgbClr val="C00000"/>
            </a:solidFill>
            <a:latin typeface="Tahoma" pitchFamily="34" charset="0"/>
            <a:ea typeface="Tahoma" pitchFamily="34" charset="0"/>
            <a:cs typeface="Tahoma" pitchFamily="34" charset="0"/>
          </a:endParaRPr>
        </a:p>
      </dgm:t>
    </dgm:pt>
    <dgm:pt modelId="{E3295CA5-3755-4944-B597-95AA301908C6}">
      <dgm:prSet phldrT="[Text]" custT="1"/>
      <dgm:spPr/>
      <dgm:t>
        <a:bodyPr/>
        <a:lstStyle/>
        <a:p>
          <a:pPr rtl="1"/>
          <a:r>
            <a:rPr lang="ar-SA" sz="1800" b="1" dirty="0" smtClean="0">
              <a:solidFill>
                <a:srgbClr val="7030A0"/>
              </a:solidFill>
              <a:latin typeface="Tahoma" pitchFamily="34" charset="0"/>
              <a:ea typeface="Tahoma" pitchFamily="34" charset="0"/>
              <a:cs typeface="Tahoma" pitchFamily="34" charset="0"/>
            </a:rPr>
            <a:t>قانون شارل</a:t>
          </a:r>
          <a:endParaRPr lang="ar-SA" sz="1800" b="1" dirty="0">
            <a:solidFill>
              <a:srgbClr val="7030A0"/>
            </a:solidFill>
            <a:latin typeface="Tahoma" pitchFamily="34" charset="0"/>
            <a:ea typeface="Tahoma" pitchFamily="34" charset="0"/>
            <a:cs typeface="Tahoma" pitchFamily="34" charset="0"/>
          </a:endParaRPr>
        </a:p>
      </dgm:t>
    </dgm:pt>
    <dgm:pt modelId="{A710D877-B35B-41F9-A836-BADE2DA5B788}" type="parTrans" cxnId="{5013530F-D636-47D7-A42A-F61F93CFF58C}">
      <dgm:prSet custT="1"/>
      <dgm:spPr/>
      <dgm:t>
        <a:bodyPr/>
        <a:lstStyle/>
        <a:p>
          <a:pPr rtl="1"/>
          <a:endParaRPr lang="ar-SA" sz="1800" b="1">
            <a:solidFill>
              <a:srgbClr val="C00000"/>
            </a:solidFill>
            <a:latin typeface="Tahoma" pitchFamily="34" charset="0"/>
            <a:ea typeface="Tahoma" pitchFamily="34" charset="0"/>
            <a:cs typeface="Tahoma" pitchFamily="34" charset="0"/>
          </a:endParaRPr>
        </a:p>
      </dgm:t>
    </dgm:pt>
    <dgm:pt modelId="{E054C78D-B205-4FB9-BE93-1917F15549EE}" type="sibTrans" cxnId="{5013530F-D636-47D7-A42A-F61F93CFF58C}">
      <dgm:prSet/>
      <dgm:spPr/>
      <dgm:t>
        <a:bodyPr/>
        <a:lstStyle/>
        <a:p>
          <a:pPr rtl="1"/>
          <a:endParaRPr lang="ar-SA" b="1">
            <a:solidFill>
              <a:srgbClr val="C00000"/>
            </a:solidFill>
            <a:latin typeface="Tahoma" pitchFamily="34" charset="0"/>
            <a:ea typeface="Tahoma" pitchFamily="34" charset="0"/>
            <a:cs typeface="Tahoma" pitchFamily="34" charset="0"/>
          </a:endParaRPr>
        </a:p>
      </dgm:t>
    </dgm:pt>
    <dgm:pt modelId="{25DFA8FD-20E6-4120-B394-D2A27A808A45}">
      <dgm:prSet phldrT="[Text]" custT="1"/>
      <dgm:spPr/>
      <dgm:t>
        <a:bodyPr/>
        <a:lstStyle/>
        <a:p>
          <a:pPr rtl="1"/>
          <a:r>
            <a:rPr lang="ar-SA" sz="1800" b="1" dirty="0" smtClean="0">
              <a:solidFill>
                <a:srgbClr val="FFFF00"/>
              </a:solidFill>
              <a:latin typeface="Tahoma" pitchFamily="34" charset="0"/>
              <a:ea typeface="Tahoma" pitchFamily="34" charset="0"/>
              <a:cs typeface="Tahoma" pitchFamily="34" charset="0"/>
            </a:rPr>
            <a:t>قانون جاي لوساك</a:t>
          </a:r>
          <a:endParaRPr lang="ar-SA" sz="1800" b="1" dirty="0">
            <a:solidFill>
              <a:srgbClr val="FFFF00"/>
            </a:solidFill>
            <a:latin typeface="Tahoma" pitchFamily="34" charset="0"/>
            <a:ea typeface="Tahoma" pitchFamily="34" charset="0"/>
            <a:cs typeface="Tahoma" pitchFamily="34" charset="0"/>
          </a:endParaRPr>
        </a:p>
      </dgm:t>
    </dgm:pt>
    <dgm:pt modelId="{BADDDBE1-952E-485C-9365-4859765F2A26}" type="parTrans" cxnId="{71EB4398-E12D-47EE-A4C4-DA3CCD48821F}">
      <dgm:prSet custT="1"/>
      <dgm:spPr/>
      <dgm:t>
        <a:bodyPr/>
        <a:lstStyle/>
        <a:p>
          <a:pPr rtl="1"/>
          <a:endParaRPr lang="ar-SA" sz="1800" b="1">
            <a:solidFill>
              <a:srgbClr val="C00000"/>
            </a:solidFill>
            <a:latin typeface="Tahoma" pitchFamily="34" charset="0"/>
            <a:ea typeface="Tahoma" pitchFamily="34" charset="0"/>
            <a:cs typeface="Tahoma" pitchFamily="34" charset="0"/>
          </a:endParaRPr>
        </a:p>
      </dgm:t>
    </dgm:pt>
    <dgm:pt modelId="{4F8E066E-3619-4371-80E2-07B96AB098BA}" type="sibTrans" cxnId="{71EB4398-E12D-47EE-A4C4-DA3CCD48821F}">
      <dgm:prSet/>
      <dgm:spPr/>
      <dgm:t>
        <a:bodyPr/>
        <a:lstStyle/>
        <a:p>
          <a:pPr rtl="1"/>
          <a:endParaRPr lang="ar-SA" b="1">
            <a:solidFill>
              <a:srgbClr val="C00000"/>
            </a:solidFill>
            <a:latin typeface="Tahoma" pitchFamily="34" charset="0"/>
            <a:ea typeface="Tahoma" pitchFamily="34" charset="0"/>
            <a:cs typeface="Tahoma" pitchFamily="34" charset="0"/>
          </a:endParaRPr>
        </a:p>
      </dgm:t>
    </dgm:pt>
    <dgm:pt modelId="{73BC7E14-F379-4284-BE64-7198D65491B3}">
      <dgm:prSet phldrT="[Text]" custT="1"/>
      <dgm:spPr/>
      <dgm:t>
        <a:bodyPr/>
        <a:lstStyle/>
        <a:p>
          <a:pPr rtl="1"/>
          <a:r>
            <a:rPr lang="ar-SA" sz="1800" b="1" dirty="0" smtClean="0">
              <a:solidFill>
                <a:srgbClr val="41A11F"/>
              </a:solidFill>
              <a:latin typeface="Tahoma" pitchFamily="34" charset="0"/>
              <a:ea typeface="Tahoma" pitchFamily="34" charset="0"/>
              <a:cs typeface="Tahoma" pitchFamily="34" charset="0"/>
            </a:rPr>
            <a:t>قانون افوجادرو</a:t>
          </a:r>
          <a:endParaRPr lang="ar-SA" sz="1800" b="1" dirty="0">
            <a:solidFill>
              <a:srgbClr val="41A11F"/>
            </a:solidFill>
            <a:latin typeface="Tahoma" pitchFamily="34" charset="0"/>
            <a:ea typeface="Tahoma" pitchFamily="34" charset="0"/>
            <a:cs typeface="Tahoma" pitchFamily="34" charset="0"/>
          </a:endParaRPr>
        </a:p>
      </dgm:t>
    </dgm:pt>
    <dgm:pt modelId="{EC93C697-9639-4B24-ABF6-0FBC2977F082}" type="parTrans" cxnId="{B04E9195-EFD2-49C8-BAB9-CF792FAB4BFF}">
      <dgm:prSet custT="1"/>
      <dgm:spPr/>
      <dgm:t>
        <a:bodyPr/>
        <a:lstStyle/>
        <a:p>
          <a:pPr rtl="1"/>
          <a:endParaRPr lang="ar-SA" sz="1800" b="1">
            <a:solidFill>
              <a:srgbClr val="C00000"/>
            </a:solidFill>
            <a:latin typeface="Tahoma" pitchFamily="34" charset="0"/>
            <a:ea typeface="Tahoma" pitchFamily="34" charset="0"/>
            <a:cs typeface="Tahoma" pitchFamily="34" charset="0"/>
          </a:endParaRPr>
        </a:p>
      </dgm:t>
    </dgm:pt>
    <dgm:pt modelId="{73366C47-8638-4EAD-ACFB-2494EEBC4B6E}" type="sibTrans" cxnId="{B04E9195-EFD2-49C8-BAB9-CF792FAB4BFF}">
      <dgm:prSet/>
      <dgm:spPr/>
      <dgm:t>
        <a:bodyPr/>
        <a:lstStyle/>
        <a:p>
          <a:pPr rtl="1"/>
          <a:endParaRPr lang="ar-SA" b="1">
            <a:solidFill>
              <a:srgbClr val="C00000"/>
            </a:solidFill>
            <a:latin typeface="Tahoma" pitchFamily="34" charset="0"/>
            <a:ea typeface="Tahoma" pitchFamily="34" charset="0"/>
            <a:cs typeface="Tahoma" pitchFamily="34" charset="0"/>
          </a:endParaRPr>
        </a:p>
      </dgm:t>
    </dgm:pt>
    <dgm:pt modelId="{A5903057-703B-4496-9315-1286EAEF82C3}" type="pres">
      <dgm:prSet presAssocID="{1568E287-492D-4ED6-91CA-0CF06497A7F2}" presName="Name0" presStyleCnt="0">
        <dgm:presLayoutVars>
          <dgm:chMax val="1"/>
          <dgm:dir/>
          <dgm:animLvl val="ctr"/>
          <dgm:resizeHandles val="exact"/>
        </dgm:presLayoutVars>
      </dgm:prSet>
      <dgm:spPr/>
      <dgm:t>
        <a:bodyPr/>
        <a:lstStyle/>
        <a:p>
          <a:pPr rtl="1"/>
          <a:endParaRPr lang="ar-SA"/>
        </a:p>
      </dgm:t>
    </dgm:pt>
    <dgm:pt modelId="{E0856BB3-27C9-43CE-8724-EC1AF783DB20}" type="pres">
      <dgm:prSet presAssocID="{0112A1F7-EC42-4973-B719-B355FD22270D}" presName="centerShape" presStyleLbl="node0" presStyleIdx="0" presStyleCnt="1"/>
      <dgm:spPr/>
      <dgm:t>
        <a:bodyPr/>
        <a:lstStyle/>
        <a:p>
          <a:pPr rtl="1"/>
          <a:endParaRPr lang="ar-SA"/>
        </a:p>
      </dgm:t>
    </dgm:pt>
    <dgm:pt modelId="{E402913C-7BFC-45FE-AA41-2DE6ECED2049}" type="pres">
      <dgm:prSet presAssocID="{B7DAF1F8-0D0F-409F-B04C-D6480BC7BD45}" presName="parTrans" presStyleLbl="sibTrans2D1" presStyleIdx="0" presStyleCnt="4"/>
      <dgm:spPr/>
      <dgm:t>
        <a:bodyPr/>
        <a:lstStyle/>
        <a:p>
          <a:pPr rtl="1"/>
          <a:endParaRPr lang="ar-SA"/>
        </a:p>
      </dgm:t>
    </dgm:pt>
    <dgm:pt modelId="{912E82CC-20F4-443E-B902-3CEEE700ACD8}" type="pres">
      <dgm:prSet presAssocID="{B7DAF1F8-0D0F-409F-B04C-D6480BC7BD45}" presName="connectorText" presStyleLbl="sibTrans2D1" presStyleIdx="0" presStyleCnt="4"/>
      <dgm:spPr/>
      <dgm:t>
        <a:bodyPr/>
        <a:lstStyle/>
        <a:p>
          <a:pPr rtl="1"/>
          <a:endParaRPr lang="ar-SA"/>
        </a:p>
      </dgm:t>
    </dgm:pt>
    <dgm:pt modelId="{B6F466F2-7427-4860-AB4C-EAC072516FED}" type="pres">
      <dgm:prSet presAssocID="{7D3E1486-1752-4C7A-B147-98FFC45680F3}" presName="node" presStyleLbl="node1" presStyleIdx="0" presStyleCnt="4" custScaleX="122358">
        <dgm:presLayoutVars>
          <dgm:bulletEnabled val="1"/>
        </dgm:presLayoutVars>
      </dgm:prSet>
      <dgm:spPr/>
      <dgm:t>
        <a:bodyPr/>
        <a:lstStyle/>
        <a:p>
          <a:pPr rtl="1"/>
          <a:endParaRPr lang="ar-SA"/>
        </a:p>
      </dgm:t>
    </dgm:pt>
    <dgm:pt modelId="{751947C6-60DF-4158-8311-A55D626E628E}" type="pres">
      <dgm:prSet presAssocID="{A710D877-B35B-41F9-A836-BADE2DA5B788}" presName="parTrans" presStyleLbl="sibTrans2D1" presStyleIdx="1" presStyleCnt="4"/>
      <dgm:spPr/>
      <dgm:t>
        <a:bodyPr/>
        <a:lstStyle/>
        <a:p>
          <a:pPr rtl="1"/>
          <a:endParaRPr lang="ar-SA"/>
        </a:p>
      </dgm:t>
    </dgm:pt>
    <dgm:pt modelId="{759C421B-A3BA-47E7-BAD7-4BE955A57459}" type="pres">
      <dgm:prSet presAssocID="{A710D877-B35B-41F9-A836-BADE2DA5B788}" presName="connectorText" presStyleLbl="sibTrans2D1" presStyleIdx="1" presStyleCnt="4"/>
      <dgm:spPr/>
      <dgm:t>
        <a:bodyPr/>
        <a:lstStyle/>
        <a:p>
          <a:pPr rtl="1"/>
          <a:endParaRPr lang="ar-SA"/>
        </a:p>
      </dgm:t>
    </dgm:pt>
    <dgm:pt modelId="{3257C9E2-2945-4079-8CFC-5E1E770FCC06}" type="pres">
      <dgm:prSet presAssocID="{E3295CA5-3755-4944-B597-95AA301908C6}" presName="node" presStyleLbl="node1" presStyleIdx="1" presStyleCnt="4" custScaleX="123267">
        <dgm:presLayoutVars>
          <dgm:bulletEnabled val="1"/>
        </dgm:presLayoutVars>
      </dgm:prSet>
      <dgm:spPr/>
      <dgm:t>
        <a:bodyPr/>
        <a:lstStyle/>
        <a:p>
          <a:pPr rtl="1"/>
          <a:endParaRPr lang="ar-SA"/>
        </a:p>
      </dgm:t>
    </dgm:pt>
    <dgm:pt modelId="{2B67F7C6-8475-499E-B0C9-D5BAD13B9E04}" type="pres">
      <dgm:prSet presAssocID="{BADDDBE1-952E-485C-9365-4859765F2A26}" presName="parTrans" presStyleLbl="sibTrans2D1" presStyleIdx="2" presStyleCnt="4"/>
      <dgm:spPr/>
      <dgm:t>
        <a:bodyPr/>
        <a:lstStyle/>
        <a:p>
          <a:pPr rtl="1"/>
          <a:endParaRPr lang="ar-SA"/>
        </a:p>
      </dgm:t>
    </dgm:pt>
    <dgm:pt modelId="{8901B2D2-9325-4058-A857-5E581CBFCEB2}" type="pres">
      <dgm:prSet presAssocID="{BADDDBE1-952E-485C-9365-4859765F2A26}" presName="connectorText" presStyleLbl="sibTrans2D1" presStyleIdx="2" presStyleCnt="4"/>
      <dgm:spPr/>
      <dgm:t>
        <a:bodyPr/>
        <a:lstStyle/>
        <a:p>
          <a:pPr rtl="1"/>
          <a:endParaRPr lang="ar-SA"/>
        </a:p>
      </dgm:t>
    </dgm:pt>
    <dgm:pt modelId="{EC4235AF-F3FC-41AD-A8B3-38E2C8CC7CDD}" type="pres">
      <dgm:prSet presAssocID="{25DFA8FD-20E6-4120-B394-D2A27A808A45}" presName="node" presStyleLbl="node1" presStyleIdx="2" presStyleCnt="4" custScaleX="134539">
        <dgm:presLayoutVars>
          <dgm:bulletEnabled val="1"/>
        </dgm:presLayoutVars>
      </dgm:prSet>
      <dgm:spPr/>
      <dgm:t>
        <a:bodyPr/>
        <a:lstStyle/>
        <a:p>
          <a:pPr rtl="1"/>
          <a:endParaRPr lang="ar-SA"/>
        </a:p>
      </dgm:t>
    </dgm:pt>
    <dgm:pt modelId="{52FB1EE6-4D2C-47B3-8CAD-B94B729B6403}" type="pres">
      <dgm:prSet presAssocID="{EC93C697-9639-4B24-ABF6-0FBC2977F082}" presName="parTrans" presStyleLbl="sibTrans2D1" presStyleIdx="3" presStyleCnt="4"/>
      <dgm:spPr/>
      <dgm:t>
        <a:bodyPr/>
        <a:lstStyle/>
        <a:p>
          <a:pPr rtl="1"/>
          <a:endParaRPr lang="ar-SA"/>
        </a:p>
      </dgm:t>
    </dgm:pt>
    <dgm:pt modelId="{19B6B818-7706-48EB-A8F6-FD245ED4A141}" type="pres">
      <dgm:prSet presAssocID="{EC93C697-9639-4B24-ABF6-0FBC2977F082}" presName="connectorText" presStyleLbl="sibTrans2D1" presStyleIdx="3" presStyleCnt="4"/>
      <dgm:spPr/>
      <dgm:t>
        <a:bodyPr/>
        <a:lstStyle/>
        <a:p>
          <a:pPr rtl="1"/>
          <a:endParaRPr lang="ar-SA"/>
        </a:p>
      </dgm:t>
    </dgm:pt>
    <dgm:pt modelId="{0C220D10-4C56-4528-91E0-9077CD9F409F}" type="pres">
      <dgm:prSet presAssocID="{73BC7E14-F379-4284-BE64-7198D65491B3}" presName="node" presStyleLbl="node1" presStyleIdx="3" presStyleCnt="4" custScaleX="122172">
        <dgm:presLayoutVars>
          <dgm:bulletEnabled val="1"/>
        </dgm:presLayoutVars>
      </dgm:prSet>
      <dgm:spPr/>
      <dgm:t>
        <a:bodyPr/>
        <a:lstStyle/>
        <a:p>
          <a:pPr rtl="1"/>
          <a:endParaRPr lang="ar-SA"/>
        </a:p>
      </dgm:t>
    </dgm:pt>
  </dgm:ptLst>
  <dgm:cxnLst>
    <dgm:cxn modelId="{191167EA-E4EB-4BF9-887F-541A79EE385E}" type="presOf" srcId="{EC93C697-9639-4B24-ABF6-0FBC2977F082}" destId="{52FB1EE6-4D2C-47B3-8CAD-B94B729B6403}" srcOrd="0" destOrd="0" presId="urn:microsoft.com/office/officeart/2005/8/layout/radial5"/>
    <dgm:cxn modelId="{9B8BBA08-D3D9-4446-8BEB-3395892E9BC6}" type="presOf" srcId="{A710D877-B35B-41F9-A836-BADE2DA5B788}" destId="{759C421B-A3BA-47E7-BAD7-4BE955A57459}" srcOrd="1" destOrd="0" presId="urn:microsoft.com/office/officeart/2005/8/layout/radial5"/>
    <dgm:cxn modelId="{AE7AB9E3-08BA-4C16-946C-45C641F5FD2C}" srcId="{0112A1F7-EC42-4973-B719-B355FD22270D}" destId="{7D3E1486-1752-4C7A-B147-98FFC45680F3}" srcOrd="0" destOrd="0" parTransId="{B7DAF1F8-0D0F-409F-B04C-D6480BC7BD45}" sibTransId="{83191C6B-EDC5-4E03-9D64-0238C1712229}"/>
    <dgm:cxn modelId="{F37A9658-7DCD-498E-9979-2B7576737EED}" type="presOf" srcId="{E3295CA5-3755-4944-B597-95AA301908C6}" destId="{3257C9E2-2945-4079-8CFC-5E1E770FCC06}" srcOrd="0" destOrd="0" presId="urn:microsoft.com/office/officeart/2005/8/layout/radial5"/>
    <dgm:cxn modelId="{5013530F-D636-47D7-A42A-F61F93CFF58C}" srcId="{0112A1F7-EC42-4973-B719-B355FD22270D}" destId="{E3295CA5-3755-4944-B597-95AA301908C6}" srcOrd="1" destOrd="0" parTransId="{A710D877-B35B-41F9-A836-BADE2DA5B788}" sibTransId="{E054C78D-B205-4FB9-BE93-1917F15549EE}"/>
    <dgm:cxn modelId="{A8B7B344-9E33-47E3-9B20-79CF93D5AE77}" type="presOf" srcId="{25DFA8FD-20E6-4120-B394-D2A27A808A45}" destId="{EC4235AF-F3FC-41AD-A8B3-38E2C8CC7CDD}" srcOrd="0" destOrd="0" presId="urn:microsoft.com/office/officeart/2005/8/layout/radial5"/>
    <dgm:cxn modelId="{16D1EDD0-722C-4C1E-A4DD-917AD21C0BD9}" type="presOf" srcId="{7D3E1486-1752-4C7A-B147-98FFC45680F3}" destId="{B6F466F2-7427-4860-AB4C-EAC072516FED}" srcOrd="0" destOrd="0" presId="urn:microsoft.com/office/officeart/2005/8/layout/radial5"/>
    <dgm:cxn modelId="{9F6DD138-79B9-454F-8EFE-F8D44E328E26}" type="presOf" srcId="{73BC7E14-F379-4284-BE64-7198D65491B3}" destId="{0C220D10-4C56-4528-91E0-9077CD9F409F}" srcOrd="0" destOrd="0" presId="urn:microsoft.com/office/officeart/2005/8/layout/radial5"/>
    <dgm:cxn modelId="{42ABC5B5-AFEB-41ED-883F-19D162B7B1CF}" type="presOf" srcId="{A710D877-B35B-41F9-A836-BADE2DA5B788}" destId="{751947C6-60DF-4158-8311-A55D626E628E}" srcOrd="0" destOrd="0" presId="urn:microsoft.com/office/officeart/2005/8/layout/radial5"/>
    <dgm:cxn modelId="{C779CFF8-90A5-4DDA-9880-A20271F95E7A}" type="presOf" srcId="{1568E287-492D-4ED6-91CA-0CF06497A7F2}" destId="{A5903057-703B-4496-9315-1286EAEF82C3}" srcOrd="0" destOrd="0" presId="urn:microsoft.com/office/officeart/2005/8/layout/radial5"/>
    <dgm:cxn modelId="{71EB4398-E12D-47EE-A4C4-DA3CCD48821F}" srcId="{0112A1F7-EC42-4973-B719-B355FD22270D}" destId="{25DFA8FD-20E6-4120-B394-D2A27A808A45}" srcOrd="2" destOrd="0" parTransId="{BADDDBE1-952E-485C-9365-4859765F2A26}" sibTransId="{4F8E066E-3619-4371-80E2-07B96AB098BA}"/>
    <dgm:cxn modelId="{F4082BFD-A98F-4DD3-9B72-C94CD8EF881F}" type="presOf" srcId="{BADDDBE1-952E-485C-9365-4859765F2A26}" destId="{2B67F7C6-8475-499E-B0C9-D5BAD13B9E04}" srcOrd="0" destOrd="0" presId="urn:microsoft.com/office/officeart/2005/8/layout/radial5"/>
    <dgm:cxn modelId="{597D0260-21CB-44E7-85AD-E896369EEAEB}" type="presOf" srcId="{EC93C697-9639-4B24-ABF6-0FBC2977F082}" destId="{19B6B818-7706-48EB-A8F6-FD245ED4A141}" srcOrd="1" destOrd="0" presId="urn:microsoft.com/office/officeart/2005/8/layout/radial5"/>
    <dgm:cxn modelId="{28066D94-6382-4EE8-8782-84A41C67F627}" type="presOf" srcId="{BADDDBE1-952E-485C-9365-4859765F2A26}" destId="{8901B2D2-9325-4058-A857-5E581CBFCEB2}" srcOrd="1" destOrd="0" presId="urn:microsoft.com/office/officeart/2005/8/layout/radial5"/>
    <dgm:cxn modelId="{B0615A33-30F3-451E-881E-0E9619B79160}" type="presOf" srcId="{B7DAF1F8-0D0F-409F-B04C-D6480BC7BD45}" destId="{E402913C-7BFC-45FE-AA41-2DE6ECED2049}" srcOrd="0" destOrd="0" presId="urn:microsoft.com/office/officeart/2005/8/layout/radial5"/>
    <dgm:cxn modelId="{2071FCA7-9327-4A9E-9606-3F86013E1954}" type="presOf" srcId="{B7DAF1F8-0D0F-409F-B04C-D6480BC7BD45}" destId="{912E82CC-20F4-443E-B902-3CEEE700ACD8}" srcOrd="1" destOrd="0" presId="urn:microsoft.com/office/officeart/2005/8/layout/radial5"/>
    <dgm:cxn modelId="{EB1645E0-C247-44A1-AE65-AD8183FE0FB8}" srcId="{1568E287-492D-4ED6-91CA-0CF06497A7F2}" destId="{0112A1F7-EC42-4973-B719-B355FD22270D}" srcOrd="0" destOrd="0" parTransId="{C98D8C64-20AD-4D30-8234-CBB49D7F70E8}" sibTransId="{CD5BF86D-900E-4536-9B24-57F46C579C1F}"/>
    <dgm:cxn modelId="{9A722266-6D22-46EC-89F7-DCA4B0CF1140}" type="presOf" srcId="{0112A1F7-EC42-4973-B719-B355FD22270D}" destId="{E0856BB3-27C9-43CE-8724-EC1AF783DB20}" srcOrd="0" destOrd="0" presId="urn:microsoft.com/office/officeart/2005/8/layout/radial5"/>
    <dgm:cxn modelId="{B04E9195-EFD2-49C8-BAB9-CF792FAB4BFF}" srcId="{0112A1F7-EC42-4973-B719-B355FD22270D}" destId="{73BC7E14-F379-4284-BE64-7198D65491B3}" srcOrd="3" destOrd="0" parTransId="{EC93C697-9639-4B24-ABF6-0FBC2977F082}" sibTransId="{73366C47-8638-4EAD-ACFB-2494EEBC4B6E}"/>
    <dgm:cxn modelId="{C2422431-60FB-489E-AC08-E3B939BAA457}" type="presParOf" srcId="{A5903057-703B-4496-9315-1286EAEF82C3}" destId="{E0856BB3-27C9-43CE-8724-EC1AF783DB20}" srcOrd="0" destOrd="0" presId="urn:microsoft.com/office/officeart/2005/8/layout/radial5"/>
    <dgm:cxn modelId="{F315D597-DAA8-4987-9831-D93A0AC9BFD7}" type="presParOf" srcId="{A5903057-703B-4496-9315-1286EAEF82C3}" destId="{E402913C-7BFC-45FE-AA41-2DE6ECED2049}" srcOrd="1" destOrd="0" presId="urn:microsoft.com/office/officeart/2005/8/layout/radial5"/>
    <dgm:cxn modelId="{9125092A-FD55-4E37-A7F9-A50D4FAF04E9}" type="presParOf" srcId="{E402913C-7BFC-45FE-AA41-2DE6ECED2049}" destId="{912E82CC-20F4-443E-B902-3CEEE700ACD8}" srcOrd="0" destOrd="0" presId="urn:microsoft.com/office/officeart/2005/8/layout/radial5"/>
    <dgm:cxn modelId="{9CCBEA6C-DA57-47D5-87DB-E519F9F1308D}" type="presParOf" srcId="{A5903057-703B-4496-9315-1286EAEF82C3}" destId="{B6F466F2-7427-4860-AB4C-EAC072516FED}" srcOrd="2" destOrd="0" presId="urn:microsoft.com/office/officeart/2005/8/layout/radial5"/>
    <dgm:cxn modelId="{F1DCA323-CDE3-455E-AB31-5633780395DA}" type="presParOf" srcId="{A5903057-703B-4496-9315-1286EAEF82C3}" destId="{751947C6-60DF-4158-8311-A55D626E628E}" srcOrd="3" destOrd="0" presId="urn:microsoft.com/office/officeart/2005/8/layout/radial5"/>
    <dgm:cxn modelId="{D393DE1D-FCF0-497C-B0FC-BA47B49CA9C0}" type="presParOf" srcId="{751947C6-60DF-4158-8311-A55D626E628E}" destId="{759C421B-A3BA-47E7-BAD7-4BE955A57459}" srcOrd="0" destOrd="0" presId="urn:microsoft.com/office/officeart/2005/8/layout/radial5"/>
    <dgm:cxn modelId="{E630EADE-721A-4147-8051-871C82269FCB}" type="presParOf" srcId="{A5903057-703B-4496-9315-1286EAEF82C3}" destId="{3257C9E2-2945-4079-8CFC-5E1E770FCC06}" srcOrd="4" destOrd="0" presId="urn:microsoft.com/office/officeart/2005/8/layout/radial5"/>
    <dgm:cxn modelId="{EEEFE8DB-689A-4645-BCD2-24162126C3AA}" type="presParOf" srcId="{A5903057-703B-4496-9315-1286EAEF82C3}" destId="{2B67F7C6-8475-499E-B0C9-D5BAD13B9E04}" srcOrd="5" destOrd="0" presId="urn:microsoft.com/office/officeart/2005/8/layout/radial5"/>
    <dgm:cxn modelId="{52E55E2D-5A30-40AB-BBD0-35462658AC66}" type="presParOf" srcId="{2B67F7C6-8475-499E-B0C9-D5BAD13B9E04}" destId="{8901B2D2-9325-4058-A857-5E581CBFCEB2}" srcOrd="0" destOrd="0" presId="urn:microsoft.com/office/officeart/2005/8/layout/radial5"/>
    <dgm:cxn modelId="{D899A95E-8568-44FB-945C-1672750D9906}" type="presParOf" srcId="{A5903057-703B-4496-9315-1286EAEF82C3}" destId="{EC4235AF-F3FC-41AD-A8B3-38E2C8CC7CDD}" srcOrd="6" destOrd="0" presId="urn:microsoft.com/office/officeart/2005/8/layout/radial5"/>
    <dgm:cxn modelId="{1F5952C4-5D54-4608-A2E1-258E82AB08E4}" type="presParOf" srcId="{A5903057-703B-4496-9315-1286EAEF82C3}" destId="{52FB1EE6-4D2C-47B3-8CAD-B94B729B6403}" srcOrd="7" destOrd="0" presId="urn:microsoft.com/office/officeart/2005/8/layout/radial5"/>
    <dgm:cxn modelId="{08700A9A-3990-4BFD-A1E2-13C059A5FF05}" type="presParOf" srcId="{52FB1EE6-4D2C-47B3-8CAD-B94B729B6403}" destId="{19B6B818-7706-48EB-A8F6-FD245ED4A141}" srcOrd="0" destOrd="0" presId="urn:microsoft.com/office/officeart/2005/8/layout/radial5"/>
    <dgm:cxn modelId="{F0AB13DF-C22D-4E70-AC38-F969B7808A91}" type="presParOf" srcId="{A5903057-703B-4496-9315-1286EAEF82C3}" destId="{0C220D10-4C56-4528-91E0-9077CD9F409F}" srcOrd="8" destOrd="0" presId="urn:microsoft.com/office/officeart/2005/8/layout/radial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0856BB3-27C9-43CE-8724-EC1AF783DB20}">
      <dsp:nvSpPr>
        <dsp:cNvPr id="0" name=""/>
        <dsp:cNvSpPr/>
      </dsp:nvSpPr>
      <dsp:spPr>
        <a:xfrm>
          <a:off x="2747541" y="1686309"/>
          <a:ext cx="1123180" cy="1123180"/>
        </a:xfrm>
        <a:prstGeom prst="ellipse">
          <a:avLst/>
        </a:prstGeom>
        <a:solidFill>
          <a:schemeClr val="accent1">
            <a:hueOff val="0"/>
            <a:satOff val="0"/>
            <a:lumOff val="0"/>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b="1" kern="1200" dirty="0" smtClean="0">
              <a:solidFill>
                <a:srgbClr val="C00000"/>
              </a:solidFill>
              <a:latin typeface="Tahoma" pitchFamily="34" charset="0"/>
              <a:ea typeface="Tahoma" pitchFamily="34" charset="0"/>
              <a:cs typeface="Tahoma" pitchFamily="34" charset="0"/>
            </a:rPr>
            <a:t>قوانين الغازات</a:t>
          </a:r>
          <a:endParaRPr lang="ar-SA" sz="1800" b="1" kern="1200" dirty="0">
            <a:solidFill>
              <a:srgbClr val="C00000"/>
            </a:solidFill>
            <a:latin typeface="Tahoma" pitchFamily="34" charset="0"/>
            <a:ea typeface="Tahoma" pitchFamily="34" charset="0"/>
            <a:cs typeface="Tahoma" pitchFamily="34" charset="0"/>
          </a:endParaRPr>
        </a:p>
      </dsp:txBody>
      <dsp:txXfrm>
        <a:off x="2747541" y="1686309"/>
        <a:ext cx="1123180" cy="1123180"/>
      </dsp:txXfrm>
    </dsp:sp>
    <dsp:sp modelId="{E402913C-7BFC-45FE-AA41-2DE6ECED2049}">
      <dsp:nvSpPr>
        <dsp:cNvPr id="0" name=""/>
        <dsp:cNvSpPr/>
      </dsp:nvSpPr>
      <dsp:spPr>
        <a:xfrm rot="16200000">
          <a:off x="3176284" y="1242184"/>
          <a:ext cx="265694" cy="401980"/>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b="1" kern="1200">
            <a:solidFill>
              <a:srgbClr val="C00000"/>
            </a:solidFill>
            <a:latin typeface="Tahoma" pitchFamily="34" charset="0"/>
            <a:ea typeface="Tahoma" pitchFamily="34" charset="0"/>
            <a:cs typeface="Tahoma" pitchFamily="34" charset="0"/>
          </a:endParaRPr>
        </a:p>
      </dsp:txBody>
      <dsp:txXfrm rot="16200000">
        <a:off x="3176284" y="1242184"/>
        <a:ext cx="265694" cy="401980"/>
      </dsp:txXfrm>
    </dsp:sp>
    <dsp:sp modelId="{B6F466F2-7427-4860-AB4C-EAC072516FED}">
      <dsp:nvSpPr>
        <dsp:cNvPr id="0" name=""/>
        <dsp:cNvSpPr/>
      </dsp:nvSpPr>
      <dsp:spPr>
        <a:xfrm>
          <a:off x="2585814" y="2704"/>
          <a:ext cx="1446633" cy="1182295"/>
        </a:xfrm>
        <a:prstGeom prst="ellipse">
          <a:avLst/>
        </a:prstGeom>
        <a:solidFill>
          <a:schemeClr val="accent1">
            <a:hueOff val="0"/>
            <a:satOff val="0"/>
            <a:lumOff val="0"/>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b="1" kern="1200" dirty="0" smtClean="0">
              <a:solidFill>
                <a:schemeClr val="bg2">
                  <a:lumMod val="50000"/>
                </a:schemeClr>
              </a:solidFill>
              <a:latin typeface="Tahoma" pitchFamily="34" charset="0"/>
              <a:ea typeface="Tahoma" pitchFamily="34" charset="0"/>
              <a:cs typeface="Tahoma" pitchFamily="34" charset="0"/>
            </a:rPr>
            <a:t>قانون بويل</a:t>
          </a:r>
          <a:endParaRPr lang="ar-SA" sz="1800" b="1" kern="1200" dirty="0">
            <a:solidFill>
              <a:schemeClr val="bg2">
                <a:lumMod val="50000"/>
              </a:schemeClr>
            </a:solidFill>
            <a:latin typeface="Tahoma" pitchFamily="34" charset="0"/>
            <a:ea typeface="Tahoma" pitchFamily="34" charset="0"/>
            <a:cs typeface="Tahoma" pitchFamily="34" charset="0"/>
          </a:endParaRPr>
        </a:p>
      </dsp:txBody>
      <dsp:txXfrm>
        <a:off x="2585814" y="2704"/>
        <a:ext cx="1446633" cy="1182295"/>
      </dsp:txXfrm>
    </dsp:sp>
    <dsp:sp modelId="{751947C6-60DF-4158-8311-A55D626E628E}">
      <dsp:nvSpPr>
        <dsp:cNvPr id="0" name=""/>
        <dsp:cNvSpPr/>
      </dsp:nvSpPr>
      <dsp:spPr>
        <a:xfrm>
          <a:off x="3950750" y="2046909"/>
          <a:ext cx="192796" cy="401980"/>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b="1" kern="1200">
            <a:solidFill>
              <a:srgbClr val="C00000"/>
            </a:solidFill>
            <a:latin typeface="Tahoma" pitchFamily="34" charset="0"/>
            <a:ea typeface="Tahoma" pitchFamily="34" charset="0"/>
            <a:cs typeface="Tahoma" pitchFamily="34" charset="0"/>
          </a:endParaRPr>
        </a:p>
      </dsp:txBody>
      <dsp:txXfrm>
        <a:off x="3950750" y="2046909"/>
        <a:ext cx="192796" cy="401980"/>
      </dsp:txXfrm>
    </dsp:sp>
    <dsp:sp modelId="{3257C9E2-2945-4079-8CFC-5E1E770FCC06}">
      <dsp:nvSpPr>
        <dsp:cNvPr id="0" name=""/>
        <dsp:cNvSpPr/>
      </dsp:nvSpPr>
      <dsp:spPr>
        <a:xfrm>
          <a:off x="4234489" y="1656752"/>
          <a:ext cx="1457380" cy="1182295"/>
        </a:xfrm>
        <a:prstGeom prst="ellipse">
          <a:avLst/>
        </a:prstGeom>
        <a:solidFill>
          <a:schemeClr val="accent1">
            <a:hueOff val="0"/>
            <a:satOff val="0"/>
            <a:lumOff val="0"/>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b="1" kern="1200" dirty="0" smtClean="0">
              <a:solidFill>
                <a:srgbClr val="7030A0"/>
              </a:solidFill>
              <a:latin typeface="Tahoma" pitchFamily="34" charset="0"/>
              <a:ea typeface="Tahoma" pitchFamily="34" charset="0"/>
              <a:cs typeface="Tahoma" pitchFamily="34" charset="0"/>
            </a:rPr>
            <a:t>قانون شارل</a:t>
          </a:r>
          <a:endParaRPr lang="ar-SA" sz="1800" b="1" kern="1200" dirty="0">
            <a:solidFill>
              <a:srgbClr val="7030A0"/>
            </a:solidFill>
            <a:latin typeface="Tahoma" pitchFamily="34" charset="0"/>
            <a:ea typeface="Tahoma" pitchFamily="34" charset="0"/>
            <a:cs typeface="Tahoma" pitchFamily="34" charset="0"/>
          </a:endParaRPr>
        </a:p>
      </dsp:txBody>
      <dsp:txXfrm>
        <a:off x="4234489" y="1656752"/>
        <a:ext cx="1457380" cy="1182295"/>
      </dsp:txXfrm>
    </dsp:sp>
    <dsp:sp modelId="{2B67F7C6-8475-499E-B0C9-D5BAD13B9E04}">
      <dsp:nvSpPr>
        <dsp:cNvPr id="0" name=""/>
        <dsp:cNvSpPr/>
      </dsp:nvSpPr>
      <dsp:spPr>
        <a:xfrm rot="5400000">
          <a:off x="3176284" y="2851635"/>
          <a:ext cx="265694" cy="401980"/>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b="1" kern="1200">
            <a:solidFill>
              <a:srgbClr val="C00000"/>
            </a:solidFill>
            <a:latin typeface="Tahoma" pitchFamily="34" charset="0"/>
            <a:ea typeface="Tahoma" pitchFamily="34" charset="0"/>
            <a:cs typeface="Tahoma" pitchFamily="34" charset="0"/>
          </a:endParaRPr>
        </a:p>
      </dsp:txBody>
      <dsp:txXfrm rot="5400000">
        <a:off x="3176284" y="2851635"/>
        <a:ext cx="265694" cy="401980"/>
      </dsp:txXfrm>
    </dsp:sp>
    <dsp:sp modelId="{EC4235AF-F3FC-41AD-A8B3-38E2C8CC7CDD}">
      <dsp:nvSpPr>
        <dsp:cNvPr id="0" name=""/>
        <dsp:cNvSpPr/>
      </dsp:nvSpPr>
      <dsp:spPr>
        <a:xfrm>
          <a:off x="2513807" y="3310800"/>
          <a:ext cx="1590648" cy="1182295"/>
        </a:xfrm>
        <a:prstGeom prst="ellipse">
          <a:avLst/>
        </a:prstGeom>
        <a:solidFill>
          <a:schemeClr val="accent1">
            <a:hueOff val="0"/>
            <a:satOff val="0"/>
            <a:lumOff val="0"/>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b="1" kern="1200" dirty="0" smtClean="0">
              <a:solidFill>
                <a:srgbClr val="FFFF00"/>
              </a:solidFill>
              <a:latin typeface="Tahoma" pitchFamily="34" charset="0"/>
              <a:ea typeface="Tahoma" pitchFamily="34" charset="0"/>
              <a:cs typeface="Tahoma" pitchFamily="34" charset="0"/>
            </a:rPr>
            <a:t>قانون جاي لوساك</a:t>
          </a:r>
          <a:endParaRPr lang="ar-SA" sz="1800" b="1" kern="1200" dirty="0">
            <a:solidFill>
              <a:srgbClr val="FFFF00"/>
            </a:solidFill>
            <a:latin typeface="Tahoma" pitchFamily="34" charset="0"/>
            <a:ea typeface="Tahoma" pitchFamily="34" charset="0"/>
            <a:cs typeface="Tahoma" pitchFamily="34" charset="0"/>
          </a:endParaRPr>
        </a:p>
      </dsp:txBody>
      <dsp:txXfrm>
        <a:off x="2513807" y="3310800"/>
        <a:ext cx="1590648" cy="1182295"/>
      </dsp:txXfrm>
    </dsp:sp>
    <dsp:sp modelId="{52FB1EE6-4D2C-47B3-8CAD-B94B729B6403}">
      <dsp:nvSpPr>
        <dsp:cNvPr id="0" name=""/>
        <dsp:cNvSpPr/>
      </dsp:nvSpPr>
      <dsp:spPr>
        <a:xfrm rot="10800000">
          <a:off x="2469860" y="2046909"/>
          <a:ext cx="196227" cy="401980"/>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rtl="1">
            <a:lnSpc>
              <a:spcPct val="90000"/>
            </a:lnSpc>
            <a:spcBef>
              <a:spcPct val="0"/>
            </a:spcBef>
            <a:spcAft>
              <a:spcPct val="35000"/>
            </a:spcAft>
          </a:pPr>
          <a:endParaRPr lang="ar-SA" sz="1800" b="1" kern="1200">
            <a:solidFill>
              <a:srgbClr val="C00000"/>
            </a:solidFill>
            <a:latin typeface="Tahoma" pitchFamily="34" charset="0"/>
            <a:ea typeface="Tahoma" pitchFamily="34" charset="0"/>
            <a:cs typeface="Tahoma" pitchFamily="34" charset="0"/>
          </a:endParaRPr>
        </a:p>
      </dsp:txBody>
      <dsp:txXfrm rot="10800000">
        <a:off x="2469860" y="2046909"/>
        <a:ext cx="196227" cy="401980"/>
      </dsp:txXfrm>
    </dsp:sp>
    <dsp:sp modelId="{0C220D10-4C56-4528-91E0-9077CD9F409F}">
      <dsp:nvSpPr>
        <dsp:cNvPr id="0" name=""/>
        <dsp:cNvSpPr/>
      </dsp:nvSpPr>
      <dsp:spPr>
        <a:xfrm>
          <a:off x="932866" y="1656752"/>
          <a:ext cx="1444433" cy="1182295"/>
        </a:xfrm>
        <a:prstGeom prst="ellipse">
          <a:avLst/>
        </a:prstGeom>
        <a:solidFill>
          <a:schemeClr val="accent1">
            <a:hueOff val="0"/>
            <a:satOff val="0"/>
            <a:lumOff val="0"/>
            <a:alphaOff val="0"/>
          </a:schemeClr>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ar-SA" sz="1800" b="1" kern="1200" dirty="0" smtClean="0">
              <a:solidFill>
                <a:srgbClr val="41A11F"/>
              </a:solidFill>
              <a:latin typeface="Tahoma" pitchFamily="34" charset="0"/>
              <a:ea typeface="Tahoma" pitchFamily="34" charset="0"/>
              <a:cs typeface="Tahoma" pitchFamily="34" charset="0"/>
            </a:rPr>
            <a:t>قانون افوجادرو</a:t>
          </a:r>
          <a:endParaRPr lang="ar-SA" sz="1800" b="1" kern="1200" dirty="0">
            <a:solidFill>
              <a:srgbClr val="41A11F"/>
            </a:solidFill>
            <a:latin typeface="Tahoma" pitchFamily="34" charset="0"/>
            <a:ea typeface="Tahoma" pitchFamily="34" charset="0"/>
            <a:cs typeface="Tahoma" pitchFamily="34" charset="0"/>
          </a:endParaRPr>
        </a:p>
      </dsp:txBody>
      <dsp:txXfrm>
        <a:off x="932866" y="1656752"/>
        <a:ext cx="1444433" cy="1182295"/>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CADB3513-D618-4560-AF2D-9513FAA90B03}" type="datetimeFigureOut">
              <a:rPr lang="ar-SA" smtClean="0"/>
              <a:pPr/>
              <a:t>28/02/1436</a:t>
            </a:fld>
            <a:endParaRPr lang="ar-SA"/>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01508298-B758-4581-A755-07ECCB720029}"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DB3513-D618-4560-AF2D-9513FAA90B03}" type="datetimeFigureOut">
              <a:rPr lang="ar-SA" smtClean="0"/>
              <a:pPr/>
              <a:t>28/02/1436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1508298-B758-4581-A755-07ECCB720029}"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CADB3513-D618-4560-AF2D-9513FAA90B03}" type="datetimeFigureOut">
              <a:rPr lang="ar-SA" smtClean="0"/>
              <a:pPr/>
              <a:t>28/02/1436</a:t>
            </a:fld>
            <a:endParaRPr lang="ar-SA"/>
          </a:p>
        </p:txBody>
      </p:sp>
      <p:sp>
        <p:nvSpPr>
          <p:cNvPr id="5" name="Footer Placeholder 4"/>
          <p:cNvSpPr>
            <a:spLocks noGrp="1"/>
          </p:cNvSpPr>
          <p:nvPr>
            <p:ph type="ftr" sz="quarter" idx="11"/>
          </p:nvPr>
        </p:nvSpPr>
        <p:spPr>
          <a:xfrm>
            <a:off x="457201" y="6248207"/>
            <a:ext cx="5573483" cy="365125"/>
          </a:xfrm>
        </p:spPr>
        <p:txBody>
          <a:bodyPr/>
          <a:lstStyle/>
          <a:p>
            <a:endParaRPr lang="ar-SA"/>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01508298-B758-4581-A755-07ECCB720029}"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ADB3513-D618-4560-AF2D-9513FAA90B03}" type="datetimeFigureOut">
              <a:rPr lang="ar-SA" smtClean="0"/>
              <a:pPr/>
              <a:t>28/02/1436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1508298-B758-4581-A755-07ECCB720029}" type="slidenum">
              <a:rPr lang="ar-SA" smtClean="0"/>
              <a:pPr/>
              <a:t>‹#›</a:t>
            </a:fld>
            <a:endParaRPr lang="ar-SA"/>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ADB3513-D618-4560-AF2D-9513FAA90B03}" type="datetimeFigureOut">
              <a:rPr lang="ar-SA" smtClean="0"/>
              <a:pPr/>
              <a:t>28/02/1436</a:t>
            </a:fld>
            <a:endParaRPr lang="ar-SA"/>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1508298-B758-4581-A755-07ECCB720029}" type="slidenum">
              <a:rPr lang="ar-SA" smtClean="0"/>
              <a:pPr/>
              <a:t>‹#›</a:t>
            </a:fld>
            <a:endParaRPr lang="ar-SA"/>
          </a:p>
        </p:txBody>
      </p:sp>
      <p:sp>
        <p:nvSpPr>
          <p:cNvPr id="14" name="Footer Placeholder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CADB3513-D618-4560-AF2D-9513FAA90B03}" type="datetimeFigureOut">
              <a:rPr lang="ar-SA" smtClean="0"/>
              <a:pPr/>
              <a:t>28/02/1436</a:t>
            </a:fld>
            <a:endParaRPr lang="ar-SA"/>
          </a:p>
        </p:txBody>
      </p:sp>
      <p:sp>
        <p:nvSpPr>
          <p:cNvPr id="10" name="Slide Number Placeholder 9"/>
          <p:cNvSpPr>
            <a:spLocks noGrp="1"/>
          </p:cNvSpPr>
          <p:nvPr>
            <p:ph type="sldNum" sz="quarter" idx="16"/>
          </p:nvPr>
        </p:nvSpPr>
        <p:spPr/>
        <p:txBody>
          <a:bodyPr rtlCol="0"/>
          <a:lstStyle/>
          <a:p>
            <a:fld id="{01508298-B758-4581-A755-07ECCB720029}" type="slidenum">
              <a:rPr lang="ar-SA" smtClean="0"/>
              <a:pPr/>
              <a:t>‹#›</a:t>
            </a:fld>
            <a:endParaRPr lang="ar-SA"/>
          </a:p>
        </p:txBody>
      </p:sp>
      <p:sp>
        <p:nvSpPr>
          <p:cNvPr id="12" name="Footer Placeholder 11"/>
          <p:cNvSpPr>
            <a:spLocks noGrp="1"/>
          </p:cNvSpPr>
          <p:nvPr>
            <p:ph type="ftr" sz="quarter" idx="17"/>
          </p:nvPr>
        </p:nvSpPr>
        <p:spPr/>
        <p:txBody>
          <a:bodyPr rtlCol="0"/>
          <a:lstStyle/>
          <a:p>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CADB3513-D618-4560-AF2D-9513FAA90B03}" type="datetimeFigureOut">
              <a:rPr lang="ar-SA" smtClean="0"/>
              <a:pPr/>
              <a:t>28/02/1436</a:t>
            </a:fld>
            <a:endParaRPr lang="ar-SA"/>
          </a:p>
        </p:txBody>
      </p:sp>
      <p:sp>
        <p:nvSpPr>
          <p:cNvPr id="12" name="Slide Number Placeholder 11"/>
          <p:cNvSpPr>
            <a:spLocks noGrp="1"/>
          </p:cNvSpPr>
          <p:nvPr>
            <p:ph type="sldNum" sz="quarter" idx="16"/>
          </p:nvPr>
        </p:nvSpPr>
        <p:spPr/>
        <p:txBody>
          <a:bodyPr rtlCol="0"/>
          <a:lstStyle/>
          <a:p>
            <a:fld id="{01508298-B758-4581-A755-07ECCB720029}" type="slidenum">
              <a:rPr lang="ar-SA" smtClean="0"/>
              <a:pPr/>
              <a:t>‹#›</a:t>
            </a:fld>
            <a:endParaRPr lang="ar-SA"/>
          </a:p>
        </p:txBody>
      </p:sp>
      <p:sp>
        <p:nvSpPr>
          <p:cNvPr id="14" name="Footer Placeholder 13"/>
          <p:cNvSpPr>
            <a:spLocks noGrp="1"/>
          </p:cNvSpPr>
          <p:nvPr>
            <p:ph type="ftr" sz="quarter" idx="17"/>
          </p:nvPr>
        </p:nvSpPr>
        <p:spPr/>
        <p:txBody>
          <a:bodyPr rtlCol="0"/>
          <a:lstStyle/>
          <a:p>
            <a:endParaRPr lang="ar-SA"/>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ADB3513-D618-4560-AF2D-9513FAA90B03}" type="datetimeFigureOut">
              <a:rPr lang="ar-SA" smtClean="0"/>
              <a:pPr/>
              <a:t>28/02/1436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01508298-B758-4581-A755-07ECCB720029}"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DB3513-D618-4560-AF2D-9513FAA90B03}" type="datetimeFigureOut">
              <a:rPr lang="ar-SA" smtClean="0"/>
              <a:pPr/>
              <a:t>28/02/1436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01508298-B758-4581-A755-07ECCB720029}"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ADB3513-D618-4560-AF2D-9513FAA90B03}" type="datetimeFigureOut">
              <a:rPr lang="ar-SA" smtClean="0"/>
              <a:pPr/>
              <a:t>28/02/1436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01508298-B758-4581-A755-07ECCB720029}" type="slidenum">
              <a:rPr lang="ar-SA" smtClean="0"/>
              <a:pPr/>
              <a:t>‹#›</a:t>
            </a:fld>
            <a:endParaRPr lang="ar-SA"/>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CADB3513-D618-4560-AF2D-9513FAA90B03}" type="datetimeFigureOut">
              <a:rPr lang="ar-SA" smtClean="0"/>
              <a:pPr/>
              <a:t>28/02/1436</a:t>
            </a:fld>
            <a:endParaRPr lang="ar-SA"/>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01508298-B758-4581-A755-07ECCB720029}" type="slidenum">
              <a:rPr lang="ar-SA" smtClean="0"/>
              <a:pPr/>
              <a:t>‹#›</a:t>
            </a:fld>
            <a:endParaRPr lang="ar-SA"/>
          </a:p>
        </p:txBody>
      </p:sp>
      <p:sp>
        <p:nvSpPr>
          <p:cNvPr id="14" name="Footer Placeholder 13"/>
          <p:cNvSpPr>
            <a:spLocks noGrp="1"/>
          </p:cNvSpPr>
          <p:nvPr>
            <p:ph type="ftr" sz="quarter" idx="12"/>
          </p:nvPr>
        </p:nvSpPr>
        <p:spPr>
          <a:xfrm>
            <a:off x="1600200" y="6248206"/>
            <a:ext cx="4572000" cy="365125"/>
          </a:xfrm>
        </p:spPr>
        <p:txBody>
          <a:bodyPr rtlCol="0"/>
          <a:lstStyle/>
          <a:p>
            <a:endParaRPr lang="ar-SA"/>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ADB3513-D618-4560-AF2D-9513FAA90B03}" type="datetimeFigureOut">
              <a:rPr lang="ar-SA" smtClean="0"/>
              <a:pPr/>
              <a:t>28/02/1436</a:t>
            </a:fld>
            <a:endParaRPr lang="ar-SA"/>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1508298-B758-4581-A755-07ECCB720029}"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500298" y="3143248"/>
            <a:ext cx="4429156" cy="707886"/>
          </a:xfrm>
          <a:prstGeom prst="rect">
            <a:avLst/>
          </a:prstGeom>
        </p:spPr>
        <p:txBody>
          <a:bodyPr wrap="square">
            <a:spAutoFit/>
          </a:bodyPr>
          <a:lstStyle/>
          <a:p>
            <a:pPr>
              <a:buNone/>
            </a:pPr>
            <a:r>
              <a:rPr lang="ar-SA" sz="4000" b="1" dirty="0" smtClean="0">
                <a:latin typeface="Tahoma" pitchFamily="34" charset="0"/>
                <a:ea typeface="Tahoma" pitchFamily="34" charset="0"/>
                <a:cs typeface="Tahoma" pitchFamily="34" charset="0"/>
              </a:rPr>
              <a:t>المحاضرة الثالثة</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714348" y="1643049"/>
            <a:ext cx="8248653" cy="2150075"/>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a:srcRect/>
          <a:stretch>
            <a:fillRect/>
          </a:stretch>
        </p:blipFill>
        <p:spPr bwMode="auto">
          <a:xfrm>
            <a:off x="1857356" y="3929066"/>
            <a:ext cx="6924680" cy="2039170"/>
          </a:xfrm>
          <a:prstGeom prst="rect">
            <a:avLst/>
          </a:prstGeom>
          <a:noFill/>
          <a:ln w="9525">
            <a:noFill/>
            <a:miter lim="800000"/>
            <a:headEnd/>
            <a:tailEnd/>
          </a:ln>
          <a:effectLst/>
        </p:spPr>
      </p:pic>
      <p:pic>
        <p:nvPicPr>
          <p:cNvPr id="5124" name="Picture 4"/>
          <p:cNvPicPr>
            <a:picLocks noChangeAspect="1" noChangeArrowheads="1"/>
          </p:cNvPicPr>
          <p:nvPr/>
        </p:nvPicPr>
        <p:blipFill>
          <a:blip r:embed="rId4"/>
          <a:srcRect/>
          <a:stretch>
            <a:fillRect/>
          </a:stretch>
        </p:blipFill>
        <p:spPr bwMode="auto">
          <a:xfrm>
            <a:off x="4643438" y="285728"/>
            <a:ext cx="4371975" cy="65722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arn(inHorizontal)">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5123"/>
                                        </p:tgtEl>
                                        <p:attrNameLst>
                                          <p:attrName>style.visibility</p:attrName>
                                        </p:attrNameLst>
                                      </p:cBhvr>
                                      <p:to>
                                        <p:strVal val="visible"/>
                                      </p:to>
                                    </p:set>
                                    <p:animEffect transition="in" filter="barn(inHorizontal)">
                                      <p:cBhvr>
                                        <p:cTn id="12"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a:srcRect/>
          <a:stretch>
            <a:fillRect/>
          </a:stretch>
        </p:blipFill>
        <p:spPr bwMode="auto">
          <a:xfrm>
            <a:off x="4643438" y="285728"/>
            <a:ext cx="4371975" cy="657225"/>
          </a:xfrm>
          <a:prstGeom prst="rect">
            <a:avLst/>
          </a:prstGeom>
          <a:noFill/>
          <a:ln w="9525">
            <a:noFill/>
            <a:miter lim="800000"/>
            <a:headEnd/>
            <a:tailEnd/>
          </a:ln>
          <a:effectLst/>
        </p:spPr>
      </p:pic>
      <p:pic>
        <p:nvPicPr>
          <p:cNvPr id="6146" name="Picture 2"/>
          <p:cNvPicPr>
            <a:picLocks noChangeAspect="1" noChangeArrowheads="1"/>
          </p:cNvPicPr>
          <p:nvPr/>
        </p:nvPicPr>
        <p:blipFill>
          <a:blip r:embed="rId3"/>
          <a:srcRect/>
          <a:stretch>
            <a:fillRect/>
          </a:stretch>
        </p:blipFill>
        <p:spPr bwMode="auto">
          <a:xfrm>
            <a:off x="324454" y="1643050"/>
            <a:ext cx="8686172" cy="1714512"/>
          </a:xfrm>
          <a:prstGeom prst="rect">
            <a:avLst/>
          </a:prstGeom>
          <a:noFill/>
          <a:ln w="9525">
            <a:noFill/>
            <a:miter lim="800000"/>
            <a:headEnd/>
            <a:tailEnd/>
          </a:ln>
          <a:effectLst/>
        </p:spPr>
      </p:pic>
      <p:pic>
        <p:nvPicPr>
          <p:cNvPr id="6147" name="Picture 3"/>
          <p:cNvPicPr>
            <a:picLocks noChangeAspect="1" noChangeArrowheads="1"/>
          </p:cNvPicPr>
          <p:nvPr/>
        </p:nvPicPr>
        <p:blipFill>
          <a:blip r:embed="rId4"/>
          <a:srcRect/>
          <a:stretch>
            <a:fillRect/>
          </a:stretch>
        </p:blipFill>
        <p:spPr bwMode="auto">
          <a:xfrm>
            <a:off x="1928794" y="3428999"/>
            <a:ext cx="6996118" cy="2360653"/>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barn(inHorizontal)">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6147"/>
                                        </p:tgtEl>
                                        <p:attrNameLst>
                                          <p:attrName>style.visibility</p:attrName>
                                        </p:attrNameLst>
                                      </p:cBhvr>
                                      <p:to>
                                        <p:strVal val="visible"/>
                                      </p:to>
                                    </p:set>
                                    <p:animEffect transition="in" filter="strips(downLeft)">
                                      <p:cBhvr>
                                        <p:cTn id="12" dur="5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6318" y="142852"/>
            <a:ext cx="8153400" cy="990600"/>
          </a:xfrm>
        </p:spPr>
        <p:txBody>
          <a:bodyPr>
            <a:normAutofit/>
          </a:bodyPr>
          <a:lstStyle/>
          <a:p>
            <a:pPr algn="r"/>
            <a:r>
              <a:rPr lang="ar-SA" sz="3200" b="1" dirty="0" smtClean="0">
                <a:solidFill>
                  <a:schemeClr val="tx1"/>
                </a:solidFill>
                <a:latin typeface="Tahoma" pitchFamily="34" charset="0"/>
                <a:ea typeface="Tahoma" pitchFamily="34" charset="0"/>
                <a:cs typeface="Tahoma" pitchFamily="34" charset="0"/>
              </a:rPr>
              <a:t>قانون أفوجادرو</a:t>
            </a:r>
            <a:endParaRPr lang="ar-SA" sz="3200" dirty="0">
              <a:solidFill>
                <a:schemeClr val="tx1"/>
              </a:solidFill>
              <a:latin typeface="Tahoma" pitchFamily="34" charset="0"/>
              <a:ea typeface="Tahoma" pitchFamily="34" charset="0"/>
              <a:cs typeface="Tahoma" pitchFamily="34" charset="0"/>
            </a:endParaRPr>
          </a:p>
        </p:txBody>
      </p:sp>
      <p:sp>
        <p:nvSpPr>
          <p:cNvPr id="3" name="Content Placeholder 2"/>
          <p:cNvSpPr>
            <a:spLocks noGrp="1"/>
          </p:cNvSpPr>
          <p:nvPr>
            <p:ph sz="quarter" idx="1"/>
          </p:nvPr>
        </p:nvSpPr>
        <p:spPr/>
        <p:txBody>
          <a:bodyPr/>
          <a:lstStyle/>
          <a:p>
            <a:pPr>
              <a:buNone/>
            </a:pPr>
            <a:r>
              <a:rPr lang="ar-SA" sz="3200" b="1" dirty="0" smtClean="0">
                <a:latin typeface="Tahoma" pitchFamily="34" charset="0"/>
                <a:ea typeface="Tahoma" pitchFamily="34" charset="0"/>
                <a:cs typeface="Tahoma" pitchFamily="34" charset="0"/>
              </a:rPr>
              <a:t>    العلاقة بين</a:t>
            </a:r>
            <a:r>
              <a:rPr lang="en-US" sz="3200" b="1" dirty="0" smtClean="0">
                <a:latin typeface="Tahoma" pitchFamily="34" charset="0"/>
                <a:ea typeface="Tahoma" pitchFamily="34" charset="0"/>
                <a:cs typeface="Tahoma" pitchFamily="34" charset="0"/>
              </a:rPr>
              <a:t> </a:t>
            </a:r>
            <a:r>
              <a:rPr lang="ar-SA" sz="3200" b="1" dirty="0" smtClean="0">
                <a:latin typeface="Tahoma" pitchFamily="34" charset="0"/>
                <a:ea typeface="Tahoma" pitchFamily="34" charset="0"/>
                <a:cs typeface="Tahoma" pitchFamily="34" charset="0"/>
              </a:rPr>
              <a:t>حجم وكمية الغاز </a:t>
            </a:r>
          </a:p>
          <a:p>
            <a:pPr algn="ctr">
              <a:buNone/>
            </a:pPr>
            <a:endParaRPr lang="ar-SA" b="1" dirty="0" smtClean="0">
              <a:latin typeface="Tahoma" pitchFamily="34" charset="0"/>
              <a:ea typeface="Tahoma" pitchFamily="34" charset="0"/>
              <a:cs typeface="Tahoma" pitchFamily="34" charset="0"/>
            </a:endParaRPr>
          </a:p>
          <a:p>
            <a:pPr algn="ctr">
              <a:buNone/>
            </a:pPr>
            <a:endParaRPr lang="ar-SA" b="1" i="1" dirty="0" smtClean="0">
              <a:solidFill>
                <a:srgbClr val="FF0000"/>
              </a:solidFill>
              <a:latin typeface="Tahoma" pitchFamily="34" charset="0"/>
              <a:ea typeface="Tahoma" pitchFamily="34" charset="0"/>
              <a:cs typeface="Tahoma" pitchFamily="34" charset="0"/>
            </a:endParaRPr>
          </a:p>
          <a:p>
            <a:pPr algn="ctr">
              <a:buNone/>
            </a:pPr>
            <a:r>
              <a:rPr lang="ar-SA" b="1" i="1" dirty="0" smtClean="0">
                <a:solidFill>
                  <a:srgbClr val="FF0000"/>
                </a:solidFill>
                <a:latin typeface="Tahoma" pitchFamily="34" charset="0"/>
                <a:ea typeface="Tahoma" pitchFamily="34" charset="0"/>
                <a:cs typeface="Tahoma" pitchFamily="34" charset="0"/>
              </a:rPr>
              <a:t>تحتوي احجام متساوية من غازات مختلفة عند نفس درجة الحرارة والضغط على عدد متساو من الجزيئات</a:t>
            </a:r>
            <a:endParaRPr lang="ar-SA" b="1" dirty="0" smtClean="0">
              <a:solidFill>
                <a:srgbClr val="FF0000"/>
              </a:solidFill>
              <a:latin typeface="Tahoma" pitchFamily="34" charset="0"/>
              <a:ea typeface="Tahoma" pitchFamily="34" charset="0"/>
              <a:cs typeface="Tahoma" pitchFamily="34" charset="0"/>
            </a:endParaRPr>
          </a:p>
          <a:p>
            <a:pPr algn="ctr">
              <a:buNone/>
            </a:pPr>
            <a:endParaRPr lang="ar-SA" b="1" dirty="0">
              <a:latin typeface="Tahoma" pitchFamily="34" charset="0"/>
              <a:ea typeface="Tahoma" pitchFamily="34" charset="0"/>
              <a:cs typeface="Tahoma" pitchFamily="34" charset="0"/>
            </a:endParaRPr>
          </a:p>
        </p:txBody>
      </p:sp>
      <p:pic>
        <p:nvPicPr>
          <p:cNvPr id="24578" name="Picture 2" descr="ملف:Avogadro Amedeo.jpg"/>
          <p:cNvPicPr>
            <a:picLocks noChangeAspect="1" noChangeArrowheads="1"/>
          </p:cNvPicPr>
          <p:nvPr/>
        </p:nvPicPr>
        <p:blipFill>
          <a:blip r:embed="rId2"/>
          <a:srcRect/>
          <a:stretch>
            <a:fillRect/>
          </a:stretch>
        </p:blipFill>
        <p:spPr bwMode="auto">
          <a:xfrm>
            <a:off x="285720" y="214290"/>
            <a:ext cx="1785950" cy="2465483"/>
          </a:xfrm>
          <a:prstGeom prst="rect">
            <a:avLst/>
          </a:prstGeom>
        </p:spPr>
        <p:style>
          <a:lnRef idx="1">
            <a:schemeClr val="dk1"/>
          </a:lnRef>
          <a:fillRef idx="3">
            <a:schemeClr val="dk1"/>
          </a:fillRef>
          <a:effectRef idx="2">
            <a:schemeClr val="dk1"/>
          </a:effectRef>
          <a:fontRef idx="minor">
            <a:schemeClr val="lt1"/>
          </a:fontRef>
        </p:style>
      </p:pic>
      <p:sp>
        <p:nvSpPr>
          <p:cNvPr id="245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4579"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643174" y="5214950"/>
            <a:ext cx="1066802" cy="845636"/>
          </a:xfrm>
          <a:prstGeom prst="rect">
            <a:avLst/>
          </a:prstGeom>
          <a:noFill/>
        </p:spPr>
      </p:pic>
      <p:sp>
        <p:nvSpPr>
          <p:cNvPr id="24581" name="Rectangle 5"/>
          <p:cNvSpPr>
            <a:spLocks noChangeArrowheads="1"/>
          </p:cNvSpPr>
          <p:nvPr/>
        </p:nvSpPr>
        <p:spPr bwMode="auto">
          <a:xfrm>
            <a:off x="0" y="1076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7170" name="Picture 2"/>
          <p:cNvPicPr>
            <a:picLocks noChangeAspect="1" noChangeArrowheads="1"/>
          </p:cNvPicPr>
          <p:nvPr/>
        </p:nvPicPr>
        <p:blipFill>
          <a:blip r:embed="rId4"/>
          <a:srcRect/>
          <a:stretch>
            <a:fillRect/>
          </a:stretch>
        </p:blipFill>
        <p:spPr bwMode="auto">
          <a:xfrm>
            <a:off x="5214942" y="5143512"/>
            <a:ext cx="1652352" cy="92869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diamond(in)">
                                      <p:cBhvr>
                                        <p:cTn id="12" dur="20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4579"/>
                                        </p:tgtEl>
                                        <p:attrNameLst>
                                          <p:attrName>style.visibility</p:attrName>
                                        </p:attrNameLst>
                                      </p:cBhvr>
                                      <p:to>
                                        <p:strVal val="visible"/>
                                      </p:to>
                                    </p:set>
                                    <p:animEffect transition="in" filter="blinds(horizontal)">
                                      <p:cBhvr>
                                        <p:cTn id="17" dur="500"/>
                                        <p:tgtEl>
                                          <p:spTgt spid="24579"/>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6" fill="hold" nodeType="clickEffect">
                                  <p:stCondLst>
                                    <p:cond delay="0"/>
                                  </p:stCondLst>
                                  <p:childTnLst>
                                    <p:set>
                                      <p:cBhvr>
                                        <p:cTn id="21" dur="1" fill="hold">
                                          <p:stCondLst>
                                            <p:cond delay="0"/>
                                          </p:stCondLst>
                                        </p:cTn>
                                        <p:tgtEl>
                                          <p:spTgt spid="7170"/>
                                        </p:tgtEl>
                                        <p:attrNameLst>
                                          <p:attrName>style.visibility</p:attrName>
                                        </p:attrNameLst>
                                      </p:cBhvr>
                                      <p:to>
                                        <p:strVal val="visible"/>
                                      </p:to>
                                    </p:set>
                                    <p:animEffect transition="in" filter="barn(inHorizontal)">
                                      <p:cBhvr>
                                        <p:cTn id="22"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142852"/>
            <a:ext cx="8153400" cy="990600"/>
          </a:xfrm>
        </p:spPr>
        <p:txBody>
          <a:bodyPr>
            <a:normAutofit/>
          </a:bodyPr>
          <a:lstStyle/>
          <a:p>
            <a:pPr algn="r"/>
            <a:r>
              <a:rPr lang="ar-SA" sz="3200" b="1" dirty="0" smtClean="0">
                <a:solidFill>
                  <a:schemeClr val="tx1"/>
                </a:solidFill>
                <a:latin typeface="Tahoma" pitchFamily="34" charset="0"/>
                <a:ea typeface="Tahoma" pitchFamily="34" charset="0"/>
                <a:cs typeface="Tahoma" pitchFamily="34" charset="0"/>
              </a:rPr>
              <a:t>المول وعدد أفوجادرو</a:t>
            </a:r>
            <a:endParaRPr lang="ar-SA" sz="3200" dirty="0">
              <a:solidFill>
                <a:schemeClr val="tx1"/>
              </a:solidFill>
              <a:latin typeface="Tahoma" pitchFamily="34" charset="0"/>
              <a:ea typeface="Tahoma" pitchFamily="34" charset="0"/>
              <a:cs typeface="Tahoma" pitchFamily="34" charset="0"/>
            </a:endParaRPr>
          </a:p>
        </p:txBody>
      </p:sp>
      <p:sp>
        <p:nvSpPr>
          <p:cNvPr id="3" name="Content Placeholder 2"/>
          <p:cNvSpPr>
            <a:spLocks noGrp="1"/>
          </p:cNvSpPr>
          <p:nvPr>
            <p:ph sz="quarter" idx="1"/>
          </p:nvPr>
        </p:nvSpPr>
        <p:spPr>
          <a:xfrm>
            <a:off x="612648" y="1600200"/>
            <a:ext cx="8153400" cy="5257800"/>
          </a:xfrm>
        </p:spPr>
        <p:txBody>
          <a:bodyPr>
            <a:noAutofit/>
          </a:bodyPr>
          <a:lstStyle/>
          <a:p>
            <a:pPr>
              <a:buNone/>
            </a:pPr>
            <a:r>
              <a:rPr lang="ar-SA" sz="2100" dirty="0" smtClean="0">
                <a:latin typeface="Tahoma" pitchFamily="34" charset="0"/>
                <a:ea typeface="Tahoma" pitchFamily="34" charset="0"/>
                <a:cs typeface="Tahoma" pitchFamily="34" charset="0"/>
              </a:rPr>
              <a:t>المول ( </a:t>
            </a:r>
            <a:r>
              <a:rPr lang="en-US" sz="2100" dirty="0" smtClean="0">
                <a:latin typeface="Tahoma" pitchFamily="34" charset="0"/>
                <a:ea typeface="Tahoma" pitchFamily="34" charset="0"/>
                <a:cs typeface="Tahoma" pitchFamily="34" charset="0"/>
              </a:rPr>
              <a:t>mole‏( </a:t>
            </a:r>
            <a:r>
              <a:rPr lang="ar-SA" sz="2100" dirty="0" smtClean="0">
                <a:latin typeface="Tahoma" pitchFamily="34" charset="0"/>
                <a:ea typeface="Tahoma" pitchFamily="34" charset="0"/>
                <a:cs typeface="Tahoma" pitchFamily="34" charset="0"/>
              </a:rPr>
              <a:t>هي وحدة قياس كمية المادة </a:t>
            </a:r>
          </a:p>
          <a:p>
            <a:pPr>
              <a:buNone/>
            </a:pPr>
            <a:r>
              <a:rPr lang="ar-SA" sz="2100" dirty="0" smtClean="0">
                <a:latin typeface="Tahoma" pitchFamily="34" charset="0"/>
                <a:ea typeface="Tahoma" pitchFamily="34" charset="0"/>
                <a:cs typeface="Tahoma" pitchFamily="34" charset="0"/>
              </a:rPr>
              <a:t>يعرف المول بأنه الكتلة </a:t>
            </a:r>
            <a:r>
              <a:rPr lang="ar-SA" sz="2100" smtClean="0">
                <a:latin typeface="Tahoma" pitchFamily="34" charset="0"/>
                <a:ea typeface="Tahoma" pitchFamily="34" charset="0"/>
                <a:cs typeface="Tahoma" pitchFamily="34" charset="0"/>
              </a:rPr>
              <a:t>بالجرام </a:t>
            </a:r>
            <a:r>
              <a:rPr lang="ar-SA" sz="2100" smtClean="0">
                <a:latin typeface="Tahoma" pitchFamily="34" charset="0"/>
                <a:ea typeface="Tahoma" pitchFamily="34" charset="0"/>
                <a:cs typeface="Tahoma" pitchFamily="34" charset="0"/>
              </a:rPr>
              <a:t>المساوية للوزن الجزيئ للمادة</a:t>
            </a:r>
            <a:r>
              <a:rPr lang="ar-SA" sz="2100" dirty="0" smtClean="0">
                <a:latin typeface="Tahoma" pitchFamily="34" charset="0"/>
                <a:ea typeface="Tahoma" pitchFamily="34" charset="0"/>
                <a:cs typeface="Tahoma" pitchFamily="34" charset="0"/>
              </a:rPr>
              <a:t>.</a:t>
            </a:r>
          </a:p>
          <a:p>
            <a:pPr>
              <a:buNone/>
            </a:pPr>
            <a:r>
              <a:rPr lang="ar-SA" sz="2100" dirty="0" smtClean="0">
                <a:latin typeface="Tahoma" pitchFamily="34" charset="0"/>
                <a:ea typeface="Tahoma" pitchFamily="34" charset="0"/>
                <a:cs typeface="Tahoma" pitchFamily="34" charset="0"/>
              </a:rPr>
              <a:t>كتلة 1 مول تسمى الكتلة المولية </a:t>
            </a:r>
          </a:p>
          <a:p>
            <a:pPr>
              <a:buNone/>
            </a:pPr>
            <a:r>
              <a:rPr lang="ar-SA" sz="2100" dirty="0" smtClean="0">
                <a:latin typeface="Tahoma" pitchFamily="34" charset="0"/>
                <a:ea typeface="Tahoma" pitchFamily="34" charset="0"/>
                <a:cs typeface="Tahoma" pitchFamily="34" charset="0"/>
              </a:rPr>
              <a:t> في حالة الكربون والحديد والنحاس و....... تكون الجسيمات عبارة عن ذرات.</a:t>
            </a:r>
          </a:p>
          <a:p>
            <a:pPr>
              <a:buNone/>
            </a:pPr>
            <a:r>
              <a:rPr lang="ar-SA" sz="2100" dirty="0" smtClean="0">
                <a:latin typeface="Tahoma" pitchFamily="34" charset="0"/>
                <a:ea typeface="Tahoma" pitchFamily="34" charset="0"/>
                <a:cs typeface="Tahoma" pitchFamily="34" charset="0"/>
              </a:rPr>
              <a:t>الوزن الذري للكربون = 12  معناه ان كتلة الجزيء الجرامي للكربون = 12. فنقول أن الكتلة المولية للكربون هو 12 جرام.</a:t>
            </a:r>
          </a:p>
          <a:p>
            <a:pPr>
              <a:buNone/>
            </a:pPr>
            <a:r>
              <a:rPr lang="ar-SA" sz="2100" dirty="0" smtClean="0">
                <a:latin typeface="Tahoma" pitchFamily="34" charset="0"/>
                <a:ea typeface="Tahoma" pitchFamily="34" charset="0"/>
                <a:cs typeface="Tahoma" pitchFamily="34" charset="0"/>
              </a:rPr>
              <a:t>بالنسبة الى الغازات وحيدة الذرة مثل الاكسجين و النيتروجين والهيدروجين و.......  يتكون الجزيء من ذرتين</a:t>
            </a:r>
          </a:p>
          <a:p>
            <a:pPr>
              <a:buNone/>
            </a:pPr>
            <a:r>
              <a:rPr lang="ar-SA" sz="2100" dirty="0" smtClean="0">
                <a:latin typeface="Tahoma" pitchFamily="34" charset="0"/>
                <a:ea typeface="Tahoma" pitchFamily="34" charset="0"/>
                <a:cs typeface="Tahoma" pitchFamily="34" charset="0"/>
              </a:rPr>
              <a:t>مثال غاز الأكسجين فيكون الكتلة المولية هي 16 + 16 = 32 ، وبذلك يكون 1 مول الأكسجين = 32 جرام.</a:t>
            </a:r>
          </a:p>
          <a:p>
            <a:pPr>
              <a:buNone/>
            </a:pPr>
            <a:r>
              <a:rPr lang="ar-SA" sz="2100" dirty="0" smtClean="0">
                <a:latin typeface="Tahoma" pitchFamily="34" charset="0"/>
                <a:ea typeface="Tahoma" pitchFamily="34" charset="0"/>
                <a:cs typeface="Tahoma" pitchFamily="34" charset="0"/>
              </a:rPr>
              <a:t> في حالة الهيدروجين يتكون الجزيئ أيضا من ذرتين من الهيدروجين ونقول أن الكتلة المولية لغاز الهيدروجين =1+1= 2 جرام</a:t>
            </a:r>
          </a:p>
          <a:p>
            <a:pPr>
              <a:buNone/>
            </a:pPr>
            <a:endParaRPr lang="ar-SA" sz="2100" dirty="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par>
                                <p:cTn id="13" presetID="5" presetClass="entr" presetSubtype="1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nodeType="clickEffect">
                                  <p:stCondLst>
                                    <p:cond delay="0"/>
                                  </p:stCondLst>
                                  <p:iterate type="lt">
                                    <p:tmPct val="10000"/>
                                  </p:iterate>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anim calcmode="lin" valueType="num">
                                      <p:cBhvr>
                                        <p:cTn id="21" dur="5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2" dur="5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400" decel="100000"/>
                                        <p:tgtEl>
                                          <p:spTgt spid="3">
                                            <p:txEl>
                                              <p:pRg st="4" end="4"/>
                                            </p:txEl>
                                          </p:spTgt>
                                        </p:tgtEl>
                                      </p:cBhvr>
                                    </p:animEffect>
                                    <p:anim calcmode="lin" valueType="num">
                                      <p:cBhvr>
                                        <p:cTn id="28" dur="400" decel="100000" fill="hold"/>
                                        <p:tgtEl>
                                          <p:spTgt spid="3">
                                            <p:txEl>
                                              <p:pRg st="4" end="4"/>
                                            </p:txEl>
                                          </p:spTgt>
                                        </p:tgtEl>
                                        <p:attrNameLst>
                                          <p:attrName>style.rotation</p:attrName>
                                        </p:attrNameLst>
                                      </p:cBhvr>
                                      <p:tavLst>
                                        <p:tav tm="0">
                                          <p:val>
                                            <p:fltVal val="-90"/>
                                          </p:val>
                                        </p:tav>
                                        <p:tav tm="100000">
                                          <p:val>
                                            <p:fltVal val="0"/>
                                          </p:val>
                                        </p:tav>
                                      </p:tavLst>
                                    </p:anim>
                                    <p:anim calcmode="lin" valueType="num">
                                      <p:cBhvr>
                                        <p:cTn id="29" dur="400" decel="100000" fill="hold"/>
                                        <p:tgtEl>
                                          <p:spTgt spid="3">
                                            <p:txEl>
                                              <p:pRg st="4" end="4"/>
                                            </p:txEl>
                                          </p:spTgt>
                                        </p:tgtEl>
                                        <p:attrNameLst>
                                          <p:attrName>ppt_x</p:attrName>
                                        </p:attrNameLst>
                                      </p:cBhvr>
                                      <p:tavLst>
                                        <p:tav tm="0">
                                          <p:val>
                                            <p:strVal val="#ppt_x+0.4"/>
                                          </p:val>
                                        </p:tav>
                                        <p:tav tm="100000">
                                          <p:val>
                                            <p:strVal val="#ppt_x-0.05"/>
                                          </p:val>
                                        </p:tav>
                                      </p:tavLst>
                                    </p:anim>
                                    <p:anim calcmode="lin" valueType="num">
                                      <p:cBhvr>
                                        <p:cTn id="30" dur="400" decel="100000" fill="hold"/>
                                        <p:tgtEl>
                                          <p:spTgt spid="3">
                                            <p:txEl>
                                              <p:pRg st="4" end="4"/>
                                            </p:txEl>
                                          </p:spTgt>
                                        </p:tgtEl>
                                        <p:attrNameLst>
                                          <p:attrName>ppt_y</p:attrName>
                                        </p:attrNameLst>
                                      </p:cBhvr>
                                      <p:tavLst>
                                        <p:tav tm="0">
                                          <p:val>
                                            <p:strVal val="#ppt_y-0.4"/>
                                          </p:val>
                                        </p:tav>
                                        <p:tav tm="100000">
                                          <p:val>
                                            <p:strVal val="#ppt_y+0.1"/>
                                          </p:val>
                                        </p:tav>
                                      </p:tavLst>
                                    </p:anim>
                                    <p:anim calcmode="lin" valueType="num">
                                      <p:cBhvr>
                                        <p:cTn id="31" dur="100" accel="100000" fill="hold">
                                          <p:stCondLst>
                                            <p:cond delay="400"/>
                                          </p:stCondLst>
                                        </p:cTn>
                                        <p:tgtEl>
                                          <p:spTgt spid="3">
                                            <p:txEl>
                                              <p:pRg st="4" end="4"/>
                                            </p:txEl>
                                          </p:spTgt>
                                        </p:tgtEl>
                                        <p:attrNameLst>
                                          <p:attrName>ppt_x</p:attrName>
                                        </p:attrNameLst>
                                      </p:cBhvr>
                                      <p:tavLst>
                                        <p:tav tm="0">
                                          <p:val>
                                            <p:strVal val="#ppt_x-0.05"/>
                                          </p:val>
                                        </p:tav>
                                        <p:tav tm="100000">
                                          <p:val>
                                            <p:strVal val="#ppt_x"/>
                                          </p:val>
                                        </p:tav>
                                      </p:tavLst>
                                    </p:anim>
                                    <p:anim calcmode="lin" valueType="num">
                                      <p:cBhvr>
                                        <p:cTn id="32" dur="100" accel="100000" fill="hold">
                                          <p:stCondLst>
                                            <p:cond delay="400"/>
                                          </p:stCondLst>
                                        </p:cTn>
                                        <p:tgtEl>
                                          <p:spTgt spid="3">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linds(horizontal)">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diamond(in)">
                                      <p:cBhvr>
                                        <p:cTn id="42" dur="2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8" presetClass="entr" presetSubtype="16"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diamond(in)">
                                      <p:cBhvr>
                                        <p:cTn id="47"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142852"/>
            <a:ext cx="8153400" cy="990600"/>
          </a:xfrm>
        </p:spPr>
        <p:txBody>
          <a:bodyPr>
            <a:normAutofit/>
          </a:bodyPr>
          <a:lstStyle/>
          <a:p>
            <a:pPr algn="r"/>
            <a:r>
              <a:rPr lang="ar-SA" sz="3200" b="1" dirty="0" smtClean="0">
                <a:solidFill>
                  <a:schemeClr val="tx1"/>
                </a:solidFill>
                <a:latin typeface="Tahoma" pitchFamily="34" charset="0"/>
                <a:ea typeface="Tahoma" pitchFamily="34" charset="0"/>
                <a:cs typeface="Tahoma" pitchFamily="34" charset="0"/>
              </a:rPr>
              <a:t>المول وعدد أفوجادرو</a:t>
            </a:r>
            <a:endParaRPr lang="ar-SA" sz="3200" dirty="0"/>
          </a:p>
        </p:txBody>
      </p:sp>
      <p:sp>
        <p:nvSpPr>
          <p:cNvPr id="3" name="Content Placeholder 2"/>
          <p:cNvSpPr>
            <a:spLocks noGrp="1"/>
          </p:cNvSpPr>
          <p:nvPr>
            <p:ph sz="quarter" idx="1"/>
          </p:nvPr>
        </p:nvSpPr>
        <p:spPr>
          <a:xfrm>
            <a:off x="357158" y="1719282"/>
            <a:ext cx="8643998" cy="4495800"/>
          </a:xfrm>
        </p:spPr>
        <p:txBody>
          <a:bodyPr>
            <a:normAutofit lnSpcReduction="10000"/>
          </a:bodyPr>
          <a:lstStyle/>
          <a:p>
            <a:pPr>
              <a:buNone/>
            </a:pPr>
            <a:r>
              <a:rPr lang="ar-SA" dirty="0" smtClean="0">
                <a:latin typeface="Tahoma" pitchFamily="34" charset="0"/>
                <a:ea typeface="Tahoma" pitchFamily="34" charset="0"/>
                <a:cs typeface="Tahoma" pitchFamily="34" charset="0"/>
              </a:rPr>
              <a:t>يحتوي مول واحد من الحديد على عدد مساوي من الذرات الموجودة في مول واحد من الذهب. ويحتوي مول واحد من البنزين على عدد مساوي من الجزيئات الموجودة في مول واحد من الماء.</a:t>
            </a:r>
          </a:p>
          <a:p>
            <a:pPr>
              <a:buNone/>
            </a:pPr>
            <a:r>
              <a:rPr lang="ar-SA" dirty="0" smtClean="0">
                <a:latin typeface="Tahoma" pitchFamily="34" charset="0"/>
                <a:ea typeface="Tahoma" pitchFamily="34" charset="0"/>
                <a:cs typeface="Tahoma" pitchFamily="34" charset="0"/>
              </a:rPr>
              <a:t> كما أن عدد الذرات الموجودة في مول واحد من الحديد مساوي لعدد الجزيئات في مول واحد من الماء.</a:t>
            </a:r>
          </a:p>
          <a:p>
            <a:pPr algn="just">
              <a:buNone/>
            </a:pPr>
            <a:r>
              <a:rPr lang="ar-SA" dirty="0" smtClean="0">
                <a:latin typeface="Tahoma" pitchFamily="34" charset="0"/>
                <a:ea typeface="Tahoma" pitchFamily="34" charset="0"/>
                <a:cs typeface="Tahoma" pitchFamily="34" charset="0"/>
              </a:rPr>
              <a:t>عدد الجسيمات (عدد الذرات أو عدد الجزييئات) التي توجد في 1 مول من أي غازهو نفس العدد ويساوي عدد أفوجادرو =</a:t>
            </a:r>
          </a:p>
          <a:p>
            <a:pPr>
              <a:buNone/>
            </a:pPr>
            <a:endParaRPr lang="ar-SA" dirty="0">
              <a:latin typeface="Tahoma" pitchFamily="34" charset="0"/>
              <a:ea typeface="Tahoma" pitchFamily="34" charset="0"/>
              <a:cs typeface="Tahoma" pitchFamily="34" charset="0"/>
            </a:endParaRPr>
          </a:p>
        </p:txBody>
      </p:sp>
      <p:sp>
        <p:nvSpPr>
          <p:cNvPr id="286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86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8675" name="Picture 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71604" y="5500702"/>
            <a:ext cx="2867025" cy="4476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8675"/>
                                        </p:tgtEl>
                                        <p:attrNameLst>
                                          <p:attrName>style.visibility</p:attrName>
                                        </p:attrNameLst>
                                      </p:cBhvr>
                                      <p:to>
                                        <p:strVal val="visible"/>
                                      </p:to>
                                    </p:set>
                                    <p:animEffect transition="in" filter="blinds(horizontal)">
                                      <p:cBhvr>
                                        <p:cTn id="22" dur="500"/>
                                        <p:tgtEl>
                                          <p:spTgt spid="286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6318" y="142852"/>
            <a:ext cx="8153400" cy="990600"/>
          </a:xfrm>
        </p:spPr>
        <p:txBody>
          <a:bodyPr>
            <a:normAutofit/>
          </a:bodyPr>
          <a:lstStyle/>
          <a:p>
            <a:pPr algn="r"/>
            <a:r>
              <a:rPr lang="ar-SA" sz="3200" b="1" dirty="0" smtClean="0">
                <a:solidFill>
                  <a:schemeClr val="tx1"/>
                </a:solidFill>
                <a:latin typeface="Tahoma" pitchFamily="34" charset="0"/>
                <a:ea typeface="Tahoma" pitchFamily="34" charset="0"/>
                <a:cs typeface="Tahoma" pitchFamily="34" charset="0"/>
              </a:rPr>
              <a:t>المول وعدد أفوجادرو</a:t>
            </a:r>
            <a:endParaRPr lang="ar-SA" sz="3200" dirty="0"/>
          </a:p>
        </p:txBody>
      </p:sp>
      <p:sp>
        <p:nvSpPr>
          <p:cNvPr id="3" name="Content Placeholder 2"/>
          <p:cNvSpPr>
            <a:spLocks noGrp="1"/>
          </p:cNvSpPr>
          <p:nvPr>
            <p:ph sz="quarter" idx="1"/>
          </p:nvPr>
        </p:nvSpPr>
        <p:spPr/>
        <p:txBody>
          <a:bodyPr/>
          <a:lstStyle/>
          <a:p>
            <a:pPr>
              <a:buNone/>
            </a:pPr>
            <a:r>
              <a:rPr lang="ar-SA" dirty="0" smtClean="0">
                <a:latin typeface="Tahoma" pitchFamily="34" charset="0"/>
                <a:ea typeface="Tahoma" pitchFamily="34" charset="0"/>
                <a:cs typeface="Tahoma" pitchFamily="34" charset="0"/>
              </a:rPr>
              <a:t>لحساب كمية المادة أو عدد المولات تستخدم العلاقة الآتية</a:t>
            </a:r>
          </a:p>
          <a:p>
            <a:pPr>
              <a:buNone/>
            </a:pPr>
            <a:r>
              <a:rPr lang="ar-SA" dirty="0" smtClean="0">
                <a:latin typeface="Tahoma" pitchFamily="34" charset="0"/>
                <a:ea typeface="Tahoma" pitchFamily="34" charset="0"/>
                <a:cs typeface="Tahoma" pitchFamily="34" charset="0"/>
              </a:rPr>
              <a:t> </a:t>
            </a:r>
          </a:p>
          <a:p>
            <a:pPr>
              <a:buNone/>
            </a:pPr>
            <a:r>
              <a:rPr lang="ar-SA" dirty="0" smtClean="0">
                <a:latin typeface="Tahoma" pitchFamily="34" charset="0"/>
                <a:ea typeface="Tahoma" pitchFamily="34" charset="0"/>
                <a:cs typeface="Tahoma" pitchFamily="34" charset="0"/>
              </a:rPr>
              <a:t>حيث </a:t>
            </a:r>
            <a:r>
              <a:rPr lang="en-US" dirty="0" smtClean="0">
                <a:latin typeface="Tahoma" pitchFamily="34" charset="0"/>
                <a:ea typeface="Tahoma" pitchFamily="34" charset="0"/>
                <a:cs typeface="Tahoma" pitchFamily="34" charset="0"/>
              </a:rPr>
              <a:t>n  </a:t>
            </a:r>
            <a:r>
              <a:rPr lang="ar-SA" dirty="0" smtClean="0">
                <a:latin typeface="Tahoma" pitchFamily="34" charset="0"/>
                <a:ea typeface="Tahoma" pitchFamily="34" charset="0"/>
                <a:cs typeface="Tahoma" pitchFamily="34" charset="0"/>
              </a:rPr>
              <a:t> كمية المادة, </a:t>
            </a:r>
            <a:r>
              <a:rPr lang="en-US" dirty="0" smtClean="0">
                <a:latin typeface="Tahoma" pitchFamily="34" charset="0"/>
                <a:ea typeface="Tahoma" pitchFamily="34" charset="0"/>
                <a:cs typeface="Tahoma" pitchFamily="34" charset="0"/>
              </a:rPr>
              <a:t>m  </a:t>
            </a:r>
            <a:r>
              <a:rPr lang="ar-SA" dirty="0" smtClean="0">
                <a:latin typeface="Tahoma" pitchFamily="34" charset="0"/>
                <a:ea typeface="Tahoma" pitchFamily="34" charset="0"/>
                <a:cs typeface="Tahoma" pitchFamily="34" charset="0"/>
              </a:rPr>
              <a:t> كتلة المادة و </a:t>
            </a:r>
            <a:r>
              <a:rPr lang="en-US" dirty="0" smtClean="0">
                <a:latin typeface="Tahoma" pitchFamily="34" charset="0"/>
                <a:ea typeface="Tahoma" pitchFamily="34" charset="0"/>
                <a:cs typeface="Tahoma" pitchFamily="34" charset="0"/>
              </a:rPr>
              <a:t> M</a:t>
            </a:r>
            <a:r>
              <a:rPr lang="ar-SA" dirty="0" smtClean="0">
                <a:latin typeface="Tahoma" pitchFamily="34" charset="0"/>
                <a:ea typeface="Tahoma" pitchFamily="34" charset="0"/>
                <a:cs typeface="Tahoma" pitchFamily="34" charset="0"/>
              </a:rPr>
              <a:t>الكتلة المولية</a:t>
            </a:r>
            <a:endParaRPr lang="ar-SA" dirty="0">
              <a:latin typeface="Tahoma" pitchFamily="34" charset="0"/>
              <a:ea typeface="Tahoma" pitchFamily="34" charset="0"/>
              <a:cs typeface="Tahoma" pitchFamily="34" charset="0"/>
            </a:endParaRPr>
          </a:p>
        </p:txBody>
      </p:sp>
      <p:sp>
        <p:nvSpPr>
          <p:cNvPr id="276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pic>
        <p:nvPicPr>
          <p:cNvPr id="2764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143372" y="2285992"/>
            <a:ext cx="1028700" cy="733425"/>
          </a:xfrm>
          <a:prstGeom prst="rect">
            <a:avLst/>
          </a:prstGeom>
          <a:noFill/>
        </p:spPr>
      </p:pic>
      <p:graphicFrame>
        <p:nvGraphicFramePr>
          <p:cNvPr id="6" name="Table 5"/>
          <p:cNvGraphicFramePr>
            <a:graphicFrameLocks noGrp="1"/>
          </p:cNvGraphicFramePr>
          <p:nvPr/>
        </p:nvGraphicFramePr>
        <p:xfrm>
          <a:off x="928662" y="4357694"/>
          <a:ext cx="6786611" cy="1785950"/>
        </p:xfrm>
        <a:graphic>
          <a:graphicData uri="http://schemas.openxmlformats.org/drawingml/2006/table">
            <a:tbl>
              <a:tblPr rtl="1"/>
              <a:tblGrid>
                <a:gridCol w="1092186"/>
                <a:gridCol w="707256"/>
                <a:gridCol w="707256"/>
                <a:gridCol w="707256"/>
                <a:gridCol w="707256"/>
                <a:gridCol w="743633"/>
                <a:gridCol w="707256"/>
                <a:gridCol w="707256"/>
                <a:gridCol w="707256"/>
              </a:tblGrid>
              <a:tr h="794902">
                <a:tc>
                  <a:txBody>
                    <a:bodyPr/>
                    <a:lstStyle/>
                    <a:p>
                      <a:pPr algn="ctr" rtl="1">
                        <a:lnSpc>
                          <a:spcPct val="150000"/>
                        </a:lnSpc>
                        <a:spcAft>
                          <a:spcPts val="0"/>
                        </a:spcAft>
                      </a:pPr>
                      <a:r>
                        <a:rPr lang="ar-SA" sz="1200" b="1" dirty="0">
                          <a:solidFill>
                            <a:srgbClr val="000000"/>
                          </a:solidFill>
                          <a:latin typeface="Calibri"/>
                          <a:ea typeface="Times New Roman"/>
                          <a:cs typeface="Times New Roman"/>
                        </a:rPr>
                        <a:t>الغاز</a:t>
                      </a:r>
                      <a:endParaRPr lang="en-US" sz="11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50000"/>
                        </a:lnSpc>
                        <a:spcBef>
                          <a:spcPts val="1200"/>
                        </a:spcBef>
                        <a:spcAft>
                          <a:spcPts val="1200"/>
                        </a:spcAft>
                      </a:pPr>
                      <a:r>
                        <a:rPr lang="en-US" sz="1200">
                          <a:solidFill>
                            <a:srgbClr val="000000"/>
                          </a:solidFill>
                          <a:latin typeface="Times New Roman"/>
                          <a:ea typeface="Times New Roman"/>
                          <a:cs typeface="Arial"/>
                        </a:rPr>
                        <a:t>H</a:t>
                      </a:r>
                      <a:r>
                        <a:rPr lang="en-US" sz="1200" baseline="-25000">
                          <a:solidFill>
                            <a:srgbClr val="000000"/>
                          </a:solidFill>
                          <a:latin typeface="Times New Roman"/>
                          <a:ea typeface="Times New Roman"/>
                          <a:cs typeface="Arial"/>
                        </a:rPr>
                        <a:t>2</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Bef>
                          <a:spcPts val="1200"/>
                        </a:spcBef>
                        <a:spcAft>
                          <a:spcPts val="1200"/>
                        </a:spcAft>
                      </a:pPr>
                      <a:r>
                        <a:rPr lang="en-US" sz="1200" dirty="0">
                          <a:solidFill>
                            <a:srgbClr val="000000"/>
                          </a:solidFill>
                          <a:latin typeface="Times New Roman"/>
                          <a:ea typeface="Times New Roman"/>
                          <a:cs typeface="Arial"/>
                        </a:rPr>
                        <a:t>He</a:t>
                      </a:r>
                      <a:endParaRPr lang="en-US" sz="11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50000"/>
                        </a:lnSpc>
                        <a:spcBef>
                          <a:spcPts val="1200"/>
                        </a:spcBef>
                        <a:spcAft>
                          <a:spcPts val="1200"/>
                        </a:spcAft>
                      </a:pPr>
                      <a:r>
                        <a:rPr lang="en-US" sz="1200">
                          <a:solidFill>
                            <a:srgbClr val="000000"/>
                          </a:solidFill>
                          <a:latin typeface="Times New Roman"/>
                          <a:ea typeface="Times New Roman"/>
                          <a:cs typeface="Arial"/>
                        </a:rPr>
                        <a:t>H</a:t>
                      </a:r>
                      <a:r>
                        <a:rPr lang="en-US" sz="1200" baseline="-25000">
                          <a:solidFill>
                            <a:srgbClr val="000000"/>
                          </a:solidFill>
                          <a:latin typeface="Times New Roman"/>
                          <a:ea typeface="Times New Roman"/>
                          <a:cs typeface="Arial"/>
                        </a:rPr>
                        <a:t>2</a:t>
                      </a:r>
                      <a:r>
                        <a:rPr lang="en-US" sz="1200">
                          <a:solidFill>
                            <a:srgbClr val="000000"/>
                          </a:solidFill>
                          <a:latin typeface="Times New Roman"/>
                          <a:ea typeface="Times New Roman"/>
                          <a:cs typeface="Arial"/>
                        </a:rPr>
                        <a:t>O</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Bef>
                          <a:spcPts val="1200"/>
                        </a:spcBef>
                        <a:spcAft>
                          <a:spcPts val="1200"/>
                        </a:spcAft>
                      </a:pPr>
                      <a:r>
                        <a:rPr lang="en-US" sz="1200">
                          <a:solidFill>
                            <a:srgbClr val="000000"/>
                          </a:solidFill>
                          <a:latin typeface="Times New Roman"/>
                          <a:ea typeface="Times New Roman"/>
                          <a:cs typeface="Arial"/>
                        </a:rPr>
                        <a:t>Ne</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50000"/>
                        </a:lnSpc>
                        <a:spcBef>
                          <a:spcPts val="1200"/>
                        </a:spcBef>
                        <a:spcAft>
                          <a:spcPts val="1200"/>
                        </a:spcAft>
                      </a:pPr>
                      <a:r>
                        <a:rPr lang="en-US" sz="1200">
                          <a:solidFill>
                            <a:srgbClr val="000000"/>
                          </a:solidFill>
                          <a:latin typeface="Times New Roman"/>
                          <a:ea typeface="Times New Roman"/>
                          <a:cs typeface="Arial"/>
                        </a:rPr>
                        <a:t>N</a:t>
                      </a:r>
                      <a:r>
                        <a:rPr lang="en-US" sz="1200" baseline="-25000">
                          <a:solidFill>
                            <a:srgbClr val="000000"/>
                          </a:solidFill>
                          <a:latin typeface="Times New Roman"/>
                          <a:ea typeface="Times New Roman"/>
                          <a:cs typeface="Arial"/>
                        </a:rPr>
                        <a:t>2</a:t>
                      </a:r>
                      <a:r>
                        <a:rPr lang="en-US" sz="1200">
                          <a:solidFill>
                            <a:srgbClr val="000000"/>
                          </a:solidFill>
                          <a:latin typeface="Times New Roman"/>
                          <a:ea typeface="Times New Roman"/>
                          <a:cs typeface="Arial"/>
                        </a:rPr>
                        <a:t>/CO</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Bef>
                          <a:spcPts val="1200"/>
                        </a:spcBef>
                        <a:spcAft>
                          <a:spcPts val="1200"/>
                        </a:spcAft>
                      </a:pPr>
                      <a:r>
                        <a:rPr lang="en-US" sz="1200">
                          <a:solidFill>
                            <a:srgbClr val="000000"/>
                          </a:solidFill>
                          <a:latin typeface="Times New Roman"/>
                          <a:ea typeface="Times New Roman"/>
                          <a:cs typeface="Arial"/>
                        </a:rPr>
                        <a:t>NO</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50000"/>
                        </a:lnSpc>
                        <a:spcBef>
                          <a:spcPts val="1200"/>
                        </a:spcBef>
                        <a:spcAft>
                          <a:spcPts val="1200"/>
                        </a:spcAft>
                      </a:pPr>
                      <a:r>
                        <a:rPr lang="en-US" sz="1200">
                          <a:solidFill>
                            <a:srgbClr val="000000"/>
                          </a:solidFill>
                          <a:latin typeface="Times New Roman"/>
                          <a:ea typeface="Times New Roman"/>
                          <a:cs typeface="Arial"/>
                        </a:rPr>
                        <a:t>CO</a:t>
                      </a:r>
                      <a:r>
                        <a:rPr lang="en-US" sz="1200" baseline="-25000">
                          <a:solidFill>
                            <a:srgbClr val="000000"/>
                          </a:solidFill>
                          <a:latin typeface="Times New Roman"/>
                          <a:ea typeface="Times New Roman"/>
                          <a:cs typeface="Arial"/>
                        </a:rPr>
                        <a:t>2</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Bef>
                          <a:spcPts val="1200"/>
                        </a:spcBef>
                        <a:spcAft>
                          <a:spcPts val="1200"/>
                        </a:spcAft>
                      </a:pPr>
                      <a:r>
                        <a:rPr lang="en-US" sz="1200">
                          <a:solidFill>
                            <a:srgbClr val="000000"/>
                          </a:solidFill>
                          <a:latin typeface="Times New Roman"/>
                          <a:ea typeface="Times New Roman"/>
                          <a:cs typeface="Arial"/>
                        </a:rPr>
                        <a:t>SO</a:t>
                      </a:r>
                      <a:r>
                        <a:rPr lang="en-US" sz="1200" baseline="-25000">
                          <a:solidFill>
                            <a:srgbClr val="000000"/>
                          </a:solidFill>
                          <a:latin typeface="Times New Roman"/>
                          <a:ea typeface="Times New Roman"/>
                          <a:cs typeface="Arial"/>
                        </a:rPr>
                        <a:t>2</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991048">
                <a:tc>
                  <a:txBody>
                    <a:bodyPr/>
                    <a:lstStyle/>
                    <a:p>
                      <a:pPr algn="ctr" rtl="1">
                        <a:lnSpc>
                          <a:spcPct val="150000"/>
                        </a:lnSpc>
                        <a:spcAft>
                          <a:spcPts val="0"/>
                        </a:spcAft>
                      </a:pPr>
                      <a:r>
                        <a:rPr lang="ar-SA" sz="1200" b="1">
                          <a:latin typeface="Calibri"/>
                          <a:ea typeface="Times New Roman"/>
                          <a:cs typeface="Times New Roman"/>
                        </a:rPr>
                        <a:t>الكتلة المولية (</a:t>
                      </a:r>
                      <a:r>
                        <a:rPr lang="en-US" sz="1200" b="1">
                          <a:latin typeface="Times New Roman"/>
                          <a:ea typeface="Times New Roman"/>
                          <a:cs typeface="Arial"/>
                        </a:rPr>
                        <a:t>g/mol</a:t>
                      </a:r>
                      <a:r>
                        <a:rPr lang="ar-SA" sz="1200" b="1">
                          <a:latin typeface="Calibri"/>
                          <a:ea typeface="Times New Roman"/>
                          <a:cs typeface="Times New Roman"/>
                        </a:rPr>
                        <a:t>)</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50000"/>
                        </a:lnSpc>
                        <a:spcAft>
                          <a:spcPts val="0"/>
                        </a:spcAft>
                      </a:pPr>
                      <a:r>
                        <a:rPr lang="en-US" sz="1200">
                          <a:latin typeface="Times New Roman"/>
                          <a:ea typeface="Times New Roman"/>
                          <a:cs typeface="Arial"/>
                        </a:rPr>
                        <a:t>2.02</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cs typeface="Arial"/>
                        </a:rPr>
                        <a:t>4.0</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50000"/>
                        </a:lnSpc>
                        <a:spcAft>
                          <a:spcPts val="0"/>
                        </a:spcAft>
                      </a:pPr>
                      <a:r>
                        <a:rPr lang="en-US" sz="1200">
                          <a:latin typeface="Times New Roman"/>
                          <a:ea typeface="Times New Roman"/>
                          <a:cs typeface="Arial"/>
                        </a:rPr>
                        <a:t>18</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cs typeface="Arial"/>
                        </a:rPr>
                        <a:t>20.1</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50000"/>
                        </a:lnSpc>
                        <a:spcAft>
                          <a:spcPts val="0"/>
                        </a:spcAft>
                      </a:pPr>
                      <a:r>
                        <a:rPr lang="en-US" sz="1200">
                          <a:latin typeface="Times New Roman"/>
                          <a:ea typeface="Times New Roman"/>
                          <a:cs typeface="Arial"/>
                        </a:rPr>
                        <a:t>28</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a:latin typeface="Times New Roman"/>
                          <a:ea typeface="Times New Roman"/>
                          <a:cs typeface="Arial"/>
                        </a:rPr>
                        <a:t>30</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a:lnSpc>
                          <a:spcPct val="150000"/>
                        </a:lnSpc>
                        <a:spcAft>
                          <a:spcPts val="0"/>
                        </a:spcAft>
                      </a:pPr>
                      <a:r>
                        <a:rPr lang="en-US" sz="1200">
                          <a:latin typeface="Times New Roman"/>
                          <a:ea typeface="Times New Roman"/>
                          <a:cs typeface="Arial"/>
                        </a:rPr>
                        <a:t>44</a:t>
                      </a:r>
                      <a:endParaRPr lang="en-US" sz="110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50000"/>
                        </a:lnSpc>
                        <a:spcAft>
                          <a:spcPts val="0"/>
                        </a:spcAft>
                      </a:pPr>
                      <a:r>
                        <a:rPr lang="en-US" sz="1200" dirty="0">
                          <a:latin typeface="Times New Roman"/>
                          <a:ea typeface="Times New Roman"/>
                          <a:cs typeface="Arial"/>
                        </a:rPr>
                        <a:t>48</a:t>
                      </a:r>
                      <a:endParaRPr lang="en-US" sz="11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7649"/>
                                        </p:tgtEl>
                                        <p:attrNameLst>
                                          <p:attrName>style.visibility</p:attrName>
                                        </p:attrNameLst>
                                      </p:cBhvr>
                                      <p:to>
                                        <p:strVal val="visible"/>
                                      </p:to>
                                    </p:set>
                                    <p:animEffect transition="in" filter="checkerboard(across)">
                                      <p:cBhvr>
                                        <p:cTn id="12" dur="500"/>
                                        <p:tgtEl>
                                          <p:spTgt spid="2764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amond(in)">
                                      <p:cBhvr>
                                        <p:cTn id="2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188640"/>
            <a:ext cx="8153400" cy="990600"/>
          </a:xfrm>
        </p:spPr>
        <p:txBody>
          <a:bodyPr>
            <a:normAutofit/>
          </a:bodyPr>
          <a:lstStyle/>
          <a:p>
            <a:pPr algn="r"/>
            <a:r>
              <a:rPr lang="ar-SA" sz="3200" b="1" dirty="0" smtClean="0">
                <a:solidFill>
                  <a:schemeClr val="tx1"/>
                </a:solidFill>
                <a:latin typeface="Tahoma" pitchFamily="34" charset="0"/>
                <a:ea typeface="Tahoma" pitchFamily="34" charset="0"/>
                <a:cs typeface="Tahoma" pitchFamily="34" charset="0"/>
              </a:rPr>
              <a:t>قوانين ال</a:t>
            </a:r>
            <a:r>
              <a:rPr lang="ar-EG" sz="3200" b="1" dirty="0" smtClean="0">
                <a:solidFill>
                  <a:schemeClr val="tx1"/>
                </a:solidFill>
                <a:latin typeface="Tahoma" pitchFamily="34" charset="0"/>
                <a:ea typeface="Tahoma" pitchFamily="34" charset="0"/>
                <a:cs typeface="Tahoma" pitchFamily="34" charset="0"/>
              </a:rPr>
              <a:t>غازات</a:t>
            </a:r>
            <a:endParaRPr lang="ar-SA" sz="3200" dirty="0">
              <a:solidFill>
                <a:schemeClr val="tx1"/>
              </a:solidFill>
              <a:latin typeface="Tahoma" pitchFamily="34" charset="0"/>
              <a:ea typeface="Tahoma" pitchFamily="34" charset="0"/>
              <a:cs typeface="Tahoma" pitchFamily="34" charset="0"/>
            </a:endParaRPr>
          </a:p>
        </p:txBody>
      </p:sp>
      <p:graphicFrame>
        <p:nvGraphicFramePr>
          <p:cNvPr id="4" name="Content Placeholder 3"/>
          <p:cNvGraphicFramePr>
            <a:graphicFrameLocks noGrp="1"/>
          </p:cNvGraphicFramePr>
          <p:nvPr>
            <p:ph sz="quarter" idx="1"/>
          </p:nvPr>
        </p:nvGraphicFramePr>
        <p:xfrm>
          <a:off x="1403648" y="1916832"/>
          <a:ext cx="6624736"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1088" y="116632"/>
            <a:ext cx="8153400" cy="990600"/>
          </a:xfrm>
        </p:spPr>
        <p:txBody>
          <a:bodyPr>
            <a:normAutofit/>
          </a:bodyPr>
          <a:lstStyle/>
          <a:p>
            <a:pPr algn="r"/>
            <a:r>
              <a:rPr lang="ar-SA" sz="3200" b="1" dirty="0" smtClean="0">
                <a:solidFill>
                  <a:schemeClr val="tx1"/>
                </a:solidFill>
                <a:latin typeface="Tahoma" pitchFamily="34" charset="0"/>
                <a:ea typeface="Tahoma" pitchFamily="34" charset="0"/>
                <a:cs typeface="Tahoma" pitchFamily="34" charset="0"/>
              </a:rPr>
              <a:t>قانون بويل</a:t>
            </a:r>
            <a:endParaRPr lang="ar-SA" sz="3200" dirty="0">
              <a:solidFill>
                <a:schemeClr val="tx1"/>
              </a:solidFill>
              <a:latin typeface="Tahoma" pitchFamily="34" charset="0"/>
              <a:ea typeface="Tahoma" pitchFamily="34" charset="0"/>
              <a:cs typeface="Tahoma" pitchFamily="34" charset="0"/>
            </a:endParaRPr>
          </a:p>
        </p:txBody>
      </p:sp>
      <p:sp>
        <p:nvSpPr>
          <p:cNvPr id="3" name="Content Placeholder 2"/>
          <p:cNvSpPr>
            <a:spLocks noGrp="1"/>
          </p:cNvSpPr>
          <p:nvPr>
            <p:ph sz="quarter" idx="1"/>
          </p:nvPr>
        </p:nvSpPr>
        <p:spPr>
          <a:xfrm>
            <a:off x="612648" y="1600200"/>
            <a:ext cx="8153400" cy="2114552"/>
          </a:xfrm>
        </p:spPr>
        <p:txBody>
          <a:bodyPr>
            <a:normAutofit/>
          </a:bodyPr>
          <a:lstStyle/>
          <a:p>
            <a:pPr algn="ctr">
              <a:buNone/>
            </a:pPr>
            <a:r>
              <a:rPr lang="ar-SA" sz="2400" b="1" dirty="0" smtClean="0">
                <a:latin typeface="Tahoma" pitchFamily="34" charset="0"/>
                <a:ea typeface="Tahoma" pitchFamily="34" charset="0"/>
                <a:cs typeface="Tahoma" pitchFamily="34" charset="0"/>
              </a:rPr>
              <a:t>العلاقة بين الحجم و الضغط</a:t>
            </a:r>
          </a:p>
          <a:p>
            <a:pPr>
              <a:buNone/>
            </a:pPr>
            <a:endParaRPr lang="ar-SA" sz="2400" b="1" dirty="0" smtClean="0">
              <a:solidFill>
                <a:srgbClr val="FF0000"/>
              </a:solidFill>
              <a:latin typeface="Tahoma" pitchFamily="34" charset="0"/>
              <a:ea typeface="Tahoma" pitchFamily="34" charset="0"/>
              <a:cs typeface="Tahoma" pitchFamily="34" charset="0"/>
            </a:endParaRPr>
          </a:p>
          <a:p>
            <a:pPr>
              <a:buNone/>
            </a:pPr>
            <a:r>
              <a:rPr lang="ar-SA" sz="2400" b="1" dirty="0" smtClean="0">
                <a:solidFill>
                  <a:srgbClr val="FF0000"/>
                </a:solidFill>
                <a:latin typeface="Tahoma" pitchFamily="34" charset="0"/>
                <a:ea typeface="Tahoma" pitchFamily="34" charset="0"/>
                <a:cs typeface="Tahoma" pitchFamily="34" charset="0"/>
              </a:rPr>
              <a:t>عند درجة حرارة معينة فإن ضغط كمية من غاز ما يتناسب عكسيا مع حجم تلك الكمية</a:t>
            </a:r>
          </a:p>
          <a:p>
            <a:pPr>
              <a:buNone/>
            </a:pPr>
            <a:endParaRPr lang="ar-SA" sz="2400" b="1" i="1" dirty="0" smtClean="0">
              <a:latin typeface="Tahoma" pitchFamily="34" charset="0"/>
              <a:ea typeface="Tahoma" pitchFamily="34" charset="0"/>
              <a:cs typeface="Tahoma" pitchFamily="34" charset="0"/>
            </a:endParaRPr>
          </a:p>
          <a:p>
            <a:pPr>
              <a:buNone/>
            </a:pPr>
            <a:endParaRPr lang="ar-SA" sz="2400" dirty="0">
              <a:latin typeface="Tahoma" pitchFamily="34" charset="0"/>
              <a:ea typeface="Tahoma" pitchFamily="34" charset="0"/>
              <a:cs typeface="Tahoma" pitchFamily="34" charset="0"/>
            </a:endParaRPr>
          </a:p>
        </p:txBody>
      </p:sp>
      <p:sp>
        <p:nvSpPr>
          <p:cNvPr id="286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8677" name="Rectangle 5"/>
          <p:cNvSpPr>
            <a:spLocks noChangeArrowheads="1"/>
          </p:cNvSpPr>
          <p:nvPr/>
        </p:nvSpPr>
        <p:spPr bwMode="auto">
          <a:xfrm>
            <a:off x="0" y="908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678" name="Rectangle 6"/>
          <p:cNvSpPr>
            <a:spLocks noChangeArrowheads="1"/>
          </p:cNvSpPr>
          <p:nvPr/>
        </p:nvSpPr>
        <p:spPr bwMode="auto">
          <a:xfrm>
            <a:off x="0" y="1298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1400" b="0" i="1"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28681" name="Picture 9"/>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143768" y="4286256"/>
            <a:ext cx="1076325" cy="533400"/>
          </a:xfrm>
          <a:prstGeom prst="rect">
            <a:avLst/>
          </a:prstGeom>
          <a:noFill/>
        </p:spPr>
      </p:pic>
      <p:pic>
        <p:nvPicPr>
          <p:cNvPr id="28680" name="Picture 8"/>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286644" y="5072074"/>
            <a:ext cx="942975" cy="533400"/>
          </a:xfrm>
          <a:prstGeom prst="rect">
            <a:avLst/>
          </a:prstGeom>
          <a:noFill/>
        </p:spPr>
      </p:pic>
      <p:pic>
        <p:nvPicPr>
          <p:cNvPr id="28679"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929454" y="5786454"/>
            <a:ext cx="1571625" cy="409575"/>
          </a:xfrm>
          <a:prstGeom prst="rect">
            <a:avLst/>
          </a:prstGeom>
          <a:noFill/>
        </p:spPr>
      </p:pic>
      <p:sp>
        <p:nvSpPr>
          <p:cNvPr id="28682"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pitchFamily="34" charset="0"/>
              <a:cs typeface="Arial" pitchFamily="34" charset="0"/>
            </a:endParaRPr>
          </a:p>
        </p:txBody>
      </p:sp>
      <p:sp>
        <p:nvSpPr>
          <p:cNvPr id="28683" name="Rectangle 11"/>
          <p:cNvSpPr>
            <a:spLocks noChangeArrowheads="1"/>
          </p:cNvSpPr>
          <p:nvPr/>
        </p:nvSpPr>
        <p:spPr bwMode="auto">
          <a:xfrm>
            <a:off x="0" y="10509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684" name="Rectangle 12"/>
          <p:cNvSpPr>
            <a:spLocks noChangeArrowheads="1"/>
          </p:cNvSpPr>
          <p:nvPr/>
        </p:nvSpPr>
        <p:spPr bwMode="auto">
          <a:xfrm>
            <a:off x="0" y="1584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2400" b="0" i="1"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685" name="Rectangle 13"/>
          <p:cNvSpPr>
            <a:spLocks noChangeArrowheads="1"/>
          </p:cNvSpPr>
          <p:nvPr/>
        </p:nvSpPr>
        <p:spPr bwMode="auto">
          <a:xfrm>
            <a:off x="0" y="1933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r>
              <a:rPr kumimoji="0" lang="en-US" sz="8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28687" name="Picture 15"/>
          <p:cNvPicPr>
            <a:picLocks noChangeAspect="1" noChangeArrowheads="1"/>
          </p:cNvPicPr>
          <p:nvPr/>
        </p:nvPicPr>
        <p:blipFill>
          <a:blip r:embed="rId5" cstate="print"/>
          <a:srcRect/>
          <a:stretch>
            <a:fillRect/>
          </a:stretch>
        </p:blipFill>
        <p:spPr bwMode="auto">
          <a:xfrm>
            <a:off x="3143240" y="4214818"/>
            <a:ext cx="2533650" cy="2019300"/>
          </a:xfrm>
          <a:prstGeom prst="rect">
            <a:avLst/>
          </a:prstGeom>
          <a:noFill/>
          <a:ln w="9525">
            <a:noFill/>
            <a:miter lim="800000"/>
            <a:headEnd/>
            <a:tailEnd/>
          </a:ln>
        </p:spPr>
      </p:pic>
      <p:pic>
        <p:nvPicPr>
          <p:cNvPr id="28688" name="Picture 16"/>
          <p:cNvPicPr>
            <a:picLocks noChangeAspect="1" noChangeArrowheads="1"/>
          </p:cNvPicPr>
          <p:nvPr/>
        </p:nvPicPr>
        <p:blipFill>
          <a:blip r:embed="rId6" cstate="print"/>
          <a:srcRect/>
          <a:stretch>
            <a:fillRect/>
          </a:stretch>
        </p:blipFill>
        <p:spPr bwMode="auto">
          <a:xfrm>
            <a:off x="214282" y="4143380"/>
            <a:ext cx="2514600" cy="2095500"/>
          </a:xfrm>
          <a:prstGeom prst="rect">
            <a:avLst/>
          </a:prstGeom>
          <a:noFill/>
          <a:ln w="9525">
            <a:noFill/>
            <a:miter lim="800000"/>
            <a:headEnd/>
            <a:tailEnd/>
          </a:ln>
        </p:spPr>
      </p:pic>
      <p:pic>
        <p:nvPicPr>
          <p:cNvPr id="16" name="Picture 2" descr="روبيرت بويل (1627–1691)"/>
          <p:cNvPicPr>
            <a:picLocks noChangeAspect="1" noChangeArrowheads="1"/>
          </p:cNvPicPr>
          <p:nvPr/>
        </p:nvPicPr>
        <p:blipFill>
          <a:blip r:embed="rId7"/>
          <a:srcRect/>
          <a:stretch>
            <a:fillRect/>
          </a:stretch>
        </p:blipFill>
        <p:spPr bwMode="auto">
          <a:xfrm>
            <a:off x="214282" y="142852"/>
            <a:ext cx="1714512" cy="21740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8681"/>
                                        </p:tgtEl>
                                        <p:attrNameLst>
                                          <p:attrName>style.visibility</p:attrName>
                                        </p:attrNameLst>
                                      </p:cBhvr>
                                      <p:to>
                                        <p:strVal val="visible"/>
                                      </p:to>
                                    </p:set>
                                    <p:animEffect transition="in" filter="box(in)">
                                      <p:cBhvr>
                                        <p:cTn id="17" dur="500"/>
                                        <p:tgtEl>
                                          <p:spTgt spid="28681"/>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28680"/>
                                        </p:tgtEl>
                                        <p:attrNameLst>
                                          <p:attrName>style.visibility</p:attrName>
                                        </p:attrNameLst>
                                      </p:cBhvr>
                                      <p:to>
                                        <p:strVal val="visible"/>
                                      </p:to>
                                    </p:set>
                                    <p:animEffect transition="in" filter="diamond(in)">
                                      <p:cBhvr>
                                        <p:cTn id="22" dur="500"/>
                                        <p:tgtEl>
                                          <p:spTgt spid="28680"/>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28679"/>
                                        </p:tgtEl>
                                        <p:attrNameLst>
                                          <p:attrName>style.visibility</p:attrName>
                                        </p:attrNameLst>
                                      </p:cBhvr>
                                      <p:to>
                                        <p:strVal val="visible"/>
                                      </p:to>
                                    </p:set>
                                    <p:animEffect transition="in" filter="diamond(in)">
                                      <p:cBhvr>
                                        <p:cTn id="27" dur="500"/>
                                        <p:tgtEl>
                                          <p:spTgt spid="28679"/>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28687"/>
                                        </p:tgtEl>
                                        <p:attrNameLst>
                                          <p:attrName>style.visibility</p:attrName>
                                        </p:attrNameLst>
                                      </p:cBhvr>
                                      <p:to>
                                        <p:strVal val="visible"/>
                                      </p:to>
                                    </p:set>
                                    <p:anim calcmode="lin" valueType="num">
                                      <p:cBhvr additive="base">
                                        <p:cTn id="32" dur="500" fill="hold"/>
                                        <p:tgtEl>
                                          <p:spTgt spid="28687"/>
                                        </p:tgtEl>
                                        <p:attrNameLst>
                                          <p:attrName>ppt_x</p:attrName>
                                        </p:attrNameLst>
                                      </p:cBhvr>
                                      <p:tavLst>
                                        <p:tav tm="0">
                                          <p:val>
                                            <p:strVal val="#ppt_x"/>
                                          </p:val>
                                        </p:tav>
                                        <p:tav tm="100000">
                                          <p:val>
                                            <p:strVal val="#ppt_x"/>
                                          </p:val>
                                        </p:tav>
                                      </p:tavLst>
                                    </p:anim>
                                    <p:anim calcmode="lin" valueType="num">
                                      <p:cBhvr additive="base">
                                        <p:cTn id="33" dur="500" fill="hold"/>
                                        <p:tgtEl>
                                          <p:spTgt spid="28687"/>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28688"/>
                                        </p:tgtEl>
                                        <p:attrNameLst>
                                          <p:attrName>style.visibility</p:attrName>
                                        </p:attrNameLst>
                                      </p:cBhvr>
                                      <p:to>
                                        <p:strVal val="visible"/>
                                      </p:to>
                                    </p:set>
                                    <p:anim calcmode="lin" valueType="num">
                                      <p:cBhvr additive="base">
                                        <p:cTn id="38" dur="500" fill="hold"/>
                                        <p:tgtEl>
                                          <p:spTgt spid="28688"/>
                                        </p:tgtEl>
                                        <p:attrNameLst>
                                          <p:attrName>ppt_x</p:attrName>
                                        </p:attrNameLst>
                                      </p:cBhvr>
                                      <p:tavLst>
                                        <p:tav tm="0">
                                          <p:val>
                                            <p:strVal val="#ppt_x"/>
                                          </p:val>
                                        </p:tav>
                                        <p:tav tm="100000">
                                          <p:val>
                                            <p:strVal val="#ppt_x"/>
                                          </p:val>
                                        </p:tav>
                                      </p:tavLst>
                                    </p:anim>
                                    <p:anim calcmode="lin" valueType="num">
                                      <p:cBhvr additive="base">
                                        <p:cTn id="39" dur="500" fill="hold"/>
                                        <p:tgtEl>
                                          <p:spTgt spid="2868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12648" y="228600"/>
            <a:ext cx="8153400" cy="771508"/>
          </a:xfrm>
        </p:spPr>
        <p:txBody>
          <a:bodyPr>
            <a:normAutofit/>
          </a:bodyPr>
          <a:lstStyle/>
          <a:p>
            <a:pPr algn="r"/>
            <a:r>
              <a:rPr lang="ar-SA" sz="3200" b="1" dirty="0" smtClean="0">
                <a:solidFill>
                  <a:schemeClr val="tx1"/>
                </a:solidFill>
                <a:latin typeface="Tahoma" pitchFamily="34" charset="0"/>
                <a:ea typeface="Tahoma" pitchFamily="34" charset="0"/>
                <a:cs typeface="Tahoma" pitchFamily="34" charset="0"/>
              </a:rPr>
              <a:t>امثلة محلولة</a:t>
            </a:r>
            <a:endParaRPr lang="ar-SA" sz="3200" b="1" dirty="0">
              <a:solidFill>
                <a:schemeClr val="tx1"/>
              </a:solidFill>
              <a:latin typeface="Tahoma" pitchFamily="34" charset="0"/>
              <a:ea typeface="Tahoma" pitchFamily="34" charset="0"/>
              <a:cs typeface="Tahoma" pitchFamily="34" charset="0"/>
            </a:endParaRPr>
          </a:p>
        </p:txBody>
      </p:sp>
      <p:pic>
        <p:nvPicPr>
          <p:cNvPr id="1026" name="Picture 2"/>
          <p:cNvPicPr>
            <a:picLocks noChangeAspect="1" noChangeArrowheads="1"/>
          </p:cNvPicPr>
          <p:nvPr/>
        </p:nvPicPr>
        <p:blipFill>
          <a:blip r:embed="rId2"/>
          <a:srcRect/>
          <a:stretch>
            <a:fillRect/>
          </a:stretch>
        </p:blipFill>
        <p:spPr bwMode="auto">
          <a:xfrm>
            <a:off x="428596" y="1285860"/>
            <a:ext cx="8322266" cy="2714644"/>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8072462" y="4214818"/>
            <a:ext cx="657225" cy="428625"/>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2120038" y="4786322"/>
            <a:ext cx="6185748" cy="1500198"/>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Horizontal)">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barn(inHorizontal)">
                                      <p:cBhvr>
                                        <p:cTn id="12" dur="500"/>
                                        <p:tgtEl>
                                          <p:spTgt spid="1027"/>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1028"/>
                                        </p:tgtEl>
                                        <p:attrNameLst>
                                          <p:attrName>style.visibility</p:attrName>
                                        </p:attrNameLst>
                                      </p:cBhvr>
                                      <p:to>
                                        <p:strVal val="visible"/>
                                      </p:to>
                                    </p:set>
                                    <p:animEffect transition="in" filter="strips(downLeft)">
                                      <p:cBhvr>
                                        <p:cTn id="17"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srcRect/>
          <a:stretch>
            <a:fillRect/>
          </a:stretch>
        </p:blipFill>
        <p:spPr bwMode="auto">
          <a:xfrm>
            <a:off x="5214942" y="357166"/>
            <a:ext cx="3656390" cy="590551"/>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a:srcRect/>
          <a:stretch>
            <a:fillRect/>
          </a:stretch>
        </p:blipFill>
        <p:spPr bwMode="auto">
          <a:xfrm>
            <a:off x="556052" y="1643050"/>
            <a:ext cx="8411712" cy="1643074"/>
          </a:xfrm>
          <a:prstGeom prst="rect">
            <a:avLst/>
          </a:prstGeom>
          <a:noFill/>
          <a:ln w="9525">
            <a:noFill/>
            <a:miter lim="800000"/>
            <a:headEnd/>
            <a:tailEnd/>
          </a:ln>
          <a:effectLst/>
        </p:spPr>
      </p:pic>
      <p:pic>
        <p:nvPicPr>
          <p:cNvPr id="2053" name="Picture 5"/>
          <p:cNvPicPr>
            <a:picLocks noChangeAspect="1" noChangeArrowheads="1"/>
          </p:cNvPicPr>
          <p:nvPr/>
        </p:nvPicPr>
        <p:blipFill>
          <a:blip r:embed="rId4"/>
          <a:srcRect/>
          <a:stretch>
            <a:fillRect/>
          </a:stretch>
        </p:blipFill>
        <p:spPr bwMode="auto">
          <a:xfrm>
            <a:off x="2285984" y="3357562"/>
            <a:ext cx="6519865" cy="318435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strips(downLeft)">
                                      <p:cBhvr>
                                        <p:cTn id="7" dur="500"/>
                                        <p:tgtEl>
                                          <p:spTgt spid="205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2053"/>
                                        </p:tgtEl>
                                        <p:attrNameLst>
                                          <p:attrName>style.visibility</p:attrName>
                                        </p:attrNameLst>
                                      </p:cBhvr>
                                      <p:to>
                                        <p:strVal val="visible"/>
                                      </p:to>
                                    </p:set>
                                    <p:animEffect transition="in" filter="barn(inHorizontal)">
                                      <p:cBhvr>
                                        <p:cTn id="12" dur="5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6318" y="142852"/>
            <a:ext cx="8153400" cy="990600"/>
          </a:xfrm>
        </p:spPr>
        <p:txBody>
          <a:bodyPr>
            <a:normAutofit/>
          </a:bodyPr>
          <a:lstStyle/>
          <a:p>
            <a:pPr algn="r"/>
            <a:r>
              <a:rPr lang="ar-SA" sz="3200" b="1" dirty="0" smtClean="0">
                <a:solidFill>
                  <a:schemeClr val="tx1"/>
                </a:solidFill>
                <a:latin typeface="Tahoma" pitchFamily="34" charset="0"/>
                <a:ea typeface="Tahoma" pitchFamily="34" charset="0"/>
                <a:cs typeface="Tahoma" pitchFamily="34" charset="0"/>
              </a:rPr>
              <a:t>قانون شارل</a:t>
            </a:r>
            <a:r>
              <a:rPr lang="en-US" sz="3200" b="1" dirty="0" smtClean="0">
                <a:solidFill>
                  <a:schemeClr val="tx1"/>
                </a:solidFill>
                <a:latin typeface="Tahoma" pitchFamily="34" charset="0"/>
                <a:ea typeface="Tahoma" pitchFamily="34" charset="0"/>
                <a:cs typeface="Tahoma" pitchFamily="34" charset="0"/>
              </a:rPr>
              <a:t> </a:t>
            </a:r>
            <a:endParaRPr lang="ar-SA" sz="3200" dirty="0">
              <a:solidFill>
                <a:schemeClr val="tx1"/>
              </a:solidFill>
              <a:latin typeface="Tahoma" pitchFamily="34" charset="0"/>
              <a:ea typeface="Tahoma" pitchFamily="34" charset="0"/>
              <a:cs typeface="Tahoma" pitchFamily="34" charset="0"/>
            </a:endParaRPr>
          </a:p>
        </p:txBody>
      </p:sp>
      <p:sp>
        <p:nvSpPr>
          <p:cNvPr id="3" name="Content Placeholder 2"/>
          <p:cNvSpPr>
            <a:spLocks noGrp="1"/>
          </p:cNvSpPr>
          <p:nvPr>
            <p:ph sz="quarter" idx="1"/>
          </p:nvPr>
        </p:nvSpPr>
        <p:spPr>
          <a:xfrm>
            <a:off x="357158" y="1600200"/>
            <a:ext cx="8408890" cy="4972072"/>
          </a:xfrm>
        </p:spPr>
        <p:txBody>
          <a:bodyPr>
            <a:normAutofit/>
          </a:bodyPr>
          <a:lstStyle/>
          <a:p>
            <a:pPr algn="ctr">
              <a:buNone/>
            </a:pPr>
            <a:r>
              <a:rPr lang="ar-SA" sz="2400" b="1" dirty="0" smtClean="0">
                <a:latin typeface="Tahoma" pitchFamily="34" charset="0"/>
                <a:ea typeface="Tahoma" pitchFamily="34" charset="0"/>
                <a:cs typeface="Tahoma" pitchFamily="34" charset="0"/>
              </a:rPr>
              <a:t>العلاقة بين الحجم ودرجة الحرارة</a:t>
            </a:r>
            <a:r>
              <a:rPr lang="en-US" sz="2400" b="1" dirty="0" smtClean="0">
                <a:latin typeface="Tahoma" pitchFamily="34" charset="0"/>
                <a:ea typeface="Tahoma" pitchFamily="34" charset="0"/>
                <a:cs typeface="Tahoma" pitchFamily="34" charset="0"/>
              </a:rPr>
              <a:t> </a:t>
            </a:r>
            <a:endParaRPr lang="ar-SA" sz="2400" b="1" dirty="0" smtClean="0">
              <a:latin typeface="Tahoma" pitchFamily="34" charset="0"/>
              <a:ea typeface="Tahoma" pitchFamily="34" charset="0"/>
              <a:cs typeface="Tahoma" pitchFamily="34" charset="0"/>
            </a:endParaRPr>
          </a:p>
          <a:p>
            <a:pPr>
              <a:buNone/>
            </a:pPr>
            <a:endParaRPr lang="ar-SA" sz="2400" b="1" dirty="0" smtClean="0">
              <a:solidFill>
                <a:srgbClr val="FF0000"/>
              </a:solidFill>
              <a:latin typeface="Tahoma" pitchFamily="34" charset="0"/>
              <a:ea typeface="Tahoma" pitchFamily="34" charset="0"/>
              <a:cs typeface="Tahoma" pitchFamily="34" charset="0"/>
            </a:endParaRPr>
          </a:p>
          <a:p>
            <a:pPr>
              <a:buNone/>
            </a:pPr>
            <a:r>
              <a:rPr lang="ar-SA" sz="2400" b="1" dirty="0" smtClean="0">
                <a:solidFill>
                  <a:srgbClr val="FF0000"/>
                </a:solidFill>
                <a:latin typeface="Tahoma" pitchFamily="34" charset="0"/>
                <a:ea typeface="Tahoma" pitchFamily="34" charset="0"/>
                <a:cs typeface="Tahoma" pitchFamily="34" charset="0"/>
              </a:rPr>
              <a:t>حجم كمية معينة من الغاز تحت ضغط ثابت تتغير طرديا مع درجة الحرارة</a:t>
            </a:r>
            <a:endParaRPr lang="ar-SA" sz="2400" dirty="0">
              <a:solidFill>
                <a:srgbClr val="FF0000"/>
              </a:solidFill>
              <a:latin typeface="Tahoma" pitchFamily="34" charset="0"/>
              <a:ea typeface="Tahoma" pitchFamily="34" charset="0"/>
              <a:cs typeface="Tahoma" pitchFamily="34" charset="0"/>
            </a:endParaRPr>
          </a:p>
        </p:txBody>
      </p:sp>
      <p:pic>
        <p:nvPicPr>
          <p:cNvPr id="4" name="Picture 3"/>
          <p:cNvPicPr/>
          <p:nvPr/>
        </p:nvPicPr>
        <p:blipFill>
          <a:blip r:embed="rId2"/>
          <a:srcRect/>
          <a:stretch>
            <a:fillRect/>
          </a:stretch>
        </p:blipFill>
        <p:spPr bwMode="auto">
          <a:xfrm>
            <a:off x="571472" y="3643314"/>
            <a:ext cx="3002445" cy="2492207"/>
          </a:xfrm>
          <a:prstGeom prst="rect">
            <a:avLst/>
          </a:prstGeom>
          <a:noFill/>
          <a:ln w="9525">
            <a:noFill/>
            <a:miter lim="800000"/>
            <a:headEnd/>
            <a:tailEnd/>
          </a:ln>
        </p:spPr>
      </p:pic>
      <p:pic>
        <p:nvPicPr>
          <p:cNvPr id="26626" name="Picture 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000760" y="4000504"/>
            <a:ext cx="781050" cy="619125"/>
          </a:xfrm>
          <a:prstGeom prst="rect">
            <a:avLst/>
          </a:prstGeom>
          <a:noFill/>
        </p:spPr>
      </p:pic>
      <p:pic>
        <p:nvPicPr>
          <p:cNvPr id="26625" name="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000760" y="5072074"/>
            <a:ext cx="914400" cy="666750"/>
          </a:xfrm>
          <a:prstGeom prst="rect">
            <a:avLst/>
          </a:prstGeom>
          <a:noFill/>
        </p:spPr>
      </p:pic>
      <p:sp>
        <p:nvSpPr>
          <p:cNvPr id="2662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6628" name="Rectangle 4"/>
          <p:cNvSpPr>
            <a:spLocks noChangeArrowheads="1"/>
          </p:cNvSpPr>
          <p:nvPr/>
        </p:nvSpPr>
        <p:spPr bwMode="auto">
          <a:xfrm>
            <a:off x="0" y="1076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0" y="1743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 name="Picture 2" descr="جاك شارل فرانسوا ستورم"/>
          <p:cNvPicPr>
            <a:picLocks noChangeAspect="1" noChangeArrowheads="1"/>
          </p:cNvPicPr>
          <p:nvPr/>
        </p:nvPicPr>
        <p:blipFill>
          <a:blip r:embed="rId5"/>
          <a:srcRect/>
          <a:stretch>
            <a:fillRect/>
          </a:stretch>
        </p:blipFill>
        <p:spPr bwMode="auto">
          <a:xfrm>
            <a:off x="357158" y="142852"/>
            <a:ext cx="1643074" cy="2092181"/>
          </a:xfrm>
          <a:prstGeom prst="rect">
            <a:avLst/>
          </a:prstGeom>
        </p:spPr>
        <p:style>
          <a:lnRef idx="2">
            <a:schemeClr val="dk1">
              <a:shade val="50000"/>
            </a:schemeClr>
          </a:lnRef>
          <a:fillRef idx="1">
            <a:schemeClr val="dk1"/>
          </a:fillRef>
          <a:effectRef idx="0">
            <a:schemeClr val="dk1"/>
          </a:effectRef>
          <a:fontRef idx="minor">
            <a:schemeClr val="lt1"/>
          </a:fontRef>
        </p:style>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amond(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6626"/>
                                        </p:tgtEl>
                                        <p:attrNameLst>
                                          <p:attrName>style.visibility</p:attrName>
                                        </p:attrNameLst>
                                      </p:cBhvr>
                                      <p:to>
                                        <p:strVal val="visible"/>
                                      </p:to>
                                    </p:set>
                                    <p:animEffect transition="in" filter="blinds(horizontal)">
                                      <p:cBhvr>
                                        <p:cTn id="17" dur="500"/>
                                        <p:tgtEl>
                                          <p:spTgt spid="26626"/>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26625"/>
                                        </p:tgtEl>
                                        <p:attrNameLst>
                                          <p:attrName>style.visibility</p:attrName>
                                        </p:attrNameLst>
                                      </p:cBhvr>
                                      <p:to>
                                        <p:strVal val="visible"/>
                                      </p:to>
                                    </p:set>
                                    <p:animEffect transition="in" filter="checkerboard(across)">
                                      <p:cBhvr>
                                        <p:cTn id="22" dur="500"/>
                                        <p:tgtEl>
                                          <p:spTgt spid="2662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linds(horizontal)">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5000628" y="357166"/>
            <a:ext cx="3857652" cy="650831"/>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a:srcRect/>
          <a:stretch>
            <a:fillRect/>
          </a:stretch>
        </p:blipFill>
        <p:spPr bwMode="auto">
          <a:xfrm>
            <a:off x="928662" y="1571612"/>
            <a:ext cx="7977189" cy="2084836"/>
          </a:xfrm>
          <a:prstGeom prst="rect">
            <a:avLst/>
          </a:prstGeom>
          <a:noFill/>
          <a:ln w="9525">
            <a:noFill/>
            <a:miter lim="800000"/>
            <a:headEnd/>
            <a:tailEnd/>
          </a:ln>
          <a:effectLst/>
        </p:spPr>
      </p:pic>
      <p:pic>
        <p:nvPicPr>
          <p:cNvPr id="3076" name="Picture 4"/>
          <p:cNvPicPr>
            <a:picLocks noChangeAspect="1" noChangeArrowheads="1"/>
          </p:cNvPicPr>
          <p:nvPr/>
        </p:nvPicPr>
        <p:blipFill>
          <a:blip r:embed="rId4"/>
          <a:srcRect/>
          <a:stretch>
            <a:fillRect/>
          </a:stretch>
        </p:blipFill>
        <p:spPr bwMode="auto">
          <a:xfrm>
            <a:off x="2500298" y="3776683"/>
            <a:ext cx="6396039" cy="267076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strips(downLeft)">
                                      <p:cBhvr>
                                        <p:cTn id="7" dur="500"/>
                                        <p:tgtEl>
                                          <p:spTgt spid="307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3076"/>
                                        </p:tgtEl>
                                        <p:attrNameLst>
                                          <p:attrName>style.visibility</p:attrName>
                                        </p:attrNameLst>
                                      </p:cBhvr>
                                      <p:to>
                                        <p:strVal val="visible"/>
                                      </p:to>
                                    </p:set>
                                    <p:animEffect transition="in" filter="barn(inHorizontal)">
                                      <p:cBhvr>
                                        <p:cTn id="12" dur="5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642910" y="1571612"/>
            <a:ext cx="8315328" cy="2159173"/>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a:srcRect/>
          <a:stretch>
            <a:fillRect/>
          </a:stretch>
        </p:blipFill>
        <p:spPr bwMode="auto">
          <a:xfrm>
            <a:off x="2050580" y="3929066"/>
            <a:ext cx="6793368" cy="2214578"/>
          </a:xfrm>
          <a:prstGeom prst="rect">
            <a:avLst/>
          </a:prstGeom>
          <a:noFill/>
          <a:ln w="9525">
            <a:noFill/>
            <a:miter lim="800000"/>
            <a:headEnd/>
            <a:tailEnd/>
          </a:ln>
          <a:effectLst/>
        </p:spPr>
      </p:pic>
      <p:pic>
        <p:nvPicPr>
          <p:cNvPr id="6" name="Picture 2"/>
          <p:cNvPicPr>
            <a:picLocks noChangeAspect="1" noChangeArrowheads="1"/>
          </p:cNvPicPr>
          <p:nvPr/>
        </p:nvPicPr>
        <p:blipFill>
          <a:blip r:embed="rId4"/>
          <a:srcRect/>
          <a:stretch>
            <a:fillRect/>
          </a:stretch>
        </p:blipFill>
        <p:spPr bwMode="auto">
          <a:xfrm>
            <a:off x="5000628" y="357166"/>
            <a:ext cx="3857652" cy="650831"/>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strips(downLeft)">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4099"/>
                                        </p:tgtEl>
                                        <p:attrNameLst>
                                          <p:attrName>style.visibility</p:attrName>
                                        </p:attrNameLst>
                                      </p:cBhvr>
                                      <p:to>
                                        <p:strVal val="visible"/>
                                      </p:to>
                                    </p:set>
                                    <p:animEffect transition="in" filter="barn(inHorizontal)">
                                      <p:cBhvr>
                                        <p:cTn id="12"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7756" y="142852"/>
            <a:ext cx="8153400" cy="990600"/>
          </a:xfrm>
        </p:spPr>
        <p:txBody>
          <a:bodyPr>
            <a:normAutofit/>
          </a:bodyPr>
          <a:lstStyle/>
          <a:p>
            <a:pPr algn="r"/>
            <a:r>
              <a:rPr lang="ar-SA" sz="3200" b="1" dirty="0" smtClean="0">
                <a:solidFill>
                  <a:schemeClr val="tx1"/>
                </a:solidFill>
                <a:latin typeface="Tahoma" pitchFamily="34" charset="0"/>
                <a:ea typeface="Tahoma" pitchFamily="34" charset="0"/>
                <a:cs typeface="Tahoma" pitchFamily="34" charset="0"/>
              </a:rPr>
              <a:t>قانون جاي لوساك</a:t>
            </a:r>
            <a:endParaRPr lang="ar-SA" sz="3200" dirty="0"/>
          </a:p>
        </p:txBody>
      </p:sp>
      <p:sp>
        <p:nvSpPr>
          <p:cNvPr id="3" name="Content Placeholder 2"/>
          <p:cNvSpPr>
            <a:spLocks noGrp="1"/>
          </p:cNvSpPr>
          <p:nvPr>
            <p:ph sz="quarter" idx="1"/>
          </p:nvPr>
        </p:nvSpPr>
        <p:spPr>
          <a:xfrm>
            <a:off x="612648" y="1600200"/>
            <a:ext cx="8153400" cy="1900238"/>
          </a:xfrm>
        </p:spPr>
        <p:txBody>
          <a:bodyPr/>
          <a:lstStyle/>
          <a:p>
            <a:pPr algn="ctr">
              <a:buNone/>
            </a:pPr>
            <a:r>
              <a:rPr lang="ar-SA" sz="2400" b="1" dirty="0" smtClean="0">
                <a:latin typeface="Tahoma" pitchFamily="34" charset="0"/>
                <a:ea typeface="Tahoma" pitchFamily="34" charset="0"/>
                <a:cs typeface="Tahoma" pitchFamily="34" charset="0"/>
              </a:rPr>
              <a:t>العلاقة بين الضغط ودرجة الحرارة </a:t>
            </a:r>
          </a:p>
          <a:p>
            <a:pPr algn="ctr">
              <a:buNone/>
            </a:pPr>
            <a:endParaRPr lang="ar-SA" sz="2400" b="1" i="1" dirty="0" smtClean="0">
              <a:latin typeface="Tahoma" pitchFamily="34" charset="0"/>
              <a:ea typeface="Tahoma" pitchFamily="34" charset="0"/>
              <a:cs typeface="Tahoma" pitchFamily="34" charset="0"/>
            </a:endParaRPr>
          </a:p>
          <a:p>
            <a:pPr>
              <a:buNone/>
            </a:pPr>
            <a:r>
              <a:rPr lang="ar-SA" sz="2400" b="1" dirty="0" smtClean="0">
                <a:solidFill>
                  <a:srgbClr val="FF0000"/>
                </a:solidFill>
                <a:latin typeface="Tahoma" pitchFamily="34" charset="0"/>
                <a:ea typeface="Tahoma" pitchFamily="34" charset="0"/>
                <a:cs typeface="Tahoma" pitchFamily="34" charset="0"/>
              </a:rPr>
              <a:t>عند ثبوت الحجم فإن ضغط كمية معينة من الغاز يتناسب طرديا مع درجة حرارتها المطلقة</a:t>
            </a:r>
            <a:endParaRPr lang="en-US" sz="2400" b="1" dirty="0" smtClean="0">
              <a:latin typeface="Tahoma" pitchFamily="34" charset="0"/>
              <a:ea typeface="Tahoma" pitchFamily="34" charset="0"/>
              <a:cs typeface="Tahoma" pitchFamily="34" charset="0"/>
            </a:endParaRPr>
          </a:p>
          <a:p>
            <a:pPr>
              <a:buNone/>
            </a:pPr>
            <a:endParaRPr lang="ar-SA" dirty="0">
              <a:latin typeface="Tahoma" pitchFamily="34" charset="0"/>
              <a:ea typeface="Tahoma" pitchFamily="34" charset="0"/>
              <a:cs typeface="Tahoma" pitchFamily="34" charset="0"/>
            </a:endParaRPr>
          </a:p>
        </p:txBody>
      </p:sp>
      <p:pic>
        <p:nvPicPr>
          <p:cNvPr id="24579" name="Picture 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5715008" y="3714752"/>
            <a:ext cx="809625" cy="447675"/>
          </a:xfrm>
          <a:prstGeom prst="rect">
            <a:avLst/>
          </a:prstGeom>
          <a:noFill/>
        </p:spPr>
      </p:pic>
      <p:pic>
        <p:nvPicPr>
          <p:cNvPr id="24578" name="Picture 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500694" y="4357694"/>
            <a:ext cx="1133475" cy="447675"/>
          </a:xfrm>
          <a:prstGeom prst="rect">
            <a:avLst/>
          </a:prstGeom>
          <a:noFill/>
        </p:spPr>
      </p:pic>
      <p:pic>
        <p:nvPicPr>
          <p:cNvPr id="24577" name="Picture 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500694" y="5000636"/>
            <a:ext cx="962025" cy="628650"/>
          </a:xfrm>
          <a:prstGeom prst="rect">
            <a:avLst/>
          </a:prstGeom>
          <a:noFill/>
        </p:spPr>
      </p:pic>
      <p:sp>
        <p:nvSpPr>
          <p:cNvPr id="2458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24581" name="Rectangle 5"/>
          <p:cNvSpPr>
            <a:spLocks noChangeArrowheads="1"/>
          </p:cNvSpPr>
          <p:nvPr/>
        </p:nvSpPr>
        <p:spPr bwMode="auto">
          <a:xfrm>
            <a:off x="57150" y="965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ar-SA" sz="2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582" name="Rectangle 6"/>
          <p:cNvSpPr>
            <a:spLocks noChangeArrowheads="1"/>
          </p:cNvSpPr>
          <p:nvPr/>
        </p:nvSpPr>
        <p:spPr bwMode="auto">
          <a:xfrm>
            <a:off x="0" y="1412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1" eaLnBrk="1" fontAlgn="base" latinLnBrk="0" hangingPunct="1">
              <a:lnSpc>
                <a:spcPct val="100000"/>
              </a:lnSpc>
              <a:spcBef>
                <a:spcPct val="0"/>
              </a:spcBef>
              <a:spcAft>
                <a:spcPct val="0"/>
              </a:spcAft>
              <a:buClrTx/>
              <a:buSzTx/>
              <a:buFontTx/>
              <a:buNone/>
              <a:tabLst/>
            </a:pPr>
            <a:r>
              <a:rPr kumimoji="0" lang="en-US" sz="2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r>
              <a:rPr kumimoji="0" lang="ar-SA" sz="2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583" name="Rectangle 7"/>
          <p:cNvSpPr>
            <a:spLocks noChangeArrowheads="1"/>
          </p:cNvSpPr>
          <p:nvPr/>
        </p:nvSpPr>
        <p:spPr bwMode="auto">
          <a:xfrm>
            <a:off x="0" y="1981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5943600" algn="r"/>
              </a:tabLst>
            </a:pPr>
            <a:r>
              <a:rPr kumimoji="0" lang="en-US" sz="26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1" name="Picture 10"/>
          <p:cNvPicPr/>
          <p:nvPr/>
        </p:nvPicPr>
        <p:blipFill>
          <a:blip r:embed="rId5"/>
          <a:srcRect/>
          <a:stretch>
            <a:fillRect/>
          </a:stretch>
        </p:blipFill>
        <p:spPr bwMode="auto">
          <a:xfrm>
            <a:off x="428596" y="3429000"/>
            <a:ext cx="2882265" cy="2395220"/>
          </a:xfrm>
          <a:prstGeom prst="rect">
            <a:avLst/>
          </a:prstGeom>
          <a:noFill/>
          <a:ln w="9525">
            <a:noFill/>
            <a:miter lim="800000"/>
            <a:headEnd/>
            <a:tailEnd/>
          </a:ln>
        </p:spPr>
      </p:pic>
      <p:pic>
        <p:nvPicPr>
          <p:cNvPr id="12" name="Picture 1" descr="Joseph Louis Gay-Lussac"/>
          <p:cNvPicPr>
            <a:picLocks noChangeAspect="1" noChangeArrowheads="1"/>
          </p:cNvPicPr>
          <p:nvPr/>
        </p:nvPicPr>
        <p:blipFill>
          <a:blip r:embed="rId6"/>
          <a:srcRect/>
          <a:stretch>
            <a:fillRect/>
          </a:stretch>
        </p:blipFill>
        <p:spPr bwMode="auto">
          <a:xfrm>
            <a:off x="285720" y="214290"/>
            <a:ext cx="1615120" cy="1857388"/>
          </a:xfrm>
          <a:prstGeom prst="rect">
            <a:avLst/>
          </a:prstGeom>
        </p:spPr>
        <p:style>
          <a:lnRef idx="1">
            <a:schemeClr val="dk1"/>
          </a:lnRef>
          <a:fillRef idx="3">
            <a:schemeClr val="dk1"/>
          </a:fillRef>
          <a:effectRef idx="2">
            <a:schemeClr val="dk1"/>
          </a:effectRef>
          <a:fontRef idx="minor">
            <a:schemeClr val="lt1"/>
          </a:fontRef>
        </p:style>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4579"/>
                                        </p:tgtEl>
                                        <p:attrNameLst>
                                          <p:attrName>style.visibility</p:attrName>
                                        </p:attrNameLst>
                                      </p:cBhvr>
                                      <p:to>
                                        <p:strVal val="visible"/>
                                      </p:to>
                                    </p:set>
                                    <p:animEffect transition="in" filter="blinds(horizontal)">
                                      <p:cBhvr>
                                        <p:cTn id="17" dur="500"/>
                                        <p:tgtEl>
                                          <p:spTgt spid="24579"/>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24578"/>
                                        </p:tgtEl>
                                        <p:attrNameLst>
                                          <p:attrName>style.visibility</p:attrName>
                                        </p:attrNameLst>
                                      </p:cBhvr>
                                      <p:to>
                                        <p:strVal val="visible"/>
                                      </p:to>
                                    </p:set>
                                    <p:animEffect transition="in" filter="checkerboard(across)">
                                      <p:cBhvr>
                                        <p:cTn id="22" dur="500"/>
                                        <p:tgtEl>
                                          <p:spTgt spid="24578"/>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24577"/>
                                        </p:tgtEl>
                                        <p:attrNameLst>
                                          <p:attrName>style.visibility</p:attrName>
                                        </p:attrNameLst>
                                      </p:cBhvr>
                                      <p:to>
                                        <p:strVal val="visible"/>
                                      </p:to>
                                    </p:set>
                                    <p:animEffect transition="in" filter="diamond(in)">
                                      <p:cBhvr>
                                        <p:cTn id="27" dur="2000"/>
                                        <p:tgtEl>
                                          <p:spTgt spid="2457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blinds(horizontal)">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1192</TotalTime>
  <Words>147</Words>
  <Application>Microsoft Office PowerPoint</Application>
  <PresentationFormat>On-screen Show (4:3)</PresentationFormat>
  <Paragraphs>72</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Median</vt:lpstr>
      <vt:lpstr>Slide 1</vt:lpstr>
      <vt:lpstr>قوانين الغازات</vt:lpstr>
      <vt:lpstr>قانون بويل</vt:lpstr>
      <vt:lpstr>امثلة محلولة</vt:lpstr>
      <vt:lpstr>Slide 5</vt:lpstr>
      <vt:lpstr>قانون شارل </vt:lpstr>
      <vt:lpstr>Slide 7</vt:lpstr>
      <vt:lpstr>Slide 8</vt:lpstr>
      <vt:lpstr>قانون جاي لوساك</vt:lpstr>
      <vt:lpstr>Slide 10</vt:lpstr>
      <vt:lpstr>Slide 11</vt:lpstr>
      <vt:lpstr>قانون أفوجادرو</vt:lpstr>
      <vt:lpstr>المول وعدد أفوجادرو</vt:lpstr>
      <vt:lpstr>المول وعدد أفوجادرو</vt:lpstr>
      <vt:lpstr>المول وعدد أفوجادرو</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الحرارة والديناميكا الحرارية</dc:title>
  <dc:creator>khaled</dc:creator>
  <cp:lastModifiedBy>Hhhma</cp:lastModifiedBy>
  <cp:revision>111</cp:revision>
  <dcterms:created xsi:type="dcterms:W3CDTF">2012-02-13T05:22:29Z</dcterms:created>
  <dcterms:modified xsi:type="dcterms:W3CDTF">2014-12-20T16:49:05Z</dcterms:modified>
</cp:coreProperties>
</file>