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3B86256-1FB0-48E6-8C5D-6216B3E73DDB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0ABD8593-24D2-44B4-B4C9-BEE117E06E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/>
              <a:t>Ciliates and Flagellates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Balantidium</a:t>
            </a:r>
            <a:r>
              <a:rPr lang="en-US" dirty="0" smtClean="0"/>
              <a:t> coli, Giardia lamblia and Trichomonas vaginalis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682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and habitat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781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933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Pathogenesis, diagnosis and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</a:t>
            </a:r>
            <a:r>
              <a:rPr lang="en-US" dirty="0" smtClean="0"/>
              <a:t>auses </a:t>
            </a:r>
            <a:r>
              <a:rPr lang="en-US" dirty="0"/>
              <a:t>degeneration </a:t>
            </a:r>
            <a:r>
              <a:rPr lang="en-US" dirty="0" smtClean="0"/>
              <a:t>of </a:t>
            </a:r>
            <a:r>
              <a:rPr lang="en-US" dirty="0"/>
              <a:t>local </a:t>
            </a:r>
            <a:r>
              <a:rPr lang="en-US" dirty="0" smtClean="0"/>
              <a:t>tissues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Usually asymptomatic in males, can cause urethritis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In females: pruritic vaginitis, cervix may be affected and can cause dysuria</a:t>
            </a:r>
          </a:p>
          <a:p>
            <a:pPr marL="0" indent="0">
              <a:buNone/>
            </a:pPr>
            <a:r>
              <a:rPr lang="en-US" dirty="0" smtClean="0"/>
              <a:t>Diagnosed by: urine, vaginal swab (secretion) or prostatic secretion</a:t>
            </a:r>
          </a:p>
          <a:p>
            <a:pPr marL="0" indent="0">
              <a:buNone/>
            </a:pPr>
            <a:r>
              <a:rPr lang="en-US" dirty="0" smtClean="0"/>
              <a:t>Treated by: metronidazole for both partners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0218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Balantidium</a:t>
            </a:r>
            <a:r>
              <a:rPr lang="en-US" dirty="0" smtClean="0"/>
              <a:t> coli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only ciliate protozoan parasite of humans.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largest protozoan parasite in humans.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Prevalence is very low.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Zoonosis, it’s a disease of pigs.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7405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/>
              <a:t>Trophozoite</a:t>
            </a:r>
            <a:r>
              <a:rPr lang="en-US" dirty="0" smtClean="0"/>
              <a:t>                                                  Cyst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335280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61680"/>
            <a:ext cx="2971800" cy="2805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1664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Habitat, life cycle, pathogenesis and 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All are the same of </a:t>
            </a:r>
            <a:r>
              <a:rPr lang="en-US" i="1" dirty="0" smtClean="0"/>
              <a:t>E. </a:t>
            </a:r>
            <a:r>
              <a:rPr lang="en-US" i="1" dirty="0" err="1" smtClean="0"/>
              <a:t>histolytica</a:t>
            </a:r>
            <a:r>
              <a:rPr lang="en-US" i="1" dirty="0" smtClean="0"/>
              <a:t>. 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211969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GIT Flagellates: Giardia lamblia   </a:t>
            </a:r>
            <a:r>
              <a:rPr lang="en-US" sz="4000" dirty="0"/>
              <a:t>Subphylum: </a:t>
            </a:r>
            <a:r>
              <a:rPr lang="en-US" sz="4000" dirty="0" err="1"/>
              <a:t>Mastigophora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 morphological forms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Trophozoite</a:t>
            </a:r>
            <a:r>
              <a:rPr lang="en-US" dirty="0" smtClean="0"/>
              <a:t>                                                Cyst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838200"/>
            <a:ext cx="198120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796877"/>
            <a:ext cx="2114550" cy="1811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796877"/>
            <a:ext cx="196215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300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Life cycle, habitat and epidemiology</a:t>
            </a:r>
            <a:endParaRPr lang="en-US" sz="4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4572984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562600" y="1295400"/>
            <a:ext cx="2971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 smtClean="0"/>
              <a:t> Habitat:</a:t>
            </a:r>
          </a:p>
          <a:p>
            <a:r>
              <a:rPr lang="en-US" dirty="0" smtClean="0"/>
              <a:t>small intestine</a:t>
            </a:r>
          </a:p>
          <a:p>
            <a:endParaRPr lang="en-US" u="sng" dirty="0"/>
          </a:p>
          <a:p>
            <a:r>
              <a:rPr lang="en-US" u="sng" dirty="0" smtClean="0"/>
              <a:t>Epidemiology:</a:t>
            </a:r>
          </a:p>
          <a:p>
            <a:endParaRPr lang="en-US" u="sng" dirty="0" smtClean="0"/>
          </a:p>
          <a:p>
            <a:pPr marL="285750" indent="-285750">
              <a:buFontTx/>
              <a:buChar char="-"/>
            </a:pPr>
            <a:r>
              <a:rPr lang="en-US" dirty="0" err="1" smtClean="0"/>
              <a:t>faecal</a:t>
            </a:r>
            <a:r>
              <a:rPr lang="en-US" dirty="0" smtClean="0"/>
              <a:t> oral spread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By house flies. </a:t>
            </a:r>
          </a:p>
          <a:p>
            <a:endParaRPr lang="en-US" dirty="0" smtClean="0"/>
          </a:p>
          <a:p>
            <a:r>
              <a:rPr lang="en-US" dirty="0" smtClean="0"/>
              <a:t>- Autoinfection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4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Pathogenesis and clinical picture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Majority are asymptomatic carriers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Acute giardiasis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Chronic giardiasis (Steatorrhea)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Non invasive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591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Diagnosis and </a:t>
            </a:r>
            <a:r>
              <a:rPr lang="en-US" dirty="0" err="1" smtClean="0"/>
              <a:t>traetment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Stool examination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en-US" dirty="0" smtClean="0"/>
              <a:t>uodenal aspirate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G</a:t>
            </a:r>
            <a:r>
              <a:rPr lang="en-US" dirty="0" smtClean="0"/>
              <a:t>iardia </a:t>
            </a:r>
            <a:r>
              <a:rPr lang="en-US" dirty="0"/>
              <a:t>antigen detection in </a:t>
            </a:r>
            <a:r>
              <a:rPr lang="en-US" dirty="0" smtClean="0"/>
              <a:t>stool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Treatment: metronidazole and </a:t>
            </a:r>
            <a:r>
              <a:rPr lang="en-US" dirty="0" err="1" smtClean="0"/>
              <a:t>tinidazole</a:t>
            </a:r>
            <a:r>
              <a:rPr lang="en-US" dirty="0" smtClean="0"/>
              <a:t> are drugs of choice</a:t>
            </a:r>
          </a:p>
          <a:p>
            <a:pPr marL="0" indent="0">
              <a:buNone/>
            </a:pPr>
            <a:r>
              <a:rPr lang="en-US" dirty="0" err="1" smtClean="0"/>
              <a:t>Furazolidone</a:t>
            </a:r>
            <a:r>
              <a:rPr lang="en-US" dirty="0" smtClean="0"/>
              <a:t> is slower in action but is preferred in children as it has fewer adverse action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84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Trichomonas vaginalis  </a:t>
            </a:r>
            <a:r>
              <a:rPr lang="en-US" sz="4400" dirty="0"/>
              <a:t>Subphylum: </a:t>
            </a:r>
            <a:r>
              <a:rPr lang="en-US" sz="4400" dirty="0" err="1"/>
              <a:t>Mastigophora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Only </a:t>
            </a:r>
            <a:r>
              <a:rPr lang="en-US" dirty="0" err="1" smtClean="0"/>
              <a:t>trophozoite</a:t>
            </a:r>
            <a:r>
              <a:rPr lang="en-US" dirty="0" smtClean="0"/>
              <a:t> stage, no Cystic stage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241137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312" y="1423988"/>
            <a:ext cx="5327438" cy="3224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372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59</TotalTime>
  <Words>218</Words>
  <Application>Microsoft Office PowerPoint</Application>
  <PresentationFormat>On-screen Show (4:3)</PresentationFormat>
  <Paragraphs>78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NewsPrint</vt:lpstr>
      <vt:lpstr>Ciliates and Flagellates</vt:lpstr>
      <vt:lpstr>Balantidium coli</vt:lpstr>
      <vt:lpstr>Morphology </vt:lpstr>
      <vt:lpstr>Habitat, life cycle, pathogenesis and diagnosis</vt:lpstr>
      <vt:lpstr>GIT Flagellates: Giardia lamblia   Subphylum: Mastigophora</vt:lpstr>
      <vt:lpstr>Life cycle, habitat and epidemiology</vt:lpstr>
      <vt:lpstr>Pathogenesis and clinical picture</vt:lpstr>
      <vt:lpstr>Diagnosis and traetment </vt:lpstr>
      <vt:lpstr>Trichomonas vaginalis  Subphylum: Mastigophora</vt:lpstr>
      <vt:lpstr>Life cycle and habitat</vt:lpstr>
      <vt:lpstr>Pathogenesis, diagnosis and treatment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Ciliates and Flagellates</dc:title>
  <dc:creator>user</dc:creator>
  <cp:lastModifiedBy>Danah Alturbak</cp:lastModifiedBy>
  <cp:revision>11</cp:revision>
  <dcterms:created xsi:type="dcterms:W3CDTF">2016-02-03T05:36:08Z</dcterms:created>
  <dcterms:modified xsi:type="dcterms:W3CDTF">2016-10-02T04:23:58Z</dcterms:modified>
</cp:coreProperties>
</file>