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39"/>
  </p:notesMasterIdLst>
  <p:handoutMasterIdLst>
    <p:handoutMasterId r:id="rId40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7" r:id="rId11"/>
    <p:sldId id="268" r:id="rId12"/>
    <p:sldId id="269" r:id="rId13"/>
    <p:sldId id="270" r:id="rId14"/>
    <p:sldId id="271" r:id="rId15"/>
    <p:sldId id="272" r:id="rId16"/>
    <p:sldId id="275" r:id="rId17"/>
    <p:sldId id="274" r:id="rId18"/>
    <p:sldId id="276" r:id="rId19"/>
    <p:sldId id="283" r:id="rId20"/>
    <p:sldId id="277" r:id="rId21"/>
    <p:sldId id="280" r:id="rId22"/>
    <p:sldId id="285" r:id="rId23"/>
    <p:sldId id="287" r:id="rId24"/>
    <p:sldId id="290" r:id="rId25"/>
    <p:sldId id="292" r:id="rId26"/>
    <p:sldId id="294" r:id="rId27"/>
    <p:sldId id="295" r:id="rId28"/>
    <p:sldId id="296" r:id="rId29"/>
    <p:sldId id="297" r:id="rId30"/>
    <p:sldId id="298" r:id="rId31"/>
    <p:sldId id="300" r:id="rId32"/>
    <p:sldId id="301" r:id="rId33"/>
    <p:sldId id="302" r:id="rId34"/>
    <p:sldId id="303" r:id="rId35"/>
    <p:sldId id="304" r:id="rId36"/>
    <p:sldId id="305" r:id="rId37"/>
    <p:sldId id="306" r:id="rId38"/>
  </p:sldIdLst>
  <p:sldSz cx="10287000" cy="6858000" type="35mm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  <p:clrMru>
    <a:srgbClr val="66CCFF"/>
    <a:srgbClr val="66FFCC"/>
    <a:srgbClr val="CC0000"/>
    <a:srgbClr val="FF0000"/>
    <a:srgbClr val="000000"/>
    <a:srgbClr val="FFCC99"/>
    <a:srgbClr val="FFCCFF"/>
    <a:srgbClr val="FF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23894" autoAdjust="0"/>
    <p:restoredTop sz="98382" autoAdjust="0"/>
  </p:normalViewPr>
  <p:slideViewPr>
    <p:cSldViewPr>
      <p:cViewPr varScale="1">
        <p:scale>
          <a:sx n="63" d="100"/>
          <a:sy n="63" d="100"/>
        </p:scale>
        <p:origin x="-966" y="-114"/>
      </p:cViewPr>
      <p:guideLst>
        <p:guide orient="horz" pos="2160"/>
        <p:guide pos="32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1" name="Rectangle 3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863600" y="692150"/>
            <a:ext cx="5130800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عنوان 7"/>
          <p:cNvSpPr>
            <a:spLocks noGrp="1"/>
          </p:cNvSpPr>
          <p:nvPr>
            <p:ph type="ctrTitle"/>
          </p:nvPr>
        </p:nvSpPr>
        <p:spPr>
          <a:xfrm>
            <a:off x="1371600" y="3886200"/>
            <a:ext cx="771525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1371600" y="5124450"/>
            <a:ext cx="771525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28" name="عنصر نائب للتاريخ 27"/>
          <p:cNvSpPr>
            <a:spLocks noGrp="1"/>
          </p:cNvSpPr>
          <p:nvPr>
            <p:ph type="dt" sz="half" idx="10"/>
          </p:nvPr>
        </p:nvSpPr>
        <p:spPr>
          <a:xfrm>
            <a:off x="7200900" y="6355080"/>
            <a:ext cx="2571750" cy="365760"/>
          </a:xfrm>
        </p:spPr>
        <p:txBody>
          <a:bodyPr/>
          <a:lstStyle>
            <a:lvl1pPr>
              <a:defRPr sz="1400"/>
            </a:lvl1pPr>
          </a:lstStyle>
          <a:p>
            <a:r>
              <a:rPr lang="en-US" smtClean="0"/>
              <a:t>2/10/2020</a:t>
            </a:r>
            <a:endParaRPr lang="en-US" sz="1600" dirty="0"/>
          </a:p>
        </p:txBody>
      </p:sp>
      <p:sp>
        <p:nvSpPr>
          <p:cNvPr id="17" name="عنصر نائب للتذييل 16"/>
          <p:cNvSpPr>
            <a:spLocks noGrp="1"/>
          </p:cNvSpPr>
          <p:nvPr>
            <p:ph type="ftr" sz="quarter" idx="11"/>
          </p:nvPr>
        </p:nvSpPr>
        <p:spPr>
          <a:xfrm>
            <a:off x="3260979" y="6355080"/>
            <a:ext cx="3909060" cy="365760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29" name="عنصر نائب لرقم الشريحة 28"/>
          <p:cNvSpPr>
            <a:spLocks noGrp="1"/>
          </p:cNvSpPr>
          <p:nvPr>
            <p:ph type="sldNum" sz="quarter" idx="12"/>
          </p:nvPr>
        </p:nvSpPr>
        <p:spPr>
          <a:xfrm>
            <a:off x="1368171" y="6355080"/>
            <a:ext cx="1371600" cy="365760"/>
          </a:xfrm>
        </p:spPr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21" name="مستطيل 20"/>
          <p:cNvSpPr/>
          <p:nvPr/>
        </p:nvSpPr>
        <p:spPr>
          <a:xfrm>
            <a:off x="1017984" y="3648075"/>
            <a:ext cx="82296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مستطيل 32"/>
          <p:cNvSpPr/>
          <p:nvPr/>
        </p:nvSpPr>
        <p:spPr>
          <a:xfrm>
            <a:off x="1028700" y="5048250"/>
            <a:ext cx="82296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مستطيل 21"/>
          <p:cNvSpPr/>
          <p:nvPr/>
        </p:nvSpPr>
        <p:spPr>
          <a:xfrm>
            <a:off x="1017984" y="3648075"/>
            <a:ext cx="257175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مستطيل 31"/>
          <p:cNvSpPr/>
          <p:nvPr/>
        </p:nvSpPr>
        <p:spPr>
          <a:xfrm>
            <a:off x="1028700" y="5048250"/>
            <a:ext cx="257175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2/10/2020</a:t>
            </a:r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7458075" y="274639"/>
            <a:ext cx="2314575" cy="5851525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514350" y="274639"/>
            <a:ext cx="6772275" cy="5851525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2/10/2020</a:t>
            </a:r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7" name="رابط مستقيم 6"/>
          <p:cNvSpPr>
            <a:spLocks noChangeShapeType="1"/>
          </p:cNvSpPr>
          <p:nvPr/>
        </p:nvSpPr>
        <p:spPr bwMode="auto">
          <a:xfrm>
            <a:off x="514350" y="6353175"/>
            <a:ext cx="92583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مثلث متساوي الساقين 7"/>
          <p:cNvSpPr>
            <a:spLocks noChangeAspect="1"/>
          </p:cNvSpPr>
          <p:nvPr/>
        </p:nvSpPr>
        <p:spPr>
          <a:xfrm rot="5400000">
            <a:off x="483416" y="6459956"/>
            <a:ext cx="190849" cy="135353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رابط مستقيم 8"/>
          <p:cNvSpPr>
            <a:spLocks noChangeShapeType="1"/>
          </p:cNvSpPr>
          <p:nvPr/>
        </p:nvSpPr>
        <p:spPr bwMode="auto">
          <a:xfrm rot="5400000">
            <a:off x="4449068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عنوان وجدو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62000" y="228600"/>
            <a:ext cx="8743950" cy="1143000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جدول 2"/>
          <p:cNvSpPr>
            <a:spLocks noGrp="1"/>
          </p:cNvSpPr>
          <p:nvPr>
            <p:ph type="tbl" idx="1"/>
          </p:nvPr>
        </p:nvSpPr>
        <p:spPr>
          <a:xfrm>
            <a:off x="781050" y="1828800"/>
            <a:ext cx="874395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2/10/2020</a:t>
            </a:r>
            <a:endParaRPr lang="en-US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8" name="عنصر نائب للمحتوى 7"/>
          <p:cNvSpPr>
            <a:spLocks noGrp="1"/>
          </p:cNvSpPr>
          <p:nvPr>
            <p:ph sz="quarter" idx="1"/>
          </p:nvPr>
        </p:nvSpPr>
        <p:spPr>
          <a:xfrm>
            <a:off x="514350" y="1219200"/>
            <a:ext cx="9258300" cy="493776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371600" y="2971800"/>
            <a:ext cx="771525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1457325" y="4267200"/>
            <a:ext cx="7629525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>
            <a:off x="7200900" y="6355080"/>
            <a:ext cx="2571750" cy="365760"/>
          </a:xfrm>
        </p:spPr>
        <p:txBody>
          <a:bodyPr/>
          <a:lstStyle/>
          <a:p>
            <a:r>
              <a:rPr lang="en-US" smtClean="0"/>
              <a:t>2/10/2020</a:t>
            </a:r>
            <a:endParaRPr lang="en-US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3260979" y="6355080"/>
            <a:ext cx="3909060" cy="365760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1203579" y="6355080"/>
            <a:ext cx="1711071" cy="365760"/>
          </a:xfrm>
        </p:spPr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7" name="مستطيل 6"/>
          <p:cNvSpPr/>
          <p:nvPr/>
        </p:nvSpPr>
        <p:spPr>
          <a:xfrm>
            <a:off x="1028700" y="2819400"/>
            <a:ext cx="82296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مستطيل 7"/>
          <p:cNvSpPr/>
          <p:nvPr/>
        </p:nvSpPr>
        <p:spPr>
          <a:xfrm>
            <a:off x="1028700" y="2819400"/>
            <a:ext cx="257175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14350" y="228600"/>
            <a:ext cx="9258300" cy="9144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2/10/2020</a:t>
            </a:r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9" name="عنصر نائب للمحتوى 8"/>
          <p:cNvSpPr>
            <a:spLocks noGrp="1"/>
          </p:cNvSpPr>
          <p:nvPr>
            <p:ph sz="quarter" idx="1"/>
          </p:nvPr>
        </p:nvSpPr>
        <p:spPr>
          <a:xfrm>
            <a:off x="514350" y="1219200"/>
            <a:ext cx="4546854" cy="493776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1" name="عنصر نائب للمحتوى 10"/>
          <p:cNvSpPr>
            <a:spLocks noGrp="1"/>
          </p:cNvSpPr>
          <p:nvPr>
            <p:ph sz="quarter" idx="2"/>
          </p:nvPr>
        </p:nvSpPr>
        <p:spPr>
          <a:xfrm>
            <a:off x="5211223" y="1216152"/>
            <a:ext cx="4546854" cy="493776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14350" y="228600"/>
            <a:ext cx="92583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514350" y="1285875"/>
            <a:ext cx="4545212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5229226" y="1295400"/>
            <a:ext cx="4546997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2/10/2020</a:t>
            </a:r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1" name="عنصر نائب للمحتوى 10"/>
          <p:cNvSpPr>
            <a:spLocks noGrp="1"/>
          </p:cNvSpPr>
          <p:nvPr>
            <p:ph sz="quarter" idx="2"/>
          </p:nvPr>
        </p:nvSpPr>
        <p:spPr>
          <a:xfrm>
            <a:off x="514350" y="2133600"/>
            <a:ext cx="4543425" cy="40386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3" name="عنصر نائب للمحتوى 12"/>
          <p:cNvSpPr>
            <a:spLocks noGrp="1"/>
          </p:cNvSpPr>
          <p:nvPr>
            <p:ph sz="quarter" idx="4"/>
          </p:nvPr>
        </p:nvSpPr>
        <p:spPr>
          <a:xfrm>
            <a:off x="5229225" y="2133600"/>
            <a:ext cx="4543425" cy="40386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14350" y="228600"/>
            <a:ext cx="9258300" cy="9144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2/10/2020</a:t>
            </a:r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6" name="مثلث متساوي الساقين 5"/>
          <p:cNvSpPr>
            <a:spLocks noChangeAspect="1"/>
          </p:cNvSpPr>
          <p:nvPr/>
        </p:nvSpPr>
        <p:spPr>
          <a:xfrm rot="5400000">
            <a:off x="483416" y="6459956"/>
            <a:ext cx="190849" cy="135353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2/10/2020</a:t>
            </a:r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5" name="رابط مستقيم 4"/>
          <p:cNvSpPr>
            <a:spLocks noChangeShapeType="1"/>
          </p:cNvSpPr>
          <p:nvPr/>
        </p:nvSpPr>
        <p:spPr bwMode="auto">
          <a:xfrm>
            <a:off x="514350" y="6353175"/>
            <a:ext cx="92583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مثلث متساوي الساقين 5"/>
          <p:cNvSpPr>
            <a:spLocks noChangeAspect="1"/>
          </p:cNvSpPr>
          <p:nvPr/>
        </p:nvSpPr>
        <p:spPr>
          <a:xfrm rot="5400000">
            <a:off x="483416" y="6459956"/>
            <a:ext cx="190849" cy="135353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115175" y="304800"/>
            <a:ext cx="2828925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7115175" y="1219201"/>
            <a:ext cx="2828925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2/10/2020</a:t>
            </a:r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رابط مستقيم 7"/>
          <p:cNvSpPr>
            <a:spLocks noChangeShapeType="1"/>
          </p:cNvSpPr>
          <p:nvPr/>
        </p:nvSpPr>
        <p:spPr bwMode="auto">
          <a:xfrm>
            <a:off x="514350" y="6353175"/>
            <a:ext cx="92583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رابط مستقيم 9"/>
          <p:cNvSpPr>
            <a:spLocks noChangeShapeType="1"/>
          </p:cNvSpPr>
          <p:nvPr/>
        </p:nvSpPr>
        <p:spPr bwMode="auto">
          <a:xfrm rot="5400000">
            <a:off x="3932916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مثلث متساوي الساقين 8"/>
          <p:cNvSpPr>
            <a:spLocks noChangeAspect="1"/>
          </p:cNvSpPr>
          <p:nvPr/>
        </p:nvSpPr>
        <p:spPr>
          <a:xfrm rot="5400000">
            <a:off x="483416" y="6459956"/>
            <a:ext cx="190849" cy="135353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عنصر نائب للمحتوى 11"/>
          <p:cNvSpPr>
            <a:spLocks noGrp="1"/>
          </p:cNvSpPr>
          <p:nvPr>
            <p:ph sz="quarter" idx="1"/>
          </p:nvPr>
        </p:nvSpPr>
        <p:spPr>
          <a:xfrm>
            <a:off x="342900" y="304800"/>
            <a:ext cx="6429375" cy="57150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14350" y="500856"/>
            <a:ext cx="92583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514350" y="1905000"/>
            <a:ext cx="92583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514350" y="1219200"/>
            <a:ext cx="92583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2/10/2020</a:t>
            </a:r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رابط مستقيم 7"/>
          <p:cNvSpPr>
            <a:spLocks noChangeShapeType="1"/>
          </p:cNvSpPr>
          <p:nvPr/>
        </p:nvSpPr>
        <p:spPr bwMode="auto">
          <a:xfrm>
            <a:off x="514350" y="6353175"/>
            <a:ext cx="92583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مثلث متساوي الساقين 8"/>
          <p:cNvSpPr>
            <a:spLocks noChangeAspect="1"/>
          </p:cNvSpPr>
          <p:nvPr/>
        </p:nvSpPr>
        <p:spPr>
          <a:xfrm rot="5400000">
            <a:off x="483416" y="6459956"/>
            <a:ext cx="190849" cy="135353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مستطيل 9"/>
          <p:cNvSpPr/>
          <p:nvPr/>
        </p:nvSpPr>
        <p:spPr>
          <a:xfrm>
            <a:off x="514350" y="500856"/>
            <a:ext cx="20574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عنصر نائب للعنوان 21"/>
          <p:cNvSpPr>
            <a:spLocks noGrp="1"/>
          </p:cNvSpPr>
          <p:nvPr>
            <p:ph type="title"/>
          </p:nvPr>
        </p:nvSpPr>
        <p:spPr>
          <a:xfrm>
            <a:off x="514350" y="152400"/>
            <a:ext cx="92583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514350" y="1219200"/>
            <a:ext cx="92583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4" name="عنصر نائب للتاريخ 13"/>
          <p:cNvSpPr>
            <a:spLocks noGrp="1"/>
          </p:cNvSpPr>
          <p:nvPr>
            <p:ph type="dt" sz="half" idx="2"/>
          </p:nvPr>
        </p:nvSpPr>
        <p:spPr>
          <a:xfrm>
            <a:off x="7200900" y="6356350"/>
            <a:ext cx="2575179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2/10/2020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3"/>
          </p:nvPr>
        </p:nvSpPr>
        <p:spPr>
          <a:xfrm>
            <a:off x="3260979" y="6356350"/>
            <a:ext cx="394335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23" name="عنصر نائب لرقم الشريحة 22"/>
          <p:cNvSpPr>
            <a:spLocks noGrp="1"/>
          </p:cNvSpPr>
          <p:nvPr>
            <p:ph type="sldNum" sz="quarter" idx="4"/>
          </p:nvPr>
        </p:nvSpPr>
        <p:spPr>
          <a:xfrm>
            <a:off x="689229" y="6356350"/>
            <a:ext cx="222885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l" eaLnBrk="1" latinLnBrk="0" hangingPunct="1"/>
            <a:fld id="{EA7C8D44-3667-46F6-9772-CC52308E2A7F}" type="slidenum">
              <a:rPr kumimoji="0" lang="en-US" smtClean="0"/>
              <a:pPr algn="l" eaLnBrk="1" latinLnBrk="0" hangingPunct="1"/>
              <a:t>‹#›</a:t>
            </a:fld>
            <a:endParaRPr kumimoji="0" lang="en-US" sz="1600" dirty="0">
              <a:solidFill>
                <a:schemeClr val="tx2"/>
              </a:solidFill>
            </a:endParaRPr>
          </a:p>
        </p:txBody>
      </p:sp>
      <p:sp>
        <p:nvSpPr>
          <p:cNvPr id="28" name="رابط مستقيم 27"/>
          <p:cNvSpPr>
            <a:spLocks noChangeShapeType="1"/>
          </p:cNvSpPr>
          <p:nvPr/>
        </p:nvSpPr>
        <p:spPr bwMode="auto">
          <a:xfrm>
            <a:off x="514350" y="6353175"/>
            <a:ext cx="92583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رابط مستقيم 28"/>
          <p:cNvSpPr>
            <a:spLocks noChangeShapeType="1"/>
          </p:cNvSpPr>
          <p:nvPr/>
        </p:nvSpPr>
        <p:spPr bwMode="auto">
          <a:xfrm>
            <a:off x="514350" y="1143000"/>
            <a:ext cx="92583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مثلث متساوي الساقين 9"/>
          <p:cNvSpPr>
            <a:spLocks noChangeAspect="1"/>
          </p:cNvSpPr>
          <p:nvPr/>
        </p:nvSpPr>
        <p:spPr>
          <a:xfrm rot="5400000">
            <a:off x="483416" y="6459956"/>
            <a:ext cx="190849" cy="135353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8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5.pn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http://www.bcr.com/bcrmag/2001/08/graphics/p28f2.gif" TargetMode="External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2286000"/>
            <a:ext cx="8763000" cy="1143000"/>
          </a:xfrm>
        </p:spPr>
        <p:txBody>
          <a:bodyPr/>
          <a:lstStyle/>
          <a:p>
            <a:pPr algn="l"/>
            <a:r>
              <a:rPr lang="en-US" i="0" smtClean="0">
                <a:solidFill>
                  <a:schemeClr val="tx1"/>
                </a:solidFill>
              </a:rPr>
              <a:t>Lecture3: Voice </a:t>
            </a:r>
            <a:r>
              <a:rPr lang="en-US" i="0" dirty="0">
                <a:solidFill>
                  <a:schemeClr val="tx1"/>
                </a:solidFill>
              </a:rPr>
              <a:t>over IP (VoIP)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24000" y="3886200"/>
            <a:ext cx="7239000" cy="1752600"/>
          </a:xfrm>
        </p:spPr>
        <p:txBody>
          <a:bodyPr>
            <a:normAutofit lnSpcReduction="10000"/>
          </a:bodyPr>
          <a:lstStyle/>
          <a:p>
            <a:pPr algn="l"/>
            <a:r>
              <a:rPr lang="en-US" sz="2400" dirty="0"/>
              <a:t>by</a:t>
            </a:r>
          </a:p>
          <a:p>
            <a:pPr algn="l"/>
            <a:r>
              <a:rPr lang="en-US" sz="2400" dirty="0" err="1"/>
              <a:t>Kiran</a:t>
            </a:r>
            <a:r>
              <a:rPr lang="en-US" sz="2400" dirty="0"/>
              <a:t> Kumar </a:t>
            </a:r>
            <a:r>
              <a:rPr lang="en-US" sz="2400" dirty="0" err="1"/>
              <a:t>Devaram</a:t>
            </a:r>
            <a:endParaRPr lang="en-US" sz="2400" dirty="0"/>
          </a:p>
          <a:p>
            <a:pPr algn="l"/>
            <a:r>
              <a:rPr lang="en-US" sz="2400" dirty="0" err="1"/>
              <a:t>Varsha</a:t>
            </a:r>
            <a:r>
              <a:rPr lang="en-US" sz="2400" dirty="0"/>
              <a:t> </a:t>
            </a:r>
            <a:r>
              <a:rPr lang="en-US" sz="2400" dirty="0" err="1"/>
              <a:t>Mahadevan</a:t>
            </a:r>
            <a:endParaRPr lang="en-US" sz="2400" dirty="0"/>
          </a:p>
          <a:p>
            <a:pPr algn="l"/>
            <a:r>
              <a:rPr lang="en-US" sz="2400" dirty="0" err="1"/>
              <a:t>Shashidhar</a:t>
            </a:r>
            <a:r>
              <a:rPr lang="en-US" sz="2400" dirty="0"/>
              <a:t> </a:t>
            </a:r>
            <a:r>
              <a:rPr lang="en-US" sz="2400" dirty="0" err="1"/>
              <a:t>Rampally</a:t>
            </a:r>
            <a:endParaRPr lang="en-US" sz="2400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1</a:t>
            </a:fld>
            <a:endParaRPr kumimoji="0"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i="0">
                <a:solidFill>
                  <a:schemeClr val="tx1"/>
                </a:solidFill>
              </a:rPr>
              <a:t>Main Issues</a:t>
            </a:r>
            <a:endParaRPr lang="en-US" sz="3600" i="0"/>
          </a:p>
        </p:txBody>
      </p:sp>
      <p:sp>
        <p:nvSpPr>
          <p:cNvPr id="3072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/>
              <a:t>Quality of Voice</a:t>
            </a:r>
          </a:p>
          <a:p>
            <a:r>
              <a:rPr lang="en-US"/>
              <a:t>Interoperability </a:t>
            </a:r>
          </a:p>
          <a:p>
            <a:r>
              <a:rPr lang="en-US"/>
              <a:t>Security </a:t>
            </a:r>
          </a:p>
          <a:p>
            <a:r>
              <a:rPr lang="en-US"/>
              <a:t>Integration with Public Switched Telephone Network(PSTN)</a:t>
            </a:r>
          </a:p>
          <a:p>
            <a:r>
              <a:rPr lang="en-US"/>
              <a:t>Scalability </a:t>
            </a:r>
          </a:p>
          <a:p>
            <a:pPr>
              <a:buFontTx/>
              <a:buNone/>
            </a:pPr>
            <a:endParaRPr lang="en-US"/>
          </a:p>
          <a:p>
            <a:pPr>
              <a:buFontTx/>
              <a:buNone/>
            </a:pPr>
            <a:endParaRPr lang="en-US"/>
          </a:p>
          <a:p>
            <a:endParaRPr lang="en-US"/>
          </a:p>
          <a:p>
            <a:pPr>
              <a:buFontTx/>
              <a:buNone/>
            </a:pPr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10</a:t>
            </a:fld>
            <a:endParaRPr kumimoji="0"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i="0">
                <a:solidFill>
                  <a:schemeClr val="tx1"/>
                </a:solidFill>
              </a:rPr>
              <a:t>VoIP Standards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/>
              <a:t>ITU</a:t>
            </a:r>
          </a:p>
          <a:p>
            <a:pPr lvl="1"/>
            <a:r>
              <a:rPr lang="en-US"/>
              <a:t>H.323 </a:t>
            </a:r>
          </a:p>
          <a:p>
            <a:r>
              <a:rPr lang="en-US"/>
              <a:t>IETF</a:t>
            </a:r>
          </a:p>
          <a:p>
            <a:pPr lvl="1"/>
            <a:r>
              <a:rPr lang="en-US"/>
              <a:t>Session Initiation Protocol (SIP)</a:t>
            </a:r>
          </a:p>
          <a:p>
            <a:pPr lvl="1"/>
            <a:r>
              <a:rPr lang="en-US"/>
              <a:t>Media Gateway Control (Megaco)</a:t>
            </a:r>
          </a:p>
          <a:p>
            <a:pPr lvl="1"/>
            <a:r>
              <a:rPr lang="en-US"/>
              <a:t>Signal Transport (SigTran)</a:t>
            </a:r>
          </a:p>
          <a:p>
            <a:pPr lvl="1">
              <a:buFontTx/>
              <a:buNone/>
            </a:pPr>
            <a:endParaRPr lang="en-US"/>
          </a:p>
          <a:p>
            <a:pPr>
              <a:buFontTx/>
              <a:buNone/>
            </a:pPr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11</a:t>
            </a:fld>
            <a:endParaRPr kumimoji="0"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200" i="0">
                <a:solidFill>
                  <a:schemeClr val="tx1"/>
                </a:solidFill>
                <a:latin typeface="Microsoft Sans Serif" pitchFamily="34" charset="0"/>
              </a:rPr>
              <a:t>ISO Reference Model and VoIP Standards </a:t>
            </a:r>
            <a:r>
              <a:rPr lang="en-US" sz="3200" i="0">
                <a:solidFill>
                  <a:schemeClr val="tx1"/>
                </a:solidFill>
                <a:latin typeface="Arial" pitchFamily="34" charset="0"/>
              </a:rPr>
              <a:t/>
            </a:r>
            <a:br>
              <a:rPr lang="en-US" sz="3200" i="0">
                <a:solidFill>
                  <a:schemeClr val="tx1"/>
                </a:solidFill>
                <a:latin typeface="Arial" pitchFamily="34" charset="0"/>
              </a:rPr>
            </a:br>
            <a:endParaRPr lang="en-US" sz="3200" i="0">
              <a:solidFill>
                <a:schemeClr val="tx1"/>
              </a:solidFill>
              <a:latin typeface="Arial" pitchFamily="34" charset="0"/>
            </a:endParaRPr>
          </a:p>
        </p:txBody>
      </p:sp>
      <p:grpSp>
        <p:nvGrpSpPr>
          <p:cNvPr id="32814" name="Group 46"/>
          <p:cNvGrpSpPr>
            <a:grpSpLocks/>
          </p:cNvGrpSpPr>
          <p:nvPr/>
        </p:nvGrpSpPr>
        <p:grpSpPr bwMode="auto">
          <a:xfrm>
            <a:off x="838200" y="1447800"/>
            <a:ext cx="8763000" cy="4114800"/>
            <a:chOff x="-3" y="-3"/>
            <a:chExt cx="3416" cy="4252"/>
          </a:xfrm>
        </p:grpSpPr>
        <p:grpSp>
          <p:nvGrpSpPr>
            <p:cNvPr id="32812" name="Group 44"/>
            <p:cNvGrpSpPr>
              <a:grpSpLocks/>
            </p:cNvGrpSpPr>
            <p:nvPr/>
          </p:nvGrpSpPr>
          <p:grpSpPr bwMode="auto">
            <a:xfrm>
              <a:off x="0" y="0"/>
              <a:ext cx="3410" cy="4246"/>
              <a:chOff x="0" y="0"/>
              <a:chExt cx="3410" cy="4246"/>
            </a:xfrm>
          </p:grpSpPr>
          <p:grpSp>
            <p:nvGrpSpPr>
              <p:cNvPr id="32787" name="Group 19"/>
              <p:cNvGrpSpPr>
                <a:grpSpLocks/>
              </p:cNvGrpSpPr>
              <p:nvPr/>
            </p:nvGrpSpPr>
            <p:grpSpPr bwMode="auto">
              <a:xfrm>
                <a:off x="0" y="0"/>
                <a:ext cx="1702" cy="760"/>
                <a:chOff x="0" y="0"/>
                <a:chExt cx="1702" cy="760"/>
              </a:xfrm>
            </p:grpSpPr>
            <p:sp>
              <p:nvSpPr>
                <p:cNvPr id="32786" name="Rectangle 18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1702" cy="76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32785" name="Group 17"/>
                <p:cNvGrpSpPr>
                  <a:grpSpLocks/>
                </p:cNvGrpSpPr>
                <p:nvPr/>
              </p:nvGrpSpPr>
              <p:grpSpPr bwMode="auto">
                <a:xfrm>
                  <a:off x="0" y="0"/>
                  <a:ext cx="1702" cy="736"/>
                  <a:chOff x="0" y="0"/>
                  <a:chExt cx="1702" cy="736"/>
                </a:xfrm>
              </p:grpSpPr>
              <p:sp>
                <p:nvSpPr>
                  <p:cNvPr id="32772" name="Rectangle 4"/>
                  <p:cNvSpPr>
                    <a:spLocks noChangeArrowheads="1"/>
                  </p:cNvSpPr>
                  <p:nvPr/>
                </p:nvSpPr>
                <p:spPr bwMode="auto">
                  <a:xfrm>
                    <a:off x="6" y="6"/>
                    <a:ext cx="1690" cy="724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 eaLnBrk="1" hangingPunct="1"/>
                    <a:r>
                      <a:rPr lang="en-US">
                        <a:latin typeface="Microsoft Sans Serif" pitchFamily="34" charset="0"/>
                      </a:rPr>
                      <a:t> </a:t>
                    </a:r>
                    <a:r>
                      <a:rPr lang="en-US">
                        <a:solidFill>
                          <a:srgbClr val="66FFCC"/>
                        </a:solidFill>
                        <a:latin typeface="Microsoft Sans Serif" pitchFamily="34" charset="0"/>
                      </a:rPr>
                      <a:t>ISO Protocol layer</a:t>
                    </a:r>
                    <a:r>
                      <a:rPr lang="en-US" sz="1200">
                        <a:latin typeface="Microsoft Sans Serif" pitchFamily="34" charset="0"/>
                      </a:rPr>
                      <a:t> </a:t>
                    </a:r>
                    <a:endParaRPr lang="en-US" sz="1200">
                      <a:latin typeface="Arial" pitchFamily="34" charset="0"/>
                    </a:endParaRPr>
                  </a:p>
                  <a:p>
                    <a:endParaRPr lang="en-US"/>
                  </a:p>
                </p:txBody>
              </p:sp>
              <p:sp>
                <p:nvSpPr>
                  <p:cNvPr id="32784" name="Rectangle 16"/>
                  <p:cNvSpPr>
                    <a:spLocks noChangeArrowheads="1"/>
                  </p:cNvSpPr>
                  <p:nvPr/>
                </p:nvSpPr>
                <p:spPr bwMode="auto">
                  <a:xfrm>
                    <a:off x="0" y="0"/>
                    <a:ext cx="1702" cy="736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32791" name="Group 23"/>
              <p:cNvGrpSpPr>
                <a:grpSpLocks/>
              </p:cNvGrpSpPr>
              <p:nvPr/>
            </p:nvGrpSpPr>
            <p:grpSpPr bwMode="auto">
              <a:xfrm>
                <a:off x="1702" y="0"/>
                <a:ext cx="1708" cy="760"/>
                <a:chOff x="1702" y="0"/>
                <a:chExt cx="1708" cy="760"/>
              </a:xfrm>
            </p:grpSpPr>
            <p:sp>
              <p:nvSpPr>
                <p:cNvPr id="32790" name="Rectangle 22"/>
                <p:cNvSpPr>
                  <a:spLocks noChangeArrowheads="1"/>
                </p:cNvSpPr>
                <p:nvPr/>
              </p:nvSpPr>
              <p:spPr bwMode="auto">
                <a:xfrm>
                  <a:off x="1702" y="0"/>
                  <a:ext cx="1708" cy="76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32789" name="Group 21"/>
                <p:cNvGrpSpPr>
                  <a:grpSpLocks/>
                </p:cNvGrpSpPr>
                <p:nvPr/>
              </p:nvGrpSpPr>
              <p:grpSpPr bwMode="auto">
                <a:xfrm>
                  <a:off x="1702" y="0"/>
                  <a:ext cx="1708" cy="736"/>
                  <a:chOff x="1702" y="0"/>
                  <a:chExt cx="1708" cy="736"/>
                </a:xfrm>
              </p:grpSpPr>
              <p:sp>
                <p:nvSpPr>
                  <p:cNvPr id="32773" name="Rectangle 5"/>
                  <p:cNvSpPr>
                    <a:spLocks noChangeArrowheads="1"/>
                  </p:cNvSpPr>
                  <p:nvPr/>
                </p:nvSpPr>
                <p:spPr bwMode="auto">
                  <a:xfrm>
                    <a:off x="1708" y="6"/>
                    <a:ext cx="1696" cy="724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r>
                      <a:rPr lang="en-US">
                        <a:latin typeface="Microsoft Sans Serif" pitchFamily="34" charset="0"/>
                      </a:rPr>
                      <a:t> </a:t>
                    </a:r>
                    <a:r>
                      <a:rPr lang="en-US">
                        <a:solidFill>
                          <a:srgbClr val="66FFCC"/>
                        </a:solidFill>
                        <a:latin typeface="Microsoft Sans Serif" pitchFamily="34" charset="0"/>
                      </a:rPr>
                      <a:t>Protocols and standards</a:t>
                    </a:r>
                    <a:r>
                      <a:rPr lang="en-US" sz="1200">
                        <a:latin typeface="Microsoft Sans Serif" pitchFamily="34" charset="0"/>
                      </a:rPr>
                      <a:t> </a:t>
                    </a:r>
                    <a:endParaRPr lang="en-US" sz="1200">
                      <a:latin typeface="Arial" pitchFamily="34" charset="0"/>
                    </a:endParaRPr>
                  </a:p>
                  <a:p>
                    <a:endParaRPr lang="en-US"/>
                  </a:p>
                </p:txBody>
              </p:sp>
              <p:sp>
                <p:nvSpPr>
                  <p:cNvPr id="32788" name="Rectangle 20"/>
                  <p:cNvSpPr>
                    <a:spLocks noChangeArrowheads="1"/>
                  </p:cNvSpPr>
                  <p:nvPr/>
                </p:nvSpPr>
                <p:spPr bwMode="auto">
                  <a:xfrm>
                    <a:off x="1702" y="0"/>
                    <a:ext cx="1708" cy="736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32793" name="Group 25"/>
              <p:cNvGrpSpPr>
                <a:grpSpLocks/>
              </p:cNvGrpSpPr>
              <p:nvPr/>
            </p:nvGrpSpPr>
            <p:grpSpPr bwMode="auto">
              <a:xfrm>
                <a:off x="0" y="748"/>
                <a:ext cx="1702" cy="736"/>
                <a:chOff x="0" y="748"/>
                <a:chExt cx="1702" cy="736"/>
              </a:xfrm>
            </p:grpSpPr>
            <p:sp>
              <p:nvSpPr>
                <p:cNvPr id="32774" name="Rectangle 6"/>
                <p:cNvSpPr>
                  <a:spLocks noChangeArrowheads="1"/>
                </p:cNvSpPr>
                <p:nvPr/>
              </p:nvSpPr>
              <p:spPr bwMode="auto">
                <a:xfrm>
                  <a:off x="6" y="754"/>
                  <a:ext cx="1690" cy="7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r>
                    <a:rPr lang="en-US">
                      <a:latin typeface="Microsoft Sans Serif" pitchFamily="34" charset="0"/>
                    </a:rPr>
                    <a:t>Presentation</a:t>
                  </a:r>
                  <a:r>
                    <a:rPr lang="en-US" sz="1200">
                      <a:latin typeface="Microsoft Sans Serif" pitchFamily="34" charset="0"/>
                    </a:rPr>
                    <a:t> </a:t>
                  </a:r>
                  <a:endParaRPr lang="en-US" sz="1200">
                    <a:latin typeface="Arial" pitchFamily="34" charset="0"/>
                  </a:endParaRPr>
                </a:p>
                <a:p>
                  <a:endParaRPr lang="en-US"/>
                </a:p>
              </p:txBody>
            </p:sp>
            <p:sp>
              <p:nvSpPr>
                <p:cNvPr id="32792" name="Rectangle 24"/>
                <p:cNvSpPr>
                  <a:spLocks noChangeArrowheads="1"/>
                </p:cNvSpPr>
                <p:nvPr/>
              </p:nvSpPr>
              <p:spPr bwMode="auto">
                <a:xfrm>
                  <a:off x="0" y="748"/>
                  <a:ext cx="1702" cy="736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32795" name="Group 27"/>
              <p:cNvGrpSpPr>
                <a:grpSpLocks/>
              </p:cNvGrpSpPr>
              <p:nvPr/>
            </p:nvGrpSpPr>
            <p:grpSpPr bwMode="auto">
              <a:xfrm>
                <a:off x="1702" y="748"/>
                <a:ext cx="1708" cy="736"/>
                <a:chOff x="1702" y="748"/>
                <a:chExt cx="1708" cy="736"/>
              </a:xfrm>
            </p:grpSpPr>
            <p:sp>
              <p:nvSpPr>
                <p:cNvPr id="32775" name="Rectangle 7"/>
                <p:cNvSpPr>
                  <a:spLocks noChangeArrowheads="1"/>
                </p:cNvSpPr>
                <p:nvPr/>
              </p:nvSpPr>
              <p:spPr bwMode="auto">
                <a:xfrm>
                  <a:off x="1708" y="754"/>
                  <a:ext cx="1696" cy="7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ctr"/>
                  <a:r>
                    <a:rPr lang="en-US">
                      <a:solidFill>
                        <a:srgbClr val="000000"/>
                      </a:solidFill>
                      <a:latin typeface="Microsoft Sans Serif" pitchFamily="34" charset="0"/>
                    </a:rPr>
                    <a:t> </a:t>
                  </a:r>
                  <a:r>
                    <a:rPr lang="en-US">
                      <a:latin typeface="Microsoft Sans Serif" pitchFamily="34" charset="0"/>
                    </a:rPr>
                    <a:t>Codecs / Applications</a:t>
                  </a:r>
                  <a:r>
                    <a:rPr lang="en-US" sz="1200">
                      <a:latin typeface="Microsoft Sans Serif" pitchFamily="34" charset="0"/>
                    </a:rPr>
                    <a:t> </a:t>
                  </a:r>
                  <a:endParaRPr lang="en-US" sz="1200">
                    <a:latin typeface="Arial" pitchFamily="34" charset="0"/>
                  </a:endParaRPr>
                </a:p>
                <a:p>
                  <a:endParaRPr lang="en-US"/>
                </a:p>
              </p:txBody>
            </p:sp>
            <p:sp>
              <p:nvSpPr>
                <p:cNvPr id="32794" name="Rectangle 26"/>
                <p:cNvSpPr>
                  <a:spLocks noChangeArrowheads="1"/>
                </p:cNvSpPr>
                <p:nvPr/>
              </p:nvSpPr>
              <p:spPr bwMode="auto">
                <a:xfrm>
                  <a:off x="1702" y="748"/>
                  <a:ext cx="1708" cy="736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32797" name="Group 29"/>
              <p:cNvGrpSpPr>
                <a:grpSpLocks/>
              </p:cNvGrpSpPr>
              <p:nvPr/>
            </p:nvGrpSpPr>
            <p:grpSpPr bwMode="auto">
              <a:xfrm>
                <a:off x="0" y="1496"/>
                <a:ext cx="1702" cy="736"/>
                <a:chOff x="0" y="1496"/>
                <a:chExt cx="1702" cy="736"/>
              </a:xfrm>
            </p:grpSpPr>
            <p:sp>
              <p:nvSpPr>
                <p:cNvPr id="32776" name="Rectangle 8"/>
                <p:cNvSpPr>
                  <a:spLocks noChangeArrowheads="1"/>
                </p:cNvSpPr>
                <p:nvPr/>
              </p:nvSpPr>
              <p:spPr bwMode="auto">
                <a:xfrm>
                  <a:off x="6" y="1502"/>
                  <a:ext cx="1690" cy="7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r>
                    <a:rPr lang="en-US">
                      <a:latin typeface="Microsoft Sans Serif" pitchFamily="34" charset="0"/>
                    </a:rPr>
                    <a:t>Session</a:t>
                  </a:r>
                  <a:r>
                    <a:rPr lang="en-US" sz="1200">
                      <a:latin typeface="Microsoft Sans Serif" pitchFamily="34" charset="0"/>
                    </a:rPr>
                    <a:t> </a:t>
                  </a:r>
                  <a:endParaRPr lang="en-US" sz="1200">
                    <a:latin typeface="Arial" pitchFamily="34" charset="0"/>
                  </a:endParaRPr>
                </a:p>
                <a:p>
                  <a:endParaRPr lang="en-US"/>
                </a:p>
              </p:txBody>
            </p:sp>
            <p:sp>
              <p:nvSpPr>
                <p:cNvPr id="32796" name="Rectangle 28"/>
                <p:cNvSpPr>
                  <a:spLocks noChangeArrowheads="1"/>
                </p:cNvSpPr>
                <p:nvPr/>
              </p:nvSpPr>
              <p:spPr bwMode="auto">
                <a:xfrm>
                  <a:off x="0" y="1496"/>
                  <a:ext cx="1702" cy="736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32799" name="Group 31"/>
              <p:cNvGrpSpPr>
                <a:grpSpLocks/>
              </p:cNvGrpSpPr>
              <p:nvPr/>
            </p:nvGrpSpPr>
            <p:grpSpPr bwMode="auto">
              <a:xfrm>
                <a:off x="1702" y="1496"/>
                <a:ext cx="1708" cy="736"/>
                <a:chOff x="1702" y="1496"/>
                <a:chExt cx="1708" cy="736"/>
              </a:xfrm>
            </p:grpSpPr>
            <p:sp>
              <p:nvSpPr>
                <p:cNvPr id="32777" name="Rectangle 9"/>
                <p:cNvSpPr>
                  <a:spLocks noChangeArrowheads="1"/>
                </p:cNvSpPr>
                <p:nvPr/>
              </p:nvSpPr>
              <p:spPr bwMode="auto">
                <a:xfrm>
                  <a:off x="1708" y="1502"/>
                  <a:ext cx="1696" cy="72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ctr"/>
                  <a:r>
                    <a:rPr lang="en-US">
                      <a:solidFill>
                        <a:srgbClr val="000000"/>
                      </a:solidFill>
                      <a:latin typeface="Microsoft Sans Serif" pitchFamily="34" charset="0"/>
                    </a:rPr>
                    <a:t> </a:t>
                  </a:r>
                  <a:r>
                    <a:rPr lang="en-US">
                      <a:latin typeface="Microsoft Sans Serif" pitchFamily="34" charset="0"/>
                    </a:rPr>
                    <a:t>H.323 / SIP / MGCP</a:t>
                  </a:r>
                  <a:r>
                    <a:rPr lang="en-US" sz="1200">
                      <a:latin typeface="Microsoft Sans Serif" pitchFamily="34" charset="0"/>
                    </a:rPr>
                    <a:t> </a:t>
                  </a:r>
                  <a:endParaRPr lang="en-US" sz="1200">
                    <a:latin typeface="Arial" pitchFamily="34" charset="0"/>
                  </a:endParaRPr>
                </a:p>
                <a:p>
                  <a:endParaRPr lang="en-US"/>
                </a:p>
              </p:txBody>
            </p:sp>
            <p:sp>
              <p:nvSpPr>
                <p:cNvPr id="32798" name="Rectangle 30"/>
                <p:cNvSpPr>
                  <a:spLocks noChangeArrowheads="1"/>
                </p:cNvSpPr>
                <p:nvPr/>
              </p:nvSpPr>
              <p:spPr bwMode="auto">
                <a:xfrm>
                  <a:off x="1702" y="1496"/>
                  <a:ext cx="1708" cy="736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32801" name="Group 33"/>
              <p:cNvGrpSpPr>
                <a:grpSpLocks/>
              </p:cNvGrpSpPr>
              <p:nvPr/>
            </p:nvGrpSpPr>
            <p:grpSpPr bwMode="auto">
              <a:xfrm>
                <a:off x="0" y="2244"/>
                <a:ext cx="1702" cy="506"/>
                <a:chOff x="0" y="2244"/>
                <a:chExt cx="1702" cy="506"/>
              </a:xfrm>
            </p:grpSpPr>
            <p:sp>
              <p:nvSpPr>
                <p:cNvPr id="32778" name="Rectangle 10"/>
                <p:cNvSpPr>
                  <a:spLocks noChangeArrowheads="1"/>
                </p:cNvSpPr>
                <p:nvPr/>
              </p:nvSpPr>
              <p:spPr bwMode="auto">
                <a:xfrm>
                  <a:off x="6" y="2250"/>
                  <a:ext cx="1690" cy="49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r>
                    <a:rPr lang="en-US">
                      <a:latin typeface="Microsoft Sans Serif" pitchFamily="34" charset="0"/>
                    </a:rPr>
                    <a:t>Transport</a:t>
                  </a:r>
                  <a:r>
                    <a:rPr lang="en-US" sz="1200">
                      <a:latin typeface="Microsoft Sans Serif" pitchFamily="34" charset="0"/>
                    </a:rPr>
                    <a:t> </a:t>
                  </a:r>
                  <a:endParaRPr lang="en-US" sz="1200">
                    <a:latin typeface="Arial" pitchFamily="34" charset="0"/>
                  </a:endParaRPr>
                </a:p>
                <a:p>
                  <a:endParaRPr lang="en-US"/>
                </a:p>
              </p:txBody>
            </p:sp>
            <p:sp>
              <p:nvSpPr>
                <p:cNvPr id="32800" name="Rectangle 32"/>
                <p:cNvSpPr>
                  <a:spLocks noChangeArrowheads="1"/>
                </p:cNvSpPr>
                <p:nvPr/>
              </p:nvSpPr>
              <p:spPr bwMode="auto">
                <a:xfrm>
                  <a:off x="0" y="2244"/>
                  <a:ext cx="1702" cy="506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32803" name="Group 35"/>
              <p:cNvGrpSpPr>
                <a:grpSpLocks/>
              </p:cNvGrpSpPr>
              <p:nvPr/>
            </p:nvGrpSpPr>
            <p:grpSpPr bwMode="auto">
              <a:xfrm>
                <a:off x="1702" y="2244"/>
                <a:ext cx="1708" cy="506"/>
                <a:chOff x="1702" y="2244"/>
                <a:chExt cx="1708" cy="506"/>
              </a:xfrm>
            </p:grpSpPr>
            <p:sp>
              <p:nvSpPr>
                <p:cNvPr id="32779" name="Rectangle 11"/>
                <p:cNvSpPr>
                  <a:spLocks noChangeArrowheads="1"/>
                </p:cNvSpPr>
                <p:nvPr/>
              </p:nvSpPr>
              <p:spPr bwMode="auto">
                <a:xfrm>
                  <a:off x="1708" y="2250"/>
                  <a:ext cx="1696" cy="49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ctr"/>
                  <a:r>
                    <a:rPr lang="en-US">
                      <a:solidFill>
                        <a:srgbClr val="000000"/>
                      </a:solidFill>
                      <a:latin typeface="Microsoft Sans Serif" pitchFamily="34" charset="0"/>
                    </a:rPr>
                    <a:t> </a:t>
                  </a:r>
                  <a:r>
                    <a:rPr lang="en-US">
                      <a:latin typeface="Microsoft Sans Serif" pitchFamily="34" charset="0"/>
                    </a:rPr>
                    <a:t>RTP / TCP / UDP</a:t>
                  </a:r>
                  <a:r>
                    <a:rPr lang="en-US" sz="1200">
                      <a:latin typeface="Microsoft Sans Serif" pitchFamily="34" charset="0"/>
                    </a:rPr>
                    <a:t> </a:t>
                  </a:r>
                  <a:endParaRPr lang="en-US" sz="1200">
                    <a:latin typeface="Arial" pitchFamily="34" charset="0"/>
                  </a:endParaRPr>
                </a:p>
                <a:p>
                  <a:endParaRPr lang="en-US"/>
                </a:p>
              </p:txBody>
            </p:sp>
            <p:sp>
              <p:nvSpPr>
                <p:cNvPr id="32802" name="Rectangle 34"/>
                <p:cNvSpPr>
                  <a:spLocks noChangeArrowheads="1"/>
                </p:cNvSpPr>
                <p:nvPr/>
              </p:nvSpPr>
              <p:spPr bwMode="auto">
                <a:xfrm>
                  <a:off x="1702" y="2244"/>
                  <a:ext cx="1708" cy="506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32805" name="Group 37"/>
              <p:cNvGrpSpPr>
                <a:grpSpLocks/>
              </p:cNvGrpSpPr>
              <p:nvPr/>
            </p:nvGrpSpPr>
            <p:grpSpPr bwMode="auto">
              <a:xfrm>
                <a:off x="0" y="2762"/>
                <a:ext cx="1702" cy="506"/>
                <a:chOff x="0" y="2762"/>
                <a:chExt cx="1702" cy="506"/>
              </a:xfrm>
            </p:grpSpPr>
            <p:sp>
              <p:nvSpPr>
                <p:cNvPr id="32780" name="Rectangle 12"/>
                <p:cNvSpPr>
                  <a:spLocks noChangeArrowheads="1"/>
                </p:cNvSpPr>
                <p:nvPr/>
              </p:nvSpPr>
              <p:spPr bwMode="auto">
                <a:xfrm>
                  <a:off x="6" y="2768"/>
                  <a:ext cx="1690" cy="49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r>
                    <a:rPr lang="en-US">
                      <a:latin typeface="Microsoft Sans Serif" pitchFamily="34" charset="0"/>
                    </a:rPr>
                    <a:t>Network</a:t>
                  </a:r>
                  <a:r>
                    <a:rPr lang="en-US" sz="1200">
                      <a:latin typeface="Microsoft Sans Serif" pitchFamily="34" charset="0"/>
                    </a:rPr>
                    <a:t> </a:t>
                  </a:r>
                  <a:endParaRPr lang="en-US" sz="1200">
                    <a:latin typeface="Arial" pitchFamily="34" charset="0"/>
                  </a:endParaRPr>
                </a:p>
                <a:p>
                  <a:pPr algn="ctr"/>
                  <a:endParaRPr lang="en-US"/>
                </a:p>
              </p:txBody>
            </p:sp>
            <p:sp>
              <p:nvSpPr>
                <p:cNvPr id="32804" name="Rectangle 36"/>
                <p:cNvSpPr>
                  <a:spLocks noChangeArrowheads="1"/>
                </p:cNvSpPr>
                <p:nvPr/>
              </p:nvSpPr>
              <p:spPr bwMode="auto">
                <a:xfrm>
                  <a:off x="0" y="2762"/>
                  <a:ext cx="1702" cy="506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32807" name="Group 39"/>
              <p:cNvGrpSpPr>
                <a:grpSpLocks/>
              </p:cNvGrpSpPr>
              <p:nvPr/>
            </p:nvGrpSpPr>
            <p:grpSpPr bwMode="auto">
              <a:xfrm>
                <a:off x="1702" y="2762"/>
                <a:ext cx="1708" cy="506"/>
                <a:chOff x="1702" y="2762"/>
                <a:chExt cx="1708" cy="506"/>
              </a:xfrm>
            </p:grpSpPr>
            <p:sp>
              <p:nvSpPr>
                <p:cNvPr id="32781" name="Rectangle 13"/>
                <p:cNvSpPr>
                  <a:spLocks noChangeArrowheads="1"/>
                </p:cNvSpPr>
                <p:nvPr/>
              </p:nvSpPr>
              <p:spPr bwMode="auto">
                <a:xfrm>
                  <a:off x="1708" y="2768"/>
                  <a:ext cx="1696" cy="49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ctr"/>
                  <a:r>
                    <a:rPr lang="en-US">
                      <a:solidFill>
                        <a:srgbClr val="000000"/>
                      </a:solidFill>
                      <a:latin typeface="Microsoft Sans Serif" pitchFamily="34" charset="0"/>
                    </a:rPr>
                    <a:t> </a:t>
                  </a:r>
                  <a:r>
                    <a:rPr lang="en-US">
                      <a:latin typeface="Microsoft Sans Serif" pitchFamily="34" charset="0"/>
                    </a:rPr>
                    <a:t>IP</a:t>
                  </a:r>
                  <a:r>
                    <a:rPr lang="en-US" sz="1200">
                      <a:latin typeface="Microsoft Sans Serif" pitchFamily="34" charset="0"/>
                    </a:rPr>
                    <a:t> </a:t>
                  </a:r>
                  <a:endParaRPr lang="en-US" sz="1200">
                    <a:latin typeface="Arial" pitchFamily="34" charset="0"/>
                  </a:endParaRPr>
                </a:p>
                <a:p>
                  <a:endParaRPr lang="en-US"/>
                </a:p>
              </p:txBody>
            </p:sp>
            <p:sp>
              <p:nvSpPr>
                <p:cNvPr id="32806" name="Rectangle 38"/>
                <p:cNvSpPr>
                  <a:spLocks noChangeArrowheads="1"/>
                </p:cNvSpPr>
                <p:nvPr/>
              </p:nvSpPr>
              <p:spPr bwMode="auto">
                <a:xfrm>
                  <a:off x="1702" y="2762"/>
                  <a:ext cx="1708" cy="506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32809" name="Group 41"/>
              <p:cNvGrpSpPr>
                <a:grpSpLocks/>
              </p:cNvGrpSpPr>
              <p:nvPr/>
            </p:nvGrpSpPr>
            <p:grpSpPr bwMode="auto">
              <a:xfrm>
                <a:off x="0" y="3280"/>
                <a:ext cx="1702" cy="966"/>
                <a:chOff x="0" y="3280"/>
                <a:chExt cx="1702" cy="966"/>
              </a:xfrm>
            </p:grpSpPr>
            <p:sp>
              <p:nvSpPr>
                <p:cNvPr id="32782" name="Rectangle 14"/>
                <p:cNvSpPr>
                  <a:spLocks noChangeArrowheads="1"/>
                </p:cNvSpPr>
                <p:nvPr/>
              </p:nvSpPr>
              <p:spPr bwMode="auto">
                <a:xfrm>
                  <a:off x="6" y="3286"/>
                  <a:ext cx="1690" cy="95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r>
                    <a:rPr lang="en-US">
                      <a:latin typeface="Microsoft Sans Serif" pitchFamily="34" charset="0"/>
                    </a:rPr>
                    <a:t>Link</a:t>
                  </a:r>
                  <a:r>
                    <a:rPr lang="en-US" sz="1200">
                      <a:latin typeface="Microsoft Sans Serif" pitchFamily="34" charset="0"/>
                    </a:rPr>
                    <a:t> </a:t>
                  </a:r>
                  <a:endParaRPr lang="en-US" sz="1200">
                    <a:latin typeface="Arial" pitchFamily="34" charset="0"/>
                  </a:endParaRPr>
                </a:p>
                <a:p>
                  <a:endParaRPr lang="en-US"/>
                </a:p>
              </p:txBody>
            </p:sp>
            <p:sp>
              <p:nvSpPr>
                <p:cNvPr id="32808" name="Rectangle 40"/>
                <p:cNvSpPr>
                  <a:spLocks noChangeArrowheads="1"/>
                </p:cNvSpPr>
                <p:nvPr/>
              </p:nvSpPr>
              <p:spPr bwMode="auto">
                <a:xfrm>
                  <a:off x="0" y="3280"/>
                  <a:ext cx="1702" cy="966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32811" name="Group 43"/>
              <p:cNvGrpSpPr>
                <a:grpSpLocks/>
              </p:cNvGrpSpPr>
              <p:nvPr/>
            </p:nvGrpSpPr>
            <p:grpSpPr bwMode="auto">
              <a:xfrm>
                <a:off x="1702" y="3280"/>
                <a:ext cx="1708" cy="966"/>
                <a:chOff x="1702" y="3280"/>
                <a:chExt cx="1708" cy="966"/>
              </a:xfrm>
            </p:grpSpPr>
            <p:sp>
              <p:nvSpPr>
                <p:cNvPr id="32783" name="Rectangle 15"/>
                <p:cNvSpPr>
                  <a:spLocks noChangeArrowheads="1"/>
                </p:cNvSpPr>
                <p:nvPr/>
              </p:nvSpPr>
              <p:spPr bwMode="auto">
                <a:xfrm>
                  <a:off x="1708" y="3286"/>
                  <a:ext cx="1696" cy="95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ctr"/>
                  <a:r>
                    <a:rPr lang="en-US">
                      <a:solidFill>
                        <a:srgbClr val="000000"/>
                      </a:solidFill>
                      <a:latin typeface="Microsoft Sans Serif" pitchFamily="34" charset="0"/>
                    </a:rPr>
                    <a:t> </a:t>
                  </a:r>
                  <a:r>
                    <a:rPr lang="en-US">
                      <a:latin typeface="Microsoft Sans Serif" pitchFamily="34" charset="0"/>
                    </a:rPr>
                    <a:t>FR, ATM, Ethernet, PPP, HDLC, etc.</a:t>
                  </a:r>
                  <a:r>
                    <a:rPr lang="en-US" sz="1200">
                      <a:latin typeface="Microsoft Sans Serif" pitchFamily="34" charset="0"/>
                    </a:rPr>
                    <a:t> </a:t>
                  </a:r>
                  <a:endParaRPr lang="en-US" sz="1200">
                    <a:latin typeface="Arial" pitchFamily="34" charset="0"/>
                  </a:endParaRPr>
                </a:p>
                <a:p>
                  <a:endParaRPr lang="en-US"/>
                </a:p>
              </p:txBody>
            </p:sp>
            <p:sp>
              <p:nvSpPr>
                <p:cNvPr id="32810" name="Rectangle 42"/>
                <p:cNvSpPr>
                  <a:spLocks noChangeArrowheads="1"/>
                </p:cNvSpPr>
                <p:nvPr/>
              </p:nvSpPr>
              <p:spPr bwMode="auto">
                <a:xfrm>
                  <a:off x="1702" y="3280"/>
                  <a:ext cx="1708" cy="966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32813" name="Rectangle 45"/>
            <p:cNvSpPr>
              <a:spLocks noChangeArrowheads="1"/>
            </p:cNvSpPr>
            <p:nvPr/>
          </p:nvSpPr>
          <p:spPr bwMode="auto">
            <a:xfrm>
              <a:off x="-3" y="-3"/>
              <a:ext cx="3416" cy="4252"/>
            </a:xfrm>
            <a:prstGeom prst="rect">
              <a:avLst/>
            </a:prstGeom>
            <a:noFill/>
            <a:ln w="9525">
              <a:solidFill>
                <a:srgbClr val="A0A0A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2815" name="Rectangle 47"/>
          <p:cNvSpPr>
            <a:spLocks noChangeArrowheads="1"/>
          </p:cNvSpPr>
          <p:nvPr/>
        </p:nvSpPr>
        <p:spPr bwMode="auto">
          <a:xfrm>
            <a:off x="0" y="6804025"/>
            <a:ext cx="10287000" cy="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2816" name="Rectangle 48"/>
          <p:cNvSpPr>
            <a:spLocks noChangeArrowheads="1"/>
          </p:cNvSpPr>
          <p:nvPr/>
        </p:nvSpPr>
        <p:spPr bwMode="auto">
          <a:xfrm>
            <a:off x="0" y="58738"/>
            <a:ext cx="10287000" cy="8223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1" hangingPunct="1"/>
            <a:r>
              <a:rPr lang="en-US"/>
              <a:t> </a:t>
            </a:r>
          </a:p>
          <a:p>
            <a:endParaRPr lang="en-US"/>
          </a:p>
        </p:txBody>
      </p:sp>
      <p:sp>
        <p:nvSpPr>
          <p:cNvPr id="48" name="عنصر نائب لرقم الشريحة 4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12</a:t>
            </a:fld>
            <a:endParaRPr kumimoji="0"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i="0">
                <a:solidFill>
                  <a:schemeClr val="tx1"/>
                </a:solidFill>
              </a:rPr>
              <a:t>H.323 Entities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/>
              <a:t>Terminals</a:t>
            </a:r>
          </a:p>
          <a:p>
            <a:r>
              <a:rPr lang="en-US"/>
              <a:t>Gateways</a:t>
            </a:r>
          </a:p>
          <a:p>
            <a:r>
              <a:rPr lang="en-US"/>
              <a:t>Gatekeepers</a:t>
            </a:r>
          </a:p>
          <a:p>
            <a:r>
              <a:rPr lang="en-US"/>
              <a:t>Multi-point Control Units (MCU)</a:t>
            </a:r>
          </a:p>
          <a:p>
            <a:endParaRPr lang="en-US"/>
          </a:p>
          <a:p>
            <a:pPr>
              <a:buFontTx/>
              <a:buNone/>
            </a:pPr>
            <a:endParaRPr lang="en-US"/>
          </a:p>
          <a:p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13</a:t>
            </a:fld>
            <a:endParaRPr kumimoji="0"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i="0">
                <a:solidFill>
                  <a:schemeClr val="tx1"/>
                </a:solidFill>
              </a:rPr>
              <a:t>Terminal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Endpoint on a LAN</a:t>
            </a:r>
          </a:p>
          <a:p>
            <a:pPr>
              <a:lnSpc>
                <a:spcPct val="90000"/>
              </a:lnSpc>
            </a:pPr>
            <a:r>
              <a:rPr lang="en-US" sz="2800"/>
              <a:t>Supports real-time, 2-way communications with another H.323 entity</a:t>
            </a:r>
          </a:p>
          <a:p>
            <a:pPr>
              <a:lnSpc>
                <a:spcPct val="90000"/>
              </a:lnSpc>
            </a:pPr>
            <a:r>
              <a:rPr lang="en-US" sz="2800"/>
              <a:t>Must support: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Voice - audio codecs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Signaling and setup </a:t>
            </a:r>
          </a:p>
          <a:p>
            <a:pPr>
              <a:lnSpc>
                <a:spcPct val="90000"/>
              </a:lnSpc>
            </a:pPr>
            <a:r>
              <a:rPr lang="en-US" sz="2800"/>
              <a:t>Optional support: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Video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Data</a:t>
            </a:r>
          </a:p>
          <a:p>
            <a:pPr lvl="1">
              <a:lnSpc>
                <a:spcPct val="90000"/>
              </a:lnSpc>
            </a:pPr>
            <a:endParaRPr lang="en-US" sz="240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14</a:t>
            </a:fld>
            <a:endParaRPr kumimoji="0"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i="0">
                <a:solidFill>
                  <a:schemeClr val="tx1"/>
                </a:solidFill>
              </a:rPr>
              <a:t>Gateway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/>
              <a:t>Interface between the LAN and the circuit switched network</a:t>
            </a:r>
          </a:p>
          <a:p>
            <a:r>
              <a:rPr lang="en-US"/>
              <a:t>Translates communication procedures and formats between networks</a:t>
            </a:r>
          </a:p>
          <a:p>
            <a:r>
              <a:rPr lang="en-US"/>
              <a:t>Call setup and clearing</a:t>
            </a:r>
          </a:p>
          <a:p>
            <a:r>
              <a:rPr lang="en-US"/>
              <a:t>Compression and packetization of voice</a:t>
            </a:r>
          </a:p>
          <a:p>
            <a:r>
              <a:rPr lang="en-US"/>
              <a:t>Example: IP/PSTN gateway</a:t>
            </a:r>
          </a:p>
          <a:p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15</a:t>
            </a:fld>
            <a:endParaRPr kumimoji="0"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i="0">
                <a:solidFill>
                  <a:schemeClr val="tx1"/>
                </a:solidFill>
              </a:rPr>
              <a:t>Gatekeeper</a:t>
            </a:r>
          </a:p>
        </p:txBody>
      </p:sp>
      <p:sp>
        <p:nvSpPr>
          <p:cNvPr id="40963" name="Rectangle 1027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800"/>
              <a:t>Optional (e.g., Netmeeting does not use gatekeepers), but must perform certain functions if present</a:t>
            </a:r>
          </a:p>
          <a:p>
            <a:r>
              <a:rPr lang="en-US" sz="2800"/>
              <a:t>Manage a zone (a collection of H.323 devices)</a:t>
            </a:r>
          </a:p>
          <a:p>
            <a:r>
              <a:rPr lang="en-US" sz="2800"/>
              <a:t>Usually one gatekeeper per zone; alternate gatekeeper might exist for backup and load balancing</a:t>
            </a:r>
          </a:p>
          <a:p>
            <a:r>
              <a:rPr lang="en-US" sz="2800"/>
              <a:t>Typically a software application, implemented on a PC, but can be integrated in a gateway or terminal</a:t>
            </a: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16</a:t>
            </a:fld>
            <a:endParaRPr kumimoji="0"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i="0">
                <a:solidFill>
                  <a:schemeClr val="tx1"/>
                </a:solidFill>
              </a:rPr>
              <a:t>Multi-point Control Unit (MCU)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buClr>
                <a:schemeClr val="hlink"/>
              </a:buClr>
              <a:buSzPct val="115000"/>
            </a:pPr>
            <a:r>
              <a:rPr lang="en-US" sz="2800"/>
              <a:t>Endpoint that supports conferences between 3 or more endpoints</a:t>
            </a:r>
          </a:p>
          <a:p>
            <a:pPr>
              <a:buClr>
                <a:schemeClr val="hlink"/>
              </a:buClr>
              <a:buSzPct val="115000"/>
            </a:pPr>
            <a:r>
              <a:rPr lang="en-US" sz="2800"/>
              <a:t>Can be stand-alone device (e.g., PC) or integrated into a gateway, gatekeeper or terminal</a:t>
            </a:r>
          </a:p>
          <a:p>
            <a:pPr>
              <a:buClr>
                <a:schemeClr val="hlink"/>
              </a:buClr>
              <a:buSzPct val="115000"/>
            </a:pPr>
            <a:r>
              <a:rPr lang="en-US" sz="2800"/>
              <a:t>Typically consists of multi-point controller (MC) and multi-point processor (MP)</a:t>
            </a:r>
          </a:p>
          <a:p>
            <a:pPr lvl="1">
              <a:buClr>
                <a:schemeClr val="hlink"/>
              </a:buClr>
            </a:pPr>
            <a:r>
              <a:rPr lang="en-US" sz="2400"/>
              <a:t>MC - handles control and signaling for conference support</a:t>
            </a:r>
          </a:p>
          <a:p>
            <a:pPr lvl="1">
              <a:buClr>
                <a:schemeClr val="hlink"/>
              </a:buClr>
            </a:pPr>
            <a:r>
              <a:rPr lang="en-US" sz="2400"/>
              <a:t>MP - receives streams from endpoints, processes them, and returns them to the endpoints in the conference</a:t>
            </a:r>
          </a:p>
          <a:p>
            <a:endParaRPr lang="en-US" sz="280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17</a:t>
            </a:fld>
            <a:endParaRPr kumimoji="0"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i="0">
                <a:solidFill>
                  <a:schemeClr val="tx1"/>
                </a:solidFill>
              </a:rPr>
              <a:t>H.323 Protocol Stack</a:t>
            </a:r>
          </a:p>
        </p:txBody>
      </p:sp>
      <p:pic>
        <p:nvPicPr>
          <p:cNvPr id="41987" name="Picture 3" descr="\\Kituv1\debbie\caroline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67000" y="1752600"/>
            <a:ext cx="4876800" cy="3724275"/>
          </a:xfrm>
          <a:prstGeom prst="rect">
            <a:avLst/>
          </a:prstGeom>
          <a:noFill/>
        </p:spPr>
      </p:pic>
      <p:sp>
        <p:nvSpPr>
          <p:cNvPr id="41988" name="Text Box 4"/>
          <p:cNvSpPr txBox="1">
            <a:spLocks noChangeArrowheads="1"/>
          </p:cNvSpPr>
          <p:nvPr/>
        </p:nvSpPr>
        <p:spPr bwMode="auto">
          <a:xfrm>
            <a:off x="381000" y="990600"/>
            <a:ext cx="2133600" cy="10064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Transfer of real-time media (audio and video)</a:t>
            </a:r>
          </a:p>
        </p:txBody>
      </p:sp>
      <p:sp>
        <p:nvSpPr>
          <p:cNvPr id="41989" name="Line 5"/>
          <p:cNvSpPr>
            <a:spLocks noChangeShapeType="1"/>
          </p:cNvSpPr>
          <p:nvPr/>
        </p:nvSpPr>
        <p:spPr bwMode="auto">
          <a:xfrm flipH="1" flipV="1">
            <a:off x="1524000" y="2057400"/>
            <a:ext cx="1219200" cy="1447800"/>
          </a:xfrm>
          <a:prstGeom prst="line">
            <a:avLst/>
          </a:prstGeom>
          <a:noFill/>
          <a:ln w="38100">
            <a:solidFill>
              <a:srgbClr val="66FFCC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990" name="Text Box 6"/>
          <p:cNvSpPr txBox="1">
            <a:spLocks noChangeArrowheads="1"/>
          </p:cNvSpPr>
          <p:nvPr/>
        </p:nvSpPr>
        <p:spPr bwMode="auto">
          <a:xfrm>
            <a:off x="7848600" y="914400"/>
            <a:ext cx="213360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Registration</a:t>
            </a:r>
          </a:p>
        </p:txBody>
      </p:sp>
      <p:sp>
        <p:nvSpPr>
          <p:cNvPr id="41992" name="Text Box 8"/>
          <p:cNvSpPr txBox="1">
            <a:spLocks noChangeArrowheads="1"/>
          </p:cNvSpPr>
          <p:nvPr/>
        </p:nvSpPr>
        <p:spPr bwMode="auto">
          <a:xfrm>
            <a:off x="8305800" y="2362200"/>
            <a:ext cx="1981200" cy="7016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Control and Signaling</a:t>
            </a:r>
          </a:p>
        </p:txBody>
      </p:sp>
      <p:sp>
        <p:nvSpPr>
          <p:cNvPr id="41994" name="Line 10"/>
          <p:cNvSpPr>
            <a:spLocks noChangeShapeType="1"/>
          </p:cNvSpPr>
          <p:nvPr/>
        </p:nvSpPr>
        <p:spPr bwMode="auto">
          <a:xfrm flipV="1">
            <a:off x="6172200" y="1371600"/>
            <a:ext cx="0" cy="685800"/>
          </a:xfrm>
          <a:prstGeom prst="line">
            <a:avLst/>
          </a:prstGeom>
          <a:noFill/>
          <a:ln w="28575">
            <a:solidFill>
              <a:srgbClr val="66FFCC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995" name="Line 11"/>
          <p:cNvSpPr>
            <a:spLocks noChangeShapeType="1"/>
          </p:cNvSpPr>
          <p:nvPr/>
        </p:nvSpPr>
        <p:spPr bwMode="auto">
          <a:xfrm>
            <a:off x="6172200" y="1371600"/>
            <a:ext cx="2743200" cy="0"/>
          </a:xfrm>
          <a:prstGeom prst="line">
            <a:avLst/>
          </a:prstGeom>
          <a:noFill/>
          <a:ln w="28575">
            <a:solidFill>
              <a:srgbClr val="66FFCC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996" name="Line 12"/>
          <p:cNvSpPr>
            <a:spLocks noChangeShapeType="1"/>
          </p:cNvSpPr>
          <p:nvPr/>
        </p:nvSpPr>
        <p:spPr bwMode="auto">
          <a:xfrm>
            <a:off x="8915400" y="1371600"/>
            <a:ext cx="0" cy="990600"/>
          </a:xfrm>
          <a:prstGeom prst="line">
            <a:avLst/>
          </a:prstGeom>
          <a:noFill/>
          <a:ln w="28575">
            <a:solidFill>
              <a:srgbClr val="66FFCC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997" name="Line 13"/>
          <p:cNvSpPr>
            <a:spLocks noChangeShapeType="1"/>
          </p:cNvSpPr>
          <p:nvPr/>
        </p:nvSpPr>
        <p:spPr bwMode="auto">
          <a:xfrm flipV="1">
            <a:off x="6934200" y="1600200"/>
            <a:ext cx="0" cy="457200"/>
          </a:xfrm>
          <a:prstGeom prst="line">
            <a:avLst/>
          </a:prstGeom>
          <a:noFill/>
          <a:ln w="28575">
            <a:solidFill>
              <a:srgbClr val="66FFCC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998" name="Line 14"/>
          <p:cNvSpPr>
            <a:spLocks noChangeShapeType="1"/>
          </p:cNvSpPr>
          <p:nvPr/>
        </p:nvSpPr>
        <p:spPr bwMode="auto">
          <a:xfrm>
            <a:off x="6934200" y="1600200"/>
            <a:ext cx="1676400" cy="0"/>
          </a:xfrm>
          <a:prstGeom prst="line">
            <a:avLst/>
          </a:prstGeom>
          <a:noFill/>
          <a:ln w="28575">
            <a:solidFill>
              <a:srgbClr val="66FFCC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999" name="Line 15"/>
          <p:cNvSpPr>
            <a:spLocks noChangeShapeType="1"/>
          </p:cNvSpPr>
          <p:nvPr/>
        </p:nvSpPr>
        <p:spPr bwMode="auto">
          <a:xfrm>
            <a:off x="8610600" y="1600200"/>
            <a:ext cx="0" cy="762000"/>
          </a:xfrm>
          <a:prstGeom prst="line">
            <a:avLst/>
          </a:prstGeom>
          <a:noFill/>
          <a:ln w="28575">
            <a:solidFill>
              <a:srgbClr val="66FFCC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000" name="Line 16"/>
          <p:cNvSpPr>
            <a:spLocks noChangeShapeType="1"/>
          </p:cNvSpPr>
          <p:nvPr/>
        </p:nvSpPr>
        <p:spPr bwMode="auto">
          <a:xfrm flipV="1">
            <a:off x="5334000" y="1143000"/>
            <a:ext cx="0" cy="838200"/>
          </a:xfrm>
          <a:prstGeom prst="line">
            <a:avLst/>
          </a:prstGeom>
          <a:noFill/>
          <a:ln w="28575">
            <a:solidFill>
              <a:srgbClr val="66FFCC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001" name="Line 17"/>
          <p:cNvSpPr>
            <a:spLocks noChangeShapeType="1"/>
          </p:cNvSpPr>
          <p:nvPr/>
        </p:nvSpPr>
        <p:spPr bwMode="auto">
          <a:xfrm>
            <a:off x="5334000" y="1143000"/>
            <a:ext cx="2514600" cy="0"/>
          </a:xfrm>
          <a:prstGeom prst="line">
            <a:avLst/>
          </a:prstGeom>
          <a:noFill/>
          <a:ln w="28575">
            <a:solidFill>
              <a:srgbClr val="66FFCC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" name="عنصر نائب لرقم الشريحة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18</a:t>
            </a:fld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19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419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19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420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420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419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419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419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500"/>
                            </p:stCondLst>
                            <p:childTnLst>
                              <p:par>
                                <p:cTn id="3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419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000"/>
                            </p:stCondLst>
                            <p:childTnLst>
                              <p:par>
                                <p:cTn id="4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419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500"/>
                            </p:stCondLst>
                            <p:childTnLst>
                              <p:par>
                                <p:cTn id="4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419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3000"/>
                            </p:stCondLst>
                            <p:childTnLst>
                              <p:par>
                                <p:cTn id="5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419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8" grpId="0" autoUpdateAnimBg="0"/>
      <p:bldP spid="41989" grpId="0" animBg="1"/>
      <p:bldP spid="41990" grpId="0" autoUpdateAnimBg="0"/>
      <p:bldP spid="41992" grpId="0" autoUpdateAnimBg="0"/>
      <p:bldP spid="41994" grpId="0" animBg="1"/>
      <p:bldP spid="41995" grpId="0" animBg="1"/>
      <p:bldP spid="41996" grpId="0" animBg="1"/>
      <p:bldP spid="41997" grpId="0" animBg="1"/>
      <p:bldP spid="41998" grpId="0" animBg="1"/>
      <p:bldP spid="41999" grpId="0" animBg="1"/>
      <p:bldP spid="42000" grpId="0" animBg="1"/>
      <p:bldP spid="42001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781050" y="381000"/>
            <a:ext cx="8743950" cy="5562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>
                <a:solidFill>
                  <a:srgbClr val="66FFCC"/>
                </a:solidFill>
              </a:rPr>
              <a:t>VoIP Origination side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Analog voice is sent from telephone set to local office.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Local switch converts analog signal to PCM and transmits 64kbps bit stream to the gateway.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Gateway receives 64kbps bit stream and does the following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Compress speech 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Convert speech samples to datagrams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Transmit speech datagram over IP network</a:t>
            </a:r>
          </a:p>
          <a:p>
            <a:pPr>
              <a:lnSpc>
                <a:spcPct val="90000"/>
              </a:lnSpc>
            </a:pPr>
            <a:r>
              <a:rPr lang="en-US" sz="2800">
                <a:solidFill>
                  <a:srgbClr val="66FFCC"/>
                </a:solidFill>
              </a:rPr>
              <a:t>VoIP Termination side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VoIP gateway receives speech datagrams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Convert Speech datagram to PCM speech. 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Transmit 64Kbps PCM speech to Local switch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Local switch converts PCM to analog voice and sends it to telephone set</a:t>
            </a:r>
          </a:p>
          <a:p>
            <a:pPr lvl="1">
              <a:lnSpc>
                <a:spcPct val="90000"/>
              </a:lnSpc>
              <a:buFontTx/>
              <a:buNone/>
            </a:pPr>
            <a:endParaRPr lang="en-US" sz="2400"/>
          </a:p>
          <a:p>
            <a:pPr lvl="1">
              <a:lnSpc>
                <a:spcPct val="90000"/>
              </a:lnSpc>
            </a:pPr>
            <a:endParaRPr lang="en-US" sz="1800" i="1"/>
          </a:p>
        </p:txBody>
      </p:sp>
      <p:sp>
        <p:nvSpPr>
          <p:cNvPr id="3" name="عنصر نائب لرقم الشريحة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19</a:t>
            </a:fld>
            <a:endParaRPr kumimoji="0"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143000"/>
            <a:ext cx="8743950" cy="990600"/>
          </a:xfrm>
        </p:spPr>
        <p:txBody>
          <a:bodyPr/>
          <a:lstStyle/>
          <a:p>
            <a:r>
              <a:rPr lang="en-US" sz="3600" i="0">
                <a:solidFill>
                  <a:schemeClr val="tx1"/>
                </a:solidFill>
              </a:rPr>
              <a:t>What’s VoIP?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838200" y="2590800"/>
            <a:ext cx="8743950" cy="2971800"/>
          </a:xfrm>
        </p:spPr>
        <p:txBody>
          <a:bodyPr/>
          <a:lstStyle/>
          <a:p>
            <a:r>
              <a:rPr lang="en-US"/>
              <a:t>VoIP is the ability to make telephone calls and send faxes over IP-based data networks with a suitable quality of service and superior cost/benefit.</a:t>
            </a: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2</a:t>
            </a:fld>
            <a:endParaRPr kumimoji="0"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i="0">
                <a:solidFill>
                  <a:schemeClr val="tx1"/>
                </a:solidFill>
              </a:rPr>
              <a:t>H.323 Call Stages</a:t>
            </a:r>
          </a:p>
        </p:txBody>
      </p:sp>
      <p:sp>
        <p:nvSpPr>
          <p:cNvPr id="43016" name="Rectangle 8"/>
          <p:cNvSpPr>
            <a:spLocks noGrp="1" noChangeArrowheads="1"/>
          </p:cNvSpPr>
          <p:nvPr>
            <p:ph sz="quarter" idx="1"/>
          </p:nvPr>
        </p:nvSpPr>
        <p:spPr>
          <a:xfrm>
            <a:off x="457200" y="1828800"/>
            <a:ext cx="9448800" cy="4114800"/>
          </a:xfrm>
        </p:spPr>
        <p:txBody>
          <a:bodyPr/>
          <a:lstStyle/>
          <a:p>
            <a:r>
              <a:rPr lang="en-US" sz="2800"/>
              <a:t>Discovery and Registration(RAS) – Who am I</a:t>
            </a:r>
          </a:p>
          <a:p>
            <a:r>
              <a:rPr lang="en-US" sz="2800"/>
              <a:t>Call Setup(RAS/H.225/Q.931) – Whom I want to call</a:t>
            </a:r>
          </a:p>
          <a:p>
            <a:r>
              <a:rPr lang="en-US" sz="2800"/>
              <a:t>Call Negotiation (H.245) – These are our capabilities</a:t>
            </a:r>
          </a:p>
          <a:p>
            <a:r>
              <a:rPr lang="en-US" sz="2800"/>
              <a:t>Media Channel Setup(H.245) – Let’s open audio channel</a:t>
            </a:r>
          </a:p>
          <a:p>
            <a:r>
              <a:rPr lang="en-US" sz="2800"/>
              <a:t>Media Transport( RTP/RTCP) – Send audio datagrams</a:t>
            </a:r>
          </a:p>
          <a:p>
            <a:r>
              <a:rPr lang="en-US" sz="2800"/>
              <a:t>Call termination (H.245/H.225/RAS) – We are done</a:t>
            </a: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20</a:t>
            </a:fld>
            <a:endParaRPr kumimoji="0"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154" name="Picture 2" descr="U:\voip\telephone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2667000"/>
            <a:ext cx="762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9158" name="Rectangle 6"/>
          <p:cNvSpPr>
            <a:spLocks noChangeArrowheads="1"/>
          </p:cNvSpPr>
          <p:nvPr/>
        </p:nvSpPr>
        <p:spPr bwMode="auto">
          <a:xfrm>
            <a:off x="3429000" y="1981200"/>
            <a:ext cx="1371600" cy="16764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160" name="Line 8"/>
          <p:cNvSpPr>
            <a:spLocks noChangeShapeType="1"/>
          </p:cNvSpPr>
          <p:nvPr/>
        </p:nvSpPr>
        <p:spPr bwMode="auto">
          <a:xfrm>
            <a:off x="3733800" y="1981200"/>
            <a:ext cx="0" cy="16764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9161" name="Line 9"/>
          <p:cNvSpPr>
            <a:spLocks noChangeShapeType="1"/>
          </p:cNvSpPr>
          <p:nvPr/>
        </p:nvSpPr>
        <p:spPr bwMode="auto">
          <a:xfrm>
            <a:off x="4114800" y="1981200"/>
            <a:ext cx="0" cy="16764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9162" name="Line 10"/>
          <p:cNvSpPr>
            <a:spLocks noChangeShapeType="1"/>
          </p:cNvSpPr>
          <p:nvPr/>
        </p:nvSpPr>
        <p:spPr bwMode="auto">
          <a:xfrm>
            <a:off x="4495800" y="1981200"/>
            <a:ext cx="0" cy="16764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9163" name="Rectangle 11"/>
          <p:cNvSpPr>
            <a:spLocks noChangeArrowheads="1"/>
          </p:cNvSpPr>
          <p:nvPr/>
        </p:nvSpPr>
        <p:spPr bwMode="auto">
          <a:xfrm>
            <a:off x="4572000" y="2057400"/>
            <a:ext cx="152400" cy="76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164" name="Oval 12"/>
          <p:cNvSpPr>
            <a:spLocks noChangeArrowheads="1"/>
          </p:cNvSpPr>
          <p:nvPr/>
        </p:nvSpPr>
        <p:spPr bwMode="auto">
          <a:xfrm>
            <a:off x="3505200" y="3657600"/>
            <a:ext cx="152400" cy="762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167" name="Oval 15"/>
          <p:cNvSpPr>
            <a:spLocks noChangeArrowheads="1"/>
          </p:cNvSpPr>
          <p:nvPr/>
        </p:nvSpPr>
        <p:spPr bwMode="auto">
          <a:xfrm>
            <a:off x="4495800" y="3657600"/>
            <a:ext cx="152400" cy="762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168" name="Rectangle 16"/>
          <p:cNvSpPr>
            <a:spLocks noChangeArrowheads="1"/>
          </p:cNvSpPr>
          <p:nvPr/>
        </p:nvSpPr>
        <p:spPr bwMode="auto">
          <a:xfrm>
            <a:off x="6934200" y="2286000"/>
            <a:ext cx="1524000" cy="990600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169" name="Line 17"/>
          <p:cNvSpPr>
            <a:spLocks noChangeShapeType="1"/>
          </p:cNvSpPr>
          <p:nvPr/>
        </p:nvSpPr>
        <p:spPr bwMode="auto">
          <a:xfrm>
            <a:off x="7696200" y="2286000"/>
            <a:ext cx="0" cy="9906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9172" name="Rectangle 20"/>
          <p:cNvSpPr>
            <a:spLocks noChangeArrowheads="1"/>
          </p:cNvSpPr>
          <p:nvPr/>
        </p:nvSpPr>
        <p:spPr bwMode="auto">
          <a:xfrm>
            <a:off x="7086600" y="2362200"/>
            <a:ext cx="381000" cy="304800"/>
          </a:xfrm>
          <a:prstGeom prst="rect">
            <a:avLst/>
          </a:prstGeom>
          <a:solidFill>
            <a:srgbClr val="FFCC99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173" name="Line 21"/>
          <p:cNvSpPr>
            <a:spLocks noChangeShapeType="1"/>
          </p:cNvSpPr>
          <p:nvPr/>
        </p:nvSpPr>
        <p:spPr bwMode="auto">
          <a:xfrm>
            <a:off x="1219200" y="2819400"/>
            <a:ext cx="2209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9174" name="Line 22"/>
          <p:cNvSpPr>
            <a:spLocks noChangeShapeType="1"/>
          </p:cNvSpPr>
          <p:nvPr/>
        </p:nvSpPr>
        <p:spPr bwMode="auto">
          <a:xfrm>
            <a:off x="4800600" y="2743200"/>
            <a:ext cx="2133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9175" name="Text Box 23"/>
          <p:cNvSpPr txBox="1">
            <a:spLocks noChangeArrowheads="1"/>
          </p:cNvSpPr>
          <p:nvPr/>
        </p:nvSpPr>
        <p:spPr bwMode="auto">
          <a:xfrm>
            <a:off x="838200" y="228600"/>
            <a:ext cx="9067800" cy="17573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/>
              <a:t>Simple VoIP Call</a:t>
            </a:r>
          </a:p>
          <a:p>
            <a:pPr>
              <a:spcBef>
                <a:spcPct val="50000"/>
              </a:spcBef>
            </a:pPr>
            <a:r>
              <a:rPr lang="en-US" sz="1800"/>
              <a:t>Caller Number : 785-537-2736</a:t>
            </a:r>
          </a:p>
          <a:p>
            <a:pPr>
              <a:spcBef>
                <a:spcPct val="50000"/>
              </a:spcBef>
            </a:pPr>
            <a:r>
              <a:rPr lang="en-US" sz="1800"/>
              <a:t>Called Number : 410-944-511</a:t>
            </a:r>
          </a:p>
          <a:p>
            <a:pPr>
              <a:spcBef>
                <a:spcPct val="50000"/>
              </a:spcBef>
            </a:pPr>
            <a:r>
              <a:rPr lang="en-US" sz="1800"/>
              <a:t>ITSP Number : 1-888-745-2654</a:t>
            </a:r>
          </a:p>
        </p:txBody>
      </p:sp>
      <p:sp>
        <p:nvSpPr>
          <p:cNvPr id="49177" name="Text Box 25"/>
          <p:cNvSpPr txBox="1">
            <a:spLocks noChangeArrowheads="1"/>
          </p:cNvSpPr>
          <p:nvPr/>
        </p:nvSpPr>
        <p:spPr bwMode="auto">
          <a:xfrm>
            <a:off x="1752600" y="2362200"/>
            <a:ext cx="167640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Local Loop</a:t>
            </a:r>
          </a:p>
        </p:txBody>
      </p:sp>
      <p:sp>
        <p:nvSpPr>
          <p:cNvPr id="49178" name="Text Box 26"/>
          <p:cNvSpPr txBox="1">
            <a:spLocks noChangeArrowheads="1"/>
          </p:cNvSpPr>
          <p:nvPr/>
        </p:nvSpPr>
        <p:spPr bwMode="auto">
          <a:xfrm>
            <a:off x="5486400" y="2286000"/>
            <a:ext cx="160020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Trunk</a:t>
            </a:r>
          </a:p>
        </p:txBody>
      </p:sp>
      <p:sp>
        <p:nvSpPr>
          <p:cNvPr id="49179" name="Text Box 27"/>
          <p:cNvSpPr txBox="1">
            <a:spLocks noChangeArrowheads="1"/>
          </p:cNvSpPr>
          <p:nvPr/>
        </p:nvSpPr>
        <p:spPr bwMode="auto">
          <a:xfrm>
            <a:off x="228600" y="3200400"/>
            <a:ext cx="152400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785-537-2736</a:t>
            </a:r>
          </a:p>
        </p:txBody>
      </p:sp>
      <p:sp>
        <p:nvSpPr>
          <p:cNvPr id="49180" name="Text Box 28"/>
          <p:cNvSpPr txBox="1">
            <a:spLocks noChangeArrowheads="1"/>
          </p:cNvSpPr>
          <p:nvPr/>
        </p:nvSpPr>
        <p:spPr bwMode="auto">
          <a:xfrm>
            <a:off x="3505200" y="3810000"/>
            <a:ext cx="228600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Local Switch</a:t>
            </a:r>
          </a:p>
        </p:txBody>
      </p:sp>
      <p:sp>
        <p:nvSpPr>
          <p:cNvPr id="49181" name="Text Box 29"/>
          <p:cNvSpPr txBox="1">
            <a:spLocks noChangeArrowheads="1"/>
          </p:cNvSpPr>
          <p:nvPr/>
        </p:nvSpPr>
        <p:spPr bwMode="auto">
          <a:xfrm>
            <a:off x="7315200" y="1949450"/>
            <a:ext cx="198120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Gateway</a:t>
            </a:r>
          </a:p>
        </p:txBody>
      </p:sp>
      <p:sp>
        <p:nvSpPr>
          <p:cNvPr id="49183" name="Text Box 31"/>
          <p:cNvSpPr txBox="1">
            <a:spLocks noChangeArrowheads="1"/>
          </p:cNvSpPr>
          <p:nvPr/>
        </p:nvSpPr>
        <p:spPr bwMode="auto">
          <a:xfrm>
            <a:off x="6951663" y="3244850"/>
            <a:ext cx="1506537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600"/>
              <a:t>1-888-745-2654</a:t>
            </a:r>
          </a:p>
        </p:txBody>
      </p:sp>
      <p:sp>
        <p:nvSpPr>
          <p:cNvPr id="49184" name="Text Box 32"/>
          <p:cNvSpPr txBox="1">
            <a:spLocks noChangeArrowheads="1"/>
          </p:cNvSpPr>
          <p:nvPr/>
        </p:nvSpPr>
        <p:spPr bwMode="auto">
          <a:xfrm>
            <a:off x="1219200" y="4267200"/>
            <a:ext cx="8610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49185" name="Text Box 33"/>
          <p:cNvSpPr txBox="1">
            <a:spLocks noChangeArrowheads="1"/>
          </p:cNvSpPr>
          <p:nvPr/>
        </p:nvSpPr>
        <p:spPr bwMode="auto">
          <a:xfrm>
            <a:off x="1066800" y="4648200"/>
            <a:ext cx="7086600" cy="10048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Caller dials ITSP toll free number : 1-888-745-2654</a:t>
            </a:r>
          </a:p>
          <a:p>
            <a:pPr>
              <a:spcBef>
                <a:spcPct val="50000"/>
              </a:spcBef>
            </a:pPr>
            <a:r>
              <a:rPr lang="en-US"/>
              <a:t>Caller gets connected to VoIP gateway of ITSP </a:t>
            </a:r>
          </a:p>
        </p:txBody>
      </p:sp>
      <p:sp>
        <p:nvSpPr>
          <p:cNvPr id="24" name="عنصر نائب لرقم الشريحة 2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21</a:t>
            </a:fld>
            <a:endParaRPr kumimoji="0"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274" name="Picture 2" descr="U:\voip\telephone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3276600"/>
            <a:ext cx="762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4275" name="Rectangle 3"/>
          <p:cNvSpPr>
            <a:spLocks noChangeArrowheads="1"/>
          </p:cNvSpPr>
          <p:nvPr/>
        </p:nvSpPr>
        <p:spPr bwMode="auto">
          <a:xfrm>
            <a:off x="2133600" y="2362200"/>
            <a:ext cx="1371600" cy="16764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276" name="Line 4"/>
          <p:cNvSpPr>
            <a:spLocks noChangeShapeType="1"/>
          </p:cNvSpPr>
          <p:nvPr/>
        </p:nvSpPr>
        <p:spPr bwMode="auto">
          <a:xfrm>
            <a:off x="2438400" y="2362200"/>
            <a:ext cx="0" cy="16764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4277" name="Line 5"/>
          <p:cNvSpPr>
            <a:spLocks noChangeShapeType="1"/>
          </p:cNvSpPr>
          <p:nvPr/>
        </p:nvSpPr>
        <p:spPr bwMode="auto">
          <a:xfrm>
            <a:off x="2819400" y="2362200"/>
            <a:ext cx="0" cy="16764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4278" name="Line 6"/>
          <p:cNvSpPr>
            <a:spLocks noChangeShapeType="1"/>
          </p:cNvSpPr>
          <p:nvPr/>
        </p:nvSpPr>
        <p:spPr bwMode="auto">
          <a:xfrm>
            <a:off x="3200400" y="2362200"/>
            <a:ext cx="0" cy="16764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4279" name="Rectangle 7"/>
          <p:cNvSpPr>
            <a:spLocks noChangeArrowheads="1"/>
          </p:cNvSpPr>
          <p:nvPr/>
        </p:nvSpPr>
        <p:spPr bwMode="auto">
          <a:xfrm>
            <a:off x="3276600" y="2438400"/>
            <a:ext cx="152400" cy="76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280" name="Oval 8"/>
          <p:cNvSpPr>
            <a:spLocks noChangeArrowheads="1"/>
          </p:cNvSpPr>
          <p:nvPr/>
        </p:nvSpPr>
        <p:spPr bwMode="auto">
          <a:xfrm>
            <a:off x="2209800" y="4038600"/>
            <a:ext cx="152400" cy="762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281" name="Oval 9"/>
          <p:cNvSpPr>
            <a:spLocks noChangeArrowheads="1"/>
          </p:cNvSpPr>
          <p:nvPr/>
        </p:nvSpPr>
        <p:spPr bwMode="auto">
          <a:xfrm>
            <a:off x="3276600" y="4038600"/>
            <a:ext cx="152400" cy="762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282" name="Rectangle 10"/>
          <p:cNvSpPr>
            <a:spLocks noChangeArrowheads="1"/>
          </p:cNvSpPr>
          <p:nvPr/>
        </p:nvSpPr>
        <p:spPr bwMode="auto">
          <a:xfrm>
            <a:off x="4114800" y="2895600"/>
            <a:ext cx="1524000" cy="990600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283" name="Line 11"/>
          <p:cNvSpPr>
            <a:spLocks noChangeShapeType="1"/>
          </p:cNvSpPr>
          <p:nvPr/>
        </p:nvSpPr>
        <p:spPr bwMode="auto">
          <a:xfrm>
            <a:off x="4876800" y="2895600"/>
            <a:ext cx="0" cy="9906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4284" name="Rectangle 12"/>
          <p:cNvSpPr>
            <a:spLocks noChangeArrowheads="1"/>
          </p:cNvSpPr>
          <p:nvPr/>
        </p:nvSpPr>
        <p:spPr bwMode="auto">
          <a:xfrm>
            <a:off x="4267200" y="3048000"/>
            <a:ext cx="381000" cy="304800"/>
          </a:xfrm>
          <a:prstGeom prst="rect">
            <a:avLst/>
          </a:prstGeom>
          <a:solidFill>
            <a:srgbClr val="FFCC99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285" name="Line 13"/>
          <p:cNvSpPr>
            <a:spLocks noChangeShapeType="1"/>
          </p:cNvSpPr>
          <p:nvPr/>
        </p:nvSpPr>
        <p:spPr bwMode="auto">
          <a:xfrm>
            <a:off x="1371600" y="3505200"/>
            <a:ext cx="68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4286" name="Line 14"/>
          <p:cNvSpPr>
            <a:spLocks noChangeShapeType="1"/>
          </p:cNvSpPr>
          <p:nvPr/>
        </p:nvSpPr>
        <p:spPr bwMode="auto">
          <a:xfrm>
            <a:off x="3581400" y="3429000"/>
            <a:ext cx="533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4287" name="Text Box 15"/>
          <p:cNvSpPr txBox="1">
            <a:spLocks noChangeArrowheads="1"/>
          </p:cNvSpPr>
          <p:nvPr/>
        </p:nvSpPr>
        <p:spPr bwMode="auto">
          <a:xfrm>
            <a:off x="838200" y="228600"/>
            <a:ext cx="9067800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/>
              <a:t>Simple VoIP Call</a:t>
            </a:r>
          </a:p>
        </p:txBody>
      </p:sp>
      <p:sp>
        <p:nvSpPr>
          <p:cNvPr id="54290" name="Text Box 18"/>
          <p:cNvSpPr txBox="1">
            <a:spLocks noChangeArrowheads="1"/>
          </p:cNvSpPr>
          <p:nvPr/>
        </p:nvSpPr>
        <p:spPr bwMode="auto">
          <a:xfrm>
            <a:off x="304800" y="3657600"/>
            <a:ext cx="152400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785-537-2736</a:t>
            </a:r>
          </a:p>
        </p:txBody>
      </p:sp>
      <p:sp>
        <p:nvSpPr>
          <p:cNvPr id="54291" name="Text Box 19"/>
          <p:cNvSpPr txBox="1">
            <a:spLocks noChangeArrowheads="1"/>
          </p:cNvSpPr>
          <p:nvPr/>
        </p:nvSpPr>
        <p:spPr bwMode="auto">
          <a:xfrm>
            <a:off x="2133600" y="4191000"/>
            <a:ext cx="228600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Local Switch</a:t>
            </a:r>
          </a:p>
        </p:txBody>
      </p:sp>
      <p:sp>
        <p:nvSpPr>
          <p:cNvPr id="54292" name="Text Box 20"/>
          <p:cNvSpPr txBox="1">
            <a:spLocks noChangeArrowheads="1"/>
          </p:cNvSpPr>
          <p:nvPr/>
        </p:nvSpPr>
        <p:spPr bwMode="auto">
          <a:xfrm>
            <a:off x="4495800" y="2514600"/>
            <a:ext cx="198120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Gateway</a:t>
            </a:r>
          </a:p>
        </p:txBody>
      </p:sp>
      <p:sp>
        <p:nvSpPr>
          <p:cNvPr id="54293" name="Text Box 21"/>
          <p:cNvSpPr txBox="1">
            <a:spLocks noChangeArrowheads="1"/>
          </p:cNvSpPr>
          <p:nvPr/>
        </p:nvSpPr>
        <p:spPr bwMode="auto">
          <a:xfrm>
            <a:off x="4114800" y="3962400"/>
            <a:ext cx="1506538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600"/>
              <a:t>1-888-745-2654</a:t>
            </a:r>
          </a:p>
        </p:txBody>
      </p:sp>
      <p:sp>
        <p:nvSpPr>
          <p:cNvPr id="54294" name="Text Box 22"/>
          <p:cNvSpPr txBox="1">
            <a:spLocks noChangeArrowheads="1"/>
          </p:cNvSpPr>
          <p:nvPr/>
        </p:nvSpPr>
        <p:spPr bwMode="auto">
          <a:xfrm>
            <a:off x="1219200" y="4267200"/>
            <a:ext cx="8610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54295" name="Text Box 23"/>
          <p:cNvSpPr txBox="1">
            <a:spLocks noChangeArrowheads="1"/>
          </p:cNvSpPr>
          <p:nvPr/>
        </p:nvSpPr>
        <p:spPr bwMode="auto">
          <a:xfrm>
            <a:off x="152400" y="4495800"/>
            <a:ext cx="9829800" cy="1604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What is the IP address of the destination gateway for 410-944-2511?-LRQ</a:t>
            </a:r>
          </a:p>
          <a:p>
            <a:pPr>
              <a:spcBef>
                <a:spcPct val="50000"/>
              </a:spcBef>
            </a:pPr>
            <a:r>
              <a:rPr lang="en-US" sz="1800"/>
              <a:t>The IP address of the destination gateway is 154.23.78.345. – LCF</a:t>
            </a:r>
          </a:p>
          <a:p>
            <a:pPr>
              <a:spcBef>
                <a:spcPct val="50000"/>
              </a:spcBef>
            </a:pPr>
            <a:r>
              <a:rPr lang="en-US" sz="1800"/>
              <a:t>May I call the IP address? ARQ</a:t>
            </a:r>
          </a:p>
          <a:p>
            <a:pPr>
              <a:spcBef>
                <a:spcPct val="50000"/>
              </a:spcBef>
            </a:pPr>
            <a:r>
              <a:rPr lang="en-US" sz="1800"/>
              <a:t>You may use XX Kbps bandwidth - ACF</a:t>
            </a:r>
          </a:p>
        </p:txBody>
      </p:sp>
      <p:pic>
        <p:nvPicPr>
          <p:cNvPr id="54297" name="Picture 2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24600" y="2590800"/>
            <a:ext cx="1905000" cy="1447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pic>
        <p:nvPicPr>
          <p:cNvPr id="54298" name="Picture 2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705600" y="3048000"/>
            <a:ext cx="1049338" cy="4079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sp>
        <p:nvSpPr>
          <p:cNvPr id="54299" name="Rectangle 27"/>
          <p:cNvSpPr>
            <a:spLocks noChangeArrowheads="1"/>
          </p:cNvSpPr>
          <p:nvPr/>
        </p:nvSpPr>
        <p:spPr bwMode="auto">
          <a:xfrm>
            <a:off x="6629400" y="914400"/>
            <a:ext cx="1447800" cy="914400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300" name="Line 28"/>
          <p:cNvSpPr>
            <a:spLocks noChangeShapeType="1"/>
          </p:cNvSpPr>
          <p:nvPr/>
        </p:nvSpPr>
        <p:spPr bwMode="auto">
          <a:xfrm>
            <a:off x="5715000" y="3352800"/>
            <a:ext cx="60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4301" name="Line 29"/>
          <p:cNvSpPr>
            <a:spLocks noChangeShapeType="1"/>
          </p:cNvSpPr>
          <p:nvPr/>
        </p:nvSpPr>
        <p:spPr bwMode="auto">
          <a:xfrm>
            <a:off x="7391400" y="1828800"/>
            <a:ext cx="0" cy="990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4303" name="Line 31"/>
          <p:cNvSpPr>
            <a:spLocks noChangeShapeType="1"/>
          </p:cNvSpPr>
          <p:nvPr/>
        </p:nvSpPr>
        <p:spPr bwMode="auto">
          <a:xfrm>
            <a:off x="7391400" y="914400"/>
            <a:ext cx="0" cy="9144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4304" name="Rectangle 32"/>
          <p:cNvSpPr>
            <a:spLocks noChangeArrowheads="1"/>
          </p:cNvSpPr>
          <p:nvPr/>
        </p:nvSpPr>
        <p:spPr bwMode="auto">
          <a:xfrm>
            <a:off x="6781800" y="990600"/>
            <a:ext cx="533400" cy="228600"/>
          </a:xfrm>
          <a:prstGeom prst="rect">
            <a:avLst/>
          </a:prstGeom>
          <a:solidFill>
            <a:srgbClr val="FFCC99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306" name="Rectangle 34"/>
          <p:cNvSpPr>
            <a:spLocks noChangeArrowheads="1"/>
          </p:cNvSpPr>
          <p:nvPr/>
        </p:nvSpPr>
        <p:spPr bwMode="auto">
          <a:xfrm>
            <a:off x="7467600" y="990600"/>
            <a:ext cx="533400" cy="228600"/>
          </a:xfrm>
          <a:prstGeom prst="rect">
            <a:avLst/>
          </a:prstGeom>
          <a:solidFill>
            <a:srgbClr val="FFCC99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307" name="Text Box 35"/>
          <p:cNvSpPr txBox="1">
            <a:spLocks noChangeArrowheads="1"/>
          </p:cNvSpPr>
          <p:nvPr/>
        </p:nvSpPr>
        <p:spPr bwMode="auto">
          <a:xfrm>
            <a:off x="8229600" y="1143000"/>
            <a:ext cx="205740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Gatekeeper</a:t>
            </a:r>
          </a:p>
        </p:txBody>
      </p:sp>
      <p:sp>
        <p:nvSpPr>
          <p:cNvPr id="54309" name="Line 37"/>
          <p:cNvSpPr>
            <a:spLocks noChangeShapeType="1"/>
          </p:cNvSpPr>
          <p:nvPr/>
        </p:nvSpPr>
        <p:spPr bwMode="auto">
          <a:xfrm>
            <a:off x="5791200" y="2819400"/>
            <a:ext cx="685800" cy="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4310" name="Line 38"/>
          <p:cNvSpPr>
            <a:spLocks noChangeShapeType="1"/>
          </p:cNvSpPr>
          <p:nvPr/>
        </p:nvSpPr>
        <p:spPr bwMode="auto">
          <a:xfrm flipV="1">
            <a:off x="6781800" y="2057400"/>
            <a:ext cx="0" cy="53340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4311" name="Line 39"/>
          <p:cNvSpPr>
            <a:spLocks noChangeShapeType="1"/>
          </p:cNvSpPr>
          <p:nvPr/>
        </p:nvSpPr>
        <p:spPr bwMode="auto">
          <a:xfrm>
            <a:off x="7086600" y="2057400"/>
            <a:ext cx="0" cy="53340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4312" name="Line 40"/>
          <p:cNvSpPr>
            <a:spLocks noChangeShapeType="1"/>
          </p:cNvSpPr>
          <p:nvPr/>
        </p:nvSpPr>
        <p:spPr bwMode="auto">
          <a:xfrm flipH="1">
            <a:off x="5867400" y="3048000"/>
            <a:ext cx="533400" cy="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4313" name="Line 41"/>
          <p:cNvSpPr>
            <a:spLocks noChangeShapeType="1"/>
          </p:cNvSpPr>
          <p:nvPr/>
        </p:nvSpPr>
        <p:spPr bwMode="auto">
          <a:xfrm>
            <a:off x="5791200" y="3581400"/>
            <a:ext cx="457200" cy="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4314" name="Line 42"/>
          <p:cNvSpPr>
            <a:spLocks noChangeShapeType="1"/>
          </p:cNvSpPr>
          <p:nvPr/>
        </p:nvSpPr>
        <p:spPr bwMode="auto">
          <a:xfrm flipV="1">
            <a:off x="7696200" y="2057400"/>
            <a:ext cx="0" cy="38100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4315" name="Line 43"/>
          <p:cNvSpPr>
            <a:spLocks noChangeShapeType="1"/>
          </p:cNvSpPr>
          <p:nvPr/>
        </p:nvSpPr>
        <p:spPr bwMode="auto">
          <a:xfrm>
            <a:off x="7924800" y="2133600"/>
            <a:ext cx="0" cy="30480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4316" name="Line 44"/>
          <p:cNvSpPr>
            <a:spLocks noChangeShapeType="1"/>
          </p:cNvSpPr>
          <p:nvPr/>
        </p:nvSpPr>
        <p:spPr bwMode="auto">
          <a:xfrm flipH="1">
            <a:off x="5791200" y="3810000"/>
            <a:ext cx="533400" cy="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4317" name="Text Box 45"/>
          <p:cNvSpPr txBox="1">
            <a:spLocks noChangeArrowheads="1"/>
          </p:cNvSpPr>
          <p:nvPr/>
        </p:nvSpPr>
        <p:spPr bwMode="auto">
          <a:xfrm>
            <a:off x="8305800" y="2209800"/>
            <a:ext cx="533400" cy="2746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/>
              <a:t>ARQ</a:t>
            </a:r>
          </a:p>
        </p:txBody>
      </p:sp>
      <p:sp>
        <p:nvSpPr>
          <p:cNvPr id="54318" name="Text Box 46"/>
          <p:cNvSpPr txBox="1">
            <a:spLocks noChangeArrowheads="1"/>
          </p:cNvSpPr>
          <p:nvPr/>
        </p:nvSpPr>
        <p:spPr bwMode="auto">
          <a:xfrm>
            <a:off x="8374063" y="2590800"/>
            <a:ext cx="541337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54319" name="Text Box 47"/>
          <p:cNvSpPr txBox="1">
            <a:spLocks noChangeArrowheads="1"/>
          </p:cNvSpPr>
          <p:nvPr/>
        </p:nvSpPr>
        <p:spPr bwMode="auto">
          <a:xfrm>
            <a:off x="8305800" y="2438400"/>
            <a:ext cx="609600" cy="2746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/>
              <a:t>ACF</a:t>
            </a:r>
          </a:p>
        </p:txBody>
      </p:sp>
      <p:sp>
        <p:nvSpPr>
          <p:cNvPr id="54320" name="Text Box 48"/>
          <p:cNvSpPr txBox="1">
            <a:spLocks noChangeArrowheads="1"/>
          </p:cNvSpPr>
          <p:nvPr/>
        </p:nvSpPr>
        <p:spPr bwMode="auto">
          <a:xfrm>
            <a:off x="5927725" y="2239963"/>
            <a:ext cx="625475" cy="2746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200"/>
              <a:t>LRQ</a:t>
            </a:r>
          </a:p>
        </p:txBody>
      </p:sp>
      <p:sp>
        <p:nvSpPr>
          <p:cNvPr id="54322" name="Text Box 50"/>
          <p:cNvSpPr txBox="1">
            <a:spLocks noChangeArrowheads="1"/>
          </p:cNvSpPr>
          <p:nvPr/>
        </p:nvSpPr>
        <p:spPr bwMode="auto">
          <a:xfrm>
            <a:off x="5943600" y="2438400"/>
            <a:ext cx="762000" cy="2746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/>
              <a:t>LCF</a:t>
            </a:r>
          </a:p>
        </p:txBody>
      </p:sp>
      <p:sp>
        <p:nvSpPr>
          <p:cNvPr id="44" name="عنصر نائب لرقم الشريحة 4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22</a:t>
            </a:fld>
            <a:endParaRPr kumimoji="0"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322" name="Picture 2" descr="U:\voip\telephone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3276600"/>
            <a:ext cx="762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6323" name="Rectangle 3"/>
          <p:cNvSpPr>
            <a:spLocks noChangeArrowheads="1"/>
          </p:cNvSpPr>
          <p:nvPr/>
        </p:nvSpPr>
        <p:spPr bwMode="auto">
          <a:xfrm>
            <a:off x="2133600" y="2362200"/>
            <a:ext cx="1371600" cy="16764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6324" name="Line 4"/>
          <p:cNvSpPr>
            <a:spLocks noChangeShapeType="1"/>
          </p:cNvSpPr>
          <p:nvPr/>
        </p:nvSpPr>
        <p:spPr bwMode="auto">
          <a:xfrm>
            <a:off x="2438400" y="2362200"/>
            <a:ext cx="0" cy="16764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6325" name="Line 5"/>
          <p:cNvSpPr>
            <a:spLocks noChangeShapeType="1"/>
          </p:cNvSpPr>
          <p:nvPr/>
        </p:nvSpPr>
        <p:spPr bwMode="auto">
          <a:xfrm>
            <a:off x="2819400" y="2362200"/>
            <a:ext cx="0" cy="16764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6326" name="Line 6"/>
          <p:cNvSpPr>
            <a:spLocks noChangeShapeType="1"/>
          </p:cNvSpPr>
          <p:nvPr/>
        </p:nvSpPr>
        <p:spPr bwMode="auto">
          <a:xfrm>
            <a:off x="3200400" y="2362200"/>
            <a:ext cx="0" cy="16764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6327" name="Rectangle 7"/>
          <p:cNvSpPr>
            <a:spLocks noChangeArrowheads="1"/>
          </p:cNvSpPr>
          <p:nvPr/>
        </p:nvSpPr>
        <p:spPr bwMode="auto">
          <a:xfrm>
            <a:off x="3276600" y="2438400"/>
            <a:ext cx="152400" cy="76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6328" name="Oval 8"/>
          <p:cNvSpPr>
            <a:spLocks noChangeArrowheads="1"/>
          </p:cNvSpPr>
          <p:nvPr/>
        </p:nvSpPr>
        <p:spPr bwMode="auto">
          <a:xfrm>
            <a:off x="2209800" y="4038600"/>
            <a:ext cx="152400" cy="762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6329" name="Oval 9"/>
          <p:cNvSpPr>
            <a:spLocks noChangeArrowheads="1"/>
          </p:cNvSpPr>
          <p:nvPr/>
        </p:nvSpPr>
        <p:spPr bwMode="auto">
          <a:xfrm>
            <a:off x="3276600" y="4038600"/>
            <a:ext cx="152400" cy="762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6330" name="Rectangle 10"/>
          <p:cNvSpPr>
            <a:spLocks noChangeArrowheads="1"/>
          </p:cNvSpPr>
          <p:nvPr/>
        </p:nvSpPr>
        <p:spPr bwMode="auto">
          <a:xfrm>
            <a:off x="4114800" y="2895600"/>
            <a:ext cx="1524000" cy="990600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6331" name="Line 11"/>
          <p:cNvSpPr>
            <a:spLocks noChangeShapeType="1"/>
          </p:cNvSpPr>
          <p:nvPr/>
        </p:nvSpPr>
        <p:spPr bwMode="auto">
          <a:xfrm>
            <a:off x="4876800" y="2895600"/>
            <a:ext cx="0" cy="9906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6332" name="Rectangle 12"/>
          <p:cNvSpPr>
            <a:spLocks noChangeArrowheads="1"/>
          </p:cNvSpPr>
          <p:nvPr/>
        </p:nvSpPr>
        <p:spPr bwMode="auto">
          <a:xfrm>
            <a:off x="4267200" y="3048000"/>
            <a:ext cx="381000" cy="304800"/>
          </a:xfrm>
          <a:prstGeom prst="rect">
            <a:avLst/>
          </a:prstGeom>
          <a:solidFill>
            <a:srgbClr val="FFCC99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6333" name="Line 13"/>
          <p:cNvSpPr>
            <a:spLocks noChangeShapeType="1"/>
          </p:cNvSpPr>
          <p:nvPr/>
        </p:nvSpPr>
        <p:spPr bwMode="auto">
          <a:xfrm>
            <a:off x="1371600" y="3505200"/>
            <a:ext cx="68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6334" name="Line 14"/>
          <p:cNvSpPr>
            <a:spLocks noChangeShapeType="1"/>
          </p:cNvSpPr>
          <p:nvPr/>
        </p:nvSpPr>
        <p:spPr bwMode="auto">
          <a:xfrm>
            <a:off x="3581400" y="3429000"/>
            <a:ext cx="533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6335" name="Text Box 15"/>
          <p:cNvSpPr txBox="1">
            <a:spLocks noChangeArrowheads="1"/>
          </p:cNvSpPr>
          <p:nvPr/>
        </p:nvSpPr>
        <p:spPr bwMode="auto">
          <a:xfrm>
            <a:off x="838200" y="228600"/>
            <a:ext cx="9067800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/>
              <a:t>Simple VoIP Call</a:t>
            </a:r>
          </a:p>
        </p:txBody>
      </p:sp>
      <p:sp>
        <p:nvSpPr>
          <p:cNvPr id="56336" name="Text Box 16"/>
          <p:cNvSpPr txBox="1">
            <a:spLocks noChangeArrowheads="1"/>
          </p:cNvSpPr>
          <p:nvPr/>
        </p:nvSpPr>
        <p:spPr bwMode="auto">
          <a:xfrm>
            <a:off x="304800" y="3657600"/>
            <a:ext cx="152400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785-537-2736</a:t>
            </a:r>
          </a:p>
        </p:txBody>
      </p:sp>
      <p:sp>
        <p:nvSpPr>
          <p:cNvPr id="56337" name="Text Box 17"/>
          <p:cNvSpPr txBox="1">
            <a:spLocks noChangeArrowheads="1"/>
          </p:cNvSpPr>
          <p:nvPr/>
        </p:nvSpPr>
        <p:spPr bwMode="auto">
          <a:xfrm>
            <a:off x="2133600" y="4191000"/>
            <a:ext cx="228600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Local Switch</a:t>
            </a:r>
          </a:p>
        </p:txBody>
      </p:sp>
      <p:sp>
        <p:nvSpPr>
          <p:cNvPr id="56338" name="Text Box 18"/>
          <p:cNvSpPr txBox="1">
            <a:spLocks noChangeArrowheads="1"/>
          </p:cNvSpPr>
          <p:nvPr/>
        </p:nvSpPr>
        <p:spPr bwMode="auto">
          <a:xfrm>
            <a:off x="4495800" y="2514600"/>
            <a:ext cx="198120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Gateway</a:t>
            </a:r>
          </a:p>
        </p:txBody>
      </p:sp>
      <p:sp>
        <p:nvSpPr>
          <p:cNvPr id="56339" name="Text Box 19"/>
          <p:cNvSpPr txBox="1">
            <a:spLocks noChangeArrowheads="1"/>
          </p:cNvSpPr>
          <p:nvPr/>
        </p:nvSpPr>
        <p:spPr bwMode="auto">
          <a:xfrm>
            <a:off x="4114800" y="3962400"/>
            <a:ext cx="1506538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600"/>
              <a:t>1-888-745-2654</a:t>
            </a:r>
          </a:p>
        </p:txBody>
      </p:sp>
      <p:sp>
        <p:nvSpPr>
          <p:cNvPr id="56340" name="Text Box 20"/>
          <p:cNvSpPr txBox="1">
            <a:spLocks noChangeArrowheads="1"/>
          </p:cNvSpPr>
          <p:nvPr/>
        </p:nvSpPr>
        <p:spPr bwMode="auto">
          <a:xfrm>
            <a:off x="1219200" y="4267200"/>
            <a:ext cx="8610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56341" name="Text Box 21"/>
          <p:cNvSpPr txBox="1">
            <a:spLocks noChangeArrowheads="1"/>
          </p:cNvSpPr>
          <p:nvPr/>
        </p:nvSpPr>
        <p:spPr bwMode="auto">
          <a:xfrm>
            <a:off x="228600" y="4572000"/>
            <a:ext cx="9753600" cy="12620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The setup message consists of  </a:t>
            </a:r>
          </a:p>
          <a:p>
            <a:pPr>
              <a:spcBef>
                <a:spcPct val="50000"/>
              </a:spcBef>
            </a:pPr>
            <a:r>
              <a:rPr lang="en-US" sz="1400"/>
              <a:t>Originator gateway IP address (129.130.10.123)		Destination Gateway IP address (154.23.78.345) </a:t>
            </a:r>
          </a:p>
          <a:p>
            <a:pPr>
              <a:spcBef>
                <a:spcPct val="50000"/>
              </a:spcBef>
            </a:pPr>
            <a:r>
              <a:rPr lang="en-US" sz="1400"/>
              <a:t>Caller-number	        (785-537-2736) 		Called-number	            (410-944-2511)</a:t>
            </a:r>
          </a:p>
          <a:p>
            <a:pPr>
              <a:spcBef>
                <a:spcPct val="50000"/>
              </a:spcBef>
            </a:pPr>
            <a:r>
              <a:rPr lang="en-US" sz="1400"/>
              <a:t>H.245 request: OpenLogicalChannelForAudio</a:t>
            </a:r>
          </a:p>
        </p:txBody>
      </p:sp>
      <p:pic>
        <p:nvPicPr>
          <p:cNvPr id="56342" name="Picture 2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24600" y="2590800"/>
            <a:ext cx="1905000" cy="1447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pic>
        <p:nvPicPr>
          <p:cNvPr id="56343" name="Picture 2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705600" y="3048000"/>
            <a:ext cx="1049338" cy="4079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sp>
        <p:nvSpPr>
          <p:cNvPr id="56344" name="Rectangle 24"/>
          <p:cNvSpPr>
            <a:spLocks noChangeArrowheads="1"/>
          </p:cNvSpPr>
          <p:nvPr/>
        </p:nvSpPr>
        <p:spPr bwMode="auto">
          <a:xfrm>
            <a:off x="6629400" y="914400"/>
            <a:ext cx="1447800" cy="914400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6345" name="Line 25"/>
          <p:cNvSpPr>
            <a:spLocks noChangeShapeType="1"/>
          </p:cNvSpPr>
          <p:nvPr/>
        </p:nvSpPr>
        <p:spPr bwMode="auto">
          <a:xfrm>
            <a:off x="5715000" y="3352800"/>
            <a:ext cx="60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6347" name="Line 27"/>
          <p:cNvSpPr>
            <a:spLocks noChangeShapeType="1"/>
          </p:cNvSpPr>
          <p:nvPr/>
        </p:nvSpPr>
        <p:spPr bwMode="auto">
          <a:xfrm>
            <a:off x="7391400" y="914400"/>
            <a:ext cx="0" cy="9144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6348" name="Rectangle 28"/>
          <p:cNvSpPr>
            <a:spLocks noChangeArrowheads="1"/>
          </p:cNvSpPr>
          <p:nvPr/>
        </p:nvSpPr>
        <p:spPr bwMode="auto">
          <a:xfrm>
            <a:off x="6781800" y="990600"/>
            <a:ext cx="533400" cy="228600"/>
          </a:xfrm>
          <a:prstGeom prst="rect">
            <a:avLst/>
          </a:prstGeom>
          <a:solidFill>
            <a:srgbClr val="FFCC99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6349" name="Rectangle 29"/>
          <p:cNvSpPr>
            <a:spLocks noChangeArrowheads="1"/>
          </p:cNvSpPr>
          <p:nvPr/>
        </p:nvSpPr>
        <p:spPr bwMode="auto">
          <a:xfrm>
            <a:off x="7467600" y="990600"/>
            <a:ext cx="533400" cy="228600"/>
          </a:xfrm>
          <a:prstGeom prst="rect">
            <a:avLst/>
          </a:prstGeom>
          <a:solidFill>
            <a:srgbClr val="FFCC99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6350" name="Text Box 30"/>
          <p:cNvSpPr txBox="1">
            <a:spLocks noChangeArrowheads="1"/>
          </p:cNvSpPr>
          <p:nvPr/>
        </p:nvSpPr>
        <p:spPr bwMode="auto">
          <a:xfrm>
            <a:off x="8229600" y="1143000"/>
            <a:ext cx="205740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Gatekeeper</a:t>
            </a:r>
          </a:p>
        </p:txBody>
      </p:sp>
      <p:sp>
        <p:nvSpPr>
          <p:cNvPr id="56365" name="Rectangle 45"/>
          <p:cNvSpPr>
            <a:spLocks noChangeArrowheads="1"/>
          </p:cNvSpPr>
          <p:nvPr/>
        </p:nvSpPr>
        <p:spPr bwMode="auto">
          <a:xfrm>
            <a:off x="8839200" y="2895600"/>
            <a:ext cx="1219200" cy="990600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6366" name="Line 46"/>
          <p:cNvSpPr>
            <a:spLocks noChangeShapeType="1"/>
          </p:cNvSpPr>
          <p:nvPr/>
        </p:nvSpPr>
        <p:spPr bwMode="auto">
          <a:xfrm>
            <a:off x="9448800" y="2895600"/>
            <a:ext cx="0" cy="9906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6367" name="Rectangle 47"/>
          <p:cNvSpPr>
            <a:spLocks noChangeArrowheads="1"/>
          </p:cNvSpPr>
          <p:nvPr/>
        </p:nvSpPr>
        <p:spPr bwMode="auto">
          <a:xfrm>
            <a:off x="8915400" y="3048000"/>
            <a:ext cx="381000" cy="304800"/>
          </a:xfrm>
          <a:prstGeom prst="rect">
            <a:avLst/>
          </a:prstGeom>
          <a:solidFill>
            <a:srgbClr val="FFCC99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6368" name="Line 48"/>
          <p:cNvSpPr>
            <a:spLocks noChangeShapeType="1"/>
          </p:cNvSpPr>
          <p:nvPr/>
        </p:nvSpPr>
        <p:spPr bwMode="auto">
          <a:xfrm>
            <a:off x="8229600" y="3352800"/>
            <a:ext cx="60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6370" name="Line 50"/>
          <p:cNvSpPr>
            <a:spLocks noChangeShapeType="1"/>
          </p:cNvSpPr>
          <p:nvPr/>
        </p:nvSpPr>
        <p:spPr bwMode="auto">
          <a:xfrm>
            <a:off x="6248400" y="2514600"/>
            <a:ext cx="2286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6371" name="Text Box 51"/>
          <p:cNvSpPr txBox="1">
            <a:spLocks noChangeArrowheads="1"/>
          </p:cNvSpPr>
          <p:nvPr/>
        </p:nvSpPr>
        <p:spPr bwMode="auto">
          <a:xfrm>
            <a:off x="6400800" y="2133600"/>
            <a:ext cx="2362200" cy="2746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/>
              <a:t>Connect   H.225/Q.931/H.245 </a:t>
            </a:r>
          </a:p>
        </p:txBody>
      </p:sp>
      <p:sp>
        <p:nvSpPr>
          <p:cNvPr id="56372" name="Text Box 52"/>
          <p:cNvSpPr txBox="1">
            <a:spLocks noChangeArrowheads="1"/>
          </p:cNvSpPr>
          <p:nvPr/>
        </p:nvSpPr>
        <p:spPr bwMode="auto">
          <a:xfrm>
            <a:off x="8534400" y="3854450"/>
            <a:ext cx="198120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Destination Gateway</a:t>
            </a:r>
          </a:p>
        </p:txBody>
      </p:sp>
      <p:sp>
        <p:nvSpPr>
          <p:cNvPr id="37" name="عنصر نائب لرقم الشريحة 3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23</a:t>
            </a:fld>
            <a:endParaRPr kumimoji="0"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418" name="Picture 2" descr="U:\voip\telephone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3276600"/>
            <a:ext cx="762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0419" name="Rectangle 3"/>
          <p:cNvSpPr>
            <a:spLocks noChangeArrowheads="1"/>
          </p:cNvSpPr>
          <p:nvPr/>
        </p:nvSpPr>
        <p:spPr bwMode="auto">
          <a:xfrm>
            <a:off x="2133600" y="2362200"/>
            <a:ext cx="1371600" cy="16764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0420" name="Line 4"/>
          <p:cNvSpPr>
            <a:spLocks noChangeShapeType="1"/>
          </p:cNvSpPr>
          <p:nvPr/>
        </p:nvSpPr>
        <p:spPr bwMode="auto">
          <a:xfrm>
            <a:off x="2438400" y="2362200"/>
            <a:ext cx="0" cy="16764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0421" name="Line 5"/>
          <p:cNvSpPr>
            <a:spLocks noChangeShapeType="1"/>
          </p:cNvSpPr>
          <p:nvPr/>
        </p:nvSpPr>
        <p:spPr bwMode="auto">
          <a:xfrm>
            <a:off x="2819400" y="2362200"/>
            <a:ext cx="0" cy="16764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0422" name="Line 6"/>
          <p:cNvSpPr>
            <a:spLocks noChangeShapeType="1"/>
          </p:cNvSpPr>
          <p:nvPr/>
        </p:nvSpPr>
        <p:spPr bwMode="auto">
          <a:xfrm>
            <a:off x="3200400" y="2362200"/>
            <a:ext cx="0" cy="16764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0423" name="Rectangle 7"/>
          <p:cNvSpPr>
            <a:spLocks noChangeArrowheads="1"/>
          </p:cNvSpPr>
          <p:nvPr/>
        </p:nvSpPr>
        <p:spPr bwMode="auto">
          <a:xfrm>
            <a:off x="3276600" y="2438400"/>
            <a:ext cx="152400" cy="76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0424" name="Oval 8"/>
          <p:cNvSpPr>
            <a:spLocks noChangeArrowheads="1"/>
          </p:cNvSpPr>
          <p:nvPr/>
        </p:nvSpPr>
        <p:spPr bwMode="auto">
          <a:xfrm>
            <a:off x="2209800" y="4038600"/>
            <a:ext cx="152400" cy="762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0425" name="Oval 9"/>
          <p:cNvSpPr>
            <a:spLocks noChangeArrowheads="1"/>
          </p:cNvSpPr>
          <p:nvPr/>
        </p:nvSpPr>
        <p:spPr bwMode="auto">
          <a:xfrm>
            <a:off x="3276600" y="4038600"/>
            <a:ext cx="152400" cy="762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0426" name="Rectangle 10"/>
          <p:cNvSpPr>
            <a:spLocks noChangeArrowheads="1"/>
          </p:cNvSpPr>
          <p:nvPr/>
        </p:nvSpPr>
        <p:spPr bwMode="auto">
          <a:xfrm>
            <a:off x="4114800" y="2895600"/>
            <a:ext cx="1524000" cy="990600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0427" name="Line 11"/>
          <p:cNvSpPr>
            <a:spLocks noChangeShapeType="1"/>
          </p:cNvSpPr>
          <p:nvPr/>
        </p:nvSpPr>
        <p:spPr bwMode="auto">
          <a:xfrm>
            <a:off x="4876800" y="2895600"/>
            <a:ext cx="0" cy="9906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0428" name="Rectangle 12"/>
          <p:cNvSpPr>
            <a:spLocks noChangeArrowheads="1"/>
          </p:cNvSpPr>
          <p:nvPr/>
        </p:nvSpPr>
        <p:spPr bwMode="auto">
          <a:xfrm>
            <a:off x="4267200" y="3048000"/>
            <a:ext cx="381000" cy="304800"/>
          </a:xfrm>
          <a:prstGeom prst="rect">
            <a:avLst/>
          </a:prstGeom>
          <a:solidFill>
            <a:srgbClr val="FFCC99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0429" name="Line 13"/>
          <p:cNvSpPr>
            <a:spLocks noChangeShapeType="1"/>
          </p:cNvSpPr>
          <p:nvPr/>
        </p:nvSpPr>
        <p:spPr bwMode="auto">
          <a:xfrm>
            <a:off x="1371600" y="3505200"/>
            <a:ext cx="68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0430" name="Line 14"/>
          <p:cNvSpPr>
            <a:spLocks noChangeShapeType="1"/>
          </p:cNvSpPr>
          <p:nvPr/>
        </p:nvSpPr>
        <p:spPr bwMode="auto">
          <a:xfrm>
            <a:off x="3581400" y="3429000"/>
            <a:ext cx="533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0431" name="Text Box 15"/>
          <p:cNvSpPr txBox="1">
            <a:spLocks noChangeArrowheads="1"/>
          </p:cNvSpPr>
          <p:nvPr/>
        </p:nvSpPr>
        <p:spPr bwMode="auto">
          <a:xfrm>
            <a:off x="838200" y="228600"/>
            <a:ext cx="9067800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/>
              <a:t>Simple VoIP Call</a:t>
            </a:r>
          </a:p>
        </p:txBody>
      </p:sp>
      <p:sp>
        <p:nvSpPr>
          <p:cNvPr id="60432" name="Text Box 16"/>
          <p:cNvSpPr txBox="1">
            <a:spLocks noChangeArrowheads="1"/>
          </p:cNvSpPr>
          <p:nvPr/>
        </p:nvSpPr>
        <p:spPr bwMode="auto">
          <a:xfrm>
            <a:off x="304800" y="3657600"/>
            <a:ext cx="152400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785-537-2736</a:t>
            </a:r>
          </a:p>
        </p:txBody>
      </p:sp>
      <p:sp>
        <p:nvSpPr>
          <p:cNvPr id="60433" name="Text Box 17"/>
          <p:cNvSpPr txBox="1">
            <a:spLocks noChangeArrowheads="1"/>
          </p:cNvSpPr>
          <p:nvPr/>
        </p:nvSpPr>
        <p:spPr bwMode="auto">
          <a:xfrm>
            <a:off x="2133600" y="4191000"/>
            <a:ext cx="228600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Local Switch</a:t>
            </a:r>
          </a:p>
        </p:txBody>
      </p:sp>
      <p:sp>
        <p:nvSpPr>
          <p:cNvPr id="60434" name="Text Box 18"/>
          <p:cNvSpPr txBox="1">
            <a:spLocks noChangeArrowheads="1"/>
          </p:cNvSpPr>
          <p:nvPr/>
        </p:nvSpPr>
        <p:spPr bwMode="auto">
          <a:xfrm>
            <a:off x="4495800" y="2514600"/>
            <a:ext cx="198120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Gateway</a:t>
            </a:r>
          </a:p>
        </p:txBody>
      </p:sp>
      <p:sp>
        <p:nvSpPr>
          <p:cNvPr id="60435" name="Text Box 19"/>
          <p:cNvSpPr txBox="1">
            <a:spLocks noChangeArrowheads="1"/>
          </p:cNvSpPr>
          <p:nvPr/>
        </p:nvSpPr>
        <p:spPr bwMode="auto">
          <a:xfrm>
            <a:off x="4114800" y="3962400"/>
            <a:ext cx="1506538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600"/>
              <a:t>1-888-745-2654</a:t>
            </a:r>
          </a:p>
        </p:txBody>
      </p:sp>
      <p:sp>
        <p:nvSpPr>
          <p:cNvPr id="60436" name="Text Box 20"/>
          <p:cNvSpPr txBox="1">
            <a:spLocks noChangeArrowheads="1"/>
          </p:cNvSpPr>
          <p:nvPr/>
        </p:nvSpPr>
        <p:spPr bwMode="auto">
          <a:xfrm>
            <a:off x="1219200" y="4267200"/>
            <a:ext cx="8610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60437" name="Text Box 21"/>
          <p:cNvSpPr txBox="1">
            <a:spLocks noChangeArrowheads="1"/>
          </p:cNvSpPr>
          <p:nvPr/>
        </p:nvSpPr>
        <p:spPr bwMode="auto">
          <a:xfrm>
            <a:off x="152400" y="4495800"/>
            <a:ext cx="9829800" cy="11922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Destination gateway makes a request to the gatekeeper  to accept the call from the originator</a:t>
            </a:r>
          </a:p>
          <a:p>
            <a:pPr>
              <a:spcBef>
                <a:spcPct val="50000"/>
              </a:spcBef>
            </a:pPr>
            <a:r>
              <a:rPr lang="en-US" sz="1800"/>
              <a:t>May I call the originator gateway IP address? ARQ</a:t>
            </a:r>
          </a:p>
          <a:p>
            <a:pPr>
              <a:spcBef>
                <a:spcPct val="50000"/>
              </a:spcBef>
            </a:pPr>
            <a:r>
              <a:rPr lang="en-US" sz="1800"/>
              <a:t>Yes,You may use XX Kbps bandwidth - ACF</a:t>
            </a:r>
          </a:p>
        </p:txBody>
      </p:sp>
      <p:pic>
        <p:nvPicPr>
          <p:cNvPr id="60438" name="Picture 2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24600" y="2590800"/>
            <a:ext cx="1905000" cy="1447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pic>
        <p:nvPicPr>
          <p:cNvPr id="60439" name="Picture 2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705600" y="3048000"/>
            <a:ext cx="1049338" cy="4079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sp>
        <p:nvSpPr>
          <p:cNvPr id="60440" name="Rectangle 24"/>
          <p:cNvSpPr>
            <a:spLocks noChangeArrowheads="1"/>
          </p:cNvSpPr>
          <p:nvPr/>
        </p:nvSpPr>
        <p:spPr bwMode="auto">
          <a:xfrm>
            <a:off x="6629400" y="914400"/>
            <a:ext cx="1447800" cy="914400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0441" name="Line 25"/>
          <p:cNvSpPr>
            <a:spLocks noChangeShapeType="1"/>
          </p:cNvSpPr>
          <p:nvPr/>
        </p:nvSpPr>
        <p:spPr bwMode="auto">
          <a:xfrm>
            <a:off x="5715000" y="3352800"/>
            <a:ext cx="60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0442" name="Line 26"/>
          <p:cNvSpPr>
            <a:spLocks noChangeShapeType="1"/>
          </p:cNvSpPr>
          <p:nvPr/>
        </p:nvSpPr>
        <p:spPr bwMode="auto">
          <a:xfrm>
            <a:off x="7391400" y="1828800"/>
            <a:ext cx="0" cy="990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0443" name="Line 27"/>
          <p:cNvSpPr>
            <a:spLocks noChangeShapeType="1"/>
          </p:cNvSpPr>
          <p:nvPr/>
        </p:nvSpPr>
        <p:spPr bwMode="auto">
          <a:xfrm>
            <a:off x="7391400" y="914400"/>
            <a:ext cx="0" cy="9144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0444" name="Rectangle 28"/>
          <p:cNvSpPr>
            <a:spLocks noChangeArrowheads="1"/>
          </p:cNvSpPr>
          <p:nvPr/>
        </p:nvSpPr>
        <p:spPr bwMode="auto">
          <a:xfrm>
            <a:off x="6781800" y="990600"/>
            <a:ext cx="533400" cy="228600"/>
          </a:xfrm>
          <a:prstGeom prst="rect">
            <a:avLst/>
          </a:prstGeom>
          <a:solidFill>
            <a:srgbClr val="FFCC99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0445" name="Rectangle 29"/>
          <p:cNvSpPr>
            <a:spLocks noChangeArrowheads="1"/>
          </p:cNvSpPr>
          <p:nvPr/>
        </p:nvSpPr>
        <p:spPr bwMode="auto">
          <a:xfrm>
            <a:off x="7467600" y="990600"/>
            <a:ext cx="533400" cy="228600"/>
          </a:xfrm>
          <a:prstGeom prst="rect">
            <a:avLst/>
          </a:prstGeom>
          <a:solidFill>
            <a:srgbClr val="FFCC99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0446" name="Text Box 30"/>
          <p:cNvSpPr txBox="1">
            <a:spLocks noChangeArrowheads="1"/>
          </p:cNvSpPr>
          <p:nvPr/>
        </p:nvSpPr>
        <p:spPr bwMode="auto">
          <a:xfrm>
            <a:off x="8229600" y="1143000"/>
            <a:ext cx="205740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Gatekeeper</a:t>
            </a:r>
          </a:p>
        </p:txBody>
      </p:sp>
      <p:sp>
        <p:nvSpPr>
          <p:cNvPr id="60447" name="Line 31"/>
          <p:cNvSpPr>
            <a:spLocks noChangeShapeType="1"/>
          </p:cNvSpPr>
          <p:nvPr/>
        </p:nvSpPr>
        <p:spPr bwMode="auto">
          <a:xfrm>
            <a:off x="8305800" y="3200400"/>
            <a:ext cx="533400" cy="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0448" name="Line 32"/>
          <p:cNvSpPr>
            <a:spLocks noChangeShapeType="1"/>
          </p:cNvSpPr>
          <p:nvPr/>
        </p:nvSpPr>
        <p:spPr bwMode="auto">
          <a:xfrm flipH="1">
            <a:off x="8229600" y="3505200"/>
            <a:ext cx="533400" cy="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0449" name="Line 33"/>
          <p:cNvSpPr>
            <a:spLocks noChangeShapeType="1"/>
          </p:cNvSpPr>
          <p:nvPr/>
        </p:nvSpPr>
        <p:spPr bwMode="auto">
          <a:xfrm flipV="1">
            <a:off x="7162800" y="2057400"/>
            <a:ext cx="0" cy="38100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0450" name="Line 34"/>
          <p:cNvSpPr>
            <a:spLocks noChangeShapeType="1"/>
          </p:cNvSpPr>
          <p:nvPr/>
        </p:nvSpPr>
        <p:spPr bwMode="auto">
          <a:xfrm>
            <a:off x="7696200" y="2133600"/>
            <a:ext cx="0" cy="30480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0451" name="Text Box 35"/>
          <p:cNvSpPr txBox="1">
            <a:spLocks noChangeArrowheads="1"/>
          </p:cNvSpPr>
          <p:nvPr/>
        </p:nvSpPr>
        <p:spPr bwMode="auto">
          <a:xfrm>
            <a:off x="8305800" y="3505200"/>
            <a:ext cx="533400" cy="2746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/>
              <a:t>ARQ</a:t>
            </a:r>
          </a:p>
        </p:txBody>
      </p:sp>
      <p:sp>
        <p:nvSpPr>
          <p:cNvPr id="60452" name="Text Box 36"/>
          <p:cNvSpPr txBox="1">
            <a:spLocks noChangeArrowheads="1"/>
          </p:cNvSpPr>
          <p:nvPr/>
        </p:nvSpPr>
        <p:spPr bwMode="auto">
          <a:xfrm>
            <a:off x="8305800" y="2971800"/>
            <a:ext cx="609600" cy="2746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/>
              <a:t>ACF</a:t>
            </a:r>
          </a:p>
        </p:txBody>
      </p:sp>
      <p:sp>
        <p:nvSpPr>
          <p:cNvPr id="60453" name="Rectangle 37"/>
          <p:cNvSpPr>
            <a:spLocks noChangeArrowheads="1"/>
          </p:cNvSpPr>
          <p:nvPr/>
        </p:nvSpPr>
        <p:spPr bwMode="auto">
          <a:xfrm>
            <a:off x="8839200" y="2895600"/>
            <a:ext cx="1219200" cy="990600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0454" name="Line 38"/>
          <p:cNvSpPr>
            <a:spLocks noChangeShapeType="1"/>
          </p:cNvSpPr>
          <p:nvPr/>
        </p:nvSpPr>
        <p:spPr bwMode="auto">
          <a:xfrm>
            <a:off x="9448800" y="2895600"/>
            <a:ext cx="0" cy="9906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0455" name="Rectangle 39"/>
          <p:cNvSpPr>
            <a:spLocks noChangeArrowheads="1"/>
          </p:cNvSpPr>
          <p:nvPr/>
        </p:nvSpPr>
        <p:spPr bwMode="auto">
          <a:xfrm>
            <a:off x="8915400" y="3048000"/>
            <a:ext cx="381000" cy="304800"/>
          </a:xfrm>
          <a:prstGeom prst="rect">
            <a:avLst/>
          </a:prstGeom>
          <a:solidFill>
            <a:srgbClr val="FFCC99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0456" name="Line 40"/>
          <p:cNvSpPr>
            <a:spLocks noChangeShapeType="1"/>
          </p:cNvSpPr>
          <p:nvPr/>
        </p:nvSpPr>
        <p:spPr bwMode="auto">
          <a:xfrm>
            <a:off x="8229600" y="3352800"/>
            <a:ext cx="60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0457" name="Text Box 41"/>
          <p:cNvSpPr txBox="1">
            <a:spLocks noChangeArrowheads="1"/>
          </p:cNvSpPr>
          <p:nvPr/>
        </p:nvSpPr>
        <p:spPr bwMode="auto">
          <a:xfrm>
            <a:off x="8534400" y="3810000"/>
            <a:ext cx="198120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Destination Gateway</a:t>
            </a:r>
          </a:p>
        </p:txBody>
      </p:sp>
      <p:sp>
        <p:nvSpPr>
          <p:cNvPr id="42" name="عنصر نائب لرقم الشريحة 4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24</a:t>
            </a:fld>
            <a:endParaRPr kumimoji="0"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490" name="Picture 2" descr="U:\voip\telephone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3276600"/>
            <a:ext cx="762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3491" name="Rectangle 3"/>
          <p:cNvSpPr>
            <a:spLocks noChangeArrowheads="1"/>
          </p:cNvSpPr>
          <p:nvPr/>
        </p:nvSpPr>
        <p:spPr bwMode="auto">
          <a:xfrm>
            <a:off x="2133600" y="2362200"/>
            <a:ext cx="1371600" cy="16764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492" name="Line 4"/>
          <p:cNvSpPr>
            <a:spLocks noChangeShapeType="1"/>
          </p:cNvSpPr>
          <p:nvPr/>
        </p:nvSpPr>
        <p:spPr bwMode="auto">
          <a:xfrm>
            <a:off x="3048000" y="2362200"/>
            <a:ext cx="0" cy="16764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3493" name="Line 5"/>
          <p:cNvSpPr>
            <a:spLocks noChangeShapeType="1"/>
          </p:cNvSpPr>
          <p:nvPr/>
        </p:nvSpPr>
        <p:spPr bwMode="auto">
          <a:xfrm>
            <a:off x="2743200" y="2362200"/>
            <a:ext cx="0" cy="16764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3494" name="Line 6"/>
          <p:cNvSpPr>
            <a:spLocks noChangeShapeType="1"/>
          </p:cNvSpPr>
          <p:nvPr/>
        </p:nvSpPr>
        <p:spPr bwMode="auto">
          <a:xfrm>
            <a:off x="2438400" y="2362200"/>
            <a:ext cx="0" cy="16764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3495" name="Rectangle 7"/>
          <p:cNvSpPr>
            <a:spLocks noChangeArrowheads="1"/>
          </p:cNvSpPr>
          <p:nvPr/>
        </p:nvSpPr>
        <p:spPr bwMode="auto">
          <a:xfrm>
            <a:off x="3200400" y="2438400"/>
            <a:ext cx="152400" cy="76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496" name="Oval 8"/>
          <p:cNvSpPr>
            <a:spLocks noChangeArrowheads="1"/>
          </p:cNvSpPr>
          <p:nvPr/>
        </p:nvSpPr>
        <p:spPr bwMode="auto">
          <a:xfrm>
            <a:off x="1524000" y="4038600"/>
            <a:ext cx="152400" cy="762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497" name="Oval 9"/>
          <p:cNvSpPr>
            <a:spLocks noChangeArrowheads="1"/>
          </p:cNvSpPr>
          <p:nvPr/>
        </p:nvSpPr>
        <p:spPr bwMode="auto">
          <a:xfrm>
            <a:off x="2514600" y="4038600"/>
            <a:ext cx="152400" cy="762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498" name="Rectangle 10"/>
          <p:cNvSpPr>
            <a:spLocks noChangeArrowheads="1"/>
          </p:cNvSpPr>
          <p:nvPr/>
        </p:nvSpPr>
        <p:spPr bwMode="auto">
          <a:xfrm>
            <a:off x="4114800" y="2895600"/>
            <a:ext cx="1524000" cy="990600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499" name="Line 11"/>
          <p:cNvSpPr>
            <a:spLocks noChangeShapeType="1"/>
          </p:cNvSpPr>
          <p:nvPr/>
        </p:nvSpPr>
        <p:spPr bwMode="auto">
          <a:xfrm>
            <a:off x="4876800" y="2895600"/>
            <a:ext cx="0" cy="9906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3500" name="Rectangle 12"/>
          <p:cNvSpPr>
            <a:spLocks noChangeArrowheads="1"/>
          </p:cNvSpPr>
          <p:nvPr/>
        </p:nvSpPr>
        <p:spPr bwMode="auto">
          <a:xfrm>
            <a:off x="4267200" y="2971800"/>
            <a:ext cx="381000" cy="304800"/>
          </a:xfrm>
          <a:prstGeom prst="rect">
            <a:avLst/>
          </a:prstGeom>
          <a:solidFill>
            <a:srgbClr val="FFCC99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501" name="Line 13"/>
          <p:cNvSpPr>
            <a:spLocks noChangeShapeType="1"/>
          </p:cNvSpPr>
          <p:nvPr/>
        </p:nvSpPr>
        <p:spPr bwMode="auto">
          <a:xfrm>
            <a:off x="1295400" y="3505200"/>
            <a:ext cx="68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3502" name="Line 14"/>
          <p:cNvSpPr>
            <a:spLocks noChangeShapeType="1"/>
          </p:cNvSpPr>
          <p:nvPr/>
        </p:nvSpPr>
        <p:spPr bwMode="auto">
          <a:xfrm>
            <a:off x="3581400" y="3429000"/>
            <a:ext cx="533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3503" name="Text Box 15"/>
          <p:cNvSpPr txBox="1">
            <a:spLocks noChangeArrowheads="1"/>
          </p:cNvSpPr>
          <p:nvPr/>
        </p:nvSpPr>
        <p:spPr bwMode="auto">
          <a:xfrm>
            <a:off x="838200" y="228600"/>
            <a:ext cx="9067800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/>
              <a:t>Simple VoIP Call</a:t>
            </a:r>
          </a:p>
        </p:txBody>
      </p:sp>
      <p:sp>
        <p:nvSpPr>
          <p:cNvPr id="63504" name="Text Box 16"/>
          <p:cNvSpPr txBox="1">
            <a:spLocks noChangeArrowheads="1"/>
          </p:cNvSpPr>
          <p:nvPr/>
        </p:nvSpPr>
        <p:spPr bwMode="auto">
          <a:xfrm>
            <a:off x="304800" y="3657600"/>
            <a:ext cx="152400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785-537-2736</a:t>
            </a:r>
          </a:p>
        </p:txBody>
      </p:sp>
      <p:sp>
        <p:nvSpPr>
          <p:cNvPr id="63505" name="Text Box 17"/>
          <p:cNvSpPr txBox="1">
            <a:spLocks noChangeArrowheads="1"/>
          </p:cNvSpPr>
          <p:nvPr/>
        </p:nvSpPr>
        <p:spPr bwMode="auto">
          <a:xfrm>
            <a:off x="2133600" y="4191000"/>
            <a:ext cx="228600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Local Switch</a:t>
            </a:r>
          </a:p>
        </p:txBody>
      </p:sp>
      <p:sp>
        <p:nvSpPr>
          <p:cNvPr id="63506" name="Text Box 18"/>
          <p:cNvSpPr txBox="1">
            <a:spLocks noChangeArrowheads="1"/>
          </p:cNvSpPr>
          <p:nvPr/>
        </p:nvSpPr>
        <p:spPr bwMode="auto">
          <a:xfrm>
            <a:off x="4495800" y="2514600"/>
            <a:ext cx="198120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Gateway</a:t>
            </a:r>
          </a:p>
        </p:txBody>
      </p:sp>
      <p:sp>
        <p:nvSpPr>
          <p:cNvPr id="63507" name="Text Box 19"/>
          <p:cNvSpPr txBox="1">
            <a:spLocks noChangeArrowheads="1"/>
          </p:cNvSpPr>
          <p:nvPr/>
        </p:nvSpPr>
        <p:spPr bwMode="auto">
          <a:xfrm>
            <a:off x="4114800" y="3962400"/>
            <a:ext cx="1506538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600"/>
              <a:t>1-888-745-2654</a:t>
            </a:r>
          </a:p>
        </p:txBody>
      </p:sp>
      <p:sp>
        <p:nvSpPr>
          <p:cNvPr id="63508" name="Text Box 20"/>
          <p:cNvSpPr txBox="1">
            <a:spLocks noChangeArrowheads="1"/>
          </p:cNvSpPr>
          <p:nvPr/>
        </p:nvSpPr>
        <p:spPr bwMode="auto">
          <a:xfrm>
            <a:off x="1219200" y="4267200"/>
            <a:ext cx="8610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63509" name="Text Box 21"/>
          <p:cNvSpPr txBox="1">
            <a:spLocks noChangeArrowheads="1"/>
          </p:cNvSpPr>
          <p:nvPr/>
        </p:nvSpPr>
        <p:spPr bwMode="auto">
          <a:xfrm>
            <a:off x="228600" y="4967288"/>
            <a:ext cx="975360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Destination gateway sends a connect confirm message.</a:t>
            </a:r>
          </a:p>
        </p:txBody>
      </p:sp>
      <p:pic>
        <p:nvPicPr>
          <p:cNvPr id="63510" name="Picture 2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24600" y="2590800"/>
            <a:ext cx="1905000" cy="1447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pic>
        <p:nvPicPr>
          <p:cNvPr id="63511" name="Picture 2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705600" y="3048000"/>
            <a:ext cx="1049338" cy="4079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sp>
        <p:nvSpPr>
          <p:cNvPr id="63512" name="Rectangle 24"/>
          <p:cNvSpPr>
            <a:spLocks noChangeArrowheads="1"/>
          </p:cNvSpPr>
          <p:nvPr/>
        </p:nvSpPr>
        <p:spPr bwMode="auto">
          <a:xfrm>
            <a:off x="6629400" y="914400"/>
            <a:ext cx="1447800" cy="914400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513" name="Line 25"/>
          <p:cNvSpPr>
            <a:spLocks noChangeShapeType="1"/>
          </p:cNvSpPr>
          <p:nvPr/>
        </p:nvSpPr>
        <p:spPr bwMode="auto">
          <a:xfrm>
            <a:off x="5715000" y="3352800"/>
            <a:ext cx="60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3514" name="Line 26"/>
          <p:cNvSpPr>
            <a:spLocks noChangeShapeType="1"/>
          </p:cNvSpPr>
          <p:nvPr/>
        </p:nvSpPr>
        <p:spPr bwMode="auto">
          <a:xfrm>
            <a:off x="7391400" y="914400"/>
            <a:ext cx="0" cy="9144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3515" name="Rectangle 27"/>
          <p:cNvSpPr>
            <a:spLocks noChangeArrowheads="1"/>
          </p:cNvSpPr>
          <p:nvPr/>
        </p:nvSpPr>
        <p:spPr bwMode="auto">
          <a:xfrm>
            <a:off x="6781800" y="990600"/>
            <a:ext cx="533400" cy="228600"/>
          </a:xfrm>
          <a:prstGeom prst="rect">
            <a:avLst/>
          </a:prstGeom>
          <a:solidFill>
            <a:srgbClr val="FFCC99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516" name="Rectangle 28"/>
          <p:cNvSpPr>
            <a:spLocks noChangeArrowheads="1"/>
          </p:cNvSpPr>
          <p:nvPr/>
        </p:nvSpPr>
        <p:spPr bwMode="auto">
          <a:xfrm>
            <a:off x="7467600" y="990600"/>
            <a:ext cx="533400" cy="228600"/>
          </a:xfrm>
          <a:prstGeom prst="rect">
            <a:avLst/>
          </a:prstGeom>
          <a:solidFill>
            <a:srgbClr val="FFCC99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517" name="Text Box 29"/>
          <p:cNvSpPr txBox="1">
            <a:spLocks noChangeArrowheads="1"/>
          </p:cNvSpPr>
          <p:nvPr/>
        </p:nvSpPr>
        <p:spPr bwMode="auto">
          <a:xfrm>
            <a:off x="8229600" y="1143000"/>
            <a:ext cx="205740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Gatekeeper</a:t>
            </a:r>
          </a:p>
        </p:txBody>
      </p:sp>
      <p:sp>
        <p:nvSpPr>
          <p:cNvPr id="63518" name="Rectangle 30"/>
          <p:cNvSpPr>
            <a:spLocks noChangeArrowheads="1"/>
          </p:cNvSpPr>
          <p:nvPr/>
        </p:nvSpPr>
        <p:spPr bwMode="auto">
          <a:xfrm>
            <a:off x="8839200" y="2895600"/>
            <a:ext cx="1219200" cy="990600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519" name="Line 31"/>
          <p:cNvSpPr>
            <a:spLocks noChangeShapeType="1"/>
          </p:cNvSpPr>
          <p:nvPr/>
        </p:nvSpPr>
        <p:spPr bwMode="auto">
          <a:xfrm>
            <a:off x="9448800" y="2895600"/>
            <a:ext cx="0" cy="9906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3520" name="Rectangle 32"/>
          <p:cNvSpPr>
            <a:spLocks noChangeArrowheads="1"/>
          </p:cNvSpPr>
          <p:nvPr/>
        </p:nvSpPr>
        <p:spPr bwMode="auto">
          <a:xfrm>
            <a:off x="8915400" y="3048000"/>
            <a:ext cx="381000" cy="304800"/>
          </a:xfrm>
          <a:prstGeom prst="rect">
            <a:avLst/>
          </a:prstGeom>
          <a:solidFill>
            <a:srgbClr val="FFCC99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521" name="Line 33"/>
          <p:cNvSpPr>
            <a:spLocks noChangeShapeType="1"/>
          </p:cNvSpPr>
          <p:nvPr/>
        </p:nvSpPr>
        <p:spPr bwMode="auto">
          <a:xfrm>
            <a:off x="8229600" y="3352800"/>
            <a:ext cx="60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3523" name="Text Box 35"/>
          <p:cNvSpPr txBox="1">
            <a:spLocks noChangeArrowheads="1"/>
          </p:cNvSpPr>
          <p:nvPr/>
        </p:nvSpPr>
        <p:spPr bwMode="auto">
          <a:xfrm>
            <a:off x="6400800" y="2133600"/>
            <a:ext cx="2362200" cy="2746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/>
              <a:t>Connect   H.225/Q.931/H.245 </a:t>
            </a:r>
          </a:p>
        </p:txBody>
      </p:sp>
      <p:sp>
        <p:nvSpPr>
          <p:cNvPr id="63524" name="Text Box 36"/>
          <p:cNvSpPr txBox="1">
            <a:spLocks noChangeArrowheads="1"/>
          </p:cNvSpPr>
          <p:nvPr/>
        </p:nvSpPr>
        <p:spPr bwMode="auto">
          <a:xfrm>
            <a:off x="8534400" y="3854450"/>
            <a:ext cx="198120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Destination Gateway</a:t>
            </a:r>
          </a:p>
        </p:txBody>
      </p:sp>
      <p:sp>
        <p:nvSpPr>
          <p:cNvPr id="63526" name="Line 38"/>
          <p:cNvSpPr>
            <a:spLocks noChangeShapeType="1"/>
          </p:cNvSpPr>
          <p:nvPr/>
        </p:nvSpPr>
        <p:spPr bwMode="auto">
          <a:xfrm flipH="1">
            <a:off x="6324600" y="2438400"/>
            <a:ext cx="2133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" name="عنصر نائب لرقم الشريحة 3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25</a:t>
            </a:fld>
            <a:endParaRPr kumimoji="0" 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538" name="Picture 2" descr="U:\voip\telephone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276600"/>
            <a:ext cx="762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5539" name="Rectangle 3"/>
          <p:cNvSpPr>
            <a:spLocks noChangeArrowheads="1"/>
          </p:cNvSpPr>
          <p:nvPr/>
        </p:nvSpPr>
        <p:spPr bwMode="auto">
          <a:xfrm>
            <a:off x="1219200" y="2514600"/>
            <a:ext cx="914400" cy="16764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5540" name="Line 4"/>
          <p:cNvSpPr>
            <a:spLocks noChangeShapeType="1"/>
          </p:cNvSpPr>
          <p:nvPr/>
        </p:nvSpPr>
        <p:spPr bwMode="auto">
          <a:xfrm>
            <a:off x="1981200" y="2514600"/>
            <a:ext cx="0" cy="16764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5541" name="Line 5"/>
          <p:cNvSpPr>
            <a:spLocks noChangeShapeType="1"/>
          </p:cNvSpPr>
          <p:nvPr/>
        </p:nvSpPr>
        <p:spPr bwMode="auto">
          <a:xfrm>
            <a:off x="1676400" y="2514600"/>
            <a:ext cx="0" cy="16764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5542" name="Line 6"/>
          <p:cNvSpPr>
            <a:spLocks noChangeShapeType="1"/>
          </p:cNvSpPr>
          <p:nvPr/>
        </p:nvSpPr>
        <p:spPr bwMode="auto">
          <a:xfrm>
            <a:off x="1371600" y="2514600"/>
            <a:ext cx="0" cy="16764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5543" name="Rectangle 7"/>
          <p:cNvSpPr>
            <a:spLocks noChangeArrowheads="1"/>
          </p:cNvSpPr>
          <p:nvPr/>
        </p:nvSpPr>
        <p:spPr bwMode="auto">
          <a:xfrm>
            <a:off x="1752600" y="2590800"/>
            <a:ext cx="152400" cy="76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5544" name="Oval 8"/>
          <p:cNvSpPr>
            <a:spLocks noChangeArrowheads="1"/>
          </p:cNvSpPr>
          <p:nvPr/>
        </p:nvSpPr>
        <p:spPr bwMode="auto">
          <a:xfrm>
            <a:off x="1295400" y="4191000"/>
            <a:ext cx="152400" cy="762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5545" name="Oval 9"/>
          <p:cNvSpPr>
            <a:spLocks noChangeArrowheads="1"/>
          </p:cNvSpPr>
          <p:nvPr/>
        </p:nvSpPr>
        <p:spPr bwMode="auto">
          <a:xfrm>
            <a:off x="1828800" y="4191000"/>
            <a:ext cx="152400" cy="762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5546" name="Rectangle 10"/>
          <p:cNvSpPr>
            <a:spLocks noChangeArrowheads="1"/>
          </p:cNvSpPr>
          <p:nvPr/>
        </p:nvSpPr>
        <p:spPr bwMode="auto">
          <a:xfrm>
            <a:off x="2514600" y="2895600"/>
            <a:ext cx="990600" cy="990600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5547" name="Line 11"/>
          <p:cNvSpPr>
            <a:spLocks noChangeShapeType="1"/>
          </p:cNvSpPr>
          <p:nvPr/>
        </p:nvSpPr>
        <p:spPr bwMode="auto">
          <a:xfrm>
            <a:off x="2971800" y="2895600"/>
            <a:ext cx="0" cy="9906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5548" name="Rectangle 12"/>
          <p:cNvSpPr>
            <a:spLocks noChangeArrowheads="1"/>
          </p:cNvSpPr>
          <p:nvPr/>
        </p:nvSpPr>
        <p:spPr bwMode="auto">
          <a:xfrm>
            <a:off x="3124200" y="2971800"/>
            <a:ext cx="228600" cy="228600"/>
          </a:xfrm>
          <a:prstGeom prst="rect">
            <a:avLst/>
          </a:prstGeom>
          <a:solidFill>
            <a:srgbClr val="FFCC99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5549" name="Line 13"/>
          <p:cNvSpPr>
            <a:spLocks noChangeShapeType="1"/>
          </p:cNvSpPr>
          <p:nvPr/>
        </p:nvSpPr>
        <p:spPr bwMode="auto">
          <a:xfrm>
            <a:off x="762000" y="3505200"/>
            <a:ext cx="457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5550" name="Line 14"/>
          <p:cNvSpPr>
            <a:spLocks noChangeShapeType="1"/>
          </p:cNvSpPr>
          <p:nvPr/>
        </p:nvSpPr>
        <p:spPr bwMode="auto">
          <a:xfrm flipV="1">
            <a:off x="2133600" y="3429000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5551" name="Text Box 15"/>
          <p:cNvSpPr txBox="1">
            <a:spLocks noChangeArrowheads="1"/>
          </p:cNvSpPr>
          <p:nvPr/>
        </p:nvSpPr>
        <p:spPr bwMode="auto">
          <a:xfrm>
            <a:off x="838200" y="228600"/>
            <a:ext cx="9067800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/>
              <a:t>Simple VoIP Call</a:t>
            </a:r>
          </a:p>
        </p:txBody>
      </p:sp>
      <p:sp>
        <p:nvSpPr>
          <p:cNvPr id="65553" name="Text Box 17"/>
          <p:cNvSpPr txBox="1">
            <a:spLocks noChangeArrowheads="1"/>
          </p:cNvSpPr>
          <p:nvPr/>
        </p:nvSpPr>
        <p:spPr bwMode="auto">
          <a:xfrm>
            <a:off x="1143000" y="2057400"/>
            <a:ext cx="228600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Local Switch</a:t>
            </a:r>
          </a:p>
        </p:txBody>
      </p:sp>
      <p:sp>
        <p:nvSpPr>
          <p:cNvPr id="65554" name="Text Box 18"/>
          <p:cNvSpPr txBox="1">
            <a:spLocks noChangeArrowheads="1"/>
          </p:cNvSpPr>
          <p:nvPr/>
        </p:nvSpPr>
        <p:spPr bwMode="auto">
          <a:xfrm>
            <a:off x="2667000" y="2514600"/>
            <a:ext cx="198120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Gateway</a:t>
            </a:r>
          </a:p>
        </p:txBody>
      </p:sp>
      <p:sp>
        <p:nvSpPr>
          <p:cNvPr id="65556" name="Text Box 20"/>
          <p:cNvSpPr txBox="1">
            <a:spLocks noChangeArrowheads="1"/>
          </p:cNvSpPr>
          <p:nvPr/>
        </p:nvSpPr>
        <p:spPr bwMode="auto">
          <a:xfrm>
            <a:off x="1143000" y="4267200"/>
            <a:ext cx="8610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pic>
        <p:nvPicPr>
          <p:cNvPr id="65558" name="Picture 2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62400" y="2590800"/>
            <a:ext cx="1905000" cy="1447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pic>
        <p:nvPicPr>
          <p:cNvPr id="65559" name="Picture 2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419600" y="3048000"/>
            <a:ext cx="1049338" cy="4079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sp>
        <p:nvSpPr>
          <p:cNvPr id="65560" name="Rectangle 24"/>
          <p:cNvSpPr>
            <a:spLocks noChangeArrowheads="1"/>
          </p:cNvSpPr>
          <p:nvPr/>
        </p:nvSpPr>
        <p:spPr bwMode="auto">
          <a:xfrm>
            <a:off x="4267200" y="1295400"/>
            <a:ext cx="1447800" cy="914400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5561" name="Line 25"/>
          <p:cNvSpPr>
            <a:spLocks noChangeShapeType="1"/>
          </p:cNvSpPr>
          <p:nvPr/>
        </p:nvSpPr>
        <p:spPr bwMode="auto">
          <a:xfrm>
            <a:off x="3505200" y="3352800"/>
            <a:ext cx="60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5562" name="Line 26"/>
          <p:cNvSpPr>
            <a:spLocks noChangeShapeType="1"/>
          </p:cNvSpPr>
          <p:nvPr/>
        </p:nvSpPr>
        <p:spPr bwMode="auto">
          <a:xfrm>
            <a:off x="4953000" y="1295400"/>
            <a:ext cx="0" cy="9144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5563" name="Rectangle 27"/>
          <p:cNvSpPr>
            <a:spLocks noChangeArrowheads="1"/>
          </p:cNvSpPr>
          <p:nvPr/>
        </p:nvSpPr>
        <p:spPr bwMode="auto">
          <a:xfrm>
            <a:off x="4343400" y="1371600"/>
            <a:ext cx="533400" cy="228600"/>
          </a:xfrm>
          <a:prstGeom prst="rect">
            <a:avLst/>
          </a:prstGeom>
          <a:solidFill>
            <a:srgbClr val="FFCC99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5564" name="Rectangle 28"/>
          <p:cNvSpPr>
            <a:spLocks noChangeArrowheads="1"/>
          </p:cNvSpPr>
          <p:nvPr/>
        </p:nvSpPr>
        <p:spPr bwMode="auto">
          <a:xfrm>
            <a:off x="5029200" y="1371600"/>
            <a:ext cx="533400" cy="228600"/>
          </a:xfrm>
          <a:prstGeom prst="rect">
            <a:avLst/>
          </a:prstGeom>
          <a:solidFill>
            <a:srgbClr val="FFCC99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5565" name="Text Box 29"/>
          <p:cNvSpPr txBox="1">
            <a:spLocks noChangeArrowheads="1"/>
          </p:cNvSpPr>
          <p:nvPr/>
        </p:nvSpPr>
        <p:spPr bwMode="auto">
          <a:xfrm>
            <a:off x="4419600" y="914400"/>
            <a:ext cx="205740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Gatekeeper</a:t>
            </a:r>
          </a:p>
        </p:txBody>
      </p:sp>
      <p:sp>
        <p:nvSpPr>
          <p:cNvPr id="65566" name="Rectangle 30"/>
          <p:cNvSpPr>
            <a:spLocks noChangeArrowheads="1"/>
          </p:cNvSpPr>
          <p:nvPr/>
        </p:nvSpPr>
        <p:spPr bwMode="auto">
          <a:xfrm>
            <a:off x="6172200" y="2971800"/>
            <a:ext cx="990600" cy="762000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5567" name="Line 31"/>
          <p:cNvSpPr>
            <a:spLocks noChangeShapeType="1"/>
          </p:cNvSpPr>
          <p:nvPr/>
        </p:nvSpPr>
        <p:spPr bwMode="auto">
          <a:xfrm>
            <a:off x="6629400" y="2971800"/>
            <a:ext cx="0" cy="7620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5568" name="Rectangle 32"/>
          <p:cNvSpPr>
            <a:spLocks noChangeArrowheads="1"/>
          </p:cNvSpPr>
          <p:nvPr/>
        </p:nvSpPr>
        <p:spPr bwMode="auto">
          <a:xfrm>
            <a:off x="6858000" y="3048000"/>
            <a:ext cx="228600" cy="228600"/>
          </a:xfrm>
          <a:prstGeom prst="rect">
            <a:avLst/>
          </a:prstGeom>
          <a:solidFill>
            <a:srgbClr val="FFCC99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5569" name="Line 33"/>
          <p:cNvSpPr>
            <a:spLocks noChangeShapeType="1"/>
          </p:cNvSpPr>
          <p:nvPr/>
        </p:nvSpPr>
        <p:spPr bwMode="auto">
          <a:xfrm>
            <a:off x="5638800" y="3352800"/>
            <a:ext cx="60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5575" name="Rectangle 39"/>
          <p:cNvSpPr>
            <a:spLocks noChangeArrowheads="1"/>
          </p:cNvSpPr>
          <p:nvPr/>
        </p:nvSpPr>
        <p:spPr bwMode="auto">
          <a:xfrm>
            <a:off x="7696200" y="2743200"/>
            <a:ext cx="914400" cy="13716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5576" name="Line 40"/>
          <p:cNvSpPr>
            <a:spLocks noChangeShapeType="1"/>
          </p:cNvSpPr>
          <p:nvPr/>
        </p:nvSpPr>
        <p:spPr bwMode="auto">
          <a:xfrm>
            <a:off x="7162800" y="3352800"/>
            <a:ext cx="533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pic>
        <p:nvPicPr>
          <p:cNvPr id="65577" name="Picture 41" descr="U:\voip\telephone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372600" y="3200400"/>
            <a:ext cx="762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5578" name="Line 42"/>
          <p:cNvSpPr>
            <a:spLocks noChangeShapeType="1"/>
          </p:cNvSpPr>
          <p:nvPr/>
        </p:nvSpPr>
        <p:spPr bwMode="auto">
          <a:xfrm>
            <a:off x="8610600" y="3352800"/>
            <a:ext cx="762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5579" name="Line 43"/>
          <p:cNvSpPr>
            <a:spLocks noChangeShapeType="1"/>
          </p:cNvSpPr>
          <p:nvPr/>
        </p:nvSpPr>
        <p:spPr bwMode="auto">
          <a:xfrm>
            <a:off x="7848600" y="2743200"/>
            <a:ext cx="0" cy="13716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5580" name="Line 44"/>
          <p:cNvSpPr>
            <a:spLocks noChangeShapeType="1"/>
          </p:cNvSpPr>
          <p:nvPr/>
        </p:nvSpPr>
        <p:spPr bwMode="auto">
          <a:xfrm>
            <a:off x="8153400" y="2743200"/>
            <a:ext cx="0" cy="13716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5581" name="Line 45"/>
          <p:cNvSpPr>
            <a:spLocks noChangeShapeType="1"/>
          </p:cNvSpPr>
          <p:nvPr/>
        </p:nvSpPr>
        <p:spPr bwMode="auto">
          <a:xfrm>
            <a:off x="8458200" y="2743200"/>
            <a:ext cx="0" cy="13716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5582" name="Rectangle 46"/>
          <p:cNvSpPr>
            <a:spLocks noChangeArrowheads="1"/>
          </p:cNvSpPr>
          <p:nvPr/>
        </p:nvSpPr>
        <p:spPr bwMode="auto">
          <a:xfrm>
            <a:off x="8229600" y="2819400"/>
            <a:ext cx="152400" cy="76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5585" name="Text Box 49"/>
          <p:cNvSpPr txBox="1">
            <a:spLocks noChangeArrowheads="1"/>
          </p:cNvSpPr>
          <p:nvPr/>
        </p:nvSpPr>
        <p:spPr bwMode="auto">
          <a:xfrm>
            <a:off x="7696200" y="2286000"/>
            <a:ext cx="228600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Local Switch</a:t>
            </a:r>
          </a:p>
        </p:txBody>
      </p:sp>
      <p:sp>
        <p:nvSpPr>
          <p:cNvPr id="65586" name="Text Box 50"/>
          <p:cNvSpPr txBox="1">
            <a:spLocks noChangeArrowheads="1"/>
          </p:cNvSpPr>
          <p:nvPr/>
        </p:nvSpPr>
        <p:spPr bwMode="auto">
          <a:xfrm>
            <a:off x="6248400" y="2514600"/>
            <a:ext cx="198120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Gateway</a:t>
            </a:r>
          </a:p>
        </p:txBody>
      </p:sp>
      <p:sp>
        <p:nvSpPr>
          <p:cNvPr id="65587" name="Text Box 51"/>
          <p:cNvSpPr txBox="1">
            <a:spLocks noChangeArrowheads="1"/>
          </p:cNvSpPr>
          <p:nvPr/>
        </p:nvSpPr>
        <p:spPr bwMode="auto">
          <a:xfrm>
            <a:off x="609600" y="4419600"/>
            <a:ext cx="6934200" cy="14636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Destination Gateway establishes PSTN connection with PSTN circuit switch and H.245 audio channel</a:t>
            </a:r>
          </a:p>
          <a:p>
            <a:pPr>
              <a:spcBef>
                <a:spcPct val="50000"/>
              </a:spcBef>
            </a:pPr>
            <a:r>
              <a:rPr lang="en-US" sz="2000"/>
              <a:t>Caller will hear the ringer tone generated by the destination switch</a:t>
            </a:r>
          </a:p>
        </p:txBody>
      </p:sp>
      <p:sp>
        <p:nvSpPr>
          <p:cNvPr id="65588" name="Oval 52"/>
          <p:cNvSpPr>
            <a:spLocks noChangeArrowheads="1"/>
          </p:cNvSpPr>
          <p:nvPr/>
        </p:nvSpPr>
        <p:spPr bwMode="auto">
          <a:xfrm>
            <a:off x="7772400" y="4114800"/>
            <a:ext cx="152400" cy="762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5589" name="Oval 53"/>
          <p:cNvSpPr>
            <a:spLocks noChangeArrowheads="1"/>
          </p:cNvSpPr>
          <p:nvPr/>
        </p:nvSpPr>
        <p:spPr bwMode="auto">
          <a:xfrm>
            <a:off x="8305800" y="4114800"/>
            <a:ext cx="152400" cy="762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" name="عنصر نائب لرقم الشريحة 4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26</a:t>
            </a:fld>
            <a:endParaRPr kumimoji="0" 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i="0">
                <a:solidFill>
                  <a:schemeClr val="tx1"/>
                </a:solidFill>
              </a:rPr>
              <a:t>SIP: Session Initiation Protocol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400"/>
              <a:t>IETF’s Signaling Protocol for real time calls and confernces over IP networks.</a:t>
            </a:r>
          </a:p>
          <a:p>
            <a:r>
              <a:rPr lang="en-US" sz="2400"/>
              <a:t>Integrated heavily w/ Internet technologies such as web (http), email &amp; messaging services, and directory services (LDAP, DNS)</a:t>
            </a:r>
          </a:p>
          <a:p>
            <a:r>
              <a:rPr lang="en-US" sz="2400"/>
              <a:t>Location Independent and hence opted for Mobile  Networks</a:t>
            </a:r>
          </a:p>
          <a:p>
            <a:r>
              <a:rPr lang="en-US" sz="2400">
                <a:latin typeface="Arial" pitchFamily="34" charset="0"/>
              </a:rPr>
              <a:t>SIP is complimentary to MGCP</a:t>
            </a:r>
          </a:p>
          <a:p>
            <a:pPr lvl="1">
              <a:lnSpc>
                <a:spcPct val="110000"/>
              </a:lnSpc>
              <a:spcBef>
                <a:spcPct val="30000"/>
              </a:spcBef>
              <a:buSzTx/>
              <a:buFontTx/>
              <a:buChar char="•"/>
            </a:pPr>
            <a:r>
              <a:rPr lang="en-US" sz="2400">
                <a:latin typeface="Arial" pitchFamily="34" charset="0"/>
              </a:rPr>
              <a:t>SIP Provides Session Control</a:t>
            </a:r>
          </a:p>
          <a:p>
            <a:pPr lvl="1">
              <a:lnSpc>
                <a:spcPct val="110000"/>
              </a:lnSpc>
              <a:spcBef>
                <a:spcPct val="30000"/>
              </a:spcBef>
              <a:buSzTx/>
              <a:buFontTx/>
              <a:buChar char="•"/>
            </a:pPr>
            <a:r>
              <a:rPr lang="en-US" sz="2400">
                <a:latin typeface="Arial" pitchFamily="34" charset="0"/>
              </a:rPr>
              <a:t>SGCP/MGCP Provides Device Control</a:t>
            </a:r>
          </a:p>
          <a:p>
            <a:pPr lvl="1">
              <a:lnSpc>
                <a:spcPct val="110000"/>
              </a:lnSpc>
              <a:spcBef>
                <a:spcPct val="30000"/>
              </a:spcBef>
              <a:buSzTx/>
              <a:buFontTx/>
              <a:buChar char="•"/>
            </a:pPr>
            <a:endParaRPr lang="en-US" sz="2400">
              <a:latin typeface="Arial" pitchFamily="34" charset="0"/>
            </a:endParaRPr>
          </a:p>
          <a:p>
            <a:pPr lvl="1">
              <a:lnSpc>
                <a:spcPct val="110000"/>
              </a:lnSpc>
              <a:spcBef>
                <a:spcPct val="30000"/>
              </a:spcBef>
              <a:buSzTx/>
              <a:buFontTx/>
              <a:buChar char="•"/>
            </a:pPr>
            <a:endParaRPr lang="en-US" sz="2400">
              <a:latin typeface="Arial" pitchFamily="34" charset="0"/>
            </a:endParaRPr>
          </a:p>
          <a:p>
            <a:pPr>
              <a:buFontTx/>
              <a:buNone/>
            </a:pPr>
            <a:endParaRPr lang="en-US" sz="2400"/>
          </a:p>
          <a:p>
            <a:endParaRPr lang="en-US" sz="240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27</a:t>
            </a:fld>
            <a:endParaRPr kumimoji="0"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i="0">
                <a:solidFill>
                  <a:schemeClr val="tx1"/>
                </a:solidFill>
              </a:rPr>
              <a:t>SIP Architecture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/>
              <a:t>Client/Server in Nature</a:t>
            </a:r>
          </a:p>
          <a:p>
            <a:r>
              <a:rPr lang="en-US"/>
              <a:t>Major Entities</a:t>
            </a:r>
          </a:p>
          <a:p>
            <a:pPr lvl="1"/>
            <a:r>
              <a:rPr lang="en-US"/>
              <a:t>User Agent</a:t>
            </a:r>
          </a:p>
          <a:p>
            <a:pPr lvl="1"/>
            <a:r>
              <a:rPr lang="en-US"/>
              <a:t>Proxy Server</a:t>
            </a:r>
          </a:p>
          <a:p>
            <a:pPr lvl="1"/>
            <a:r>
              <a:rPr lang="en-US"/>
              <a:t>Redirect Server</a:t>
            </a:r>
          </a:p>
          <a:p>
            <a:pPr lvl="1"/>
            <a:r>
              <a:rPr lang="en-US"/>
              <a:t>SIP Registrar</a:t>
            </a:r>
          </a:p>
          <a:p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28</a:t>
            </a:fld>
            <a:endParaRPr kumimoji="0"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i="0">
                <a:solidFill>
                  <a:schemeClr val="tx1"/>
                </a:solidFill>
              </a:rPr>
              <a:t>SIP Entities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/>
              <a:t>User Agents</a:t>
            </a:r>
          </a:p>
          <a:p>
            <a:pPr lvl="1"/>
            <a:r>
              <a:rPr lang="en-US"/>
              <a:t> User Agent Client (UAC)</a:t>
            </a:r>
          </a:p>
          <a:p>
            <a:pPr lvl="1"/>
            <a:r>
              <a:rPr lang="en-US"/>
              <a:t> User Agent Server (UAS)</a:t>
            </a:r>
          </a:p>
          <a:p>
            <a:r>
              <a:rPr lang="en-US"/>
              <a:t>Network Servers</a:t>
            </a:r>
          </a:p>
          <a:p>
            <a:endParaRPr lang="en-US"/>
          </a:p>
          <a:p>
            <a:endParaRPr lang="en-US"/>
          </a:p>
          <a:p>
            <a:pPr>
              <a:buFontTx/>
              <a:buNone/>
            </a:pPr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29</a:t>
            </a:fld>
            <a:endParaRPr kumimoji="0"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i="0">
                <a:solidFill>
                  <a:schemeClr val="tx1"/>
                </a:solidFill>
              </a:rPr>
              <a:t>Motivations for VoIP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2209800"/>
            <a:ext cx="9220200" cy="4114800"/>
          </a:xfrm>
        </p:spPr>
        <p:txBody>
          <a:bodyPr/>
          <a:lstStyle/>
          <a:p>
            <a:r>
              <a:rPr lang="en-US"/>
              <a:t>Demand for Multimedia communication</a:t>
            </a:r>
          </a:p>
          <a:p>
            <a:r>
              <a:rPr lang="en-US"/>
              <a:t>Demand for integration of Voice and Data networks</a:t>
            </a:r>
          </a:p>
          <a:p>
            <a:r>
              <a:rPr lang="en-US"/>
              <a:t>Cost Reduction in long distance telephone calls</a:t>
            </a: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3</a:t>
            </a:fld>
            <a:endParaRPr kumimoji="0"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8743950" cy="1143000"/>
          </a:xfrm>
        </p:spPr>
        <p:txBody>
          <a:bodyPr/>
          <a:lstStyle/>
          <a:p>
            <a:r>
              <a:rPr lang="en-US" sz="3600" i="0">
                <a:solidFill>
                  <a:schemeClr val="tx1"/>
                </a:solidFill>
              </a:rPr>
              <a:t>SIP Proxy Operation</a:t>
            </a:r>
          </a:p>
        </p:txBody>
      </p:sp>
      <p:pic>
        <p:nvPicPr>
          <p:cNvPr id="69635" name="Picture 3" descr="U:\voip\telephone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3657600"/>
            <a:ext cx="762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9636" name="Picture 4" descr="U:\voip\telephone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24800" y="3733800"/>
            <a:ext cx="762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9637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81400" y="2895600"/>
            <a:ext cx="2590800" cy="18621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sp>
        <p:nvSpPr>
          <p:cNvPr id="69638" name="Rectangle 6"/>
          <p:cNvSpPr>
            <a:spLocks noChangeArrowheads="1"/>
          </p:cNvSpPr>
          <p:nvPr/>
        </p:nvSpPr>
        <p:spPr bwMode="auto">
          <a:xfrm>
            <a:off x="4419600" y="1295400"/>
            <a:ext cx="685800" cy="9144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9639" name="Line 7"/>
          <p:cNvSpPr>
            <a:spLocks noChangeShapeType="1"/>
          </p:cNvSpPr>
          <p:nvPr/>
        </p:nvSpPr>
        <p:spPr bwMode="auto">
          <a:xfrm>
            <a:off x="4800600" y="2209800"/>
            <a:ext cx="0" cy="1066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9640" name="Line 8"/>
          <p:cNvSpPr>
            <a:spLocks noChangeShapeType="1"/>
          </p:cNvSpPr>
          <p:nvPr/>
        </p:nvSpPr>
        <p:spPr bwMode="auto">
          <a:xfrm>
            <a:off x="1600200" y="3886200"/>
            <a:ext cx="1905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9641" name="Line 9"/>
          <p:cNvSpPr>
            <a:spLocks noChangeShapeType="1"/>
          </p:cNvSpPr>
          <p:nvPr/>
        </p:nvSpPr>
        <p:spPr bwMode="auto">
          <a:xfrm>
            <a:off x="5867400" y="3886200"/>
            <a:ext cx="2057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9642" name="Line 10"/>
          <p:cNvSpPr>
            <a:spLocks noChangeShapeType="1"/>
          </p:cNvSpPr>
          <p:nvPr/>
        </p:nvSpPr>
        <p:spPr bwMode="auto">
          <a:xfrm>
            <a:off x="3429000" y="3886200"/>
            <a:ext cx="2362200" cy="0"/>
          </a:xfrm>
          <a:prstGeom prst="line">
            <a:avLst/>
          </a:prstGeom>
          <a:noFill/>
          <a:ln w="12700">
            <a:solidFill>
              <a:schemeClr val="tx2"/>
            </a:solidFill>
            <a:prstDash val="sysDot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9643" name="Line 11"/>
          <p:cNvSpPr>
            <a:spLocks noChangeShapeType="1"/>
          </p:cNvSpPr>
          <p:nvPr/>
        </p:nvSpPr>
        <p:spPr bwMode="auto">
          <a:xfrm flipH="1">
            <a:off x="3505200" y="3886200"/>
            <a:ext cx="152400" cy="0"/>
          </a:xfrm>
          <a:prstGeom prst="line">
            <a:avLst/>
          </a:prstGeom>
          <a:noFill/>
          <a:ln w="12700">
            <a:solidFill>
              <a:schemeClr val="tx2"/>
            </a:solidFill>
            <a:prstDash val="sysDot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pic>
        <p:nvPicPr>
          <p:cNvPr id="69647" name="Picture 1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19400" y="2514600"/>
            <a:ext cx="1524000" cy="10572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sp>
        <p:nvSpPr>
          <p:cNvPr id="69650" name="Line 18"/>
          <p:cNvSpPr>
            <a:spLocks noChangeShapeType="1"/>
          </p:cNvSpPr>
          <p:nvPr/>
        </p:nvSpPr>
        <p:spPr bwMode="auto">
          <a:xfrm flipV="1">
            <a:off x="4343400" y="23622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pic>
        <p:nvPicPr>
          <p:cNvPr id="69653" name="Picture 2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181600" y="2362200"/>
            <a:ext cx="1752600" cy="1143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sp>
        <p:nvSpPr>
          <p:cNvPr id="69654" name="Line 22"/>
          <p:cNvSpPr>
            <a:spLocks noChangeShapeType="1"/>
          </p:cNvSpPr>
          <p:nvPr/>
        </p:nvSpPr>
        <p:spPr bwMode="auto">
          <a:xfrm>
            <a:off x="6934200" y="3505200"/>
            <a:ext cx="22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9655" name="Text Box 23"/>
          <p:cNvSpPr txBox="1">
            <a:spLocks noChangeArrowheads="1"/>
          </p:cNvSpPr>
          <p:nvPr/>
        </p:nvSpPr>
        <p:spPr bwMode="auto">
          <a:xfrm>
            <a:off x="914400" y="4038600"/>
            <a:ext cx="1219200" cy="5492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/>
              <a:t>SIP Client</a:t>
            </a:r>
          </a:p>
          <a:p>
            <a:pPr>
              <a:spcBef>
                <a:spcPct val="50000"/>
              </a:spcBef>
            </a:pPr>
            <a:r>
              <a:rPr lang="en-US" sz="1200"/>
              <a:t>Caller</a:t>
            </a:r>
          </a:p>
        </p:txBody>
      </p:sp>
      <p:sp>
        <p:nvSpPr>
          <p:cNvPr id="69657" name="Text Box 25"/>
          <p:cNvSpPr txBox="1">
            <a:spLocks noChangeArrowheads="1"/>
          </p:cNvSpPr>
          <p:nvPr/>
        </p:nvSpPr>
        <p:spPr bwMode="auto">
          <a:xfrm>
            <a:off x="8077200" y="4114800"/>
            <a:ext cx="1219200" cy="5492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/>
              <a:t>SIP Client</a:t>
            </a:r>
          </a:p>
          <a:p>
            <a:pPr>
              <a:spcBef>
                <a:spcPct val="50000"/>
              </a:spcBef>
            </a:pPr>
            <a:r>
              <a:rPr lang="en-US" sz="1200"/>
              <a:t>Callee</a:t>
            </a:r>
          </a:p>
        </p:txBody>
      </p:sp>
      <p:sp>
        <p:nvSpPr>
          <p:cNvPr id="69658" name="Text Box 26"/>
          <p:cNvSpPr txBox="1">
            <a:spLocks noChangeArrowheads="1"/>
          </p:cNvSpPr>
          <p:nvPr/>
        </p:nvSpPr>
        <p:spPr bwMode="auto">
          <a:xfrm>
            <a:off x="4267200" y="990600"/>
            <a:ext cx="1066800" cy="2444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/>
              <a:t>SIP Proxy Server</a:t>
            </a:r>
          </a:p>
        </p:txBody>
      </p:sp>
      <p:pic>
        <p:nvPicPr>
          <p:cNvPr id="69659" name="Picture 27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191000" y="3429000"/>
            <a:ext cx="1219200" cy="2492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pic>
        <p:nvPicPr>
          <p:cNvPr id="69660" name="Picture 28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191000" y="4038600"/>
            <a:ext cx="1066800" cy="2524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sp>
        <p:nvSpPr>
          <p:cNvPr id="69662" name="Rectangle 30"/>
          <p:cNvSpPr>
            <a:spLocks noChangeArrowheads="1"/>
          </p:cNvSpPr>
          <p:nvPr/>
        </p:nvSpPr>
        <p:spPr bwMode="auto">
          <a:xfrm>
            <a:off x="3276600" y="5638800"/>
            <a:ext cx="3935413" cy="2746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/>
              <a:t>1. SIP Clients registers with SIP servers at login or at boot up</a:t>
            </a:r>
          </a:p>
        </p:txBody>
      </p:sp>
      <p:sp>
        <p:nvSpPr>
          <p:cNvPr id="69663" name="Line 31"/>
          <p:cNvSpPr>
            <a:spLocks noChangeShapeType="1"/>
          </p:cNvSpPr>
          <p:nvPr/>
        </p:nvSpPr>
        <p:spPr bwMode="auto">
          <a:xfrm flipH="1" flipV="1">
            <a:off x="1676400" y="4648200"/>
            <a:ext cx="1524000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9664" name="Line 32"/>
          <p:cNvSpPr>
            <a:spLocks noChangeShapeType="1"/>
          </p:cNvSpPr>
          <p:nvPr/>
        </p:nvSpPr>
        <p:spPr bwMode="auto">
          <a:xfrm flipV="1">
            <a:off x="7239000" y="4800600"/>
            <a:ext cx="685800" cy="838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9665" name="Text Box 33"/>
          <p:cNvSpPr txBox="1">
            <a:spLocks noChangeArrowheads="1"/>
          </p:cNvSpPr>
          <p:nvPr/>
        </p:nvSpPr>
        <p:spPr bwMode="auto">
          <a:xfrm>
            <a:off x="762000" y="1524000"/>
            <a:ext cx="2286000" cy="8223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/>
              <a:t>2. When user picks up phone and dials destination phone number or URL, request is sent to the  proxy server </a:t>
            </a:r>
          </a:p>
        </p:txBody>
      </p:sp>
      <p:sp>
        <p:nvSpPr>
          <p:cNvPr id="69666" name="Text Box 34"/>
          <p:cNvSpPr txBox="1">
            <a:spLocks noChangeArrowheads="1"/>
          </p:cNvSpPr>
          <p:nvPr/>
        </p:nvSpPr>
        <p:spPr bwMode="auto">
          <a:xfrm>
            <a:off x="6096000" y="1143000"/>
            <a:ext cx="1828800" cy="10048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/>
              <a:t>3. Proxy server looks up  phone number or URL to registered called  party, SIP server then sends invitation to called party</a:t>
            </a:r>
          </a:p>
        </p:txBody>
      </p:sp>
      <p:sp>
        <p:nvSpPr>
          <p:cNvPr id="69667" name="Line 35"/>
          <p:cNvSpPr>
            <a:spLocks noChangeShapeType="1"/>
          </p:cNvSpPr>
          <p:nvPr/>
        </p:nvSpPr>
        <p:spPr bwMode="auto">
          <a:xfrm flipH="1">
            <a:off x="1219200" y="2362200"/>
            <a:ext cx="304800" cy="1143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9668" name="Line 36"/>
          <p:cNvSpPr>
            <a:spLocks noChangeShapeType="1"/>
          </p:cNvSpPr>
          <p:nvPr/>
        </p:nvSpPr>
        <p:spPr bwMode="auto">
          <a:xfrm flipH="1">
            <a:off x="5410200" y="1676400"/>
            <a:ext cx="68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9669" name="Text Box 37"/>
          <p:cNvSpPr txBox="1">
            <a:spLocks noChangeArrowheads="1"/>
          </p:cNvSpPr>
          <p:nvPr/>
        </p:nvSpPr>
        <p:spPr bwMode="auto">
          <a:xfrm>
            <a:off x="7772400" y="2438400"/>
            <a:ext cx="1905000" cy="8223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/>
              <a:t>4. Called Client is informed of incoming call by an invitation from proxy server</a:t>
            </a:r>
          </a:p>
        </p:txBody>
      </p:sp>
      <p:sp>
        <p:nvSpPr>
          <p:cNvPr id="69670" name="Line 38"/>
          <p:cNvSpPr>
            <a:spLocks noChangeShapeType="1"/>
          </p:cNvSpPr>
          <p:nvPr/>
        </p:nvSpPr>
        <p:spPr bwMode="auto">
          <a:xfrm flipH="1">
            <a:off x="8763000" y="3200400"/>
            <a:ext cx="3810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9671" name="Text Box 39"/>
          <p:cNvSpPr txBox="1">
            <a:spLocks noChangeArrowheads="1"/>
          </p:cNvSpPr>
          <p:nvPr/>
        </p:nvSpPr>
        <p:spPr bwMode="auto">
          <a:xfrm>
            <a:off x="3505200" y="4876800"/>
            <a:ext cx="3200400" cy="6397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/>
              <a:t>5. SIP Clients open RTP session between themselves when the called user picks up the phone</a:t>
            </a:r>
          </a:p>
        </p:txBody>
      </p:sp>
      <p:sp>
        <p:nvSpPr>
          <p:cNvPr id="69672" name="Line 40"/>
          <p:cNvSpPr>
            <a:spLocks noChangeShapeType="1"/>
          </p:cNvSpPr>
          <p:nvPr/>
        </p:nvSpPr>
        <p:spPr bwMode="auto">
          <a:xfrm flipV="1">
            <a:off x="5257800" y="3962400"/>
            <a:ext cx="381000" cy="838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" name="عنصر نائب لرقم الشريحة 3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30</a:t>
            </a:fld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96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69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696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696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696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696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696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696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500"/>
                            </p:stCondLst>
                            <p:childTnLst>
                              <p:par>
                                <p:cTn id="3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69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696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696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000"/>
                            </p:stCondLst>
                            <p:childTnLst>
                              <p:par>
                                <p:cTn id="5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69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500"/>
                            </p:stCondLst>
                            <p:childTnLst>
                              <p:par>
                                <p:cTn id="5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69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696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"/>
                            </p:stCondLst>
                            <p:childTnLst>
                              <p:par>
                                <p:cTn id="6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696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696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500"/>
                            </p:stCondLst>
                            <p:childTnLst>
                              <p:par>
                                <p:cTn id="7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69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000"/>
                            </p:stCondLst>
                            <p:childTnLst>
                              <p:par>
                                <p:cTn id="7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0" dur="500"/>
                                        <p:tgtEl>
                                          <p:spTgt spid="696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50" grpId="0" animBg="1"/>
      <p:bldP spid="69654" grpId="0" animBg="1"/>
      <p:bldP spid="69655" grpId="0" autoUpdateAnimBg="0"/>
      <p:bldP spid="69662" grpId="0" autoUpdateAnimBg="0"/>
      <p:bldP spid="69663" grpId="0" animBg="1"/>
      <p:bldP spid="69664" grpId="0" animBg="1"/>
      <p:bldP spid="69665" grpId="0" autoUpdateAnimBg="0"/>
      <p:bldP spid="69666" grpId="0" autoUpdateAnimBg="0"/>
      <p:bldP spid="69667" grpId="0" animBg="1"/>
      <p:bldP spid="69668" grpId="0" animBg="1"/>
      <p:bldP spid="69669" grpId="0" autoUpdateAnimBg="0"/>
      <p:bldP spid="69670" grpId="0" animBg="1"/>
      <p:bldP spid="69671" grpId="0" autoUpdateAnimBg="0"/>
      <p:bldP spid="69672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8743950" cy="1143000"/>
          </a:xfrm>
        </p:spPr>
        <p:txBody>
          <a:bodyPr>
            <a:normAutofit fontScale="90000"/>
          </a:bodyPr>
          <a:lstStyle/>
          <a:p>
            <a:r>
              <a:rPr lang="en-US" sz="3600" i="0">
                <a:solidFill>
                  <a:schemeClr val="tx1"/>
                </a:solidFill>
              </a:rPr>
              <a:t>SIP Redirect Operation</a:t>
            </a:r>
            <a:br>
              <a:rPr lang="en-US" sz="3600" i="0">
                <a:solidFill>
                  <a:schemeClr val="tx1"/>
                </a:solidFill>
              </a:rPr>
            </a:br>
            <a:endParaRPr lang="en-US" sz="3600" i="0">
              <a:solidFill>
                <a:schemeClr val="tx1"/>
              </a:solidFill>
            </a:endParaRPr>
          </a:p>
        </p:txBody>
      </p:sp>
      <p:pic>
        <p:nvPicPr>
          <p:cNvPr id="71683" name="Picture 3" descr="U:\voip\telephone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3657600"/>
            <a:ext cx="762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684" name="Picture 4" descr="U:\voip\telephone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24800" y="3733800"/>
            <a:ext cx="762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685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81400" y="2895600"/>
            <a:ext cx="2590800" cy="18621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sp>
        <p:nvSpPr>
          <p:cNvPr id="71686" name="Rectangle 6"/>
          <p:cNvSpPr>
            <a:spLocks noChangeArrowheads="1"/>
          </p:cNvSpPr>
          <p:nvPr/>
        </p:nvSpPr>
        <p:spPr bwMode="auto">
          <a:xfrm>
            <a:off x="4419600" y="1295400"/>
            <a:ext cx="685800" cy="9144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687" name="Line 7"/>
          <p:cNvSpPr>
            <a:spLocks noChangeShapeType="1"/>
          </p:cNvSpPr>
          <p:nvPr/>
        </p:nvSpPr>
        <p:spPr bwMode="auto">
          <a:xfrm>
            <a:off x="4800600" y="2209800"/>
            <a:ext cx="0" cy="1066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688" name="Line 8"/>
          <p:cNvSpPr>
            <a:spLocks noChangeShapeType="1"/>
          </p:cNvSpPr>
          <p:nvPr/>
        </p:nvSpPr>
        <p:spPr bwMode="auto">
          <a:xfrm>
            <a:off x="1600200" y="3886200"/>
            <a:ext cx="1905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689" name="Line 9"/>
          <p:cNvSpPr>
            <a:spLocks noChangeShapeType="1"/>
          </p:cNvSpPr>
          <p:nvPr/>
        </p:nvSpPr>
        <p:spPr bwMode="auto">
          <a:xfrm>
            <a:off x="5867400" y="3886200"/>
            <a:ext cx="2057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690" name="Line 10"/>
          <p:cNvSpPr>
            <a:spLocks noChangeShapeType="1"/>
          </p:cNvSpPr>
          <p:nvPr/>
        </p:nvSpPr>
        <p:spPr bwMode="auto">
          <a:xfrm>
            <a:off x="3429000" y="3886200"/>
            <a:ext cx="2362200" cy="0"/>
          </a:xfrm>
          <a:prstGeom prst="line">
            <a:avLst/>
          </a:prstGeom>
          <a:noFill/>
          <a:ln w="12700">
            <a:solidFill>
              <a:schemeClr val="tx2"/>
            </a:solidFill>
            <a:prstDash val="sysDot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691" name="Line 11"/>
          <p:cNvSpPr>
            <a:spLocks noChangeShapeType="1"/>
          </p:cNvSpPr>
          <p:nvPr/>
        </p:nvSpPr>
        <p:spPr bwMode="auto">
          <a:xfrm flipH="1">
            <a:off x="3505200" y="3886200"/>
            <a:ext cx="152400" cy="0"/>
          </a:xfrm>
          <a:prstGeom prst="line">
            <a:avLst/>
          </a:prstGeom>
          <a:noFill/>
          <a:ln w="12700">
            <a:solidFill>
              <a:schemeClr val="tx2"/>
            </a:solidFill>
            <a:prstDash val="sysDot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pic>
        <p:nvPicPr>
          <p:cNvPr id="71692" name="Picture 1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19400" y="2514600"/>
            <a:ext cx="1524000" cy="10572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sp>
        <p:nvSpPr>
          <p:cNvPr id="71693" name="Line 13"/>
          <p:cNvSpPr>
            <a:spLocks noChangeShapeType="1"/>
          </p:cNvSpPr>
          <p:nvPr/>
        </p:nvSpPr>
        <p:spPr bwMode="auto">
          <a:xfrm flipV="1">
            <a:off x="4343400" y="23622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696" name="Text Box 16"/>
          <p:cNvSpPr txBox="1">
            <a:spLocks noChangeArrowheads="1"/>
          </p:cNvSpPr>
          <p:nvPr/>
        </p:nvSpPr>
        <p:spPr bwMode="auto">
          <a:xfrm>
            <a:off x="914400" y="4038600"/>
            <a:ext cx="1219200" cy="5492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/>
              <a:t>SIP Client</a:t>
            </a:r>
          </a:p>
          <a:p>
            <a:pPr>
              <a:spcBef>
                <a:spcPct val="50000"/>
              </a:spcBef>
            </a:pPr>
            <a:r>
              <a:rPr lang="en-US" sz="1200"/>
              <a:t>Caller</a:t>
            </a:r>
          </a:p>
        </p:txBody>
      </p:sp>
      <p:sp>
        <p:nvSpPr>
          <p:cNvPr id="71697" name="Text Box 17"/>
          <p:cNvSpPr txBox="1">
            <a:spLocks noChangeArrowheads="1"/>
          </p:cNvSpPr>
          <p:nvPr/>
        </p:nvSpPr>
        <p:spPr bwMode="auto">
          <a:xfrm>
            <a:off x="8077200" y="4114800"/>
            <a:ext cx="1219200" cy="5492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/>
              <a:t>SIP Client</a:t>
            </a:r>
          </a:p>
          <a:p>
            <a:pPr>
              <a:spcBef>
                <a:spcPct val="50000"/>
              </a:spcBef>
            </a:pPr>
            <a:r>
              <a:rPr lang="en-US" sz="1200"/>
              <a:t>Callee</a:t>
            </a:r>
          </a:p>
        </p:txBody>
      </p:sp>
      <p:sp>
        <p:nvSpPr>
          <p:cNvPr id="71698" name="Text Box 18"/>
          <p:cNvSpPr txBox="1">
            <a:spLocks noChangeArrowheads="1"/>
          </p:cNvSpPr>
          <p:nvPr/>
        </p:nvSpPr>
        <p:spPr bwMode="auto">
          <a:xfrm>
            <a:off x="4343400" y="838200"/>
            <a:ext cx="106680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/>
              <a:t>SIP Redirect server</a:t>
            </a:r>
          </a:p>
        </p:txBody>
      </p:sp>
      <p:pic>
        <p:nvPicPr>
          <p:cNvPr id="71699" name="Picture 19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191000" y="3429000"/>
            <a:ext cx="1219200" cy="2492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pic>
        <p:nvPicPr>
          <p:cNvPr id="71700" name="Picture 20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191000" y="4038600"/>
            <a:ext cx="1066800" cy="2524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sp>
        <p:nvSpPr>
          <p:cNvPr id="71701" name="Rectangle 21"/>
          <p:cNvSpPr>
            <a:spLocks noChangeArrowheads="1"/>
          </p:cNvSpPr>
          <p:nvPr/>
        </p:nvSpPr>
        <p:spPr bwMode="auto">
          <a:xfrm>
            <a:off x="3276600" y="5638800"/>
            <a:ext cx="3935413" cy="2746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/>
              <a:t>1. SIP Clients registers with SIP servers at login or at boot up</a:t>
            </a:r>
          </a:p>
        </p:txBody>
      </p:sp>
      <p:sp>
        <p:nvSpPr>
          <p:cNvPr id="71702" name="Line 22"/>
          <p:cNvSpPr>
            <a:spLocks noChangeShapeType="1"/>
          </p:cNvSpPr>
          <p:nvPr/>
        </p:nvSpPr>
        <p:spPr bwMode="auto">
          <a:xfrm flipH="1" flipV="1">
            <a:off x="1676400" y="4648200"/>
            <a:ext cx="1524000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703" name="Line 23"/>
          <p:cNvSpPr>
            <a:spLocks noChangeShapeType="1"/>
          </p:cNvSpPr>
          <p:nvPr/>
        </p:nvSpPr>
        <p:spPr bwMode="auto">
          <a:xfrm flipV="1">
            <a:off x="7239000" y="4800600"/>
            <a:ext cx="685800" cy="838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704" name="Text Box 24"/>
          <p:cNvSpPr txBox="1">
            <a:spLocks noChangeArrowheads="1"/>
          </p:cNvSpPr>
          <p:nvPr/>
        </p:nvSpPr>
        <p:spPr bwMode="auto">
          <a:xfrm>
            <a:off x="762000" y="1524000"/>
            <a:ext cx="2286000" cy="8223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/>
              <a:t>2. When user picks up phone and dials destination phone number or URL, request is sent to the  redirect server </a:t>
            </a:r>
          </a:p>
        </p:txBody>
      </p:sp>
      <p:sp>
        <p:nvSpPr>
          <p:cNvPr id="71705" name="Text Box 25"/>
          <p:cNvSpPr txBox="1">
            <a:spLocks noChangeArrowheads="1"/>
          </p:cNvSpPr>
          <p:nvPr/>
        </p:nvSpPr>
        <p:spPr bwMode="auto">
          <a:xfrm>
            <a:off x="6477000" y="685800"/>
            <a:ext cx="1828800" cy="11874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/>
              <a:t>3. Redirect  server looks up  phone number or URL to registered called  party, SIP server then sends the address back to the call originator</a:t>
            </a:r>
          </a:p>
        </p:txBody>
      </p:sp>
      <p:sp>
        <p:nvSpPr>
          <p:cNvPr id="71706" name="Line 26"/>
          <p:cNvSpPr>
            <a:spLocks noChangeShapeType="1"/>
          </p:cNvSpPr>
          <p:nvPr/>
        </p:nvSpPr>
        <p:spPr bwMode="auto">
          <a:xfrm flipH="1">
            <a:off x="1219200" y="2362200"/>
            <a:ext cx="304800" cy="1143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707" name="Line 27"/>
          <p:cNvSpPr>
            <a:spLocks noChangeShapeType="1"/>
          </p:cNvSpPr>
          <p:nvPr/>
        </p:nvSpPr>
        <p:spPr bwMode="auto">
          <a:xfrm flipH="1">
            <a:off x="5410200" y="1219200"/>
            <a:ext cx="9906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708" name="Text Box 28"/>
          <p:cNvSpPr txBox="1">
            <a:spLocks noChangeArrowheads="1"/>
          </p:cNvSpPr>
          <p:nvPr/>
        </p:nvSpPr>
        <p:spPr bwMode="auto">
          <a:xfrm>
            <a:off x="5638800" y="22860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/>
              <a:t>4. Call originator sends invitation to destination</a:t>
            </a:r>
          </a:p>
        </p:txBody>
      </p:sp>
      <p:sp>
        <p:nvSpPr>
          <p:cNvPr id="71709" name="Line 29"/>
          <p:cNvSpPr>
            <a:spLocks noChangeShapeType="1"/>
          </p:cNvSpPr>
          <p:nvPr/>
        </p:nvSpPr>
        <p:spPr bwMode="auto">
          <a:xfrm>
            <a:off x="6705600" y="2895600"/>
            <a:ext cx="60960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710" name="Text Box 30"/>
          <p:cNvSpPr txBox="1">
            <a:spLocks noChangeArrowheads="1"/>
          </p:cNvSpPr>
          <p:nvPr/>
        </p:nvSpPr>
        <p:spPr bwMode="auto">
          <a:xfrm>
            <a:off x="7467600" y="2590800"/>
            <a:ext cx="32004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/>
              <a:t>5. Called client is informed of incoming call by invitation message (Phone ring)</a:t>
            </a:r>
          </a:p>
        </p:txBody>
      </p:sp>
      <p:sp>
        <p:nvSpPr>
          <p:cNvPr id="71711" name="Line 31"/>
          <p:cNvSpPr>
            <a:spLocks noChangeShapeType="1"/>
          </p:cNvSpPr>
          <p:nvPr/>
        </p:nvSpPr>
        <p:spPr bwMode="auto">
          <a:xfrm flipH="1">
            <a:off x="8534400" y="3124200"/>
            <a:ext cx="3810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pic>
        <p:nvPicPr>
          <p:cNvPr id="71712" name="Picture 3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514600" y="2133600"/>
            <a:ext cx="1524000" cy="10572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sp>
        <p:nvSpPr>
          <p:cNvPr id="71713" name="Line 33"/>
          <p:cNvSpPr>
            <a:spLocks noChangeShapeType="1"/>
          </p:cNvSpPr>
          <p:nvPr/>
        </p:nvSpPr>
        <p:spPr bwMode="auto">
          <a:xfrm flipH="1">
            <a:off x="2362200" y="3200400"/>
            <a:ext cx="22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714" name="Line 34"/>
          <p:cNvSpPr>
            <a:spLocks noChangeShapeType="1"/>
          </p:cNvSpPr>
          <p:nvPr/>
        </p:nvSpPr>
        <p:spPr bwMode="auto">
          <a:xfrm>
            <a:off x="1524000" y="3733800"/>
            <a:ext cx="6400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715" name="Text Box 35"/>
          <p:cNvSpPr txBox="1">
            <a:spLocks noChangeArrowheads="1"/>
          </p:cNvSpPr>
          <p:nvPr/>
        </p:nvSpPr>
        <p:spPr bwMode="auto">
          <a:xfrm>
            <a:off x="3581400" y="4876800"/>
            <a:ext cx="2438400" cy="6397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/>
              <a:t>6.SIP Clients open RTP session between themselves when the called user picks up the phone</a:t>
            </a:r>
          </a:p>
        </p:txBody>
      </p:sp>
      <p:sp>
        <p:nvSpPr>
          <p:cNvPr id="71716" name="Line 36"/>
          <p:cNvSpPr>
            <a:spLocks noChangeShapeType="1"/>
          </p:cNvSpPr>
          <p:nvPr/>
        </p:nvSpPr>
        <p:spPr bwMode="auto">
          <a:xfrm flipV="1">
            <a:off x="5181600" y="3962400"/>
            <a:ext cx="381000" cy="838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" name="عنصر نائب لرقم الشريحة 3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31</a:t>
            </a:fld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16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71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71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71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71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717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71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716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500"/>
                            </p:stCondLst>
                            <p:childTnLst>
                              <p:par>
                                <p:cTn id="3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716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717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71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000"/>
                            </p:stCondLst>
                            <p:childTnLst>
                              <p:par>
                                <p:cTn id="5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717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500"/>
                            </p:stCondLst>
                            <p:childTnLst>
                              <p:par>
                                <p:cTn id="5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717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71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"/>
                            </p:stCondLst>
                            <p:childTnLst>
                              <p:par>
                                <p:cTn id="6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71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717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500"/>
                            </p:stCondLst>
                            <p:childTnLst>
                              <p:par>
                                <p:cTn id="7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717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000"/>
                            </p:stCondLst>
                            <p:childTnLst>
                              <p:par>
                                <p:cTn id="7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0" dur="500"/>
                                        <p:tgtEl>
                                          <p:spTgt spid="71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5" dur="500"/>
                                        <p:tgtEl>
                                          <p:spTgt spid="717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500"/>
                            </p:stCondLst>
                            <p:childTnLst>
                              <p:par>
                                <p:cTn id="8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9" dur="500"/>
                                        <p:tgtEl>
                                          <p:spTgt spid="717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93" grpId="0" animBg="1"/>
      <p:bldP spid="71696" grpId="0" autoUpdateAnimBg="0"/>
      <p:bldP spid="71701" grpId="0" autoUpdateAnimBg="0"/>
      <p:bldP spid="71702" grpId="0" animBg="1"/>
      <p:bldP spid="71703" grpId="0" animBg="1"/>
      <p:bldP spid="71704" grpId="0" autoUpdateAnimBg="0"/>
      <p:bldP spid="71705" grpId="0" autoUpdateAnimBg="0"/>
      <p:bldP spid="71706" grpId="0" animBg="1"/>
      <p:bldP spid="71707" grpId="0" animBg="1"/>
      <p:bldP spid="71708" grpId="0" autoUpdateAnimBg="0"/>
      <p:bldP spid="71709" grpId="0" animBg="1"/>
      <p:bldP spid="71710" grpId="0" autoUpdateAnimBg="0"/>
      <p:bldP spid="71711" grpId="0" animBg="1"/>
      <p:bldP spid="71713" grpId="0" animBg="1"/>
      <p:bldP spid="71715" grpId="0" autoUpdateAnimBg="0"/>
      <p:bldP spid="71716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i="0">
                <a:solidFill>
                  <a:schemeClr val="tx1"/>
                </a:solidFill>
              </a:rPr>
              <a:t>H.323 vs SIP</a:t>
            </a:r>
          </a:p>
        </p:txBody>
      </p:sp>
      <p:graphicFrame>
        <p:nvGraphicFramePr>
          <p:cNvPr id="72746" name="Group 42"/>
          <p:cNvGraphicFramePr>
            <a:graphicFrameLocks noGrp="1"/>
          </p:cNvGraphicFramePr>
          <p:nvPr>
            <p:ph type="tbl" idx="1"/>
          </p:nvPr>
        </p:nvGraphicFramePr>
        <p:xfrm>
          <a:off x="781050" y="1828800"/>
          <a:ext cx="8743950" cy="4251960"/>
        </p:xfrm>
        <a:graphic>
          <a:graphicData uri="http://schemas.openxmlformats.org/drawingml/2006/table">
            <a:tbl>
              <a:tblPr/>
              <a:tblGrid>
                <a:gridCol w="2914650"/>
                <a:gridCol w="2914650"/>
                <a:gridCol w="2914650"/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H.323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SIP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Philosophy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Designed for multimedia communication over different types of networks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Designed to session b/w two points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Reliability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Designed to handle failure of network entities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 defined procedures for handling device failure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Message Encoding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Encodes in compact binary format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Encodes in ASCII text format. Hence easy to debug and process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Addressing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Flexible addressing scheme using URLs and E.164 numbers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Understands only URLs style addresses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Architecture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Monolithic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Modular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i="0">
                <a:solidFill>
                  <a:schemeClr val="tx1"/>
                </a:solidFill>
              </a:rPr>
              <a:t>QoS Issues</a:t>
            </a:r>
          </a:p>
        </p:txBody>
      </p:sp>
      <p:graphicFrame>
        <p:nvGraphicFramePr>
          <p:cNvPr id="74779" name="Group 27"/>
          <p:cNvGraphicFramePr>
            <a:graphicFrameLocks noGrp="1"/>
          </p:cNvGraphicFramePr>
          <p:nvPr>
            <p:ph type="tbl" idx="1"/>
          </p:nvPr>
        </p:nvGraphicFramePr>
        <p:xfrm>
          <a:off x="781050" y="1828800"/>
          <a:ext cx="8743950" cy="3475038"/>
        </p:xfrm>
        <a:graphic>
          <a:graphicData uri="http://schemas.openxmlformats.org/drawingml/2006/table">
            <a:tbl>
              <a:tblPr/>
              <a:tblGrid>
                <a:gridCol w="4371975"/>
                <a:gridCol w="4371975"/>
              </a:tblGrid>
              <a:tr h="822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Delay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One way latency for high quality voice must not be greater than 150ms. Delay greater than 50ms leads to echo and talker overlap.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39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Jitter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Variation in inter-packet arrival time. The solution to this problem is to introduce jitter buffers.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2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Packet Loss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Loss in excess of 5-10% causes significant degradation in voice quality.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39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Re-ordering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Packets may arrive out of order and this leads to garbled speech.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i="0">
                <a:solidFill>
                  <a:schemeClr val="tx1"/>
                </a:solidFill>
              </a:rPr>
              <a:t>Billing Issues</a:t>
            </a:r>
          </a:p>
        </p:txBody>
      </p:sp>
      <p:graphicFrame>
        <p:nvGraphicFramePr>
          <p:cNvPr id="76827" name="Group 27"/>
          <p:cNvGraphicFramePr>
            <a:graphicFrameLocks noGrp="1"/>
          </p:cNvGraphicFramePr>
          <p:nvPr>
            <p:ph type="tbl" idx="1"/>
          </p:nvPr>
        </p:nvGraphicFramePr>
        <p:xfrm>
          <a:off x="781050" y="1828800"/>
          <a:ext cx="8743950" cy="3581400"/>
        </p:xfrm>
        <a:graphic>
          <a:graphicData uri="http://schemas.openxmlformats.org/drawingml/2006/table">
            <a:tbl>
              <a:tblPr/>
              <a:tblGrid>
                <a:gridCol w="4371975"/>
                <a:gridCol w="4371975"/>
              </a:tblGrid>
              <a:tr h="1193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Time-based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Metered by flow duration, time-of-day, time-of-week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93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Destination, distance, carrier-based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Rated by called and calling station ids associated with the sequence of stages used to support the call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93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QoS based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Rated by established service parameters such as priority, selected QoS and latency.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i="0">
                <a:solidFill>
                  <a:schemeClr val="tx1"/>
                </a:solidFill>
              </a:rPr>
              <a:t>OSP way of billing</a:t>
            </a:r>
          </a:p>
        </p:txBody>
      </p:sp>
      <p:sp>
        <p:nvSpPr>
          <p:cNvPr id="78853" name="Rectangle 5"/>
          <p:cNvSpPr>
            <a:spLocks noChangeArrowheads="1"/>
          </p:cNvSpPr>
          <p:nvPr/>
        </p:nvSpPr>
        <p:spPr bwMode="auto">
          <a:xfrm>
            <a:off x="3567113" y="1843088"/>
            <a:ext cx="10287000" cy="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pic>
        <p:nvPicPr>
          <p:cNvPr id="78852" name="Picture 4" descr="FIGURE 2. ETSI Open Settlement Billing Flow"/>
          <p:cNvPicPr>
            <a:picLocks noChangeAspect="1" noChangeArrowheads="1"/>
          </p:cNvPicPr>
          <p:nvPr/>
        </p:nvPicPr>
        <p:blipFill>
          <a:blip r:embed="rId2" r:link="rId3"/>
          <a:srcRect/>
          <a:stretch>
            <a:fillRect/>
          </a:stretch>
        </p:blipFill>
        <p:spPr bwMode="auto">
          <a:xfrm>
            <a:off x="2133600" y="1524000"/>
            <a:ext cx="5737225" cy="4329113"/>
          </a:xfrm>
          <a:prstGeom prst="rect">
            <a:avLst/>
          </a:prstGeom>
          <a:noFill/>
        </p:spPr>
      </p:pic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35</a:t>
            </a:fld>
            <a:endParaRPr kumimoji="0" lang="en-US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-228600"/>
            <a:ext cx="8743950" cy="1143000"/>
          </a:xfrm>
        </p:spPr>
        <p:txBody>
          <a:bodyPr/>
          <a:lstStyle/>
          <a:p>
            <a:r>
              <a:rPr lang="en-US" sz="3600" i="0">
                <a:solidFill>
                  <a:schemeClr val="tx1"/>
                </a:solidFill>
              </a:rPr>
              <a:t>Cost Considerations</a:t>
            </a:r>
          </a:p>
        </p:txBody>
      </p:sp>
      <p:graphicFrame>
        <p:nvGraphicFramePr>
          <p:cNvPr id="79990" name="Group 118"/>
          <p:cNvGraphicFramePr>
            <a:graphicFrameLocks noGrp="1"/>
          </p:cNvGraphicFramePr>
          <p:nvPr>
            <p:ph type="tbl" idx="1"/>
          </p:nvPr>
        </p:nvGraphicFramePr>
        <p:xfrm>
          <a:off x="609600" y="914400"/>
          <a:ext cx="8763000" cy="4925568"/>
        </p:xfrm>
        <a:graphic>
          <a:graphicData uri="http://schemas.openxmlformats.org/drawingml/2006/table">
            <a:tbl>
              <a:tblPr/>
              <a:tblGrid>
                <a:gridCol w="1450975"/>
                <a:gridCol w="2054225"/>
                <a:gridCol w="2222500"/>
                <a:gridCol w="1279525"/>
                <a:gridCol w="1755775"/>
              </a:tblGrid>
              <a:tr h="822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Cisco 1750 Modular Access Router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Ericsson WebSwitch 100 Phone Gateway P4</a:t>
                      </a:r>
                    </a:p>
                  </a:txBody>
                  <a:tcPr marL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Multi-Tech Multi VOIP MVP400</a:t>
                      </a:r>
                    </a:p>
                  </a:txBody>
                  <a:tcPr marL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Nortel Passport 4430 Multi service Access Switch</a:t>
                      </a:r>
                    </a:p>
                  </a:txBody>
                  <a:tcPr marL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83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Price</a:t>
                      </a:r>
                    </a:p>
                  </a:txBody>
                  <a:tcPr marL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Arial" pitchFamily="34" charset="0"/>
                        </a:rPr>
                        <a:t>$2,695</a:t>
                      </a:r>
                      <a:b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Arial" pitchFamily="34" charset="0"/>
                        </a:rPr>
                      </a:b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marL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Arial" pitchFamily="34" charset="0"/>
                        </a:rPr>
                        <a:t>$1,091</a:t>
                      </a:r>
                      <a:b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Arial" pitchFamily="34" charset="0"/>
                        </a:rPr>
                      </a:b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marL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Arial" pitchFamily="34" charset="0"/>
                        </a:rPr>
                        <a:t>$2,999</a:t>
                      </a:r>
                      <a:b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Arial" pitchFamily="34" charset="0"/>
                        </a:rPr>
                      </a:b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marL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Arial" pitchFamily="34" charset="0"/>
                        </a:rPr>
                        <a:t>$3,200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marL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23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Product type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Router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Gateway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Gateway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Router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39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Phone ports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marL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Arial" pitchFamily="34" charset="0"/>
                        </a:rPr>
                        <a:t>Up to 6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marL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4</a:t>
                      </a:r>
                    </a:p>
                  </a:txBody>
                  <a:tcPr marL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4</a:t>
                      </a:r>
                    </a:p>
                  </a:txBody>
                  <a:tcPr marL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Arial" pitchFamily="34" charset="0"/>
                        </a:rPr>
                        <a:t>Up to 6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marL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540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H.323 support</a:t>
                      </a:r>
                    </a:p>
                  </a:txBody>
                  <a:tcPr marL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Arial" pitchFamily="34" charset="0"/>
                        </a:rPr>
                        <a:t>Yes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marL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Arial" pitchFamily="34" charset="0"/>
                        </a:rPr>
                        <a:t>Optional (with external gateway)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marL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Arial" pitchFamily="34" charset="0"/>
                        </a:rPr>
                        <a:t>Yes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marL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No</a:t>
                      </a:r>
                    </a:p>
                  </a:txBody>
                  <a:tcPr marL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i="0">
                <a:solidFill>
                  <a:schemeClr val="tx1"/>
                </a:solidFill>
              </a:rPr>
              <a:t>References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4800" y="1295400"/>
            <a:ext cx="9753600" cy="4114800"/>
          </a:xfrm>
        </p:spPr>
        <p:txBody>
          <a:bodyPr/>
          <a:lstStyle/>
          <a:p>
            <a:r>
              <a:rPr lang="en-US" sz="2400">
                <a:cs typeface="Times New Roman" pitchFamily="18" charset="0"/>
              </a:rPr>
              <a:t>http://www.protocols.com/papers/voip.htm</a:t>
            </a:r>
          </a:p>
          <a:p>
            <a:r>
              <a:rPr lang="en-US" sz="2400">
                <a:cs typeface="Times New Roman" pitchFamily="18" charset="0"/>
              </a:rPr>
              <a:t>http://www.networkmagazine.com/encyclopedia/search?term=IPtelephony</a:t>
            </a:r>
            <a:r>
              <a:rPr lang="en-US" sz="2400"/>
              <a:t> </a:t>
            </a:r>
          </a:p>
          <a:p>
            <a:r>
              <a:rPr lang="en-US" sz="2400">
                <a:cs typeface="Times New Roman" pitchFamily="18" charset="0"/>
              </a:rPr>
              <a:t>ftp://ftp.netlab.ohio-state.edu/pub/jain/courses/cis788-99/voip_protocols/index.html</a:t>
            </a:r>
            <a:r>
              <a:rPr lang="en-US" sz="2400"/>
              <a:t> </a:t>
            </a:r>
          </a:p>
          <a:p>
            <a:r>
              <a:rPr lang="en-US" sz="2400">
                <a:latin typeface="MS Sans Serif" charset="0"/>
                <a:cs typeface="Times New Roman" pitchFamily="18" charset="0"/>
              </a:rPr>
              <a:t>http://members.tripod.com/taegon/voip/current_problems.htm</a:t>
            </a:r>
          </a:p>
          <a:p>
            <a:r>
              <a:rPr lang="en-US" sz="2400">
                <a:latin typeface="MS Sans Serif" charset="0"/>
                <a:cs typeface="Times New Roman" pitchFamily="18" charset="0"/>
              </a:rPr>
              <a:t>http://www.itpapers.com/techguide/voiceip.pdf </a:t>
            </a:r>
          </a:p>
          <a:p>
            <a:r>
              <a:rPr lang="en-US" sz="2400">
                <a:latin typeface="MS Sans Serif" charset="0"/>
                <a:cs typeface="Times New Roman" pitchFamily="18" charset="0"/>
              </a:rPr>
              <a:t>http://www.zdnet.com/products/stories/reviews/0,4161,2626792,00.html</a:t>
            </a:r>
          </a:p>
          <a:p>
            <a:endParaRPr lang="en-US" sz="2400">
              <a:cs typeface="Times New Roman" pitchFamily="18" charset="0"/>
            </a:endParaRPr>
          </a:p>
          <a:p>
            <a:endParaRPr lang="en-US"/>
          </a:p>
          <a:p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37</a:t>
            </a:fld>
            <a:endParaRPr kumimoji="0"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i="0">
                <a:solidFill>
                  <a:schemeClr val="tx1"/>
                </a:solidFill>
              </a:rPr>
              <a:t>How to VoIP?</a:t>
            </a:r>
            <a:endParaRPr lang="en-US" sz="3600"/>
          </a:p>
        </p:txBody>
      </p:sp>
      <p:graphicFrame>
        <p:nvGraphicFramePr>
          <p:cNvPr id="14340" name="Object 4"/>
          <p:cNvGraphicFramePr>
            <a:graphicFrameLocks noChangeAspect="1"/>
          </p:cNvGraphicFramePr>
          <p:nvPr>
            <p:ph sz="quarter" idx="1"/>
          </p:nvPr>
        </p:nvGraphicFramePr>
        <p:xfrm>
          <a:off x="2590800" y="1828800"/>
          <a:ext cx="5181600" cy="1243013"/>
        </p:xfrm>
        <a:graphic>
          <a:graphicData uri="http://schemas.openxmlformats.org/presentationml/2006/ole">
            <p:oleObj spid="_x0000_s14340" name="VISIO" r:id="rId3" imgW="2370600" imgH="567720" progId="Visio.Drawing.5">
              <p:embed/>
            </p:oleObj>
          </a:graphicData>
        </a:graphic>
      </p:graphicFrame>
      <p:graphicFrame>
        <p:nvGraphicFramePr>
          <p:cNvPr id="14341" name="Object 5"/>
          <p:cNvGraphicFramePr>
            <a:graphicFrameLocks noChangeAspect="1"/>
          </p:cNvGraphicFramePr>
          <p:nvPr/>
        </p:nvGraphicFramePr>
        <p:xfrm>
          <a:off x="2667000" y="3505200"/>
          <a:ext cx="687388" cy="939800"/>
        </p:xfrm>
        <a:graphic>
          <a:graphicData uri="http://schemas.openxmlformats.org/presentationml/2006/ole">
            <p:oleObj spid="_x0000_s14341" name="VISIO" r:id="rId4" imgW="688320" imgH="941040" progId="Visio.Drawing.5">
              <p:embed/>
            </p:oleObj>
          </a:graphicData>
        </a:graphic>
      </p:graphicFrame>
      <p:sp>
        <p:nvSpPr>
          <p:cNvPr id="14344" name="Text Box 8"/>
          <p:cNvSpPr txBox="1">
            <a:spLocks noChangeArrowheads="1"/>
          </p:cNvSpPr>
          <p:nvPr/>
        </p:nvSpPr>
        <p:spPr bwMode="auto">
          <a:xfrm>
            <a:off x="4191000" y="3581400"/>
            <a:ext cx="42640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Compression to less than 32Kbps</a:t>
            </a:r>
          </a:p>
        </p:txBody>
      </p:sp>
      <p:graphicFrame>
        <p:nvGraphicFramePr>
          <p:cNvPr id="14345" name="Object 9"/>
          <p:cNvGraphicFramePr>
            <a:graphicFrameLocks noChangeAspect="1"/>
          </p:cNvGraphicFramePr>
          <p:nvPr/>
        </p:nvGraphicFramePr>
        <p:xfrm>
          <a:off x="2514600" y="4648200"/>
          <a:ext cx="985838" cy="800100"/>
        </p:xfrm>
        <a:graphic>
          <a:graphicData uri="http://schemas.openxmlformats.org/presentationml/2006/ole">
            <p:oleObj spid="_x0000_s14345" name="VISIO" r:id="rId5" imgW="986760" imgH="800640" progId="Visio.Drawing.5">
              <p:embed/>
            </p:oleObj>
          </a:graphicData>
        </a:graphic>
      </p:graphicFrame>
      <p:sp>
        <p:nvSpPr>
          <p:cNvPr id="14346" name="Text Box 10"/>
          <p:cNvSpPr txBox="1">
            <a:spLocks noChangeArrowheads="1"/>
          </p:cNvSpPr>
          <p:nvPr/>
        </p:nvSpPr>
        <p:spPr bwMode="auto">
          <a:xfrm>
            <a:off x="4191000" y="4495800"/>
            <a:ext cx="54864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Transfers through Routers, LAN Switches etc, using their Protocols</a:t>
            </a:r>
          </a:p>
        </p:txBody>
      </p:sp>
      <p:sp>
        <p:nvSpPr>
          <p:cNvPr id="8" name="عنصر نائب لرقم الشريحة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4</a:t>
            </a:fld>
            <a:endParaRPr kumimoji="0"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28600"/>
            <a:ext cx="8743950" cy="838200"/>
          </a:xfrm>
        </p:spPr>
        <p:txBody>
          <a:bodyPr/>
          <a:lstStyle/>
          <a:p>
            <a:r>
              <a:rPr lang="en-US" sz="3600" i="0">
                <a:solidFill>
                  <a:schemeClr val="tx1"/>
                </a:solidFill>
              </a:rPr>
              <a:t>Voice To/From IP</a:t>
            </a:r>
          </a:p>
        </p:txBody>
      </p:sp>
      <p:sp>
        <p:nvSpPr>
          <p:cNvPr id="17429" name="Text Box 21"/>
          <p:cNvSpPr txBox="1">
            <a:spLocks noChangeArrowheads="1"/>
          </p:cNvSpPr>
          <p:nvPr/>
        </p:nvSpPr>
        <p:spPr bwMode="auto">
          <a:xfrm>
            <a:off x="1127125" y="1066800"/>
            <a:ext cx="10810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u="sng"/>
              <a:t>Analog</a:t>
            </a:r>
            <a:endParaRPr lang="en-US"/>
          </a:p>
        </p:txBody>
      </p:sp>
      <p:sp>
        <p:nvSpPr>
          <p:cNvPr id="17430" name="Text Box 22"/>
          <p:cNvSpPr txBox="1">
            <a:spLocks noChangeArrowheads="1"/>
          </p:cNvSpPr>
          <p:nvPr/>
        </p:nvSpPr>
        <p:spPr bwMode="auto">
          <a:xfrm>
            <a:off x="1050925" y="5105400"/>
            <a:ext cx="1028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Digital</a:t>
            </a:r>
          </a:p>
        </p:txBody>
      </p:sp>
      <p:sp>
        <p:nvSpPr>
          <p:cNvPr id="17431" name="Line 23"/>
          <p:cNvSpPr>
            <a:spLocks noChangeShapeType="1"/>
          </p:cNvSpPr>
          <p:nvPr/>
        </p:nvSpPr>
        <p:spPr bwMode="auto">
          <a:xfrm>
            <a:off x="1600200" y="1676400"/>
            <a:ext cx="0" cy="3200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32" name="Line 24"/>
          <p:cNvSpPr>
            <a:spLocks noChangeShapeType="1"/>
          </p:cNvSpPr>
          <p:nvPr/>
        </p:nvSpPr>
        <p:spPr bwMode="auto">
          <a:xfrm>
            <a:off x="1219200" y="51054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33" name="Rectangle 25"/>
          <p:cNvSpPr>
            <a:spLocks noChangeArrowheads="1"/>
          </p:cNvSpPr>
          <p:nvPr/>
        </p:nvSpPr>
        <p:spPr bwMode="auto">
          <a:xfrm>
            <a:off x="3657600" y="1752600"/>
            <a:ext cx="1143000" cy="4572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34" name="Text Box 26"/>
          <p:cNvSpPr txBox="1">
            <a:spLocks noChangeArrowheads="1"/>
          </p:cNvSpPr>
          <p:nvPr/>
        </p:nvSpPr>
        <p:spPr bwMode="auto">
          <a:xfrm>
            <a:off x="3810000" y="1143000"/>
            <a:ext cx="7905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/>
              <a:t>Voice</a:t>
            </a:r>
            <a:endParaRPr lang="en-US"/>
          </a:p>
        </p:txBody>
      </p:sp>
      <p:sp>
        <p:nvSpPr>
          <p:cNvPr id="17435" name="Text Box 27"/>
          <p:cNvSpPr txBox="1">
            <a:spLocks noChangeArrowheads="1"/>
          </p:cNvSpPr>
          <p:nvPr/>
        </p:nvSpPr>
        <p:spPr bwMode="auto">
          <a:xfrm>
            <a:off x="5181600" y="1676400"/>
            <a:ext cx="35083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CODEC: Analog to Digital</a:t>
            </a:r>
          </a:p>
        </p:txBody>
      </p:sp>
      <p:sp>
        <p:nvSpPr>
          <p:cNvPr id="17436" name="Text Box 28"/>
          <p:cNvSpPr txBox="1">
            <a:spLocks noChangeArrowheads="1"/>
          </p:cNvSpPr>
          <p:nvPr/>
        </p:nvSpPr>
        <p:spPr bwMode="auto">
          <a:xfrm>
            <a:off x="5257800" y="2514600"/>
            <a:ext cx="1403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Compress</a:t>
            </a:r>
          </a:p>
        </p:txBody>
      </p:sp>
      <p:sp>
        <p:nvSpPr>
          <p:cNvPr id="17437" name="Text Box 29"/>
          <p:cNvSpPr txBox="1">
            <a:spLocks noChangeArrowheads="1"/>
          </p:cNvSpPr>
          <p:nvPr/>
        </p:nvSpPr>
        <p:spPr bwMode="auto">
          <a:xfrm>
            <a:off x="5257800" y="3352800"/>
            <a:ext cx="3057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Create Voice Datagram</a:t>
            </a:r>
          </a:p>
        </p:txBody>
      </p:sp>
      <p:sp>
        <p:nvSpPr>
          <p:cNvPr id="17438" name="Text Box 30"/>
          <p:cNvSpPr txBox="1">
            <a:spLocks noChangeArrowheads="1"/>
          </p:cNvSpPr>
          <p:nvPr/>
        </p:nvSpPr>
        <p:spPr bwMode="auto">
          <a:xfrm>
            <a:off x="5257800" y="4038600"/>
            <a:ext cx="264001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Add Header</a:t>
            </a:r>
          </a:p>
          <a:p>
            <a:r>
              <a:rPr lang="en-US"/>
              <a:t>(RTP, UDP, IP, etc)</a:t>
            </a:r>
          </a:p>
        </p:txBody>
      </p:sp>
      <p:sp>
        <p:nvSpPr>
          <p:cNvPr id="17439" name="Line 31"/>
          <p:cNvSpPr>
            <a:spLocks noChangeShapeType="1"/>
          </p:cNvSpPr>
          <p:nvPr/>
        </p:nvSpPr>
        <p:spPr bwMode="auto">
          <a:xfrm>
            <a:off x="4267200" y="15240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40" name="Line 32"/>
          <p:cNvSpPr>
            <a:spLocks noChangeShapeType="1"/>
          </p:cNvSpPr>
          <p:nvPr/>
        </p:nvSpPr>
        <p:spPr bwMode="auto">
          <a:xfrm>
            <a:off x="4267200" y="2286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41" name="Line 33"/>
          <p:cNvSpPr>
            <a:spLocks noChangeShapeType="1"/>
          </p:cNvSpPr>
          <p:nvPr/>
        </p:nvSpPr>
        <p:spPr bwMode="auto">
          <a:xfrm>
            <a:off x="4267200" y="3048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42" name="Line 34"/>
          <p:cNvSpPr>
            <a:spLocks noChangeShapeType="1"/>
          </p:cNvSpPr>
          <p:nvPr/>
        </p:nvSpPr>
        <p:spPr bwMode="auto">
          <a:xfrm>
            <a:off x="4267200" y="3810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7443" name="Object 35"/>
          <p:cNvGraphicFramePr>
            <a:graphicFrameLocks noChangeAspect="1"/>
          </p:cNvGraphicFramePr>
          <p:nvPr/>
        </p:nvGraphicFramePr>
        <p:xfrm>
          <a:off x="3657600" y="5029200"/>
          <a:ext cx="1219200" cy="914400"/>
        </p:xfrm>
        <a:graphic>
          <a:graphicData uri="http://schemas.openxmlformats.org/presentationml/2006/ole">
            <p:oleObj spid="_x0000_s17443" name="VISIO" r:id="rId3" imgW="916920" imgH="688320" progId="Visio.Drawing.5">
              <p:embed/>
            </p:oleObj>
          </a:graphicData>
        </a:graphic>
      </p:graphicFrame>
      <p:sp>
        <p:nvSpPr>
          <p:cNvPr id="17444" name="Rectangle 36"/>
          <p:cNvSpPr>
            <a:spLocks noChangeArrowheads="1"/>
          </p:cNvSpPr>
          <p:nvPr/>
        </p:nvSpPr>
        <p:spPr bwMode="auto">
          <a:xfrm>
            <a:off x="3657600" y="2590800"/>
            <a:ext cx="1143000" cy="4572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45" name="Rectangle 37"/>
          <p:cNvSpPr>
            <a:spLocks noChangeArrowheads="1"/>
          </p:cNvSpPr>
          <p:nvPr/>
        </p:nvSpPr>
        <p:spPr bwMode="auto">
          <a:xfrm>
            <a:off x="3657600" y="3352800"/>
            <a:ext cx="1143000" cy="4572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46" name="Rectangle 38"/>
          <p:cNvSpPr>
            <a:spLocks noChangeArrowheads="1"/>
          </p:cNvSpPr>
          <p:nvPr/>
        </p:nvSpPr>
        <p:spPr bwMode="auto">
          <a:xfrm>
            <a:off x="3657600" y="4191000"/>
            <a:ext cx="1143000" cy="4572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47" name="Line 39"/>
          <p:cNvSpPr>
            <a:spLocks noChangeShapeType="1"/>
          </p:cNvSpPr>
          <p:nvPr/>
        </p:nvSpPr>
        <p:spPr bwMode="auto">
          <a:xfrm>
            <a:off x="4267200" y="4724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عنصر نائب لرقم الشريحة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5</a:t>
            </a:fld>
            <a:endParaRPr kumimoji="0"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i="0">
                <a:solidFill>
                  <a:schemeClr val="tx1"/>
                </a:solidFill>
              </a:rPr>
              <a:t>Voice To/From IP</a:t>
            </a:r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1127125" y="1447800"/>
            <a:ext cx="1028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u="sng"/>
              <a:t>Digital</a:t>
            </a:r>
            <a:endParaRPr lang="en-US"/>
          </a:p>
        </p:txBody>
      </p:sp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1050925" y="5410200"/>
            <a:ext cx="10810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Analog</a:t>
            </a:r>
          </a:p>
        </p:txBody>
      </p:sp>
      <p:sp>
        <p:nvSpPr>
          <p:cNvPr id="18438" name="Line 6"/>
          <p:cNvSpPr>
            <a:spLocks noChangeShapeType="1"/>
          </p:cNvSpPr>
          <p:nvPr/>
        </p:nvSpPr>
        <p:spPr bwMode="auto">
          <a:xfrm>
            <a:off x="1600200" y="1981200"/>
            <a:ext cx="0" cy="3200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439" name="Line 7"/>
          <p:cNvSpPr>
            <a:spLocks noChangeShapeType="1"/>
          </p:cNvSpPr>
          <p:nvPr/>
        </p:nvSpPr>
        <p:spPr bwMode="auto">
          <a:xfrm>
            <a:off x="1219200" y="54102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440" name="Rectangle 8"/>
          <p:cNvSpPr>
            <a:spLocks noChangeArrowheads="1"/>
          </p:cNvSpPr>
          <p:nvPr/>
        </p:nvSpPr>
        <p:spPr bwMode="auto">
          <a:xfrm>
            <a:off x="3657600" y="2362200"/>
            <a:ext cx="1143000" cy="4572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441" name="Text Box 9"/>
          <p:cNvSpPr txBox="1">
            <a:spLocks noChangeArrowheads="1"/>
          </p:cNvSpPr>
          <p:nvPr/>
        </p:nvSpPr>
        <p:spPr bwMode="auto">
          <a:xfrm>
            <a:off x="5241925" y="2286000"/>
            <a:ext cx="20716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Process Header</a:t>
            </a:r>
          </a:p>
        </p:txBody>
      </p:sp>
      <p:sp>
        <p:nvSpPr>
          <p:cNvPr id="18442" name="Text Box 10"/>
          <p:cNvSpPr txBox="1">
            <a:spLocks noChangeArrowheads="1"/>
          </p:cNvSpPr>
          <p:nvPr/>
        </p:nvSpPr>
        <p:spPr bwMode="auto">
          <a:xfrm>
            <a:off x="5257800" y="2911475"/>
            <a:ext cx="233203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Re-sequence and </a:t>
            </a:r>
          </a:p>
          <a:p>
            <a:r>
              <a:rPr lang="en-US"/>
              <a:t>Buffer Delay</a:t>
            </a:r>
          </a:p>
        </p:txBody>
      </p:sp>
      <p:sp>
        <p:nvSpPr>
          <p:cNvPr id="18443" name="Text Box 11"/>
          <p:cNvSpPr txBox="1">
            <a:spLocks noChangeArrowheads="1"/>
          </p:cNvSpPr>
          <p:nvPr/>
        </p:nvSpPr>
        <p:spPr bwMode="auto">
          <a:xfrm>
            <a:off x="5257800" y="3886200"/>
            <a:ext cx="16906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Decompress</a:t>
            </a:r>
          </a:p>
        </p:txBody>
      </p:sp>
      <p:sp>
        <p:nvSpPr>
          <p:cNvPr id="18444" name="Text Box 12"/>
          <p:cNvSpPr txBox="1">
            <a:spLocks noChangeArrowheads="1"/>
          </p:cNvSpPr>
          <p:nvPr/>
        </p:nvSpPr>
        <p:spPr bwMode="auto">
          <a:xfrm>
            <a:off x="5257800" y="4724400"/>
            <a:ext cx="35083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CODEC: Digital to Analog</a:t>
            </a:r>
          </a:p>
        </p:txBody>
      </p:sp>
      <p:sp>
        <p:nvSpPr>
          <p:cNvPr id="18445" name="Line 13"/>
          <p:cNvSpPr>
            <a:spLocks noChangeShapeType="1"/>
          </p:cNvSpPr>
          <p:nvPr/>
        </p:nvSpPr>
        <p:spPr bwMode="auto">
          <a:xfrm>
            <a:off x="4267200" y="21336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446" name="Line 14"/>
          <p:cNvSpPr>
            <a:spLocks noChangeShapeType="1"/>
          </p:cNvSpPr>
          <p:nvPr/>
        </p:nvSpPr>
        <p:spPr bwMode="auto">
          <a:xfrm>
            <a:off x="4267200" y="28194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447" name="Line 15"/>
          <p:cNvSpPr>
            <a:spLocks noChangeShapeType="1"/>
          </p:cNvSpPr>
          <p:nvPr/>
        </p:nvSpPr>
        <p:spPr bwMode="auto">
          <a:xfrm>
            <a:off x="4267200" y="35814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448" name="Line 16"/>
          <p:cNvSpPr>
            <a:spLocks noChangeShapeType="1"/>
          </p:cNvSpPr>
          <p:nvPr/>
        </p:nvSpPr>
        <p:spPr bwMode="auto">
          <a:xfrm>
            <a:off x="4267200" y="4343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83968" name="Object 1024"/>
          <p:cNvGraphicFramePr>
            <a:graphicFrameLocks noChangeAspect="1"/>
          </p:cNvGraphicFramePr>
          <p:nvPr/>
        </p:nvGraphicFramePr>
        <p:xfrm>
          <a:off x="3733800" y="1295400"/>
          <a:ext cx="1066800" cy="800100"/>
        </p:xfrm>
        <a:graphic>
          <a:graphicData uri="http://schemas.openxmlformats.org/presentationml/2006/ole">
            <p:oleObj spid="_x0000_s83968" name="VISIO" r:id="rId3" imgW="916920" imgH="688320" progId="Visio.Drawing.5">
              <p:embed/>
            </p:oleObj>
          </a:graphicData>
        </a:graphic>
      </p:graphicFrame>
      <p:sp>
        <p:nvSpPr>
          <p:cNvPr id="18450" name="Rectangle 18"/>
          <p:cNvSpPr>
            <a:spLocks noChangeArrowheads="1"/>
          </p:cNvSpPr>
          <p:nvPr/>
        </p:nvSpPr>
        <p:spPr bwMode="auto">
          <a:xfrm>
            <a:off x="3657600" y="3124200"/>
            <a:ext cx="1143000" cy="4572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451" name="Rectangle 19"/>
          <p:cNvSpPr>
            <a:spLocks noChangeArrowheads="1"/>
          </p:cNvSpPr>
          <p:nvPr/>
        </p:nvSpPr>
        <p:spPr bwMode="auto">
          <a:xfrm>
            <a:off x="3657600" y="3886200"/>
            <a:ext cx="1143000" cy="4572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452" name="Rectangle 20"/>
          <p:cNvSpPr>
            <a:spLocks noChangeArrowheads="1"/>
          </p:cNvSpPr>
          <p:nvPr/>
        </p:nvSpPr>
        <p:spPr bwMode="auto">
          <a:xfrm>
            <a:off x="3657600" y="4724400"/>
            <a:ext cx="1143000" cy="4572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453" name="Line 21"/>
          <p:cNvSpPr>
            <a:spLocks noChangeShapeType="1"/>
          </p:cNvSpPr>
          <p:nvPr/>
        </p:nvSpPr>
        <p:spPr bwMode="auto">
          <a:xfrm>
            <a:off x="4267200" y="51816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454" name="Text Box 22"/>
          <p:cNvSpPr txBox="1">
            <a:spLocks noChangeArrowheads="1"/>
          </p:cNvSpPr>
          <p:nvPr/>
        </p:nvSpPr>
        <p:spPr bwMode="auto">
          <a:xfrm>
            <a:off x="3886200" y="5486400"/>
            <a:ext cx="7905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Voice</a:t>
            </a:r>
            <a:endParaRPr lang="en-US"/>
          </a:p>
        </p:txBody>
      </p:sp>
      <p:sp>
        <p:nvSpPr>
          <p:cNvPr id="22" name="عنصر نائب لرقم الشريحة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6</a:t>
            </a:fld>
            <a:endParaRPr kumimoji="0"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228600"/>
            <a:ext cx="8763000" cy="1143000"/>
          </a:xfrm>
        </p:spPr>
        <p:txBody>
          <a:bodyPr/>
          <a:lstStyle/>
          <a:p>
            <a:r>
              <a:rPr lang="en-US" i="0">
                <a:solidFill>
                  <a:schemeClr val="tx1"/>
                </a:solidFill>
              </a:rPr>
              <a:t>Configuration Options</a:t>
            </a:r>
            <a:br>
              <a:rPr lang="en-US" i="0">
                <a:solidFill>
                  <a:schemeClr val="tx1"/>
                </a:solidFill>
              </a:rPr>
            </a:br>
            <a:endParaRPr lang="en-US" i="0">
              <a:solidFill>
                <a:schemeClr val="tx1"/>
              </a:solidFill>
            </a:endParaRPr>
          </a:p>
        </p:txBody>
      </p:sp>
      <p:sp>
        <p:nvSpPr>
          <p:cNvPr id="21549" name="Rectangle 45"/>
          <p:cNvSpPr>
            <a:spLocks noGrp="1" noChangeArrowheads="1"/>
          </p:cNvSpPr>
          <p:nvPr>
            <p:ph type="subTitle" idx="1"/>
          </p:nvPr>
        </p:nvSpPr>
        <p:spPr>
          <a:xfrm>
            <a:off x="1600200" y="914400"/>
            <a:ext cx="7239000" cy="1752600"/>
          </a:xfrm>
        </p:spPr>
        <p:txBody>
          <a:bodyPr/>
          <a:lstStyle/>
          <a:p>
            <a:r>
              <a:rPr lang="en-US"/>
              <a:t>Telephone-to-Telephone</a:t>
            </a:r>
          </a:p>
          <a:p>
            <a:endParaRPr lang="en-US"/>
          </a:p>
        </p:txBody>
      </p:sp>
      <p:pic>
        <p:nvPicPr>
          <p:cNvPr id="21508" name="Picture 4" descr="U:\voip\telephone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2057400"/>
            <a:ext cx="762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8" name="Picture 1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71600" y="2514600"/>
            <a:ext cx="1066800" cy="10207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pic>
        <p:nvPicPr>
          <p:cNvPr id="21519" name="Picture 1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00" y="2514600"/>
            <a:ext cx="1066800" cy="10207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pic>
        <p:nvPicPr>
          <p:cNvPr id="21520" name="Picture 16" descr="U:\voip\telephone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2971800"/>
            <a:ext cx="762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21" name="Picture 17" descr="U:\voip\telephone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3733800"/>
            <a:ext cx="762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22" name="Picture 18" descr="U:\voip\telephone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67800" y="1981200"/>
            <a:ext cx="762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23" name="Picture 19" descr="U:\voip\telephone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67800" y="2895600"/>
            <a:ext cx="762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24" name="Picture 20" descr="U:\voip\telephone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67800" y="3886200"/>
            <a:ext cx="762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25" name="Picture 2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38600" y="4343400"/>
            <a:ext cx="1905000" cy="1447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pic>
        <p:nvPicPr>
          <p:cNvPr id="21530" name="Picture 2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419600" y="4876800"/>
            <a:ext cx="1049338" cy="4079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sp>
        <p:nvSpPr>
          <p:cNvPr id="21531" name="Rectangle 27"/>
          <p:cNvSpPr>
            <a:spLocks noChangeArrowheads="1"/>
          </p:cNvSpPr>
          <p:nvPr/>
        </p:nvSpPr>
        <p:spPr bwMode="auto">
          <a:xfrm>
            <a:off x="2971800" y="2819400"/>
            <a:ext cx="1143000" cy="4572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32" name="Rectangle 28"/>
          <p:cNvSpPr>
            <a:spLocks noChangeArrowheads="1"/>
          </p:cNvSpPr>
          <p:nvPr/>
        </p:nvSpPr>
        <p:spPr bwMode="auto">
          <a:xfrm>
            <a:off x="5715000" y="2819400"/>
            <a:ext cx="1143000" cy="4572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33" name="Line 29"/>
          <p:cNvSpPr>
            <a:spLocks noChangeShapeType="1"/>
          </p:cNvSpPr>
          <p:nvPr/>
        </p:nvSpPr>
        <p:spPr bwMode="auto">
          <a:xfrm flipH="1" flipV="1">
            <a:off x="1066800" y="2362200"/>
            <a:ext cx="6096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534" name="Line 30"/>
          <p:cNvSpPr>
            <a:spLocks noChangeShapeType="1"/>
          </p:cNvSpPr>
          <p:nvPr/>
        </p:nvSpPr>
        <p:spPr bwMode="auto">
          <a:xfrm>
            <a:off x="1066800" y="3200400"/>
            <a:ext cx="30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535" name="Line 31"/>
          <p:cNvSpPr>
            <a:spLocks noChangeShapeType="1"/>
          </p:cNvSpPr>
          <p:nvPr/>
        </p:nvSpPr>
        <p:spPr bwMode="auto">
          <a:xfrm flipH="1">
            <a:off x="990600" y="3429000"/>
            <a:ext cx="6096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536" name="Line 32"/>
          <p:cNvSpPr>
            <a:spLocks noChangeShapeType="1"/>
          </p:cNvSpPr>
          <p:nvPr/>
        </p:nvSpPr>
        <p:spPr bwMode="auto">
          <a:xfrm>
            <a:off x="8458200" y="3352800"/>
            <a:ext cx="6858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537" name="Line 33"/>
          <p:cNvSpPr>
            <a:spLocks noChangeShapeType="1"/>
          </p:cNvSpPr>
          <p:nvPr/>
        </p:nvSpPr>
        <p:spPr bwMode="auto">
          <a:xfrm flipV="1">
            <a:off x="8534400" y="2133600"/>
            <a:ext cx="6096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538" name="Line 34"/>
          <p:cNvSpPr>
            <a:spLocks noChangeShapeType="1"/>
          </p:cNvSpPr>
          <p:nvPr/>
        </p:nvSpPr>
        <p:spPr bwMode="auto">
          <a:xfrm>
            <a:off x="8686800" y="3048000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539" name="Line 35"/>
          <p:cNvSpPr>
            <a:spLocks noChangeShapeType="1"/>
          </p:cNvSpPr>
          <p:nvPr/>
        </p:nvSpPr>
        <p:spPr bwMode="auto">
          <a:xfrm>
            <a:off x="2438400" y="2971800"/>
            <a:ext cx="533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540" name="Line 36"/>
          <p:cNvSpPr>
            <a:spLocks noChangeShapeType="1"/>
          </p:cNvSpPr>
          <p:nvPr/>
        </p:nvSpPr>
        <p:spPr bwMode="auto">
          <a:xfrm>
            <a:off x="2438400" y="3124200"/>
            <a:ext cx="533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541" name="Line 37"/>
          <p:cNvSpPr>
            <a:spLocks noChangeShapeType="1"/>
          </p:cNvSpPr>
          <p:nvPr/>
        </p:nvSpPr>
        <p:spPr bwMode="auto">
          <a:xfrm>
            <a:off x="4114800" y="3048000"/>
            <a:ext cx="533400" cy="1600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542" name="Line 38"/>
          <p:cNvSpPr>
            <a:spLocks noChangeShapeType="1"/>
          </p:cNvSpPr>
          <p:nvPr/>
        </p:nvSpPr>
        <p:spPr bwMode="auto">
          <a:xfrm flipH="1">
            <a:off x="5257800" y="3048000"/>
            <a:ext cx="457200" cy="1447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543" name="Line 39"/>
          <p:cNvSpPr>
            <a:spLocks noChangeShapeType="1"/>
          </p:cNvSpPr>
          <p:nvPr/>
        </p:nvSpPr>
        <p:spPr bwMode="auto">
          <a:xfrm>
            <a:off x="6858000" y="2971800"/>
            <a:ext cx="762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544" name="Line 40"/>
          <p:cNvSpPr>
            <a:spLocks noChangeShapeType="1"/>
          </p:cNvSpPr>
          <p:nvPr/>
        </p:nvSpPr>
        <p:spPr bwMode="auto">
          <a:xfrm>
            <a:off x="6858000" y="3124200"/>
            <a:ext cx="762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pic>
        <p:nvPicPr>
          <p:cNvPr id="21545" name="Picture 4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24000" y="2971800"/>
            <a:ext cx="744538" cy="200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pic>
        <p:nvPicPr>
          <p:cNvPr id="21546" name="Picture 4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772400" y="2971800"/>
            <a:ext cx="744538" cy="200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pic>
        <p:nvPicPr>
          <p:cNvPr id="21547" name="Picture 43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971800" y="2895600"/>
            <a:ext cx="1143000" cy="2762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pic>
        <p:nvPicPr>
          <p:cNvPr id="21548" name="Picture 44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715000" y="2895600"/>
            <a:ext cx="1143000" cy="2762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sp>
        <p:nvSpPr>
          <p:cNvPr id="32" name="عنصر نائب لرقم الشريحة 3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7</a:t>
            </a:fld>
            <a:endParaRPr kumimoji="0"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200" i="0">
                <a:solidFill>
                  <a:schemeClr val="tx1"/>
                </a:solidFill>
              </a:rPr>
              <a:t/>
            </a:r>
            <a:br>
              <a:rPr lang="en-US" sz="3200" i="0">
                <a:solidFill>
                  <a:schemeClr val="tx1"/>
                </a:solidFill>
              </a:rPr>
            </a:br>
            <a:r>
              <a:rPr lang="en-US" sz="3200" i="0">
                <a:solidFill>
                  <a:schemeClr val="tx1"/>
                </a:solidFill>
              </a:rPr>
              <a:t>PC-to-PC</a:t>
            </a:r>
            <a:r>
              <a:rPr lang="en-US" i="0">
                <a:solidFill>
                  <a:schemeClr val="tx1"/>
                </a:solidFill>
              </a:rPr>
              <a:t/>
            </a:r>
            <a:br>
              <a:rPr lang="en-US" i="0">
                <a:solidFill>
                  <a:schemeClr val="tx1"/>
                </a:solidFill>
              </a:rPr>
            </a:br>
            <a:endParaRPr lang="en-US" i="0">
              <a:solidFill>
                <a:schemeClr val="tx1"/>
              </a:solidFill>
            </a:endParaRPr>
          </a:p>
        </p:txBody>
      </p:sp>
      <p:pic>
        <p:nvPicPr>
          <p:cNvPr id="2560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71600" y="2514600"/>
            <a:ext cx="1066800" cy="10207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pic>
        <p:nvPicPr>
          <p:cNvPr id="25605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0" y="2514600"/>
            <a:ext cx="1066800" cy="10207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pic>
        <p:nvPicPr>
          <p:cNvPr id="25609" name="Picture 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19600" y="4876800"/>
            <a:ext cx="1049338" cy="4079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sp>
        <p:nvSpPr>
          <p:cNvPr id="25610" name="Rectangle 10"/>
          <p:cNvSpPr>
            <a:spLocks noChangeArrowheads="1"/>
          </p:cNvSpPr>
          <p:nvPr/>
        </p:nvSpPr>
        <p:spPr bwMode="auto">
          <a:xfrm>
            <a:off x="2971800" y="2819400"/>
            <a:ext cx="1143000" cy="4572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11" name="Rectangle 11"/>
          <p:cNvSpPr>
            <a:spLocks noChangeArrowheads="1"/>
          </p:cNvSpPr>
          <p:nvPr/>
        </p:nvSpPr>
        <p:spPr bwMode="auto">
          <a:xfrm>
            <a:off x="5715000" y="2819400"/>
            <a:ext cx="1143000" cy="4572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13" name="Line 13"/>
          <p:cNvSpPr>
            <a:spLocks noChangeShapeType="1"/>
          </p:cNvSpPr>
          <p:nvPr/>
        </p:nvSpPr>
        <p:spPr bwMode="auto">
          <a:xfrm>
            <a:off x="838200" y="3200400"/>
            <a:ext cx="533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617" name="Line 17"/>
          <p:cNvSpPr>
            <a:spLocks noChangeShapeType="1"/>
          </p:cNvSpPr>
          <p:nvPr/>
        </p:nvSpPr>
        <p:spPr bwMode="auto">
          <a:xfrm>
            <a:off x="8686800" y="3200400"/>
            <a:ext cx="68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618" name="Line 18"/>
          <p:cNvSpPr>
            <a:spLocks noChangeShapeType="1"/>
          </p:cNvSpPr>
          <p:nvPr/>
        </p:nvSpPr>
        <p:spPr bwMode="auto">
          <a:xfrm>
            <a:off x="2438400" y="2971800"/>
            <a:ext cx="533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619" name="Line 19"/>
          <p:cNvSpPr>
            <a:spLocks noChangeShapeType="1"/>
          </p:cNvSpPr>
          <p:nvPr/>
        </p:nvSpPr>
        <p:spPr bwMode="auto">
          <a:xfrm>
            <a:off x="2438400" y="3124200"/>
            <a:ext cx="533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620" name="Line 20"/>
          <p:cNvSpPr>
            <a:spLocks noChangeShapeType="1"/>
          </p:cNvSpPr>
          <p:nvPr/>
        </p:nvSpPr>
        <p:spPr bwMode="auto">
          <a:xfrm>
            <a:off x="4114800" y="3048000"/>
            <a:ext cx="533400" cy="1600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621" name="Line 21"/>
          <p:cNvSpPr>
            <a:spLocks noChangeShapeType="1"/>
          </p:cNvSpPr>
          <p:nvPr/>
        </p:nvSpPr>
        <p:spPr bwMode="auto">
          <a:xfrm flipH="1">
            <a:off x="5257800" y="3048000"/>
            <a:ext cx="457200" cy="1447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622" name="Line 22"/>
          <p:cNvSpPr>
            <a:spLocks noChangeShapeType="1"/>
          </p:cNvSpPr>
          <p:nvPr/>
        </p:nvSpPr>
        <p:spPr bwMode="auto">
          <a:xfrm>
            <a:off x="6858000" y="2971800"/>
            <a:ext cx="762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623" name="Line 23"/>
          <p:cNvSpPr>
            <a:spLocks noChangeShapeType="1"/>
          </p:cNvSpPr>
          <p:nvPr/>
        </p:nvSpPr>
        <p:spPr bwMode="auto">
          <a:xfrm>
            <a:off x="6858000" y="3124200"/>
            <a:ext cx="762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pic>
        <p:nvPicPr>
          <p:cNvPr id="25624" name="Picture 2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24000" y="2971800"/>
            <a:ext cx="744538" cy="200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pic>
        <p:nvPicPr>
          <p:cNvPr id="25625" name="Picture 2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772400" y="2971800"/>
            <a:ext cx="744538" cy="200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pic>
        <p:nvPicPr>
          <p:cNvPr id="25628" name="Picture 2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38600" y="4419600"/>
            <a:ext cx="1905000" cy="1447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pic>
        <p:nvPicPr>
          <p:cNvPr id="25629" name="Picture 2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43400" y="4953000"/>
            <a:ext cx="1049338" cy="4079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pic>
        <p:nvPicPr>
          <p:cNvPr id="25635" name="Picture 3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04800" y="2743200"/>
            <a:ext cx="561975" cy="582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5638" name="Picture 38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9296400" y="2743200"/>
            <a:ext cx="561975" cy="582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5641" name="Picture 41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124200" y="2971800"/>
            <a:ext cx="7620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pic>
        <p:nvPicPr>
          <p:cNvPr id="25644" name="Picture 44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867400" y="2971800"/>
            <a:ext cx="7620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sp>
        <p:nvSpPr>
          <p:cNvPr id="24" name="عنصر نائب لرقم الشريحة 2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8</a:t>
            </a:fld>
            <a:endParaRPr kumimoji="0"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71600" y="2514600"/>
            <a:ext cx="1066800" cy="10207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pic>
        <p:nvPicPr>
          <p:cNvPr id="26629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0" y="2514600"/>
            <a:ext cx="1066800" cy="10207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pic>
        <p:nvPicPr>
          <p:cNvPr id="26630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19600" y="4876800"/>
            <a:ext cx="1049338" cy="4079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sp>
        <p:nvSpPr>
          <p:cNvPr id="26631" name="Rectangle 7"/>
          <p:cNvSpPr>
            <a:spLocks noChangeArrowheads="1"/>
          </p:cNvSpPr>
          <p:nvPr/>
        </p:nvSpPr>
        <p:spPr bwMode="auto">
          <a:xfrm>
            <a:off x="2971800" y="2819400"/>
            <a:ext cx="1143000" cy="4572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32" name="Rectangle 8"/>
          <p:cNvSpPr>
            <a:spLocks noChangeArrowheads="1"/>
          </p:cNvSpPr>
          <p:nvPr/>
        </p:nvSpPr>
        <p:spPr bwMode="auto">
          <a:xfrm>
            <a:off x="5715000" y="2819400"/>
            <a:ext cx="1143000" cy="4572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33" name="Line 9"/>
          <p:cNvSpPr>
            <a:spLocks noChangeShapeType="1"/>
          </p:cNvSpPr>
          <p:nvPr/>
        </p:nvSpPr>
        <p:spPr bwMode="auto">
          <a:xfrm>
            <a:off x="838200" y="3200400"/>
            <a:ext cx="533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634" name="Line 10"/>
          <p:cNvSpPr>
            <a:spLocks noChangeShapeType="1"/>
          </p:cNvSpPr>
          <p:nvPr/>
        </p:nvSpPr>
        <p:spPr bwMode="auto">
          <a:xfrm>
            <a:off x="8686800" y="3200400"/>
            <a:ext cx="68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635" name="Line 11"/>
          <p:cNvSpPr>
            <a:spLocks noChangeShapeType="1"/>
          </p:cNvSpPr>
          <p:nvPr/>
        </p:nvSpPr>
        <p:spPr bwMode="auto">
          <a:xfrm>
            <a:off x="2438400" y="2971800"/>
            <a:ext cx="533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636" name="Line 12"/>
          <p:cNvSpPr>
            <a:spLocks noChangeShapeType="1"/>
          </p:cNvSpPr>
          <p:nvPr/>
        </p:nvSpPr>
        <p:spPr bwMode="auto">
          <a:xfrm>
            <a:off x="2438400" y="3124200"/>
            <a:ext cx="533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637" name="Line 13"/>
          <p:cNvSpPr>
            <a:spLocks noChangeShapeType="1"/>
          </p:cNvSpPr>
          <p:nvPr/>
        </p:nvSpPr>
        <p:spPr bwMode="auto">
          <a:xfrm>
            <a:off x="4114800" y="3048000"/>
            <a:ext cx="533400" cy="1600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638" name="Line 14"/>
          <p:cNvSpPr>
            <a:spLocks noChangeShapeType="1"/>
          </p:cNvSpPr>
          <p:nvPr/>
        </p:nvSpPr>
        <p:spPr bwMode="auto">
          <a:xfrm flipH="1">
            <a:off x="5257800" y="3048000"/>
            <a:ext cx="457200" cy="1447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639" name="Line 15"/>
          <p:cNvSpPr>
            <a:spLocks noChangeShapeType="1"/>
          </p:cNvSpPr>
          <p:nvPr/>
        </p:nvSpPr>
        <p:spPr bwMode="auto">
          <a:xfrm>
            <a:off x="6858000" y="2971800"/>
            <a:ext cx="762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640" name="Line 16"/>
          <p:cNvSpPr>
            <a:spLocks noChangeShapeType="1"/>
          </p:cNvSpPr>
          <p:nvPr/>
        </p:nvSpPr>
        <p:spPr bwMode="auto">
          <a:xfrm>
            <a:off x="6858000" y="3124200"/>
            <a:ext cx="762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pic>
        <p:nvPicPr>
          <p:cNvPr id="26641" name="Picture 1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24000" y="2971800"/>
            <a:ext cx="744538" cy="200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pic>
        <p:nvPicPr>
          <p:cNvPr id="26642" name="Picture 18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772400" y="2971800"/>
            <a:ext cx="744538" cy="200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pic>
        <p:nvPicPr>
          <p:cNvPr id="26643" name="Picture 1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38600" y="4419600"/>
            <a:ext cx="1905000" cy="1447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pic>
        <p:nvPicPr>
          <p:cNvPr id="26644" name="Picture 2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43400" y="4953000"/>
            <a:ext cx="1049338" cy="4079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pic>
        <p:nvPicPr>
          <p:cNvPr id="26646" name="Picture 2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9296400" y="2743200"/>
            <a:ext cx="561975" cy="582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6648" name="Picture 24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867400" y="2971800"/>
            <a:ext cx="7620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sp>
        <p:nvSpPr>
          <p:cNvPr id="26649" name="Rectangle 25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200" i="0">
                <a:solidFill>
                  <a:schemeClr val="tx1"/>
                </a:solidFill>
              </a:rPr>
              <a:t>Telephone-to-PC</a:t>
            </a:r>
            <a:r>
              <a:rPr lang="en-US"/>
              <a:t/>
            </a:r>
            <a:br>
              <a:rPr lang="en-US"/>
            </a:br>
            <a:endParaRPr lang="en-US"/>
          </a:p>
        </p:txBody>
      </p:sp>
      <p:pic>
        <p:nvPicPr>
          <p:cNvPr id="26650" name="Picture 26" descr="U:\voip\telephone.gif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0" y="2971800"/>
            <a:ext cx="762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51" name="Picture 27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048000" y="2895600"/>
            <a:ext cx="1066800" cy="2746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sp>
        <p:nvSpPr>
          <p:cNvPr id="24" name="عنصر نائب لرقم الشريحة 2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9</a:t>
            </a:fld>
            <a:endParaRPr kumimoji="0"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أصل">
  <a:themeElements>
    <a:clrScheme name="أصل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أصل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أصل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سمة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سمة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881</TotalTime>
  <Pages>8899192</Pages>
  <Words>1396</Words>
  <Application>Microsoft PowerPoint</Application>
  <PresentationFormat>شرائح 35 مم</PresentationFormat>
  <Paragraphs>333</Paragraphs>
  <Slides>37</Slides>
  <Notes>0</Notes>
  <HiddenSlides>0</HiddenSlides>
  <MMClips>0</MMClips>
  <ScaleCrop>false</ScaleCrop>
  <HeadingPairs>
    <vt:vector size="8" baseType="variant">
      <vt:variant>
        <vt:lpstr>الخطوط المستخدمة</vt:lpstr>
      </vt:variant>
      <vt:variant>
        <vt:i4>5</vt:i4>
      </vt:variant>
      <vt:variant>
        <vt:lpstr>سمة</vt:lpstr>
      </vt:variant>
      <vt:variant>
        <vt:i4>1</vt:i4>
      </vt:variant>
      <vt:variant>
        <vt:lpstr>خوادم OLE مضمنة</vt:lpstr>
      </vt:variant>
      <vt:variant>
        <vt:i4>1</vt:i4>
      </vt:variant>
      <vt:variant>
        <vt:lpstr>عناوين الشرائح</vt:lpstr>
      </vt:variant>
      <vt:variant>
        <vt:i4>37</vt:i4>
      </vt:variant>
    </vt:vector>
  </HeadingPairs>
  <TitlesOfParts>
    <vt:vector size="44" baseType="lpstr">
      <vt:lpstr>Times New Roman</vt:lpstr>
      <vt:lpstr>Microsoft Sans Serif</vt:lpstr>
      <vt:lpstr>Arial</vt:lpstr>
      <vt:lpstr>Arial Unicode MS</vt:lpstr>
      <vt:lpstr>MS Sans Serif</vt:lpstr>
      <vt:lpstr>أصل</vt:lpstr>
      <vt:lpstr>VISIO 5 Drawing</vt:lpstr>
      <vt:lpstr>Lecture3: Voice over IP (VoIP)</vt:lpstr>
      <vt:lpstr>What’s VoIP?</vt:lpstr>
      <vt:lpstr>Motivations for VoIP</vt:lpstr>
      <vt:lpstr>How to VoIP?</vt:lpstr>
      <vt:lpstr>Voice To/From IP</vt:lpstr>
      <vt:lpstr>Voice To/From IP</vt:lpstr>
      <vt:lpstr>Configuration Options </vt:lpstr>
      <vt:lpstr> PC-to-PC </vt:lpstr>
      <vt:lpstr>Telephone-to-PC </vt:lpstr>
      <vt:lpstr>Main Issues</vt:lpstr>
      <vt:lpstr>VoIP Standards</vt:lpstr>
      <vt:lpstr>ISO Reference Model and VoIP Standards  </vt:lpstr>
      <vt:lpstr>H.323 Entities</vt:lpstr>
      <vt:lpstr>Terminal</vt:lpstr>
      <vt:lpstr>Gateway</vt:lpstr>
      <vt:lpstr>Gatekeeper</vt:lpstr>
      <vt:lpstr>Multi-point Control Unit (MCU)</vt:lpstr>
      <vt:lpstr>H.323 Protocol Stack</vt:lpstr>
      <vt:lpstr>الشريحة 19</vt:lpstr>
      <vt:lpstr>H.323 Call Stages</vt:lpstr>
      <vt:lpstr>الشريحة 21</vt:lpstr>
      <vt:lpstr>الشريحة 22</vt:lpstr>
      <vt:lpstr>الشريحة 23</vt:lpstr>
      <vt:lpstr>الشريحة 24</vt:lpstr>
      <vt:lpstr>الشريحة 25</vt:lpstr>
      <vt:lpstr>الشريحة 26</vt:lpstr>
      <vt:lpstr>SIP: Session Initiation Protocol</vt:lpstr>
      <vt:lpstr>SIP Architecture</vt:lpstr>
      <vt:lpstr>SIP Entities</vt:lpstr>
      <vt:lpstr>SIP Proxy Operation</vt:lpstr>
      <vt:lpstr>SIP Redirect Operation </vt:lpstr>
      <vt:lpstr>H.323 vs SIP</vt:lpstr>
      <vt:lpstr>QoS Issues</vt:lpstr>
      <vt:lpstr>Billing Issues</vt:lpstr>
      <vt:lpstr>OSP way of billing</vt:lpstr>
      <vt:lpstr>Cost Considerations</vt:lpstr>
      <vt:lpstr>References</vt:lpstr>
    </vt:vector>
  </TitlesOfParts>
  <Company>Kansas State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Voice over IP (VoIP)</dc:title>
  <dc:creator>shashi</dc:creator>
  <cp:lastModifiedBy>L</cp:lastModifiedBy>
  <cp:revision>75</cp:revision>
  <dcterms:created xsi:type="dcterms:W3CDTF">2002-03-31T17:22:23Z</dcterms:created>
  <dcterms:modified xsi:type="dcterms:W3CDTF">2020-02-10T12:06:19Z</dcterms:modified>
</cp:coreProperties>
</file>