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31"/>
  </p:notesMasterIdLst>
  <p:handoutMasterIdLst>
    <p:handoutMasterId r:id="rId32"/>
  </p:handoutMasterIdLst>
  <p:sldIdLst>
    <p:sldId id="265" r:id="rId3"/>
    <p:sldId id="273" r:id="rId4"/>
    <p:sldId id="311" r:id="rId5"/>
    <p:sldId id="312" r:id="rId6"/>
    <p:sldId id="275" r:id="rId7"/>
    <p:sldId id="274" r:id="rId8"/>
    <p:sldId id="276" r:id="rId9"/>
    <p:sldId id="277" r:id="rId10"/>
    <p:sldId id="278" r:id="rId11"/>
    <p:sldId id="284" r:id="rId12"/>
    <p:sldId id="282" r:id="rId13"/>
    <p:sldId id="313" r:id="rId14"/>
    <p:sldId id="314" r:id="rId15"/>
    <p:sldId id="315" r:id="rId16"/>
    <p:sldId id="283" r:id="rId17"/>
    <p:sldId id="316" r:id="rId18"/>
    <p:sldId id="317" r:id="rId19"/>
    <p:sldId id="318" r:id="rId20"/>
    <p:sldId id="319" r:id="rId21"/>
    <p:sldId id="320" r:id="rId22"/>
    <p:sldId id="286" r:id="rId23"/>
    <p:sldId id="321" r:id="rId24"/>
    <p:sldId id="288" r:id="rId25"/>
    <p:sldId id="322" r:id="rId26"/>
    <p:sldId id="323" r:id="rId27"/>
    <p:sldId id="310" r:id="rId28"/>
    <p:sldId id="324" r:id="rId29"/>
    <p:sldId id="29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4" d="100"/>
          <a:sy n="74" d="100"/>
        </p:scale>
        <p:origin x="-276" y="-90"/>
      </p:cViewPr>
      <p:guideLst>
        <p:guide orient="horz" pos="2160"/>
        <p:guide pos="3840"/>
      </p:guideLst>
    </p:cSldViewPr>
  </p:slideViewPr>
  <p:notesTextViewPr>
    <p:cViewPr>
      <p:scale>
        <a:sx n="1" d="1"/>
        <a:sy n="1" d="1"/>
      </p:scale>
      <p:origin x="0" y="0"/>
    </p:cViewPr>
  </p:notesTextViewPr>
  <p:notesViewPr>
    <p:cSldViewPr snapToGrid="0">
      <p:cViewPr varScale="1">
        <p:scale>
          <a:sx n="76" d="100"/>
          <a:sy n="76" d="100"/>
        </p:scale>
        <p:origin x="2412"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658A34-83F4-4B2E-BC5A-DE51EE8822F9}" type="datetimeFigureOut">
              <a:rPr lang="en-US" smtClean="0"/>
              <a:pPr/>
              <a:t>10/2/2016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8FE58C-C1A6-4C4C-90C2-B7F5B0504B2D}" type="slidenum">
              <a:rPr lang="en-US" smtClean="0"/>
              <a:pPr/>
              <a:t>‹#›</a:t>
            </a:fld>
            <a:endParaRPr lang="en-US"/>
          </a:p>
        </p:txBody>
      </p:sp>
    </p:spTree>
    <p:extLst>
      <p:ext uri="{BB962C8B-B14F-4D97-AF65-F5344CB8AC3E}">
        <p14:creationId xmlns:p14="http://schemas.microsoft.com/office/powerpoint/2010/main" xmlns="" val="403460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E1917-0BAF-4687-978A-82FFF05559C3}" type="datetimeFigureOut">
              <a:rPr lang="en-US" smtClean="0"/>
              <a:pPr/>
              <a:t>10/2/2016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0E1E9A-E921-4174-A0FC-51868D7AC568}" type="slidenum">
              <a:rPr lang="en-US" smtClean="0"/>
              <a:pPr/>
              <a:t>‹#›</a:t>
            </a:fld>
            <a:endParaRPr lang="en-US"/>
          </a:p>
        </p:txBody>
      </p:sp>
    </p:spTree>
    <p:extLst>
      <p:ext uri="{BB962C8B-B14F-4D97-AF65-F5344CB8AC3E}">
        <p14:creationId xmlns:p14="http://schemas.microsoft.com/office/powerpoint/2010/main" xmlns="" val="373786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10E1E9A-E921-4174-A0FC-51868D7AC568}" type="slidenum">
              <a:rPr lang="en-US" smtClean="0"/>
              <a:pPr/>
              <a:t>1</a:t>
            </a:fld>
            <a:endParaRPr lang="en-US"/>
          </a:p>
        </p:txBody>
      </p:sp>
    </p:spTree>
    <p:extLst>
      <p:ext uri="{BB962C8B-B14F-4D97-AF65-F5344CB8AC3E}">
        <p14:creationId xmlns:p14="http://schemas.microsoft.com/office/powerpoint/2010/main" xmlns="" val="1340898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FA9362-B643-4F0E-9560-B70E6FEE63F5}" type="datetime1">
              <a:rPr lang="en-US" smtClean="0"/>
              <a:pPr/>
              <a:t>10/2/2016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 name="Title 1"/>
          <p:cNvSpPr>
            <a:spLocks noGrp="1"/>
          </p:cNvSpPr>
          <p:nvPr>
            <p:ph type="ctrTitle"/>
          </p:nvPr>
        </p:nvSpPr>
        <p:spPr>
          <a:xfrm>
            <a:off x="1524000" y="1041400"/>
            <a:ext cx="9144000" cy="2387600"/>
          </a:xfrm>
        </p:spPr>
        <p:txBody>
          <a:bodyPr anchor="b"/>
          <a:lstStyle>
            <a:lvl1pPr algn="ctr">
              <a:defRPr sz="6000"/>
            </a:lvl1pPr>
          </a:lstStyle>
          <a:p>
            <a:r>
              <a:rPr lang="en-US" smtClean="0"/>
              <a:t>Click to edit Master title style</a:t>
            </a:r>
            <a:endParaRPr lang="en-US" dirty="0"/>
          </a:p>
        </p:txBody>
      </p:sp>
    </p:spTree>
    <p:extLst>
      <p:ext uri="{BB962C8B-B14F-4D97-AF65-F5344CB8AC3E}">
        <p14:creationId xmlns:p14="http://schemas.microsoft.com/office/powerpoint/2010/main" xmlns="" val="6467056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DD8E2A-EEDF-4D14-A8D3-8A68C7D13DBD}" type="datetime1">
              <a:rPr lang="en-US" smtClean="0"/>
              <a:pPr/>
              <a:t>10/2/2016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Vertical Text Placeholder 2"/>
          <p:cNvSpPr>
            <a:spLocks noGrp="1"/>
          </p:cNvSpPr>
          <p:nvPr>
            <p:ph type="body" orient="vert" idx="1"/>
          </p:nvPr>
        </p:nvSpPr>
        <p:spPr>
          <a:xfrm>
            <a:off x="1562100" y="1825625"/>
            <a:ext cx="9791700" cy="43513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8218852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61C805-CF8A-45B2-92D5-0789DF0430AE}" type="datetime1">
              <a:rPr lang="en-US" smtClean="0"/>
              <a:pPr/>
              <a:t>10/2/2016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Vertical Text Placeholder 2"/>
          <p:cNvSpPr>
            <a:spLocks noGrp="1"/>
          </p:cNvSpPr>
          <p:nvPr>
            <p:ph type="body" orient="vert" idx="1"/>
          </p:nvPr>
        </p:nvSpPr>
        <p:spPr>
          <a:xfrm>
            <a:off x="1562100" y="365125"/>
            <a:ext cx="70104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Tree>
    <p:extLst>
      <p:ext uri="{BB962C8B-B14F-4D97-AF65-F5344CB8AC3E}">
        <p14:creationId xmlns:p14="http://schemas.microsoft.com/office/powerpoint/2010/main" xmlns="" val="33888301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2387E71-DB08-4948-A3D1-AF631E12F150}" type="datetime1">
              <a:rPr lang="en-US" smtClean="0"/>
              <a:pPr/>
              <a:t>10/2/2016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Picture Placeholder 2"/>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xmlns="" val="34138888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8E559D-F187-4B2F-A974-0BA395FFBA04}" type="datetime1">
              <a:rPr lang="en-US" smtClean="0"/>
              <a:pPr/>
              <a:t>10/2/2016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1987939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957E50-A699-483F-9145-30F63CE94806}" type="datetime1">
              <a:rPr lang="en-US" smtClean="0"/>
              <a:pPr/>
              <a:t>10/2/2016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Text Placeholder 2"/>
          <p:cNvSpPr>
            <a:spLocks noGrp="1"/>
          </p:cNvSpPr>
          <p:nvPr>
            <p:ph type="body" idx="1"/>
          </p:nvPr>
        </p:nvSpPr>
        <p:spPr>
          <a:xfrm>
            <a:off x="1241658" y="4589463"/>
            <a:ext cx="10105791"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2" name="Title 1"/>
          <p:cNvSpPr>
            <a:spLocks noGrp="1"/>
          </p:cNvSpPr>
          <p:nvPr>
            <p:ph type="title"/>
          </p:nvPr>
        </p:nvSpPr>
        <p:spPr>
          <a:xfrm>
            <a:off x="1241658" y="1709738"/>
            <a:ext cx="10105791" cy="2862262"/>
          </a:xfrm>
        </p:spPr>
        <p:txBody>
          <a:bodyPr anchor="b"/>
          <a:lstStyle>
            <a:lvl1pPr>
              <a:defRPr sz="6000"/>
            </a:lvl1pPr>
          </a:lstStyle>
          <a:p>
            <a:r>
              <a:rPr lang="en-US" smtClean="0"/>
              <a:t>Click to edit Master title style</a:t>
            </a:r>
            <a:endParaRPr lang="en-US"/>
          </a:p>
        </p:txBody>
      </p:sp>
    </p:spTree>
    <p:extLst>
      <p:ext uri="{BB962C8B-B14F-4D97-AF65-F5344CB8AC3E}">
        <p14:creationId xmlns:p14="http://schemas.microsoft.com/office/powerpoint/2010/main" xmlns="" val="40676867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ED8DB69-9C93-44C6-9C10-E76A1A5F5EE0}" type="datetime1">
              <a:rPr lang="en-US" smtClean="0"/>
              <a:pPr/>
              <a:t>10/2/2016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4" name="Content Placeholder 3"/>
          <p:cNvSpPr>
            <a:spLocks noGrp="1"/>
          </p:cNvSpPr>
          <p:nvPr>
            <p:ph sz="half" idx="2"/>
          </p:nvPr>
        </p:nvSpPr>
        <p:spPr>
          <a:xfrm>
            <a:off x="6605325"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2"/>
          <p:cNvSpPr>
            <a:spLocks noGrp="1"/>
          </p:cNvSpPr>
          <p:nvPr>
            <p:ph sz="half" idx="1"/>
          </p:nvPr>
        </p:nvSpPr>
        <p:spPr>
          <a:xfrm>
            <a:off x="1569700"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106368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D146BAA6-245A-40CB-813B-C137F5608526}" type="datetime1">
              <a:rPr lang="en-US" smtClean="0"/>
              <a:pPr/>
              <a:t>10/2/2016</a:t>
            </a:fld>
            <a:endParaRPr lang="en-US"/>
          </a:p>
        </p:txBody>
      </p:sp>
      <p:sp>
        <p:nvSpPr>
          <p:cNvPr id="8" name="Footer Placeholder 7"/>
          <p:cNvSpPr>
            <a:spLocks noGrp="1"/>
          </p:cNvSpPr>
          <p:nvPr>
            <p:ph type="ftr" sz="quarter" idx="11"/>
          </p:nvPr>
        </p:nvSpPr>
        <p:spPr/>
        <p:txBody>
          <a:bodyPr/>
          <a:lstStyle/>
          <a:p>
            <a:r>
              <a:rPr lang="en-GB" smtClean="0"/>
              <a:t>Development of Internet Application 1501CT - Sara Almudauh</a:t>
            </a:r>
            <a:endParaRPr lang="en-US"/>
          </a:p>
        </p:txBody>
      </p:sp>
      <p:sp>
        <p:nvSpPr>
          <p:cNvPr id="9" name="Slide Number Placeholder 8"/>
          <p:cNvSpPr>
            <a:spLocks noGrp="1"/>
          </p:cNvSpPr>
          <p:nvPr>
            <p:ph type="sldNum" sz="quarter" idx="12"/>
          </p:nvPr>
        </p:nvSpPr>
        <p:spPr/>
        <p:txBody>
          <a:bodyPr/>
          <a:lstStyle/>
          <a:p>
            <a:fld id="{71B7BAC7-FE87-40F6-AA24-4F4685D1B022}" type="slidenum">
              <a:rPr lang="en-US" smtClean="0"/>
              <a:pPr/>
              <a:t>‹#›</a:t>
            </a:fld>
            <a:endParaRPr lang="en-US"/>
          </a:p>
        </p:txBody>
      </p:sp>
      <p:sp>
        <p:nvSpPr>
          <p:cNvPr id="6" name="Content Placeholder 5"/>
          <p:cNvSpPr>
            <a:spLocks noGrp="1"/>
          </p:cNvSpPr>
          <p:nvPr>
            <p:ph sz="quarter" idx="4"/>
          </p:nvPr>
        </p:nvSpPr>
        <p:spPr>
          <a:xfrm>
            <a:off x="659892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598920" y="1489075"/>
            <a:ext cx="4754880" cy="641350"/>
          </a:xfrm>
          <a:noFill/>
          <a:ln>
            <a:noFill/>
          </a:ln>
        </p:spPr>
        <p:txBody>
          <a:bodyPr anchor="b"/>
          <a:lstStyle>
            <a:lvl1pPr marL="0" indent="0">
              <a:buNone/>
              <a:defRPr sz="24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210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1"/>
          </p:nvPr>
        </p:nvSpPr>
        <p:spPr>
          <a:xfrm>
            <a:off x="1562100" y="1489075"/>
            <a:ext cx="4754880" cy="641350"/>
          </a:xfrm>
          <a:noFill/>
          <a:ln>
            <a:noFill/>
          </a:ln>
        </p:spPr>
        <p:txBody>
          <a:bodyPr anchor="b"/>
          <a:lstStyle>
            <a:lvl1pPr marL="0" indent="0">
              <a:buNone/>
              <a:defRPr sz="24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2324100" y="274638"/>
            <a:ext cx="902335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xmlns="" val="32316615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54A0762-5A60-4349-B8D5-BDCD55182780}" type="datetime1">
              <a:rPr lang="en-US" smtClean="0"/>
              <a:pPr/>
              <a:t>10/2/2016</a:t>
            </a:fld>
            <a:endParaRPr lang="en-US"/>
          </a:p>
        </p:txBody>
      </p:sp>
      <p:sp>
        <p:nvSpPr>
          <p:cNvPr id="4" name="Footer Placeholder 3"/>
          <p:cNvSpPr>
            <a:spLocks noGrp="1"/>
          </p:cNvSpPr>
          <p:nvPr>
            <p:ph type="ftr" sz="quarter" idx="11"/>
          </p:nvPr>
        </p:nvSpPr>
        <p:spPr/>
        <p:txBody>
          <a:bodyPr/>
          <a:lstStyle/>
          <a:p>
            <a:r>
              <a:rPr lang="en-GB" smtClean="0"/>
              <a:t>Development of Internet Application 1501CT - Sara Almudauh</a:t>
            </a:r>
            <a:endParaRPr lang="en-US"/>
          </a:p>
        </p:txBody>
      </p:sp>
      <p:sp>
        <p:nvSpPr>
          <p:cNvPr id="5" name="Slide Number Placeholder 4"/>
          <p:cNvSpPr>
            <a:spLocks noGrp="1"/>
          </p:cNvSpPr>
          <p:nvPr>
            <p:ph type="sldNum" sz="quarter" idx="12"/>
          </p:nvPr>
        </p:nvSpPr>
        <p:spPr/>
        <p:txBody>
          <a:bodyPr/>
          <a:lstStyle/>
          <a:p>
            <a:fld id="{71B7BAC7-FE87-40F6-AA24-4F4685D1B02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5105862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DB681A-08AE-48FA-BF42-CBE968DC1A7A}" type="datetime1">
              <a:rPr lang="en-US" smtClean="0"/>
              <a:pPr/>
              <a:t>10/2/2016</a:t>
            </a:fld>
            <a:endParaRPr lang="en-US"/>
          </a:p>
        </p:txBody>
      </p:sp>
      <p:sp>
        <p:nvSpPr>
          <p:cNvPr id="3" name="Footer Placeholder 2"/>
          <p:cNvSpPr>
            <a:spLocks noGrp="1"/>
          </p:cNvSpPr>
          <p:nvPr>
            <p:ph type="ftr" sz="quarter" idx="11"/>
          </p:nvPr>
        </p:nvSpPr>
        <p:spPr/>
        <p:txBody>
          <a:bodyPr/>
          <a:lstStyle/>
          <a:p>
            <a:r>
              <a:rPr lang="en-GB" smtClean="0"/>
              <a:t>Development of Internet Application 1501CT - Sara Almudauh</a:t>
            </a:r>
            <a:endParaRPr lang="en-US"/>
          </a:p>
        </p:txBody>
      </p:sp>
      <p:sp>
        <p:nvSpPr>
          <p:cNvPr id="4" name="Slide Number Placeholder 3"/>
          <p:cNvSpPr>
            <a:spLocks noGrp="1"/>
          </p:cNvSpPr>
          <p:nvPr>
            <p:ph type="sldNum" sz="quarter" idx="12"/>
          </p:nvPr>
        </p:nvSpPr>
        <p:spPr/>
        <p:txBody>
          <a:bodyPr/>
          <a:lstStyle/>
          <a:p>
            <a:fld id="{71B7BAC7-FE87-40F6-AA24-4F4685D1B022}" type="slidenum">
              <a:rPr lang="en-US" smtClean="0"/>
              <a:pPr/>
              <a:t>‹#›</a:t>
            </a:fld>
            <a:endParaRPr lang="en-US"/>
          </a:p>
        </p:txBody>
      </p:sp>
    </p:spTree>
    <p:extLst>
      <p:ext uri="{BB962C8B-B14F-4D97-AF65-F5344CB8AC3E}">
        <p14:creationId xmlns:p14="http://schemas.microsoft.com/office/powerpoint/2010/main" xmlns="" val="3215141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FCC7F10-D55B-4D01-A80D-B196B1EF2236}" type="datetime1">
              <a:rPr lang="en-US" smtClean="0"/>
              <a:pPr/>
              <a:t>10/2/2016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Content Placeholder 2"/>
          <p:cNvSpPr>
            <a:spLocks noGrp="1"/>
          </p:cNvSpPr>
          <p:nvPr>
            <p:ph idx="1"/>
          </p:nvPr>
        </p:nvSpPr>
        <p:spPr>
          <a:xfrm>
            <a:off x="5678905" y="987425"/>
            <a:ext cx="56764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xmlns="" val="21987120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6F5BC2A-5DA1-466A-91E8-7D30F231EDB9}" type="datetime1">
              <a:rPr lang="en-US" smtClean="0"/>
              <a:pPr/>
              <a:t>10/2/2016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Picture Placeholder 2"/>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xmlns="" val="16193596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562100" y="6356350"/>
            <a:ext cx="25527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456316-86CF-4DF5-9BAB-05ADD3EA2A0F}" type="datetime1">
              <a:rPr lang="en-US" smtClean="0"/>
              <a:pPr/>
              <a:t>10/2/2016</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Development of Internet Application 1501CT - Sara Almudauh</a:t>
            </a:r>
            <a:endParaRPr lang="en-US"/>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B7BAC7-FE87-40F6-AA24-4F4685D1B022}" type="slidenum">
              <a:rPr lang="en-US" smtClean="0"/>
              <a:pPr/>
              <a:t>‹#›</a:t>
            </a:fld>
            <a:endParaRPr lang="en-US"/>
          </a:p>
        </p:txBody>
      </p:sp>
      <p:sp>
        <p:nvSpPr>
          <p:cNvPr id="3" name="Text Placeholder 2"/>
          <p:cNvSpPr>
            <a:spLocks noGrp="1"/>
          </p:cNvSpPr>
          <p:nvPr>
            <p:ph type="body" idx="1"/>
          </p:nvPr>
        </p:nvSpPr>
        <p:spPr>
          <a:xfrm>
            <a:off x="1562100" y="1825625"/>
            <a:ext cx="9791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2324100" y="365125"/>
            <a:ext cx="9029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xmlns="" val="32193672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81"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sldNum="0" hdr="0" dt="0"/>
  <p:txStyles>
    <p:titleStyle>
      <a:lvl1pPr algn="l" defTabSz="914400" rtl="0" eaLnBrk="1" latinLnBrk="0" hangingPunct="1">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1" pos="3840" userDrawn="1">
          <p15:clr>
            <a:srgbClr val="F26B43"/>
          </p15:clr>
        </p15:guide>
        <p15:guide id="2" pos="1464" userDrawn="1">
          <p15:clr>
            <a:srgbClr val="F26B43"/>
          </p15:clr>
        </p15:guide>
        <p15:guide id="3" pos="7152" userDrawn="1">
          <p15:clr>
            <a:srgbClr val="F26B43"/>
          </p15:clr>
        </p15:guide>
        <p15:guide id="4" pos="984" userDrawn="1">
          <p15:clr>
            <a:srgbClr val="F26B43"/>
          </p15:clr>
        </p15:guide>
        <p15:guide id="5"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w3.org/TR/html5-dif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70000" lnSpcReduction="20000"/>
          </a:bodyPr>
          <a:lstStyle/>
          <a:p>
            <a:r>
              <a:rPr lang="en-US" dirty="0" smtClean="0"/>
              <a:t>Lecture </a:t>
            </a:r>
            <a:r>
              <a:rPr lang="ar-SA" dirty="0" smtClean="0"/>
              <a:t>3</a:t>
            </a:r>
            <a:endParaRPr lang="en-US" dirty="0" smtClean="0"/>
          </a:p>
          <a:p>
            <a:endParaRPr lang="en-US" dirty="0" smtClean="0"/>
          </a:p>
          <a:p>
            <a:r>
              <a:rPr lang="en-US" sz="4800" b="1" dirty="0" smtClean="0"/>
              <a:t>HTML</a:t>
            </a:r>
          </a:p>
          <a:p>
            <a:r>
              <a:rPr lang="en-US" sz="4800" b="1" dirty="0" smtClean="0"/>
              <a:t>Dr. </a:t>
            </a:r>
            <a:r>
              <a:rPr lang="en-US" sz="4800" b="1" dirty="0" err="1" smtClean="0"/>
              <a:t>Abeer</a:t>
            </a:r>
            <a:r>
              <a:rPr lang="en-US" sz="4800" b="1" dirty="0" smtClean="0"/>
              <a:t> </a:t>
            </a:r>
            <a:r>
              <a:rPr lang="en-US" sz="4800" b="1" dirty="0" err="1" smtClean="0"/>
              <a:t>Alnuaim</a:t>
            </a:r>
            <a:endParaRPr lang="en-US" sz="4800" b="1" dirty="0"/>
          </a:p>
        </p:txBody>
      </p:sp>
      <p:sp>
        <p:nvSpPr>
          <p:cNvPr id="2" name="Title 1"/>
          <p:cNvSpPr>
            <a:spLocks noGrp="1"/>
          </p:cNvSpPr>
          <p:nvPr>
            <p:ph type="ctrTitle"/>
          </p:nvPr>
        </p:nvSpPr>
        <p:spPr>
          <a:xfrm>
            <a:off x="1524000" y="1041400"/>
            <a:ext cx="9307132" cy="2387600"/>
          </a:xfrm>
        </p:spPr>
        <p:txBody>
          <a:bodyPr/>
          <a:lstStyle/>
          <a:p>
            <a:r>
              <a:rPr lang="en-US" altLang="zh-CN" dirty="0"/>
              <a:t>Introduction to the Internet</a:t>
            </a:r>
          </a:p>
        </p:txBody>
      </p:sp>
      <p:sp>
        <p:nvSpPr>
          <p:cNvPr id="4" name="Footer Placeholder 3"/>
          <p:cNvSpPr>
            <a:spLocks noGrp="1"/>
          </p:cNvSpPr>
          <p:nvPr>
            <p:ph type="ftr" sz="quarter" idx="11"/>
          </p:nvPr>
        </p:nvSpPr>
        <p:spPr/>
        <p:txBody>
          <a:bodyPr/>
          <a:lstStyle/>
          <a:p>
            <a:r>
              <a:rPr lang="en-GB" smtClean="0"/>
              <a:t>Development of Internet Application 1501CT - Sara Almudauh</a:t>
            </a:r>
            <a:endParaRPr lang="en-US" dirty="0"/>
          </a:p>
        </p:txBody>
      </p:sp>
    </p:spTree>
    <p:extLst>
      <p:ext uri="{BB962C8B-B14F-4D97-AF65-F5344CB8AC3E}">
        <p14:creationId xmlns:p14="http://schemas.microsoft.com/office/powerpoint/2010/main" xmlns="" val="9230780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191578" y="192847"/>
            <a:ext cx="9029700" cy="768216"/>
          </a:xfrm>
        </p:spPr>
        <p:txBody>
          <a:bodyPr/>
          <a:lstStyle/>
          <a:p>
            <a:pPr algn="ctr"/>
            <a:r>
              <a:rPr lang="en-GB" b="1" dirty="0">
                <a:solidFill>
                  <a:srgbClr val="0070C0"/>
                </a:solidFill>
              </a:rPr>
              <a:t> The Style Attribute</a:t>
            </a:r>
          </a:p>
        </p:txBody>
      </p:sp>
      <p:sp>
        <p:nvSpPr>
          <p:cNvPr id="3" name="Rectangle 2"/>
          <p:cNvSpPr/>
          <p:nvPr/>
        </p:nvSpPr>
        <p:spPr>
          <a:xfrm>
            <a:off x="1600200" y="1303540"/>
            <a:ext cx="9621078" cy="707886"/>
          </a:xfrm>
          <a:prstGeom prst="rect">
            <a:avLst/>
          </a:prstGeom>
        </p:spPr>
        <p:txBody>
          <a:bodyPr wrap="square">
            <a:spAutoFit/>
          </a:bodyPr>
          <a:lstStyle/>
          <a:p>
            <a:r>
              <a:rPr lang="en-GB" sz="2000" dirty="0">
                <a:solidFill>
                  <a:srgbClr val="000000"/>
                </a:solidFill>
                <a:latin typeface="Verdana" panose="020B0604030504040204" pitchFamily="34" charset="0"/>
              </a:rPr>
              <a:t>A </a:t>
            </a:r>
            <a:r>
              <a:rPr lang="en-GB" sz="2000" b="1" dirty="0">
                <a:solidFill>
                  <a:srgbClr val="000000"/>
                </a:solidFill>
                <a:latin typeface="Verdana" panose="020B0604030504040204" pitchFamily="34" charset="0"/>
              </a:rPr>
              <a:t>style</a:t>
            </a:r>
            <a:r>
              <a:rPr lang="en-GB" sz="2000" dirty="0">
                <a:solidFill>
                  <a:srgbClr val="000000"/>
                </a:solidFill>
                <a:latin typeface="Verdana" panose="020B0604030504040204" pitchFamily="34" charset="0"/>
              </a:rPr>
              <a:t> attribute can be added to an </a:t>
            </a:r>
            <a:r>
              <a:rPr lang="en-GB" sz="2000" b="1" u="sng" dirty="0">
                <a:solidFill>
                  <a:srgbClr val="FF0000"/>
                </a:solidFill>
                <a:latin typeface="Verdana" panose="020B0604030504040204" pitchFamily="34" charset="0"/>
              </a:rPr>
              <a:t>unordered list</a:t>
            </a:r>
            <a:r>
              <a:rPr lang="en-GB" sz="2000" dirty="0">
                <a:solidFill>
                  <a:srgbClr val="000000"/>
                </a:solidFill>
                <a:latin typeface="Verdana" panose="020B0604030504040204" pitchFamily="34" charset="0"/>
              </a:rPr>
              <a:t>, to define the style of the marker:</a:t>
            </a:r>
            <a:endParaRPr lang="en-GB" sz="2000" dirty="0"/>
          </a:p>
        </p:txBody>
      </p:sp>
      <p:graphicFrame>
        <p:nvGraphicFramePr>
          <p:cNvPr id="5" name="Table 4"/>
          <p:cNvGraphicFramePr>
            <a:graphicFrameLocks noGrp="1"/>
          </p:cNvGraphicFramePr>
          <p:nvPr>
            <p:extLst>
              <p:ext uri="{D42A27DB-BD31-4B8C-83A1-F6EECF244321}">
                <p14:modId xmlns:p14="http://schemas.microsoft.com/office/powerpoint/2010/main" xmlns="" val="3121051886"/>
              </p:ext>
            </p:extLst>
          </p:nvPr>
        </p:nvGraphicFramePr>
        <p:xfrm>
          <a:off x="1600200" y="2353903"/>
          <a:ext cx="8610600" cy="2407920"/>
        </p:xfrm>
        <a:graphic>
          <a:graphicData uri="http://schemas.openxmlformats.org/drawingml/2006/table">
            <a:tbl>
              <a:tblPr/>
              <a:tblGrid>
                <a:gridCol w="4305300"/>
                <a:gridCol w="4305300"/>
              </a:tblGrid>
              <a:tr h="0">
                <a:tc>
                  <a:txBody>
                    <a:bodyPr/>
                    <a:lstStyle/>
                    <a:p>
                      <a:pPr fontAlgn="t"/>
                      <a:r>
                        <a:rPr lang="en-GB">
                          <a:effectLst/>
                        </a:rPr>
                        <a:t>Style</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GB">
                          <a:effectLst/>
                        </a:rPr>
                        <a:t>Description</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0">
                <a:tc>
                  <a:txBody>
                    <a:bodyPr/>
                    <a:lstStyle/>
                    <a:p>
                      <a:pPr fontAlgn="t"/>
                      <a:r>
                        <a:rPr lang="en-GB">
                          <a:effectLst/>
                        </a:rPr>
                        <a:t>list-style-type:disc</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fontAlgn="t"/>
                      <a:r>
                        <a:rPr lang="en-GB">
                          <a:effectLst/>
                        </a:rPr>
                        <a:t>The list items will be marked with bullets (default)</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r h="0">
                <a:tc>
                  <a:txBody>
                    <a:bodyPr/>
                    <a:lstStyle/>
                    <a:p>
                      <a:pPr fontAlgn="t"/>
                      <a:r>
                        <a:rPr lang="en-GB">
                          <a:effectLst/>
                        </a:rPr>
                        <a:t>list-style-type:circle</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GB">
                          <a:effectLst/>
                        </a:rPr>
                        <a:t>The list items will be marked with circles</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0">
                <a:tc>
                  <a:txBody>
                    <a:bodyPr/>
                    <a:lstStyle/>
                    <a:p>
                      <a:pPr fontAlgn="t"/>
                      <a:r>
                        <a:rPr lang="en-GB">
                          <a:effectLst/>
                        </a:rPr>
                        <a:t>list-style-type:square</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fontAlgn="t"/>
                      <a:r>
                        <a:rPr lang="en-GB">
                          <a:effectLst/>
                        </a:rPr>
                        <a:t>The list items will be marked with squares</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r h="0">
                <a:tc>
                  <a:txBody>
                    <a:bodyPr/>
                    <a:lstStyle/>
                    <a:p>
                      <a:pPr fontAlgn="t"/>
                      <a:r>
                        <a:rPr lang="en-GB">
                          <a:effectLst/>
                        </a:rPr>
                        <a:t>list-style-type:none</a:t>
                      </a:r>
                    </a:p>
                  </a:txBody>
                  <a:tcPr marL="76200" marR="76200" marT="76200" marB="76200">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fontAlgn="t"/>
                      <a:r>
                        <a:rPr lang="en-GB" dirty="0">
                          <a:effectLst/>
                        </a:rPr>
                        <a:t>The list items will not be marked</a:t>
                      </a:r>
                    </a:p>
                  </a:txBody>
                  <a:tcPr marL="76200" marR="76200" marT="76200" marB="76200">
                    <a:lnL>
                      <a:noFill/>
                    </a:lnL>
                    <a:lnR>
                      <a:noFill/>
                    </a:lnR>
                    <a:lnT w="9525" cap="flat" cmpd="sng" algn="ctr">
                      <a:solidFill>
                        <a:srgbClr val="DDDDDD"/>
                      </a:solidFill>
                      <a:prstDash val="solid"/>
                      <a:round/>
                      <a:headEnd type="none" w="med" len="med"/>
                      <a:tailEnd type="none" w="med" len="med"/>
                    </a:lnT>
                    <a:lnB>
                      <a:noFill/>
                    </a:lnB>
                    <a:solidFill>
                      <a:srgbClr val="FFFFFF"/>
                    </a:solidFill>
                  </a:tcPr>
                </a:tc>
              </a:tr>
            </a:tbl>
          </a:graphicData>
        </a:graphic>
      </p:graphicFrame>
    </p:spTree>
    <p:extLst>
      <p:ext uri="{BB962C8B-B14F-4D97-AF65-F5344CB8AC3E}">
        <p14:creationId xmlns:p14="http://schemas.microsoft.com/office/powerpoint/2010/main" xmlns="" val="25779887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674744" y="365125"/>
            <a:ext cx="9029700" cy="1012913"/>
          </a:xfrm>
        </p:spPr>
        <p:txBody>
          <a:bodyPr>
            <a:normAutofit/>
          </a:bodyPr>
          <a:lstStyle/>
          <a:p>
            <a:r>
              <a:rPr lang="de-DE" b="1" dirty="0" smtClean="0"/>
              <a:t>Example (Disc)</a:t>
            </a:r>
            <a:endParaRPr lang="en-US" b="1" dirty="0"/>
          </a:p>
        </p:txBody>
      </p:sp>
      <p:graphicFrame>
        <p:nvGraphicFramePr>
          <p:cNvPr id="8" name="Table 7"/>
          <p:cNvGraphicFramePr>
            <a:graphicFrameLocks noGrp="1"/>
          </p:cNvGraphicFramePr>
          <p:nvPr>
            <p:extLst>
              <p:ext uri="{D42A27DB-BD31-4B8C-83A1-F6EECF244321}">
                <p14:modId xmlns:p14="http://schemas.microsoft.com/office/powerpoint/2010/main" xmlns="" val="270407692"/>
              </p:ext>
            </p:extLst>
          </p:nvPr>
        </p:nvGraphicFramePr>
        <p:xfrm>
          <a:off x="1489214" y="1631950"/>
          <a:ext cx="8128000" cy="47244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sz="2800" dirty="0" smtClean="0"/>
                        <a:t>Code</a:t>
                      </a:r>
                      <a:endParaRPr lang="en-GB" sz="2800" dirty="0"/>
                    </a:p>
                  </a:txBody>
                  <a:tcPr/>
                </a:tc>
                <a:tc>
                  <a:txBody>
                    <a:bodyPr/>
                    <a:lstStyle/>
                    <a:p>
                      <a:r>
                        <a:rPr lang="en-US" sz="2800" dirty="0" smtClean="0"/>
                        <a:t>Result</a:t>
                      </a:r>
                      <a:endParaRPr lang="en-GB" sz="2800"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&lt;h2&gt;Unordered List with Disc Bullets&lt;/h2&gt;</a:t>
                      </a:r>
                    </a:p>
                    <a:p>
                      <a:endParaRPr lang="en-GB" dirty="0" smtClean="0"/>
                    </a:p>
                    <a:p>
                      <a:r>
                        <a:rPr lang="en-GB" dirty="0" smtClean="0"/>
                        <a:t>&lt;</a:t>
                      </a:r>
                      <a:r>
                        <a:rPr lang="en-GB" dirty="0" err="1" smtClean="0"/>
                        <a:t>ul</a:t>
                      </a:r>
                      <a:r>
                        <a:rPr lang="en-GB" dirty="0" smtClean="0"/>
                        <a:t> style="</a:t>
                      </a:r>
                      <a:r>
                        <a:rPr lang="en-GB" dirty="0" err="1" smtClean="0"/>
                        <a:t>list-style-type:disc</a:t>
                      </a:r>
                      <a:r>
                        <a:rPr lang="en-GB" dirty="0" smtClean="0"/>
                        <a:t>"&gt;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ul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2000" b="1" i="0" kern="1200" dirty="0" smtClean="0">
                          <a:solidFill>
                            <a:schemeClr val="dk1"/>
                          </a:solidFill>
                          <a:effectLst/>
                          <a:latin typeface="+mn-lt"/>
                          <a:ea typeface="+mn-ea"/>
                          <a:cs typeface="+mn-cs"/>
                        </a:rPr>
                        <a:t>Unordered List with Disc Bullets</a:t>
                      </a:r>
                    </a:p>
                    <a:p>
                      <a:pPr marL="285750" indent="-285750">
                        <a:buFont typeface="Arial" panose="020B0604020202020204" pitchFamily="34" charset="0"/>
                        <a:buChar char="•"/>
                      </a:pPr>
                      <a:r>
                        <a:rPr lang="en-GB" sz="2000" b="0" i="0" kern="1200" dirty="0" smtClean="0">
                          <a:solidFill>
                            <a:schemeClr val="dk1"/>
                          </a:solidFill>
                          <a:effectLst/>
                          <a:latin typeface="+mn-lt"/>
                          <a:ea typeface="+mn-ea"/>
                          <a:cs typeface="+mn-cs"/>
                        </a:rPr>
                        <a:t>Coffee</a:t>
                      </a:r>
                    </a:p>
                    <a:p>
                      <a:pPr marL="285750" indent="-285750">
                        <a:buFont typeface="Arial" panose="020B0604020202020204" pitchFamily="34" charset="0"/>
                        <a:buChar char="•"/>
                      </a:pPr>
                      <a:r>
                        <a:rPr lang="en-GB" sz="2000" b="0" i="0" kern="1200" dirty="0" smtClean="0">
                          <a:solidFill>
                            <a:schemeClr val="dk1"/>
                          </a:solidFill>
                          <a:effectLst/>
                          <a:latin typeface="+mn-lt"/>
                          <a:ea typeface="+mn-ea"/>
                          <a:cs typeface="+mn-cs"/>
                        </a:rPr>
                        <a:t>Tea</a:t>
                      </a:r>
                    </a:p>
                    <a:p>
                      <a:pPr marL="285750" indent="-285750">
                        <a:buFont typeface="Arial" panose="020B0604020202020204" pitchFamily="34" charset="0"/>
                        <a:buChar char="•"/>
                      </a:pPr>
                      <a:r>
                        <a:rPr lang="en-GB" sz="2000" b="0" i="0" kern="1200" dirty="0" smtClean="0">
                          <a:solidFill>
                            <a:schemeClr val="dk1"/>
                          </a:solidFill>
                          <a:effectLst/>
                          <a:latin typeface="+mn-lt"/>
                          <a:ea typeface="+mn-ea"/>
                          <a:cs typeface="+mn-cs"/>
                        </a:rPr>
                        <a:t>Milk</a:t>
                      </a:r>
                    </a:p>
                    <a:p>
                      <a:endParaRPr lang="en-GB" dirty="0"/>
                    </a:p>
                  </a:txBody>
                  <a:tcPr/>
                </a:tc>
              </a:tr>
            </a:tbl>
          </a:graphicData>
        </a:graphic>
      </p:graphicFrame>
      <p:sp>
        <p:nvSpPr>
          <p:cNvPr id="9" name="Oval 8"/>
          <p:cNvSpPr/>
          <p:nvPr/>
        </p:nvSpPr>
        <p:spPr>
          <a:xfrm>
            <a:off x="1893194" y="3992451"/>
            <a:ext cx="2755006" cy="489397"/>
          </a:xfrm>
          <a:prstGeom prst="ellipse">
            <a:avLst/>
          </a:prstGeom>
          <a:solidFill>
            <a:srgbClr val="FF0000">
              <a:alpha val="18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30406597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674744" y="365125"/>
            <a:ext cx="9029700" cy="1012913"/>
          </a:xfrm>
        </p:spPr>
        <p:txBody>
          <a:bodyPr>
            <a:normAutofit/>
          </a:bodyPr>
          <a:lstStyle/>
          <a:p>
            <a:r>
              <a:rPr lang="de-DE" b="1" dirty="0" smtClean="0"/>
              <a:t>Example (Circle)</a:t>
            </a:r>
            <a:endParaRPr lang="en-US" b="1" dirty="0"/>
          </a:p>
        </p:txBody>
      </p:sp>
      <p:graphicFrame>
        <p:nvGraphicFramePr>
          <p:cNvPr id="8" name="Table 7"/>
          <p:cNvGraphicFramePr>
            <a:graphicFrameLocks noGrp="1"/>
          </p:cNvGraphicFramePr>
          <p:nvPr>
            <p:extLst>
              <p:ext uri="{D42A27DB-BD31-4B8C-83A1-F6EECF244321}">
                <p14:modId xmlns:p14="http://schemas.microsoft.com/office/powerpoint/2010/main" xmlns="" val="1968744830"/>
              </p:ext>
            </p:extLst>
          </p:nvPr>
        </p:nvGraphicFramePr>
        <p:xfrm>
          <a:off x="1489214" y="1631950"/>
          <a:ext cx="8128000" cy="47244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sz="2800" dirty="0" smtClean="0"/>
                        <a:t>Code</a:t>
                      </a:r>
                      <a:endParaRPr lang="en-GB" sz="2800" dirty="0"/>
                    </a:p>
                  </a:txBody>
                  <a:tcPr/>
                </a:tc>
                <a:tc>
                  <a:txBody>
                    <a:bodyPr/>
                    <a:lstStyle/>
                    <a:p>
                      <a:r>
                        <a:rPr lang="en-US" sz="2800" dirty="0" smtClean="0"/>
                        <a:t>Result</a:t>
                      </a:r>
                      <a:endParaRPr lang="en-GB" sz="2800"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&lt;h2&gt;Unordered List with Circle Bullets&lt;/h2&gt;</a:t>
                      </a:r>
                    </a:p>
                    <a:p>
                      <a:endParaRPr lang="en-GB" dirty="0" smtClean="0"/>
                    </a:p>
                    <a:p>
                      <a:r>
                        <a:rPr lang="en-GB" dirty="0" smtClean="0"/>
                        <a:t>&lt;</a:t>
                      </a:r>
                      <a:r>
                        <a:rPr lang="en-GB" dirty="0" err="1" smtClean="0"/>
                        <a:t>ul</a:t>
                      </a:r>
                      <a:r>
                        <a:rPr lang="en-GB" dirty="0" smtClean="0"/>
                        <a:t> style="</a:t>
                      </a:r>
                      <a:r>
                        <a:rPr lang="en-GB" dirty="0" err="1" smtClean="0"/>
                        <a:t>list-style-type:circle</a:t>
                      </a:r>
                      <a:r>
                        <a:rPr lang="en-GB" dirty="0" smtClean="0"/>
                        <a:t>"&gt;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ul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2000" b="1" i="0" kern="1200" dirty="0" smtClean="0">
                          <a:solidFill>
                            <a:schemeClr val="dk1"/>
                          </a:solidFill>
                          <a:effectLst/>
                          <a:latin typeface="+mn-lt"/>
                          <a:ea typeface="+mn-ea"/>
                          <a:cs typeface="+mn-cs"/>
                        </a:rPr>
                        <a:t>Unordered List with Disc Bullets</a:t>
                      </a:r>
                    </a:p>
                    <a:p>
                      <a:pPr marL="342900" indent="-342900">
                        <a:buFont typeface="Courier New" panose="02070309020205020404" pitchFamily="49" charset="0"/>
                        <a:buChar char="o"/>
                      </a:pPr>
                      <a:r>
                        <a:rPr lang="en-GB" sz="2000" b="0" i="0" kern="1200" dirty="0" smtClean="0">
                          <a:solidFill>
                            <a:schemeClr val="dk1"/>
                          </a:solidFill>
                          <a:effectLst/>
                          <a:latin typeface="+mn-lt"/>
                          <a:ea typeface="+mn-ea"/>
                          <a:cs typeface="+mn-cs"/>
                        </a:rPr>
                        <a:t>Coffee</a:t>
                      </a:r>
                    </a:p>
                    <a:p>
                      <a:pPr marL="342900" indent="-342900">
                        <a:buFont typeface="Courier New" panose="02070309020205020404" pitchFamily="49" charset="0"/>
                        <a:buChar char="o"/>
                      </a:pPr>
                      <a:r>
                        <a:rPr lang="en-GB" sz="2000" b="0" i="0" kern="1200" dirty="0" smtClean="0">
                          <a:solidFill>
                            <a:schemeClr val="dk1"/>
                          </a:solidFill>
                          <a:effectLst/>
                          <a:latin typeface="+mn-lt"/>
                          <a:ea typeface="+mn-ea"/>
                          <a:cs typeface="+mn-cs"/>
                        </a:rPr>
                        <a:t>Tea</a:t>
                      </a:r>
                    </a:p>
                    <a:p>
                      <a:pPr marL="342900" indent="-342900">
                        <a:buFont typeface="Courier New" panose="02070309020205020404" pitchFamily="49" charset="0"/>
                        <a:buChar char="o"/>
                      </a:pPr>
                      <a:r>
                        <a:rPr lang="en-GB" sz="2000" b="0" i="0" kern="1200" dirty="0" smtClean="0">
                          <a:solidFill>
                            <a:schemeClr val="dk1"/>
                          </a:solidFill>
                          <a:effectLst/>
                          <a:latin typeface="+mn-lt"/>
                          <a:ea typeface="+mn-ea"/>
                          <a:cs typeface="+mn-cs"/>
                        </a:rPr>
                        <a:t>Milk</a:t>
                      </a:r>
                    </a:p>
                    <a:p>
                      <a:endParaRPr lang="en-GB" dirty="0"/>
                    </a:p>
                  </a:txBody>
                  <a:tcPr/>
                </a:tc>
              </a:tr>
            </a:tbl>
          </a:graphicData>
        </a:graphic>
      </p:graphicFrame>
      <p:sp>
        <p:nvSpPr>
          <p:cNvPr id="3" name="Oval 2"/>
          <p:cNvSpPr/>
          <p:nvPr/>
        </p:nvSpPr>
        <p:spPr>
          <a:xfrm>
            <a:off x="1893194" y="3992451"/>
            <a:ext cx="2755006" cy="489397"/>
          </a:xfrm>
          <a:prstGeom prst="ellipse">
            <a:avLst/>
          </a:prstGeom>
          <a:solidFill>
            <a:srgbClr val="FF0000">
              <a:alpha val="18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28715361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674744" y="365125"/>
            <a:ext cx="9029700" cy="1012913"/>
          </a:xfrm>
        </p:spPr>
        <p:txBody>
          <a:bodyPr>
            <a:normAutofit/>
          </a:bodyPr>
          <a:lstStyle/>
          <a:p>
            <a:r>
              <a:rPr lang="de-DE" b="1" dirty="0" smtClean="0"/>
              <a:t>Example (Square)</a:t>
            </a:r>
            <a:endParaRPr lang="en-US" b="1" dirty="0"/>
          </a:p>
        </p:txBody>
      </p:sp>
      <p:graphicFrame>
        <p:nvGraphicFramePr>
          <p:cNvPr id="8" name="Table 7"/>
          <p:cNvGraphicFramePr>
            <a:graphicFrameLocks noGrp="1"/>
          </p:cNvGraphicFramePr>
          <p:nvPr>
            <p:extLst>
              <p:ext uri="{D42A27DB-BD31-4B8C-83A1-F6EECF244321}">
                <p14:modId xmlns:p14="http://schemas.microsoft.com/office/powerpoint/2010/main" xmlns="" val="117511947"/>
              </p:ext>
            </p:extLst>
          </p:nvPr>
        </p:nvGraphicFramePr>
        <p:xfrm>
          <a:off x="1489214" y="1631950"/>
          <a:ext cx="8128000" cy="47244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sz="2800" dirty="0" smtClean="0"/>
                        <a:t>Code</a:t>
                      </a:r>
                      <a:endParaRPr lang="en-GB" sz="2800" dirty="0"/>
                    </a:p>
                  </a:txBody>
                  <a:tcPr/>
                </a:tc>
                <a:tc>
                  <a:txBody>
                    <a:bodyPr/>
                    <a:lstStyle/>
                    <a:p>
                      <a:r>
                        <a:rPr lang="en-US" sz="2800" dirty="0" smtClean="0"/>
                        <a:t>Result</a:t>
                      </a:r>
                      <a:endParaRPr lang="en-GB" sz="2800"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&lt;h2&gt;Unordered List with Square Bullets&lt;/h2&gt;</a:t>
                      </a:r>
                    </a:p>
                    <a:p>
                      <a:endParaRPr lang="en-GB" dirty="0" smtClean="0"/>
                    </a:p>
                    <a:p>
                      <a:r>
                        <a:rPr lang="en-GB" dirty="0" smtClean="0"/>
                        <a:t>&lt;</a:t>
                      </a:r>
                      <a:r>
                        <a:rPr lang="en-GB" dirty="0" err="1" smtClean="0"/>
                        <a:t>ul</a:t>
                      </a:r>
                      <a:r>
                        <a:rPr lang="en-GB" dirty="0" smtClean="0"/>
                        <a:t> style="</a:t>
                      </a:r>
                      <a:r>
                        <a:rPr lang="en-GB" dirty="0" err="1" smtClean="0"/>
                        <a:t>list-style-type:square</a:t>
                      </a:r>
                      <a:r>
                        <a:rPr lang="en-GB" dirty="0" smtClean="0"/>
                        <a:t>"&gt;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ul</a:t>
                      </a:r>
                      <a:r>
                        <a:rPr lang="en-GB" dirty="0" smtClean="0"/>
                        <a:t>&gt;</a:t>
                      </a:r>
                    </a:p>
                    <a:p>
                      <a:endParaRPr lang="en-GB" dirty="0" smtClean="0"/>
                    </a:p>
                    <a:p>
                      <a:r>
                        <a:rPr lang="en-GB" dirty="0" smtClean="0"/>
                        <a:t>&lt;/body&gt;</a:t>
                      </a:r>
                    </a:p>
                    <a:p>
                      <a:r>
                        <a:rPr lang="en-GB" dirty="0" smtClean="0"/>
                        <a:t>&lt;/html&gt;</a:t>
                      </a:r>
                      <a:endParaRPr lang="en-GB" dirty="0"/>
                    </a:p>
                  </a:txBody>
                  <a:tcPr/>
                </a:tc>
                <a:tc>
                  <a:txBody>
                    <a:bodyPr/>
                    <a:lstStyle/>
                    <a:p>
                      <a:r>
                        <a:rPr lang="en-GB" sz="2000" b="1" i="0" kern="1200" dirty="0" smtClean="0">
                          <a:solidFill>
                            <a:schemeClr val="dk1"/>
                          </a:solidFill>
                          <a:effectLst/>
                          <a:latin typeface="+mn-lt"/>
                          <a:ea typeface="+mn-ea"/>
                          <a:cs typeface="+mn-cs"/>
                        </a:rPr>
                        <a:t>Unordered List with Disc Bullets</a:t>
                      </a:r>
                    </a:p>
                    <a:p>
                      <a:pPr marL="342900" indent="-342900">
                        <a:buFont typeface="Wingdings" panose="05000000000000000000" pitchFamily="2" charset="2"/>
                        <a:buChar char="§"/>
                      </a:pPr>
                      <a:r>
                        <a:rPr lang="en-GB" sz="2000" b="0" i="0" kern="1200" dirty="0" smtClean="0">
                          <a:solidFill>
                            <a:schemeClr val="dk1"/>
                          </a:solidFill>
                          <a:effectLst/>
                          <a:latin typeface="+mn-lt"/>
                          <a:ea typeface="+mn-ea"/>
                          <a:cs typeface="+mn-cs"/>
                        </a:rPr>
                        <a:t>Coffee</a:t>
                      </a:r>
                    </a:p>
                    <a:p>
                      <a:pPr marL="342900" indent="-342900">
                        <a:buFont typeface="Wingdings" panose="05000000000000000000" pitchFamily="2" charset="2"/>
                        <a:buChar char="§"/>
                      </a:pPr>
                      <a:r>
                        <a:rPr lang="en-GB" sz="2000" b="0" i="0" kern="1200" dirty="0" smtClean="0">
                          <a:solidFill>
                            <a:schemeClr val="dk1"/>
                          </a:solidFill>
                          <a:effectLst/>
                          <a:latin typeface="+mn-lt"/>
                          <a:ea typeface="+mn-ea"/>
                          <a:cs typeface="+mn-cs"/>
                        </a:rPr>
                        <a:t>Tea</a:t>
                      </a:r>
                    </a:p>
                    <a:p>
                      <a:pPr marL="342900" indent="-342900">
                        <a:buFont typeface="Wingdings" panose="05000000000000000000" pitchFamily="2" charset="2"/>
                        <a:buChar char="§"/>
                      </a:pPr>
                      <a:r>
                        <a:rPr lang="en-GB" sz="2000" b="0" i="0" kern="1200" dirty="0" smtClean="0">
                          <a:solidFill>
                            <a:schemeClr val="dk1"/>
                          </a:solidFill>
                          <a:effectLst/>
                          <a:latin typeface="+mn-lt"/>
                          <a:ea typeface="+mn-ea"/>
                          <a:cs typeface="+mn-cs"/>
                        </a:rPr>
                        <a:t>Milk</a:t>
                      </a:r>
                    </a:p>
                    <a:p>
                      <a:endParaRPr lang="en-GB" dirty="0"/>
                    </a:p>
                  </a:txBody>
                  <a:tcPr/>
                </a:tc>
              </a:tr>
            </a:tbl>
          </a:graphicData>
        </a:graphic>
      </p:graphicFrame>
      <p:sp>
        <p:nvSpPr>
          <p:cNvPr id="5" name="Oval 4"/>
          <p:cNvSpPr/>
          <p:nvPr/>
        </p:nvSpPr>
        <p:spPr>
          <a:xfrm>
            <a:off x="1893194" y="3992451"/>
            <a:ext cx="2755006" cy="489397"/>
          </a:xfrm>
          <a:prstGeom prst="ellipse">
            <a:avLst/>
          </a:prstGeom>
          <a:solidFill>
            <a:srgbClr val="FF0000">
              <a:alpha val="18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11408093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674744" y="365125"/>
            <a:ext cx="9029700" cy="1012913"/>
          </a:xfrm>
        </p:spPr>
        <p:txBody>
          <a:bodyPr>
            <a:normAutofit/>
          </a:bodyPr>
          <a:lstStyle/>
          <a:p>
            <a:r>
              <a:rPr lang="de-DE" b="1" dirty="0" smtClean="0"/>
              <a:t>Example (None)</a:t>
            </a:r>
            <a:endParaRPr lang="en-US" b="1" dirty="0"/>
          </a:p>
        </p:txBody>
      </p:sp>
      <p:graphicFrame>
        <p:nvGraphicFramePr>
          <p:cNvPr id="8" name="Table 7"/>
          <p:cNvGraphicFramePr>
            <a:graphicFrameLocks noGrp="1"/>
          </p:cNvGraphicFramePr>
          <p:nvPr>
            <p:extLst>
              <p:ext uri="{D42A27DB-BD31-4B8C-83A1-F6EECF244321}">
                <p14:modId xmlns:p14="http://schemas.microsoft.com/office/powerpoint/2010/main" xmlns="" val="1833354515"/>
              </p:ext>
            </p:extLst>
          </p:nvPr>
        </p:nvGraphicFramePr>
        <p:xfrm>
          <a:off x="1489214" y="1631950"/>
          <a:ext cx="8128000" cy="482092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sz="2800" dirty="0" smtClean="0"/>
                        <a:t>Code</a:t>
                      </a:r>
                      <a:endParaRPr lang="en-GB" sz="2800" dirty="0"/>
                    </a:p>
                  </a:txBody>
                  <a:tcPr/>
                </a:tc>
                <a:tc>
                  <a:txBody>
                    <a:bodyPr/>
                    <a:lstStyle/>
                    <a:p>
                      <a:r>
                        <a:rPr lang="en-US" sz="2800" dirty="0" smtClean="0"/>
                        <a:t>Result</a:t>
                      </a:r>
                      <a:endParaRPr lang="en-GB" sz="2800"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&lt;h2&gt;Unordered List without Bullets&lt;/h2&gt;</a:t>
                      </a:r>
                    </a:p>
                    <a:p>
                      <a:endParaRPr lang="en-GB" dirty="0" smtClean="0"/>
                    </a:p>
                    <a:p>
                      <a:r>
                        <a:rPr lang="en-GB" dirty="0" smtClean="0"/>
                        <a:t>&lt;</a:t>
                      </a:r>
                      <a:r>
                        <a:rPr lang="en-GB" dirty="0" err="1" smtClean="0"/>
                        <a:t>ul</a:t>
                      </a:r>
                      <a:r>
                        <a:rPr lang="en-GB" dirty="0" smtClean="0"/>
                        <a:t> style="</a:t>
                      </a:r>
                      <a:r>
                        <a:rPr lang="en-GB" dirty="0" err="1" smtClean="0"/>
                        <a:t>list-style-type:none</a:t>
                      </a:r>
                      <a:r>
                        <a:rPr lang="en-GB" dirty="0" smtClean="0"/>
                        <a:t>"&gt;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ul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2000" b="1" i="0" kern="1200" dirty="0" smtClean="0">
                          <a:solidFill>
                            <a:schemeClr val="dk1"/>
                          </a:solidFill>
                          <a:effectLst/>
                          <a:latin typeface="+mn-lt"/>
                          <a:ea typeface="+mn-ea"/>
                          <a:cs typeface="+mn-cs"/>
                        </a:rPr>
                        <a:t>Unordered List with Disc Bullets</a:t>
                      </a:r>
                    </a:p>
                    <a:p>
                      <a:pPr marL="0" indent="0">
                        <a:buFont typeface="Wingdings" panose="05000000000000000000" pitchFamily="2" charset="2"/>
                        <a:buNone/>
                      </a:pPr>
                      <a:r>
                        <a:rPr lang="en-GB" sz="2000" b="0" i="0" kern="1200" dirty="0" smtClean="0">
                          <a:solidFill>
                            <a:schemeClr val="dk1"/>
                          </a:solidFill>
                          <a:effectLst/>
                          <a:latin typeface="+mn-lt"/>
                          <a:ea typeface="+mn-ea"/>
                          <a:cs typeface="+mn-cs"/>
                        </a:rPr>
                        <a:t>    Coffee</a:t>
                      </a:r>
                    </a:p>
                    <a:p>
                      <a:pPr marL="0" indent="0">
                        <a:buFont typeface="Wingdings" panose="05000000000000000000" pitchFamily="2" charset="2"/>
                        <a:buNone/>
                      </a:pPr>
                      <a:r>
                        <a:rPr lang="en-GB" sz="2000" b="0" i="0" kern="1200" dirty="0" smtClean="0">
                          <a:solidFill>
                            <a:schemeClr val="dk1"/>
                          </a:solidFill>
                          <a:effectLst/>
                          <a:latin typeface="+mn-lt"/>
                          <a:ea typeface="+mn-ea"/>
                          <a:cs typeface="+mn-cs"/>
                        </a:rPr>
                        <a:t>     Tea</a:t>
                      </a:r>
                    </a:p>
                    <a:p>
                      <a:pPr marL="0" indent="0">
                        <a:buFont typeface="Wingdings" panose="05000000000000000000" pitchFamily="2" charset="2"/>
                        <a:buNone/>
                      </a:pPr>
                      <a:r>
                        <a:rPr lang="en-GB" sz="2000" b="0" i="0" kern="1200" dirty="0" smtClean="0">
                          <a:solidFill>
                            <a:schemeClr val="dk1"/>
                          </a:solidFill>
                          <a:effectLst/>
                          <a:latin typeface="+mn-lt"/>
                          <a:ea typeface="+mn-ea"/>
                          <a:cs typeface="+mn-cs"/>
                        </a:rPr>
                        <a:t>     Milk</a:t>
                      </a:r>
                    </a:p>
                    <a:p>
                      <a:endParaRPr lang="en-GB" dirty="0"/>
                    </a:p>
                  </a:txBody>
                  <a:tcPr/>
                </a:tc>
              </a:tr>
              <a:tr h="370840">
                <a:tc>
                  <a:txBody>
                    <a:bodyPr/>
                    <a:lstStyle/>
                    <a:p>
                      <a:endParaRPr lang="en-GB" dirty="0"/>
                    </a:p>
                  </a:txBody>
                  <a:tcPr/>
                </a:tc>
                <a:tc>
                  <a:txBody>
                    <a:bodyPr/>
                    <a:lstStyle/>
                    <a:p>
                      <a:endParaRPr lang="en-GB" dirty="0"/>
                    </a:p>
                  </a:txBody>
                  <a:tcPr/>
                </a:tc>
              </a:tr>
            </a:tbl>
          </a:graphicData>
        </a:graphic>
      </p:graphicFrame>
      <p:sp>
        <p:nvSpPr>
          <p:cNvPr id="5" name="Oval 4"/>
          <p:cNvSpPr/>
          <p:nvPr/>
        </p:nvSpPr>
        <p:spPr>
          <a:xfrm>
            <a:off x="1893194" y="3734874"/>
            <a:ext cx="2755006" cy="489397"/>
          </a:xfrm>
          <a:prstGeom prst="ellipse">
            <a:avLst/>
          </a:prstGeom>
          <a:solidFill>
            <a:srgbClr val="FF0000">
              <a:alpha val="18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12570439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562100" y="236337"/>
            <a:ext cx="9029700" cy="637169"/>
          </a:xfrm>
        </p:spPr>
        <p:txBody>
          <a:bodyPr>
            <a:normAutofit fontScale="90000"/>
          </a:bodyPr>
          <a:lstStyle/>
          <a:p>
            <a:pPr algn="ctr"/>
            <a:r>
              <a:rPr lang="en-GB" b="1" dirty="0">
                <a:solidFill>
                  <a:srgbClr val="0070C0"/>
                </a:solidFill>
              </a:rPr>
              <a:t>The Type Attribute</a:t>
            </a:r>
          </a:p>
        </p:txBody>
      </p:sp>
      <p:graphicFrame>
        <p:nvGraphicFramePr>
          <p:cNvPr id="5" name="Table 4"/>
          <p:cNvGraphicFramePr>
            <a:graphicFrameLocks noGrp="1"/>
          </p:cNvGraphicFramePr>
          <p:nvPr>
            <p:extLst>
              <p:ext uri="{D42A27DB-BD31-4B8C-83A1-F6EECF244321}">
                <p14:modId xmlns:p14="http://schemas.microsoft.com/office/powerpoint/2010/main" xmlns="" val="3911127879"/>
              </p:ext>
            </p:extLst>
          </p:nvPr>
        </p:nvGraphicFramePr>
        <p:xfrm>
          <a:off x="1676132" y="1764878"/>
          <a:ext cx="8610600" cy="3931920"/>
        </p:xfrm>
        <a:graphic>
          <a:graphicData uri="http://schemas.openxmlformats.org/drawingml/2006/table">
            <a:tbl>
              <a:tblPr/>
              <a:tblGrid>
                <a:gridCol w="4305300"/>
                <a:gridCol w="4305300"/>
              </a:tblGrid>
              <a:tr h="0">
                <a:tc>
                  <a:txBody>
                    <a:bodyPr/>
                    <a:lstStyle/>
                    <a:p>
                      <a:pPr fontAlgn="t"/>
                      <a:r>
                        <a:rPr lang="en-GB" b="1" u="sng">
                          <a:effectLst/>
                        </a:rPr>
                        <a:t>Type</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GB" b="1" u="sng" dirty="0">
                          <a:effectLst/>
                        </a:rPr>
                        <a:t>Description</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0">
                <a:tc>
                  <a:txBody>
                    <a:bodyPr/>
                    <a:lstStyle/>
                    <a:p>
                      <a:pPr fontAlgn="t"/>
                      <a:r>
                        <a:rPr lang="en-GB">
                          <a:effectLst/>
                        </a:rPr>
                        <a:t>type="1"</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fontAlgn="t"/>
                      <a:r>
                        <a:rPr lang="en-GB">
                          <a:effectLst/>
                        </a:rPr>
                        <a:t>The list items will be numbered with numbers (default)</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r h="0">
                <a:tc>
                  <a:txBody>
                    <a:bodyPr/>
                    <a:lstStyle/>
                    <a:p>
                      <a:pPr fontAlgn="t"/>
                      <a:r>
                        <a:rPr lang="en-GB">
                          <a:effectLst/>
                        </a:rPr>
                        <a:t>type="A"</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GB">
                          <a:effectLst/>
                        </a:rPr>
                        <a:t>The list items will be numbered with uppercase letters</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0">
                <a:tc>
                  <a:txBody>
                    <a:bodyPr/>
                    <a:lstStyle/>
                    <a:p>
                      <a:pPr fontAlgn="t"/>
                      <a:r>
                        <a:rPr lang="en-GB">
                          <a:effectLst/>
                        </a:rPr>
                        <a:t>type="a"</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fontAlgn="t"/>
                      <a:r>
                        <a:rPr lang="en-GB">
                          <a:effectLst/>
                        </a:rPr>
                        <a:t>The list items will be numbered with lowercase letters</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r h="0">
                <a:tc>
                  <a:txBody>
                    <a:bodyPr/>
                    <a:lstStyle/>
                    <a:p>
                      <a:pPr fontAlgn="t"/>
                      <a:r>
                        <a:rPr lang="en-GB">
                          <a:effectLst/>
                        </a:rPr>
                        <a:t>type="I"</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GB">
                          <a:effectLst/>
                        </a:rPr>
                        <a:t>The list items will be numbered with uppercase roman numbers</a:t>
                      </a:r>
                    </a:p>
                  </a:txBody>
                  <a:tcPr marL="76200" marR="76200" marT="76200" marB="762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0">
                <a:tc>
                  <a:txBody>
                    <a:bodyPr/>
                    <a:lstStyle/>
                    <a:p>
                      <a:pPr fontAlgn="t"/>
                      <a:r>
                        <a:rPr lang="en-GB">
                          <a:effectLst/>
                        </a:rPr>
                        <a:t>type="i"</a:t>
                      </a:r>
                    </a:p>
                  </a:txBody>
                  <a:tcPr marL="76200" marR="76200" marT="76200" marB="76200">
                    <a:lnL>
                      <a:noFill/>
                    </a:lnL>
                    <a:lnR>
                      <a:noFill/>
                    </a:lnR>
                    <a:lnT w="9525" cap="flat" cmpd="sng" algn="ctr">
                      <a:solidFill>
                        <a:srgbClr val="DDDDDD"/>
                      </a:solidFill>
                      <a:prstDash val="solid"/>
                      <a:round/>
                      <a:headEnd type="none" w="med" len="med"/>
                      <a:tailEnd type="none" w="med" len="med"/>
                    </a:lnT>
                    <a:lnB>
                      <a:noFill/>
                    </a:lnB>
                    <a:solidFill>
                      <a:srgbClr val="F1F1F1"/>
                    </a:solidFill>
                  </a:tcPr>
                </a:tc>
                <a:tc>
                  <a:txBody>
                    <a:bodyPr/>
                    <a:lstStyle/>
                    <a:p>
                      <a:pPr fontAlgn="t"/>
                      <a:r>
                        <a:rPr lang="en-GB" dirty="0">
                          <a:effectLst/>
                        </a:rPr>
                        <a:t>The list items will be numbered with lowercase roman numbers</a:t>
                      </a:r>
                    </a:p>
                  </a:txBody>
                  <a:tcPr marL="76200" marR="76200" marT="76200" marB="76200">
                    <a:lnL>
                      <a:noFill/>
                    </a:lnL>
                    <a:lnR>
                      <a:noFill/>
                    </a:lnR>
                    <a:lnT w="9525" cap="flat" cmpd="sng" algn="ctr">
                      <a:solidFill>
                        <a:srgbClr val="DDDDDD"/>
                      </a:solidFill>
                      <a:prstDash val="solid"/>
                      <a:round/>
                      <a:headEnd type="none" w="med" len="med"/>
                      <a:tailEnd type="none" w="med" len="med"/>
                    </a:lnT>
                    <a:lnB>
                      <a:noFill/>
                    </a:lnB>
                    <a:solidFill>
                      <a:srgbClr val="F1F1F1"/>
                    </a:solidFill>
                  </a:tcPr>
                </a:tc>
              </a:tr>
            </a:tbl>
          </a:graphicData>
        </a:graphic>
      </p:graphicFrame>
    </p:spTree>
    <p:extLst>
      <p:ext uri="{BB962C8B-B14F-4D97-AF65-F5344CB8AC3E}">
        <p14:creationId xmlns:p14="http://schemas.microsoft.com/office/powerpoint/2010/main" xmlns="" val="14357494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562100" y="236337"/>
            <a:ext cx="9029700" cy="637169"/>
          </a:xfrm>
        </p:spPr>
        <p:txBody>
          <a:bodyPr>
            <a:normAutofit fontScale="90000"/>
          </a:bodyPr>
          <a:lstStyle/>
          <a:p>
            <a:pPr algn="ctr"/>
            <a:r>
              <a:rPr lang="en-GB" b="1" dirty="0">
                <a:solidFill>
                  <a:srgbClr val="0070C0"/>
                </a:solidFill>
              </a:rPr>
              <a:t>The Type </a:t>
            </a:r>
            <a:r>
              <a:rPr lang="en-GB" b="1" dirty="0" smtClean="0">
                <a:solidFill>
                  <a:srgbClr val="0070C0"/>
                </a:solidFill>
              </a:rPr>
              <a:t>Attribute (Number)</a:t>
            </a:r>
            <a:endParaRPr lang="en-GB" b="1" dirty="0">
              <a:solidFill>
                <a:srgbClr val="0070C0"/>
              </a:solidFill>
            </a:endParaRPr>
          </a:p>
        </p:txBody>
      </p:sp>
      <p:graphicFrame>
        <p:nvGraphicFramePr>
          <p:cNvPr id="3" name="Table 2"/>
          <p:cNvGraphicFramePr>
            <a:graphicFrameLocks noGrp="1"/>
          </p:cNvGraphicFramePr>
          <p:nvPr>
            <p:extLst>
              <p:ext uri="{D42A27DB-BD31-4B8C-83A1-F6EECF244321}">
                <p14:modId xmlns:p14="http://schemas.microsoft.com/office/powerpoint/2010/main" xmlns="" val="3575526832"/>
              </p:ext>
            </p:extLst>
          </p:nvPr>
        </p:nvGraphicFramePr>
        <p:xfrm>
          <a:off x="2147910" y="1865885"/>
          <a:ext cx="8128000" cy="430276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&lt;h2&gt;Ordered List with Numbers&lt;/h2&gt;</a:t>
                      </a:r>
                    </a:p>
                    <a:p>
                      <a:endParaRPr lang="en-GB" dirty="0" smtClean="0"/>
                    </a:p>
                    <a:p>
                      <a:r>
                        <a:rPr lang="en-GB" dirty="0" smtClean="0"/>
                        <a:t>&lt;</a:t>
                      </a:r>
                      <a:r>
                        <a:rPr lang="en-GB" dirty="0" err="1" smtClean="0"/>
                        <a:t>ol</a:t>
                      </a:r>
                      <a:r>
                        <a:rPr lang="en-GB" dirty="0" smtClean="0"/>
                        <a:t> type="1"&gt;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ol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1800" b="1" i="0" kern="1200" dirty="0" smtClean="0">
                          <a:solidFill>
                            <a:schemeClr val="dk1"/>
                          </a:solidFill>
                          <a:effectLst/>
                          <a:latin typeface="+mn-lt"/>
                          <a:ea typeface="+mn-ea"/>
                          <a:cs typeface="+mn-cs"/>
                        </a:rPr>
                        <a:t>Ordered List with Numbers</a:t>
                      </a:r>
                    </a:p>
                    <a:p>
                      <a:pPr marL="342900" indent="-342900">
                        <a:buFont typeface="+mj-lt"/>
                        <a:buAutoNum type="arabicPeriod"/>
                      </a:pPr>
                      <a:r>
                        <a:rPr lang="en-GB" sz="1800" b="0" i="0" kern="1200" dirty="0" smtClean="0">
                          <a:solidFill>
                            <a:schemeClr val="dk1"/>
                          </a:solidFill>
                          <a:effectLst/>
                          <a:latin typeface="+mn-lt"/>
                          <a:ea typeface="+mn-ea"/>
                          <a:cs typeface="+mn-cs"/>
                        </a:rPr>
                        <a:t>Coffee</a:t>
                      </a:r>
                    </a:p>
                    <a:p>
                      <a:pPr marL="342900" indent="-342900">
                        <a:buFont typeface="+mj-lt"/>
                        <a:buAutoNum type="arabicPeriod"/>
                      </a:pPr>
                      <a:r>
                        <a:rPr lang="en-GB" sz="1800" b="0" i="0" kern="1200" dirty="0" smtClean="0">
                          <a:solidFill>
                            <a:schemeClr val="dk1"/>
                          </a:solidFill>
                          <a:effectLst/>
                          <a:latin typeface="+mn-lt"/>
                          <a:ea typeface="+mn-ea"/>
                          <a:cs typeface="+mn-cs"/>
                        </a:rPr>
                        <a:t>Tea</a:t>
                      </a:r>
                    </a:p>
                    <a:p>
                      <a:pPr marL="342900" indent="-342900">
                        <a:buFont typeface="+mj-lt"/>
                        <a:buAutoNum type="arabicPeriod"/>
                      </a:pPr>
                      <a:r>
                        <a:rPr lang="en-GB" sz="1800" b="0" i="0" kern="1200" dirty="0" smtClean="0">
                          <a:solidFill>
                            <a:schemeClr val="dk1"/>
                          </a:solidFill>
                          <a:effectLst/>
                          <a:latin typeface="+mn-lt"/>
                          <a:ea typeface="+mn-ea"/>
                          <a:cs typeface="+mn-cs"/>
                        </a:rPr>
                        <a:t>Milk</a:t>
                      </a:r>
                    </a:p>
                    <a:p>
                      <a:endParaRPr lang="en-GB" dirty="0"/>
                    </a:p>
                  </a:txBody>
                  <a:tcPr/>
                </a:tc>
              </a:tr>
            </a:tbl>
          </a:graphicData>
        </a:graphic>
      </p:graphicFrame>
      <p:sp>
        <p:nvSpPr>
          <p:cNvPr id="6" name="Oval 5"/>
          <p:cNvSpPr/>
          <p:nvPr/>
        </p:nvSpPr>
        <p:spPr>
          <a:xfrm>
            <a:off x="2511381" y="3928057"/>
            <a:ext cx="1004552" cy="321972"/>
          </a:xfrm>
          <a:prstGeom prst="ellipse">
            <a:avLst/>
          </a:prstGeom>
          <a:solidFill>
            <a:srgbClr val="FF0000">
              <a:alpha val="25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6182341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562100" y="236337"/>
            <a:ext cx="9029700" cy="637169"/>
          </a:xfrm>
        </p:spPr>
        <p:txBody>
          <a:bodyPr>
            <a:noAutofit/>
          </a:bodyPr>
          <a:lstStyle/>
          <a:p>
            <a:pPr algn="ctr"/>
            <a:r>
              <a:rPr lang="en-GB" sz="3600" b="1" dirty="0">
                <a:solidFill>
                  <a:srgbClr val="0070C0"/>
                </a:solidFill>
              </a:rPr>
              <a:t>The Type </a:t>
            </a:r>
            <a:r>
              <a:rPr lang="en-GB" sz="3600" b="1" dirty="0" smtClean="0">
                <a:solidFill>
                  <a:srgbClr val="0070C0"/>
                </a:solidFill>
              </a:rPr>
              <a:t>Attribute (Uppercase letters)</a:t>
            </a:r>
            <a:endParaRPr lang="en-GB" sz="3600" b="1" dirty="0">
              <a:solidFill>
                <a:srgbClr val="0070C0"/>
              </a:solidFill>
            </a:endParaRPr>
          </a:p>
        </p:txBody>
      </p:sp>
      <p:graphicFrame>
        <p:nvGraphicFramePr>
          <p:cNvPr id="3" name="Table 2"/>
          <p:cNvGraphicFramePr>
            <a:graphicFrameLocks noGrp="1"/>
          </p:cNvGraphicFramePr>
          <p:nvPr>
            <p:extLst>
              <p:ext uri="{D42A27DB-BD31-4B8C-83A1-F6EECF244321}">
                <p14:modId xmlns:p14="http://schemas.microsoft.com/office/powerpoint/2010/main" xmlns="" val="2346753250"/>
              </p:ext>
            </p:extLst>
          </p:nvPr>
        </p:nvGraphicFramePr>
        <p:xfrm>
          <a:off x="2147910" y="1865885"/>
          <a:ext cx="8128000" cy="430276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&lt;h2&gt;Ordered List with Letters&lt;/h2&gt;</a:t>
                      </a:r>
                    </a:p>
                    <a:p>
                      <a:endParaRPr lang="en-GB" dirty="0" smtClean="0"/>
                    </a:p>
                    <a:p>
                      <a:r>
                        <a:rPr lang="en-GB" dirty="0" smtClean="0"/>
                        <a:t>&lt;</a:t>
                      </a:r>
                      <a:r>
                        <a:rPr lang="en-GB" dirty="0" err="1" smtClean="0"/>
                        <a:t>ol</a:t>
                      </a:r>
                      <a:r>
                        <a:rPr lang="en-GB" dirty="0" smtClean="0"/>
                        <a:t> type="A"&gt;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ol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1800" b="1" i="0" kern="1200" dirty="0" smtClean="0">
                          <a:solidFill>
                            <a:schemeClr val="dk1"/>
                          </a:solidFill>
                          <a:effectLst/>
                          <a:latin typeface="+mn-lt"/>
                          <a:ea typeface="+mn-ea"/>
                          <a:cs typeface="+mn-cs"/>
                        </a:rPr>
                        <a:t>Ordered List with Numbers</a:t>
                      </a:r>
                    </a:p>
                    <a:p>
                      <a:pPr marL="342900" indent="-342900">
                        <a:buFont typeface="+mj-lt"/>
                        <a:buAutoNum type="alphaUcPeriod"/>
                      </a:pPr>
                      <a:r>
                        <a:rPr lang="en-GB" sz="1800" b="0" i="0" kern="1200" dirty="0" smtClean="0">
                          <a:solidFill>
                            <a:schemeClr val="dk1"/>
                          </a:solidFill>
                          <a:effectLst/>
                          <a:latin typeface="+mn-lt"/>
                          <a:ea typeface="+mn-ea"/>
                          <a:cs typeface="+mn-cs"/>
                        </a:rPr>
                        <a:t>Coffee</a:t>
                      </a:r>
                    </a:p>
                    <a:p>
                      <a:pPr marL="342900" indent="-342900">
                        <a:buFont typeface="+mj-lt"/>
                        <a:buAutoNum type="alphaUcPeriod"/>
                      </a:pPr>
                      <a:r>
                        <a:rPr lang="en-GB" sz="1800" b="0" i="0" kern="1200" dirty="0" smtClean="0">
                          <a:solidFill>
                            <a:schemeClr val="dk1"/>
                          </a:solidFill>
                          <a:effectLst/>
                          <a:latin typeface="+mn-lt"/>
                          <a:ea typeface="+mn-ea"/>
                          <a:cs typeface="+mn-cs"/>
                        </a:rPr>
                        <a:t>Tea</a:t>
                      </a:r>
                    </a:p>
                    <a:p>
                      <a:pPr marL="342900" indent="-342900">
                        <a:buFont typeface="+mj-lt"/>
                        <a:buAutoNum type="alphaUcPeriod"/>
                      </a:pPr>
                      <a:r>
                        <a:rPr lang="en-GB" sz="1800" b="0" i="0" kern="1200" dirty="0" smtClean="0">
                          <a:solidFill>
                            <a:schemeClr val="dk1"/>
                          </a:solidFill>
                          <a:effectLst/>
                          <a:latin typeface="+mn-lt"/>
                          <a:ea typeface="+mn-ea"/>
                          <a:cs typeface="+mn-cs"/>
                        </a:rPr>
                        <a:t>Milk</a:t>
                      </a:r>
                    </a:p>
                    <a:p>
                      <a:endParaRPr lang="en-GB" dirty="0"/>
                    </a:p>
                  </a:txBody>
                  <a:tcPr/>
                </a:tc>
              </a:tr>
            </a:tbl>
          </a:graphicData>
        </a:graphic>
      </p:graphicFrame>
      <p:sp>
        <p:nvSpPr>
          <p:cNvPr id="6" name="Oval 5"/>
          <p:cNvSpPr/>
          <p:nvPr/>
        </p:nvSpPr>
        <p:spPr>
          <a:xfrm>
            <a:off x="2511381" y="3928057"/>
            <a:ext cx="1004552" cy="321972"/>
          </a:xfrm>
          <a:prstGeom prst="ellipse">
            <a:avLst/>
          </a:prstGeom>
          <a:solidFill>
            <a:srgbClr val="FF0000">
              <a:alpha val="25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8726868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562100" y="236337"/>
            <a:ext cx="9029700" cy="637169"/>
          </a:xfrm>
        </p:spPr>
        <p:txBody>
          <a:bodyPr>
            <a:noAutofit/>
          </a:bodyPr>
          <a:lstStyle/>
          <a:p>
            <a:pPr algn="ctr"/>
            <a:r>
              <a:rPr lang="en-GB" sz="3600" b="1" dirty="0">
                <a:solidFill>
                  <a:srgbClr val="0070C0"/>
                </a:solidFill>
              </a:rPr>
              <a:t>The Type </a:t>
            </a:r>
            <a:r>
              <a:rPr lang="en-GB" sz="3600" b="1" dirty="0" smtClean="0">
                <a:solidFill>
                  <a:srgbClr val="0070C0"/>
                </a:solidFill>
              </a:rPr>
              <a:t>Attribute (Lowercase letters)</a:t>
            </a:r>
            <a:endParaRPr lang="en-GB" sz="3600" b="1" dirty="0">
              <a:solidFill>
                <a:srgbClr val="0070C0"/>
              </a:solidFill>
            </a:endParaRPr>
          </a:p>
        </p:txBody>
      </p:sp>
      <p:graphicFrame>
        <p:nvGraphicFramePr>
          <p:cNvPr id="3" name="Table 2"/>
          <p:cNvGraphicFramePr>
            <a:graphicFrameLocks noGrp="1"/>
          </p:cNvGraphicFramePr>
          <p:nvPr>
            <p:extLst>
              <p:ext uri="{D42A27DB-BD31-4B8C-83A1-F6EECF244321}">
                <p14:modId xmlns:p14="http://schemas.microsoft.com/office/powerpoint/2010/main" xmlns="" val="1173887639"/>
              </p:ext>
            </p:extLst>
          </p:nvPr>
        </p:nvGraphicFramePr>
        <p:xfrm>
          <a:off x="2147910" y="1865885"/>
          <a:ext cx="8128000" cy="430276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&lt;h2&gt;Ordered List with Letters&lt;/h2&gt;</a:t>
                      </a:r>
                    </a:p>
                    <a:p>
                      <a:endParaRPr lang="en-GB" dirty="0" smtClean="0"/>
                    </a:p>
                    <a:p>
                      <a:r>
                        <a:rPr lang="en-GB" dirty="0" smtClean="0"/>
                        <a:t>&lt;</a:t>
                      </a:r>
                      <a:r>
                        <a:rPr lang="en-GB" dirty="0" err="1" smtClean="0"/>
                        <a:t>ol</a:t>
                      </a:r>
                      <a:r>
                        <a:rPr lang="en-GB" dirty="0" smtClean="0"/>
                        <a:t> type=“a"&gt;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ol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1800" b="1" i="0" kern="1200" dirty="0" smtClean="0">
                          <a:solidFill>
                            <a:schemeClr val="dk1"/>
                          </a:solidFill>
                          <a:effectLst/>
                          <a:latin typeface="+mn-lt"/>
                          <a:ea typeface="+mn-ea"/>
                          <a:cs typeface="+mn-cs"/>
                        </a:rPr>
                        <a:t>Ordered List with Numbers</a:t>
                      </a:r>
                    </a:p>
                    <a:p>
                      <a:pPr marL="342900" indent="-342900">
                        <a:buFont typeface="+mj-lt"/>
                        <a:buAutoNum type="alphaLcPeriod"/>
                      </a:pPr>
                      <a:r>
                        <a:rPr lang="en-GB" sz="1800" b="0" i="0" kern="1200" dirty="0" smtClean="0">
                          <a:solidFill>
                            <a:schemeClr val="dk1"/>
                          </a:solidFill>
                          <a:effectLst/>
                          <a:latin typeface="+mn-lt"/>
                          <a:ea typeface="+mn-ea"/>
                          <a:cs typeface="+mn-cs"/>
                        </a:rPr>
                        <a:t>Coffee</a:t>
                      </a:r>
                    </a:p>
                    <a:p>
                      <a:pPr marL="342900" indent="-342900">
                        <a:buFont typeface="+mj-lt"/>
                        <a:buAutoNum type="alphaLcPeriod"/>
                      </a:pPr>
                      <a:r>
                        <a:rPr lang="en-GB" sz="1800" b="0" i="0" kern="1200" dirty="0" smtClean="0">
                          <a:solidFill>
                            <a:schemeClr val="dk1"/>
                          </a:solidFill>
                          <a:effectLst/>
                          <a:latin typeface="+mn-lt"/>
                          <a:ea typeface="+mn-ea"/>
                          <a:cs typeface="+mn-cs"/>
                        </a:rPr>
                        <a:t>Tea</a:t>
                      </a:r>
                    </a:p>
                    <a:p>
                      <a:pPr marL="342900" indent="-342900">
                        <a:buFont typeface="+mj-lt"/>
                        <a:buAutoNum type="alphaLcPeriod"/>
                      </a:pPr>
                      <a:r>
                        <a:rPr lang="en-GB" sz="1800" b="0" i="0" kern="1200" dirty="0" smtClean="0">
                          <a:solidFill>
                            <a:schemeClr val="dk1"/>
                          </a:solidFill>
                          <a:effectLst/>
                          <a:latin typeface="+mn-lt"/>
                          <a:ea typeface="+mn-ea"/>
                          <a:cs typeface="+mn-cs"/>
                        </a:rPr>
                        <a:t>Milk</a:t>
                      </a:r>
                    </a:p>
                    <a:p>
                      <a:endParaRPr lang="en-GB" dirty="0"/>
                    </a:p>
                  </a:txBody>
                  <a:tcPr/>
                </a:tc>
              </a:tr>
            </a:tbl>
          </a:graphicData>
        </a:graphic>
      </p:graphicFrame>
      <p:sp>
        <p:nvSpPr>
          <p:cNvPr id="6" name="Oval 5"/>
          <p:cNvSpPr/>
          <p:nvPr/>
        </p:nvSpPr>
        <p:spPr>
          <a:xfrm>
            <a:off x="2537139" y="3856279"/>
            <a:ext cx="1004552" cy="321972"/>
          </a:xfrm>
          <a:prstGeom prst="ellipse">
            <a:avLst/>
          </a:prstGeom>
          <a:solidFill>
            <a:srgbClr val="FF0000">
              <a:alpha val="25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26742320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569756" y="349429"/>
            <a:ext cx="11052488" cy="637169"/>
          </a:xfrm>
        </p:spPr>
        <p:txBody>
          <a:bodyPr>
            <a:noAutofit/>
          </a:bodyPr>
          <a:lstStyle/>
          <a:p>
            <a:pPr algn="ctr"/>
            <a:r>
              <a:rPr lang="en-GB" sz="3200" b="1" dirty="0">
                <a:solidFill>
                  <a:srgbClr val="0070C0"/>
                </a:solidFill>
              </a:rPr>
              <a:t>The Type </a:t>
            </a:r>
            <a:r>
              <a:rPr lang="en-GB" sz="3200" b="1" dirty="0" smtClean="0">
                <a:solidFill>
                  <a:srgbClr val="0070C0"/>
                </a:solidFill>
              </a:rPr>
              <a:t>Attribute (</a:t>
            </a:r>
            <a:r>
              <a:rPr lang="en-GB" sz="3200" dirty="0">
                <a:solidFill>
                  <a:srgbClr val="0070C0"/>
                </a:solidFill>
              </a:rPr>
              <a:t>Uppercase Roman </a:t>
            </a:r>
            <a:r>
              <a:rPr lang="en-GB" sz="3200" dirty="0" smtClean="0">
                <a:solidFill>
                  <a:srgbClr val="0070C0"/>
                </a:solidFill>
              </a:rPr>
              <a:t>Numbers</a:t>
            </a:r>
            <a:r>
              <a:rPr lang="en-GB" sz="3200" b="1" dirty="0" smtClean="0">
                <a:solidFill>
                  <a:srgbClr val="0070C0"/>
                </a:solidFill>
              </a:rPr>
              <a:t>)</a:t>
            </a:r>
            <a:endParaRPr lang="en-GB" sz="3200" b="1" dirty="0">
              <a:solidFill>
                <a:srgbClr val="0070C0"/>
              </a:solidFill>
            </a:endParaRPr>
          </a:p>
        </p:txBody>
      </p:sp>
      <p:graphicFrame>
        <p:nvGraphicFramePr>
          <p:cNvPr id="3" name="Table 2"/>
          <p:cNvGraphicFramePr>
            <a:graphicFrameLocks noGrp="1"/>
          </p:cNvGraphicFramePr>
          <p:nvPr>
            <p:extLst>
              <p:ext uri="{D42A27DB-BD31-4B8C-83A1-F6EECF244321}">
                <p14:modId xmlns:p14="http://schemas.microsoft.com/office/powerpoint/2010/main" xmlns="" val="869172375"/>
              </p:ext>
            </p:extLst>
          </p:nvPr>
        </p:nvGraphicFramePr>
        <p:xfrm>
          <a:off x="2147910" y="1865885"/>
          <a:ext cx="8128000" cy="4302760"/>
        </p:xfrm>
        <a:graphic>
          <a:graphicData uri="http://schemas.openxmlformats.org/drawingml/2006/table">
            <a:tbl>
              <a:tblPr firstRow="1" bandRow="1">
                <a:tableStyleId>{5C22544A-7EE6-4342-B048-85BDC9FD1C3A}</a:tableStyleId>
              </a:tblPr>
              <a:tblGrid>
                <a:gridCol w="4458952"/>
                <a:gridCol w="3669048"/>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&lt;h2&gt;Ordered List with Roman</a:t>
                      </a:r>
                      <a:r>
                        <a:rPr lang="en-GB" baseline="0" dirty="0" smtClean="0"/>
                        <a:t> </a:t>
                      </a:r>
                      <a:r>
                        <a:rPr lang="en-GB" dirty="0" smtClean="0"/>
                        <a:t>Numbers&lt;/h2&gt;</a:t>
                      </a:r>
                    </a:p>
                    <a:p>
                      <a:endParaRPr lang="en-GB" dirty="0" smtClean="0"/>
                    </a:p>
                    <a:p>
                      <a:r>
                        <a:rPr lang="en-GB" dirty="0" smtClean="0"/>
                        <a:t>&lt;</a:t>
                      </a:r>
                      <a:r>
                        <a:rPr lang="en-GB" dirty="0" err="1" smtClean="0"/>
                        <a:t>ol</a:t>
                      </a:r>
                      <a:r>
                        <a:rPr lang="en-GB" dirty="0" smtClean="0"/>
                        <a:t> type=“I"&gt;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ol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1800" b="1" i="0" kern="1200" dirty="0" smtClean="0">
                          <a:solidFill>
                            <a:schemeClr val="dk1"/>
                          </a:solidFill>
                          <a:effectLst/>
                          <a:latin typeface="+mn-lt"/>
                          <a:ea typeface="+mn-ea"/>
                          <a:cs typeface="+mn-cs"/>
                        </a:rPr>
                        <a:t>Ordered List with Numbers</a:t>
                      </a:r>
                    </a:p>
                    <a:p>
                      <a:pPr marL="400050" indent="-400050">
                        <a:buFont typeface="+mj-lt"/>
                        <a:buAutoNum type="romanUcPeriod"/>
                      </a:pPr>
                      <a:r>
                        <a:rPr lang="en-GB" sz="1800" b="0" i="0" kern="1200" dirty="0" smtClean="0">
                          <a:solidFill>
                            <a:schemeClr val="dk1"/>
                          </a:solidFill>
                          <a:effectLst/>
                          <a:latin typeface="+mn-lt"/>
                          <a:ea typeface="+mn-ea"/>
                          <a:cs typeface="+mn-cs"/>
                        </a:rPr>
                        <a:t>Coffee</a:t>
                      </a:r>
                    </a:p>
                    <a:p>
                      <a:pPr marL="400050" indent="-400050">
                        <a:buFont typeface="+mj-lt"/>
                        <a:buAutoNum type="romanUcPeriod"/>
                      </a:pPr>
                      <a:r>
                        <a:rPr lang="en-GB" sz="1800" b="0" i="0" kern="1200" dirty="0" smtClean="0">
                          <a:solidFill>
                            <a:schemeClr val="dk1"/>
                          </a:solidFill>
                          <a:effectLst/>
                          <a:latin typeface="+mn-lt"/>
                          <a:ea typeface="+mn-ea"/>
                          <a:cs typeface="+mn-cs"/>
                        </a:rPr>
                        <a:t>Tea</a:t>
                      </a:r>
                    </a:p>
                    <a:p>
                      <a:pPr marL="400050" indent="-400050">
                        <a:buFont typeface="+mj-lt"/>
                        <a:buAutoNum type="romanUcPeriod"/>
                      </a:pPr>
                      <a:r>
                        <a:rPr lang="en-GB" sz="1800" b="0" i="0" kern="1200" dirty="0" smtClean="0">
                          <a:solidFill>
                            <a:schemeClr val="dk1"/>
                          </a:solidFill>
                          <a:effectLst/>
                          <a:latin typeface="+mn-lt"/>
                          <a:ea typeface="+mn-ea"/>
                          <a:cs typeface="+mn-cs"/>
                        </a:rPr>
                        <a:t>Milk</a:t>
                      </a:r>
                    </a:p>
                    <a:p>
                      <a:endParaRPr lang="en-GB" dirty="0"/>
                    </a:p>
                  </a:txBody>
                  <a:tcPr/>
                </a:tc>
              </a:tr>
            </a:tbl>
          </a:graphicData>
        </a:graphic>
      </p:graphicFrame>
      <p:sp>
        <p:nvSpPr>
          <p:cNvPr id="6" name="Oval 5"/>
          <p:cNvSpPr/>
          <p:nvPr/>
        </p:nvSpPr>
        <p:spPr>
          <a:xfrm>
            <a:off x="2600460" y="4017265"/>
            <a:ext cx="1004552" cy="321972"/>
          </a:xfrm>
          <a:prstGeom prst="ellipse">
            <a:avLst/>
          </a:prstGeom>
          <a:solidFill>
            <a:srgbClr val="FF0000">
              <a:alpha val="25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33023658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381796" y="1519708"/>
            <a:ext cx="9791700" cy="3258354"/>
          </a:xfrm>
        </p:spPr>
        <p:txBody>
          <a:bodyPr>
            <a:normAutofit/>
          </a:bodyPr>
          <a:lstStyle/>
          <a:p>
            <a:pPr marL="0" indent="0">
              <a:spcBef>
                <a:spcPct val="0"/>
              </a:spcBef>
              <a:buNone/>
            </a:pPr>
            <a:r>
              <a:rPr lang="en-US" dirty="0">
                <a:ea typeface="ＭＳ Ｐゴシック" charset="0"/>
                <a:cs typeface="ＭＳ Ｐゴシック" charset="0"/>
              </a:rPr>
              <a:t>Images can be included using </a:t>
            </a:r>
            <a:r>
              <a:rPr lang="en-US" dirty="0">
                <a:latin typeface="Courier New"/>
                <a:ea typeface="ＭＳ Ｐゴシック" charset="0"/>
                <a:cs typeface="Courier New"/>
              </a:rPr>
              <a:t>&lt;</a:t>
            </a:r>
            <a:r>
              <a:rPr lang="en-US" dirty="0" err="1">
                <a:latin typeface="Courier New"/>
                <a:ea typeface="ＭＳ Ｐゴシック" charset="0"/>
                <a:cs typeface="Courier New"/>
              </a:rPr>
              <a:t>img</a:t>
            </a:r>
            <a:r>
              <a:rPr lang="en-US" dirty="0">
                <a:latin typeface="Courier New"/>
                <a:ea typeface="ＭＳ Ｐゴシック" charset="0"/>
                <a:cs typeface="Courier New"/>
              </a:rPr>
              <a:t>  &gt;</a:t>
            </a:r>
          </a:p>
          <a:p>
            <a:pPr marL="0" indent="0">
              <a:spcBef>
                <a:spcPct val="0"/>
              </a:spcBef>
              <a:buNone/>
            </a:pPr>
            <a:endParaRPr lang="en-US" sz="2000" dirty="0">
              <a:solidFill>
                <a:schemeClr val="tx2"/>
              </a:solidFill>
              <a:latin typeface="Courier New"/>
              <a:ea typeface="ＭＳ Ｐゴシック" charset="0"/>
              <a:cs typeface="Courier New"/>
            </a:endParaRPr>
          </a:p>
          <a:p>
            <a:pPr>
              <a:spcBef>
                <a:spcPct val="0"/>
              </a:spcBef>
            </a:pPr>
            <a:r>
              <a:rPr lang="en-US" dirty="0">
                <a:ea typeface="ＭＳ Ｐゴシック" charset="0"/>
              </a:rPr>
              <a:t>by default, browsers can display </a:t>
            </a:r>
            <a:r>
              <a:rPr lang="en-US" dirty="0">
                <a:solidFill>
                  <a:srgbClr val="FF6600"/>
                </a:solidFill>
                <a:ea typeface="ＭＳ Ｐゴシック" charset="0"/>
              </a:rPr>
              <a:t>GIF</a:t>
            </a:r>
            <a:r>
              <a:rPr lang="en-US" dirty="0">
                <a:ea typeface="ＭＳ Ｐゴシック" charset="0"/>
              </a:rPr>
              <a:t> and </a:t>
            </a:r>
            <a:r>
              <a:rPr lang="en-US" dirty="0">
                <a:solidFill>
                  <a:srgbClr val="FF6600"/>
                </a:solidFill>
                <a:ea typeface="ＭＳ Ｐゴシック" charset="0"/>
              </a:rPr>
              <a:t>JPEG</a:t>
            </a:r>
            <a:r>
              <a:rPr lang="en-US" dirty="0">
                <a:ea typeface="ＭＳ Ｐゴシック" charset="0"/>
              </a:rPr>
              <a:t> files, more modern browsers can also typically support </a:t>
            </a:r>
            <a:r>
              <a:rPr lang="en-US" dirty="0">
                <a:solidFill>
                  <a:srgbClr val="FF6600"/>
                </a:solidFill>
                <a:ea typeface="ＭＳ Ｐゴシック" charset="0"/>
              </a:rPr>
              <a:t>PNG</a:t>
            </a:r>
            <a:r>
              <a:rPr lang="en-US" dirty="0">
                <a:solidFill>
                  <a:srgbClr val="FF0033"/>
                </a:solidFill>
                <a:ea typeface="ＭＳ Ｐゴシック" charset="0"/>
              </a:rPr>
              <a:t> </a:t>
            </a:r>
            <a:r>
              <a:rPr lang="en-US" dirty="0">
                <a:ea typeface="ＭＳ Ｐゴシック" charset="0"/>
              </a:rPr>
              <a:t>files and </a:t>
            </a:r>
            <a:r>
              <a:rPr lang="en-US" dirty="0">
                <a:solidFill>
                  <a:srgbClr val="FF6600"/>
                </a:solidFill>
                <a:ea typeface="ＭＳ Ｐゴシック" charset="0"/>
              </a:rPr>
              <a:t>SVG</a:t>
            </a:r>
            <a:r>
              <a:rPr lang="en-US" dirty="0">
                <a:ea typeface="ＭＳ Ｐゴシック" charset="0"/>
              </a:rPr>
              <a:t> graphics (of course, use at your own risk)  </a:t>
            </a:r>
          </a:p>
          <a:p>
            <a:pPr>
              <a:spcBef>
                <a:spcPct val="0"/>
              </a:spcBef>
            </a:pPr>
            <a:r>
              <a:rPr lang="en-US" dirty="0">
                <a:ea typeface="ＭＳ Ｐゴシック" charset="0"/>
              </a:rPr>
              <a:t>other image formats may require plug-in applications for display</a:t>
            </a:r>
          </a:p>
          <a:p>
            <a:pPr marL="517525" lvl="2" indent="0">
              <a:lnSpc>
                <a:spcPct val="70000"/>
              </a:lnSpc>
              <a:spcBef>
                <a:spcPct val="0"/>
              </a:spcBef>
              <a:buNone/>
            </a:pPr>
            <a:endParaRPr lang="en-US" dirty="0">
              <a:latin typeface="Arial Narrow" charset="0"/>
              <a:ea typeface="ＭＳ Ｐゴシック" charset="0"/>
            </a:endParaRPr>
          </a:p>
          <a:p>
            <a:pPr marL="0" indent="0">
              <a:buNone/>
            </a:pPr>
            <a:endParaRPr lang="en-GB" dirty="0"/>
          </a:p>
        </p:txBody>
      </p:sp>
      <p:sp>
        <p:nvSpPr>
          <p:cNvPr id="4" name="Title 3"/>
          <p:cNvSpPr>
            <a:spLocks noGrp="1"/>
          </p:cNvSpPr>
          <p:nvPr>
            <p:ph type="title"/>
          </p:nvPr>
        </p:nvSpPr>
        <p:spPr>
          <a:xfrm>
            <a:off x="2324100" y="365126"/>
            <a:ext cx="9029700" cy="678064"/>
          </a:xfrm>
        </p:spPr>
        <p:txBody>
          <a:bodyPr>
            <a:noAutofit/>
          </a:bodyPr>
          <a:lstStyle/>
          <a:p>
            <a:pPr algn="ctr"/>
            <a:r>
              <a:rPr lang="en-GB" b="1" dirty="0">
                <a:solidFill>
                  <a:srgbClr val="0070C0"/>
                </a:solidFill>
              </a:rPr>
              <a:t>Images</a:t>
            </a:r>
          </a:p>
        </p:txBody>
      </p:sp>
    </p:spTree>
    <p:extLst>
      <p:ext uri="{BB962C8B-B14F-4D97-AF65-F5344CB8AC3E}">
        <p14:creationId xmlns:p14="http://schemas.microsoft.com/office/powerpoint/2010/main" xmlns="" val="17915212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569756" y="349429"/>
            <a:ext cx="11052488" cy="637169"/>
          </a:xfrm>
        </p:spPr>
        <p:txBody>
          <a:bodyPr>
            <a:noAutofit/>
          </a:bodyPr>
          <a:lstStyle/>
          <a:p>
            <a:pPr algn="ctr"/>
            <a:r>
              <a:rPr lang="en-GB" sz="3200" b="1" dirty="0">
                <a:solidFill>
                  <a:srgbClr val="0070C0"/>
                </a:solidFill>
              </a:rPr>
              <a:t>The Type </a:t>
            </a:r>
            <a:r>
              <a:rPr lang="en-GB" sz="3200" b="1" dirty="0" smtClean="0">
                <a:solidFill>
                  <a:srgbClr val="0070C0"/>
                </a:solidFill>
              </a:rPr>
              <a:t>Attribute (</a:t>
            </a:r>
            <a:r>
              <a:rPr lang="en-GB" sz="3200" dirty="0" smtClean="0">
                <a:solidFill>
                  <a:srgbClr val="0070C0"/>
                </a:solidFill>
              </a:rPr>
              <a:t>Lowercase </a:t>
            </a:r>
            <a:r>
              <a:rPr lang="en-GB" sz="3200" dirty="0">
                <a:solidFill>
                  <a:srgbClr val="0070C0"/>
                </a:solidFill>
              </a:rPr>
              <a:t>Roman </a:t>
            </a:r>
            <a:r>
              <a:rPr lang="en-GB" sz="3200" dirty="0" smtClean="0">
                <a:solidFill>
                  <a:srgbClr val="0070C0"/>
                </a:solidFill>
              </a:rPr>
              <a:t>Numbers</a:t>
            </a:r>
            <a:r>
              <a:rPr lang="en-GB" sz="3200" b="1" dirty="0" smtClean="0">
                <a:solidFill>
                  <a:srgbClr val="0070C0"/>
                </a:solidFill>
              </a:rPr>
              <a:t>)</a:t>
            </a:r>
            <a:endParaRPr lang="en-GB" sz="3200" b="1" dirty="0">
              <a:solidFill>
                <a:srgbClr val="0070C0"/>
              </a:solidFill>
            </a:endParaRPr>
          </a:p>
        </p:txBody>
      </p:sp>
      <p:graphicFrame>
        <p:nvGraphicFramePr>
          <p:cNvPr id="3" name="Table 2"/>
          <p:cNvGraphicFramePr>
            <a:graphicFrameLocks noGrp="1"/>
          </p:cNvGraphicFramePr>
          <p:nvPr>
            <p:extLst>
              <p:ext uri="{D42A27DB-BD31-4B8C-83A1-F6EECF244321}">
                <p14:modId xmlns:p14="http://schemas.microsoft.com/office/powerpoint/2010/main" xmlns="" val="1663776731"/>
              </p:ext>
            </p:extLst>
          </p:nvPr>
        </p:nvGraphicFramePr>
        <p:xfrm>
          <a:off x="2147910" y="1865885"/>
          <a:ext cx="8128000" cy="4577080"/>
        </p:xfrm>
        <a:graphic>
          <a:graphicData uri="http://schemas.openxmlformats.org/drawingml/2006/table">
            <a:tbl>
              <a:tblPr firstRow="1" bandRow="1">
                <a:tableStyleId>{5C22544A-7EE6-4342-B048-85BDC9FD1C3A}</a:tableStyleId>
              </a:tblPr>
              <a:tblGrid>
                <a:gridCol w="4458952"/>
                <a:gridCol w="3669048"/>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&lt;h2&gt;Ordered List with Lowercase Roman Numbers&lt;/h2&gt;</a:t>
                      </a:r>
                    </a:p>
                    <a:p>
                      <a:endParaRPr lang="en-GB" dirty="0" smtClean="0"/>
                    </a:p>
                    <a:p>
                      <a:r>
                        <a:rPr lang="en-GB" dirty="0" smtClean="0"/>
                        <a:t>&lt;</a:t>
                      </a:r>
                      <a:r>
                        <a:rPr lang="en-GB" dirty="0" err="1" smtClean="0"/>
                        <a:t>ol</a:t>
                      </a:r>
                      <a:r>
                        <a:rPr lang="en-GB" dirty="0" smtClean="0"/>
                        <a:t> type="</a:t>
                      </a:r>
                      <a:r>
                        <a:rPr lang="en-GB" dirty="0" err="1" smtClean="0"/>
                        <a:t>i</a:t>
                      </a:r>
                      <a:r>
                        <a:rPr lang="en-GB" dirty="0" smtClean="0"/>
                        <a:t>"&gt;</a:t>
                      </a:r>
                    </a:p>
                    <a:p>
                      <a:r>
                        <a:rPr lang="en-GB" dirty="0" smtClean="0"/>
                        <a:t>  &lt;li&gt;Coffee&lt;/li&gt;</a:t>
                      </a:r>
                    </a:p>
                    <a:p>
                      <a:r>
                        <a:rPr lang="en-GB" dirty="0" smtClean="0"/>
                        <a:t>  &lt;li&gt;Tea&lt;/li&gt;</a:t>
                      </a:r>
                    </a:p>
                    <a:p>
                      <a:r>
                        <a:rPr lang="en-GB" dirty="0" smtClean="0"/>
                        <a:t>  &lt;li&gt;Milk&lt;/li&gt;</a:t>
                      </a:r>
                    </a:p>
                    <a:p>
                      <a:r>
                        <a:rPr lang="en-GB" dirty="0" smtClean="0"/>
                        <a:t>&lt;/</a:t>
                      </a:r>
                      <a:r>
                        <a:rPr lang="en-GB" dirty="0" err="1" smtClean="0"/>
                        <a:t>ol</a:t>
                      </a:r>
                      <a:r>
                        <a:rPr lang="en-GB" dirty="0" smtClean="0"/>
                        <a:t>&gt;  </a:t>
                      </a:r>
                    </a:p>
                    <a:p>
                      <a:endParaRPr lang="en-GB" dirty="0" smtClean="0"/>
                    </a:p>
                    <a:p>
                      <a:r>
                        <a:rPr lang="en-GB" dirty="0" smtClean="0"/>
                        <a:t>&lt;/body&gt;</a:t>
                      </a:r>
                    </a:p>
                    <a:p>
                      <a:r>
                        <a:rPr lang="en-GB" dirty="0" smtClean="0"/>
                        <a:t>&lt;/html&gt;</a:t>
                      </a:r>
                      <a:endParaRPr lang="en-GB" dirty="0"/>
                    </a:p>
                  </a:txBody>
                  <a:tcPr/>
                </a:tc>
                <a:tc>
                  <a:txBody>
                    <a:bodyPr/>
                    <a:lstStyle/>
                    <a:p>
                      <a:r>
                        <a:rPr lang="en-GB" sz="1800" b="1" i="0" kern="1200" dirty="0" smtClean="0">
                          <a:solidFill>
                            <a:schemeClr val="dk1"/>
                          </a:solidFill>
                          <a:effectLst/>
                          <a:latin typeface="+mn-lt"/>
                          <a:ea typeface="+mn-ea"/>
                          <a:cs typeface="+mn-cs"/>
                        </a:rPr>
                        <a:t>Ordered List with Numbers</a:t>
                      </a:r>
                    </a:p>
                    <a:p>
                      <a:pPr marL="400050" indent="-400050">
                        <a:buFont typeface="+mj-lt"/>
                        <a:buAutoNum type="romanLcPeriod"/>
                      </a:pPr>
                      <a:r>
                        <a:rPr lang="en-GB" sz="1800" b="0" i="0" kern="1200" dirty="0" smtClean="0">
                          <a:solidFill>
                            <a:schemeClr val="dk1"/>
                          </a:solidFill>
                          <a:effectLst/>
                          <a:latin typeface="+mn-lt"/>
                          <a:ea typeface="+mn-ea"/>
                          <a:cs typeface="+mn-cs"/>
                        </a:rPr>
                        <a:t>Coffee</a:t>
                      </a:r>
                    </a:p>
                    <a:p>
                      <a:pPr marL="400050" indent="-400050">
                        <a:buFont typeface="+mj-lt"/>
                        <a:buAutoNum type="romanLcPeriod"/>
                      </a:pPr>
                      <a:r>
                        <a:rPr lang="en-GB" sz="1800" b="0" i="0" kern="1200" dirty="0" smtClean="0">
                          <a:solidFill>
                            <a:schemeClr val="dk1"/>
                          </a:solidFill>
                          <a:effectLst/>
                          <a:latin typeface="+mn-lt"/>
                          <a:ea typeface="+mn-ea"/>
                          <a:cs typeface="+mn-cs"/>
                        </a:rPr>
                        <a:t>Tea</a:t>
                      </a:r>
                    </a:p>
                    <a:p>
                      <a:pPr marL="400050" indent="-400050">
                        <a:buFont typeface="+mj-lt"/>
                        <a:buAutoNum type="romanLcPeriod"/>
                      </a:pPr>
                      <a:r>
                        <a:rPr lang="en-GB" sz="1800" b="0" i="0" kern="1200" dirty="0" smtClean="0">
                          <a:solidFill>
                            <a:schemeClr val="dk1"/>
                          </a:solidFill>
                          <a:effectLst/>
                          <a:latin typeface="+mn-lt"/>
                          <a:ea typeface="+mn-ea"/>
                          <a:cs typeface="+mn-cs"/>
                        </a:rPr>
                        <a:t>Milk</a:t>
                      </a:r>
                    </a:p>
                    <a:p>
                      <a:endParaRPr lang="en-GB" dirty="0"/>
                    </a:p>
                  </a:txBody>
                  <a:tcPr/>
                </a:tc>
              </a:tr>
            </a:tbl>
          </a:graphicData>
        </a:graphic>
      </p:graphicFrame>
      <p:sp>
        <p:nvSpPr>
          <p:cNvPr id="6" name="Oval 5"/>
          <p:cNvSpPr/>
          <p:nvPr/>
        </p:nvSpPr>
        <p:spPr>
          <a:xfrm>
            <a:off x="2626218" y="4154425"/>
            <a:ext cx="1004552" cy="321972"/>
          </a:xfrm>
          <a:prstGeom prst="ellipse">
            <a:avLst/>
          </a:prstGeom>
          <a:solidFill>
            <a:srgbClr val="FF0000">
              <a:alpha val="25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5839354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963224" y="52282"/>
            <a:ext cx="9029700" cy="816748"/>
          </a:xfrm>
        </p:spPr>
        <p:txBody>
          <a:bodyPr>
            <a:normAutofit/>
          </a:bodyPr>
          <a:lstStyle/>
          <a:p>
            <a:pPr algn="ctr"/>
            <a:r>
              <a:rPr lang="en-GB" b="1" dirty="0">
                <a:solidFill>
                  <a:srgbClr val="0070C0"/>
                </a:solidFill>
              </a:rPr>
              <a:t>Nested HTML Lists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21786004"/>
              </p:ext>
            </p:extLst>
          </p:nvPr>
        </p:nvGraphicFramePr>
        <p:xfrm>
          <a:off x="1459069" y="869030"/>
          <a:ext cx="9791700" cy="5674360"/>
        </p:xfrm>
        <a:graphic>
          <a:graphicData uri="http://schemas.openxmlformats.org/drawingml/2006/table">
            <a:tbl>
              <a:tblPr firstRow="1" bandRow="1">
                <a:tableStyleId>{5C22544A-7EE6-4342-B048-85BDC9FD1C3A}</a:tableStyleId>
              </a:tblPr>
              <a:tblGrid>
                <a:gridCol w="4895850"/>
                <a:gridCol w="4895850"/>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it-IT" dirty="0" smtClean="0"/>
                        <a:t>&lt;!DOCTYPE html&gt;</a:t>
                      </a:r>
                    </a:p>
                    <a:p>
                      <a:r>
                        <a:rPr lang="it-IT" dirty="0" smtClean="0"/>
                        <a:t>&lt;html&gt;</a:t>
                      </a:r>
                    </a:p>
                    <a:p>
                      <a:r>
                        <a:rPr lang="it-IT" dirty="0" smtClean="0"/>
                        <a:t>&lt;body&gt;</a:t>
                      </a:r>
                    </a:p>
                    <a:p>
                      <a:endParaRPr lang="it-IT" dirty="0" smtClean="0"/>
                    </a:p>
                    <a:p>
                      <a:r>
                        <a:rPr lang="it-IT" dirty="0" smtClean="0"/>
                        <a:t>&lt;h2&gt;A Nested List&lt;/h2&gt;</a:t>
                      </a:r>
                    </a:p>
                    <a:p>
                      <a:endParaRPr lang="it-IT" dirty="0" smtClean="0"/>
                    </a:p>
                    <a:p>
                      <a:r>
                        <a:rPr lang="it-IT" dirty="0" smtClean="0"/>
                        <a:t>&lt;ul&gt;</a:t>
                      </a:r>
                    </a:p>
                    <a:p>
                      <a:r>
                        <a:rPr lang="it-IT" dirty="0" smtClean="0"/>
                        <a:t>  &lt;li&gt;Coffee&lt;/li&gt;</a:t>
                      </a:r>
                    </a:p>
                    <a:p>
                      <a:r>
                        <a:rPr lang="it-IT" dirty="0" smtClean="0"/>
                        <a:t>  &lt;li&gt;Tea</a:t>
                      </a:r>
                    </a:p>
                    <a:p>
                      <a:r>
                        <a:rPr lang="it-IT" dirty="0" smtClean="0"/>
                        <a:t>    &lt;ul&gt;</a:t>
                      </a:r>
                    </a:p>
                    <a:p>
                      <a:r>
                        <a:rPr lang="it-IT" dirty="0" smtClean="0"/>
                        <a:t>    &lt;li&gt;Black tea&lt;/li&gt;</a:t>
                      </a:r>
                    </a:p>
                    <a:p>
                      <a:r>
                        <a:rPr lang="it-IT" dirty="0" smtClean="0"/>
                        <a:t>    &lt;li&gt;Green tea&lt;/li&gt;</a:t>
                      </a:r>
                    </a:p>
                    <a:p>
                      <a:r>
                        <a:rPr lang="it-IT" dirty="0" smtClean="0"/>
                        <a:t>    &lt;/ul&gt;</a:t>
                      </a:r>
                    </a:p>
                    <a:p>
                      <a:r>
                        <a:rPr lang="it-IT" dirty="0" smtClean="0"/>
                        <a:t>  &lt;/li&gt;</a:t>
                      </a:r>
                    </a:p>
                    <a:p>
                      <a:r>
                        <a:rPr lang="it-IT" dirty="0" smtClean="0"/>
                        <a:t>  &lt;li&gt;Milk&lt;/li&gt;</a:t>
                      </a:r>
                    </a:p>
                    <a:p>
                      <a:r>
                        <a:rPr lang="it-IT" dirty="0" smtClean="0"/>
                        <a:t>&lt;/ul&gt;</a:t>
                      </a:r>
                    </a:p>
                    <a:p>
                      <a:endParaRPr lang="it-IT" dirty="0" smtClean="0"/>
                    </a:p>
                    <a:p>
                      <a:r>
                        <a:rPr lang="it-IT" dirty="0" smtClean="0"/>
                        <a:t>&lt;/body&gt;</a:t>
                      </a:r>
                    </a:p>
                    <a:p>
                      <a:r>
                        <a:rPr lang="it-IT" dirty="0" smtClean="0"/>
                        <a:t>&lt;/html&gt;</a:t>
                      </a:r>
                      <a:endParaRPr lang="en-GB" dirty="0"/>
                    </a:p>
                  </a:txBody>
                  <a:tcPr/>
                </a:tc>
                <a:tc>
                  <a:txBody>
                    <a:bodyPr/>
                    <a:lstStyle/>
                    <a:p>
                      <a:r>
                        <a:rPr lang="en-GB" sz="2400" b="1" i="0" kern="1200" dirty="0" smtClean="0">
                          <a:solidFill>
                            <a:schemeClr val="dk1"/>
                          </a:solidFill>
                          <a:effectLst/>
                          <a:latin typeface="+mn-lt"/>
                          <a:ea typeface="+mn-ea"/>
                          <a:cs typeface="+mn-cs"/>
                        </a:rPr>
                        <a:t>A Nested List</a:t>
                      </a:r>
                    </a:p>
                    <a:p>
                      <a:pPr marL="285750" indent="-285750">
                        <a:buFont typeface="Arial" panose="020B0604020202020204" pitchFamily="34" charset="0"/>
                        <a:buChar char="•"/>
                      </a:pPr>
                      <a:r>
                        <a:rPr lang="en-GB" sz="2400" b="0" i="0" kern="1200" dirty="0" smtClean="0">
                          <a:solidFill>
                            <a:schemeClr val="dk1"/>
                          </a:solidFill>
                          <a:effectLst/>
                          <a:latin typeface="+mn-lt"/>
                          <a:ea typeface="+mn-ea"/>
                          <a:cs typeface="+mn-cs"/>
                        </a:rPr>
                        <a:t>Coffee</a:t>
                      </a:r>
                    </a:p>
                    <a:p>
                      <a:pPr marL="285750" indent="-285750">
                        <a:buFont typeface="Arial" panose="020B0604020202020204" pitchFamily="34" charset="0"/>
                        <a:buChar char="•"/>
                      </a:pPr>
                      <a:r>
                        <a:rPr lang="en-GB" sz="2400" b="0" i="0" kern="1200" dirty="0" smtClean="0">
                          <a:solidFill>
                            <a:schemeClr val="dk1"/>
                          </a:solidFill>
                          <a:effectLst/>
                          <a:latin typeface="+mn-lt"/>
                          <a:ea typeface="+mn-ea"/>
                          <a:cs typeface="+mn-cs"/>
                        </a:rPr>
                        <a:t>Tea</a:t>
                      </a:r>
                    </a:p>
                    <a:p>
                      <a:pPr marL="742950" lvl="1" indent="-285750">
                        <a:buFont typeface="Courier New" panose="02070309020205020404" pitchFamily="49" charset="0"/>
                        <a:buChar char="o"/>
                      </a:pPr>
                      <a:r>
                        <a:rPr lang="en-GB" sz="2400" b="0" i="0" kern="1200" dirty="0" smtClean="0">
                          <a:solidFill>
                            <a:schemeClr val="dk1"/>
                          </a:solidFill>
                          <a:effectLst/>
                          <a:latin typeface="+mn-lt"/>
                          <a:ea typeface="+mn-ea"/>
                          <a:cs typeface="+mn-cs"/>
                        </a:rPr>
                        <a:t>Black tea</a:t>
                      </a:r>
                    </a:p>
                    <a:p>
                      <a:pPr marL="742950" lvl="1" indent="-285750">
                        <a:buFont typeface="Courier New" panose="02070309020205020404" pitchFamily="49" charset="0"/>
                        <a:buChar char="o"/>
                      </a:pPr>
                      <a:r>
                        <a:rPr lang="en-GB" sz="2400" b="0" i="0" kern="1200" dirty="0" smtClean="0">
                          <a:solidFill>
                            <a:schemeClr val="dk1"/>
                          </a:solidFill>
                          <a:effectLst/>
                          <a:latin typeface="+mn-lt"/>
                          <a:ea typeface="+mn-ea"/>
                          <a:cs typeface="+mn-cs"/>
                        </a:rPr>
                        <a:t>Green tea</a:t>
                      </a:r>
                    </a:p>
                    <a:p>
                      <a:pPr marL="285750" indent="-285750">
                        <a:buFont typeface="Arial" panose="020B0604020202020204" pitchFamily="34" charset="0"/>
                        <a:buChar char="•"/>
                      </a:pPr>
                      <a:r>
                        <a:rPr lang="en-GB" sz="2400" b="0" i="0" kern="1200" dirty="0" smtClean="0">
                          <a:solidFill>
                            <a:schemeClr val="dk1"/>
                          </a:solidFill>
                          <a:effectLst/>
                          <a:latin typeface="+mn-lt"/>
                          <a:ea typeface="+mn-ea"/>
                          <a:cs typeface="+mn-cs"/>
                        </a:rPr>
                        <a:t>Milk</a:t>
                      </a:r>
                    </a:p>
                    <a:p>
                      <a:endParaRPr lang="en-GB" dirty="0"/>
                    </a:p>
                  </a:txBody>
                  <a:tcPr/>
                </a:tc>
              </a:tr>
            </a:tbl>
          </a:graphicData>
        </a:graphic>
      </p:graphicFrame>
    </p:spTree>
    <p:extLst>
      <p:ext uri="{BB962C8B-B14F-4D97-AF65-F5344CB8AC3E}">
        <p14:creationId xmlns:p14="http://schemas.microsoft.com/office/powerpoint/2010/main" xmlns="" val="1738840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963224" y="52282"/>
            <a:ext cx="9029700" cy="816748"/>
          </a:xfrm>
        </p:spPr>
        <p:txBody>
          <a:bodyPr>
            <a:noAutofit/>
          </a:bodyPr>
          <a:lstStyle/>
          <a:p>
            <a:pPr algn="ctr"/>
            <a:r>
              <a:rPr lang="en-GB" sz="4000" b="1" dirty="0" smtClean="0">
                <a:solidFill>
                  <a:srgbClr val="0070C0"/>
                </a:solidFill>
              </a:rPr>
              <a:t>Horizontal Lists</a:t>
            </a:r>
            <a:endParaRPr lang="en-GB" sz="4000" b="1" dirty="0">
              <a:solidFill>
                <a:srgbClr val="0070C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563528314"/>
              </p:ext>
            </p:extLst>
          </p:nvPr>
        </p:nvGraphicFramePr>
        <p:xfrm>
          <a:off x="1459069" y="869030"/>
          <a:ext cx="9791700" cy="6045200"/>
        </p:xfrm>
        <a:graphic>
          <a:graphicData uri="http://schemas.openxmlformats.org/drawingml/2006/table">
            <a:tbl>
              <a:tblPr firstRow="1" bandRow="1">
                <a:tableStyleId>{5C22544A-7EE6-4342-B048-85BDC9FD1C3A}</a:tableStyleId>
              </a:tblPr>
              <a:tblGrid>
                <a:gridCol w="4895850"/>
                <a:gridCol w="4895850"/>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it-IT" dirty="0" smtClean="0"/>
                        <a:t>&lt;!DOCTYPE html&gt;</a:t>
                      </a:r>
                    </a:p>
                    <a:p>
                      <a:r>
                        <a:rPr lang="it-IT" dirty="0" smtClean="0"/>
                        <a:t>&lt;html&gt;</a:t>
                      </a:r>
                    </a:p>
                    <a:p>
                      <a:r>
                        <a:rPr lang="it-IT" dirty="0" smtClean="0"/>
                        <a:t>&lt;head&gt;</a:t>
                      </a:r>
                    </a:p>
                    <a:p>
                      <a:r>
                        <a:rPr lang="it-IT" dirty="0" smtClean="0"/>
                        <a:t>&lt;style&gt;</a:t>
                      </a:r>
                    </a:p>
                    <a:p>
                      <a:r>
                        <a:rPr lang="it-IT" dirty="0" smtClean="0"/>
                        <a:t>ul#menu li {</a:t>
                      </a:r>
                    </a:p>
                    <a:p>
                      <a:r>
                        <a:rPr lang="it-IT" dirty="0" smtClean="0"/>
                        <a:t>    display:inline;</a:t>
                      </a:r>
                    </a:p>
                    <a:p>
                      <a:r>
                        <a:rPr lang="it-IT" dirty="0" smtClean="0"/>
                        <a:t>}</a:t>
                      </a:r>
                    </a:p>
                    <a:p>
                      <a:r>
                        <a:rPr lang="it-IT" dirty="0" smtClean="0"/>
                        <a:t>&lt;/style&gt;</a:t>
                      </a:r>
                    </a:p>
                    <a:p>
                      <a:r>
                        <a:rPr lang="it-IT" dirty="0" smtClean="0"/>
                        <a:t>&lt;/head&gt;</a:t>
                      </a:r>
                    </a:p>
                    <a:p>
                      <a:r>
                        <a:rPr lang="it-IT" dirty="0" smtClean="0"/>
                        <a:t>&lt;body&gt;</a:t>
                      </a:r>
                    </a:p>
                    <a:p>
                      <a:endParaRPr lang="it-IT" dirty="0" smtClean="0"/>
                    </a:p>
                    <a:p>
                      <a:r>
                        <a:rPr lang="it-IT" dirty="0" smtClean="0"/>
                        <a:t>&lt;h2&gt;Horizontal List&lt;/h2&gt;</a:t>
                      </a:r>
                    </a:p>
                    <a:p>
                      <a:r>
                        <a:rPr lang="it-IT" dirty="0" smtClean="0"/>
                        <a:t>&lt;ul id="menu"&gt;</a:t>
                      </a:r>
                    </a:p>
                    <a:p>
                      <a:r>
                        <a:rPr lang="it-IT" dirty="0" smtClean="0"/>
                        <a:t>  &lt;li&gt;HTML&lt;/li&gt;</a:t>
                      </a:r>
                    </a:p>
                    <a:p>
                      <a:r>
                        <a:rPr lang="it-IT" dirty="0" smtClean="0"/>
                        <a:t>  &lt;li&gt;CSS&lt;/li&gt;</a:t>
                      </a:r>
                    </a:p>
                    <a:p>
                      <a:r>
                        <a:rPr lang="it-IT" dirty="0" smtClean="0"/>
                        <a:t>  &lt;li&gt;JavaScript&lt;/li&gt;</a:t>
                      </a:r>
                    </a:p>
                    <a:p>
                      <a:r>
                        <a:rPr lang="it-IT" dirty="0" smtClean="0"/>
                        <a:t>  &lt;li&gt;PHP&lt;/li&gt;</a:t>
                      </a:r>
                    </a:p>
                    <a:p>
                      <a:r>
                        <a:rPr lang="it-IT" dirty="0" smtClean="0"/>
                        <a:t>&lt;/ul&gt;  &lt;/body&gt;</a:t>
                      </a:r>
                    </a:p>
                    <a:p>
                      <a:r>
                        <a:rPr lang="it-IT" dirty="0" smtClean="0"/>
                        <a:t>&lt;/html&gt;</a:t>
                      </a:r>
                      <a:endParaRPr lang="en-GB" dirty="0"/>
                    </a:p>
                  </a:txBody>
                  <a:tcPr/>
                </a:tc>
                <a:tc>
                  <a:txBody>
                    <a:bodyPr/>
                    <a:lstStyle/>
                    <a:p>
                      <a:r>
                        <a:rPr lang="en-GB" sz="2400" b="1" i="0" kern="1200" dirty="0" smtClean="0">
                          <a:solidFill>
                            <a:schemeClr val="dk1"/>
                          </a:solidFill>
                          <a:effectLst/>
                          <a:latin typeface="+mn-lt"/>
                          <a:ea typeface="+mn-ea"/>
                          <a:cs typeface="+mn-cs"/>
                        </a:rPr>
                        <a:t>Horizontal List</a:t>
                      </a:r>
                    </a:p>
                    <a:p>
                      <a:r>
                        <a:rPr lang="en-GB" sz="2400" b="0" i="0" kern="1200" dirty="0" smtClean="0">
                          <a:solidFill>
                            <a:schemeClr val="dk1"/>
                          </a:solidFill>
                          <a:effectLst/>
                          <a:latin typeface="+mn-lt"/>
                          <a:ea typeface="+mn-ea"/>
                          <a:cs typeface="+mn-cs"/>
                        </a:rPr>
                        <a:t>HTML   CSS</a:t>
                      </a:r>
                      <a:r>
                        <a:rPr lang="en-GB" sz="2400" b="0" i="0" kern="1200" baseline="0" dirty="0" smtClean="0">
                          <a:solidFill>
                            <a:schemeClr val="dk1"/>
                          </a:solidFill>
                          <a:effectLst/>
                          <a:latin typeface="+mn-lt"/>
                          <a:ea typeface="+mn-ea"/>
                          <a:cs typeface="+mn-cs"/>
                        </a:rPr>
                        <a:t>   </a:t>
                      </a:r>
                      <a:r>
                        <a:rPr lang="en-GB" sz="2400" b="0" i="0" kern="1200" dirty="0" smtClean="0">
                          <a:solidFill>
                            <a:schemeClr val="dk1"/>
                          </a:solidFill>
                          <a:effectLst/>
                          <a:latin typeface="+mn-lt"/>
                          <a:ea typeface="+mn-ea"/>
                          <a:cs typeface="+mn-cs"/>
                        </a:rPr>
                        <a:t> JavaScript</a:t>
                      </a:r>
                      <a:r>
                        <a:rPr lang="en-GB" sz="2400" b="0" i="0" kern="1200" baseline="0" dirty="0" smtClean="0">
                          <a:solidFill>
                            <a:schemeClr val="dk1"/>
                          </a:solidFill>
                          <a:effectLst/>
                          <a:latin typeface="+mn-lt"/>
                          <a:ea typeface="+mn-ea"/>
                          <a:cs typeface="+mn-cs"/>
                        </a:rPr>
                        <a:t>   </a:t>
                      </a:r>
                      <a:r>
                        <a:rPr lang="en-GB" sz="2400" b="0" i="0" kern="1200" dirty="0" smtClean="0">
                          <a:solidFill>
                            <a:schemeClr val="dk1"/>
                          </a:solidFill>
                          <a:effectLst/>
                          <a:latin typeface="+mn-lt"/>
                          <a:ea typeface="+mn-ea"/>
                          <a:cs typeface="+mn-cs"/>
                        </a:rPr>
                        <a:t>PHP</a:t>
                      </a:r>
                    </a:p>
                    <a:p>
                      <a:endParaRPr lang="en-GB" dirty="0"/>
                    </a:p>
                  </a:txBody>
                  <a:tcPr/>
                </a:tc>
              </a:tr>
              <a:tr h="370840">
                <a:tc>
                  <a:txBody>
                    <a:bodyPr/>
                    <a:lstStyle/>
                    <a:p>
                      <a:endParaRPr lang="en-GB" dirty="0"/>
                    </a:p>
                  </a:txBody>
                  <a:tcPr/>
                </a:tc>
                <a:tc>
                  <a:txBody>
                    <a:bodyPr/>
                    <a:lstStyle/>
                    <a:p>
                      <a:endParaRPr lang="en-GB" dirty="0"/>
                    </a:p>
                  </a:txBody>
                  <a:tcPr/>
                </a:tc>
              </a:tr>
            </a:tbl>
          </a:graphicData>
        </a:graphic>
      </p:graphicFrame>
    </p:spTree>
    <p:extLst>
      <p:ext uri="{BB962C8B-B14F-4D97-AF65-F5344CB8AC3E}">
        <p14:creationId xmlns:p14="http://schemas.microsoft.com/office/powerpoint/2010/main" xmlns="" val="6537464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846831"/>
            <a:ext cx="9791700" cy="1419851"/>
          </a:xfrm>
        </p:spPr>
        <p:txBody>
          <a:bodyPr>
            <a:normAutofit/>
          </a:bodyPr>
          <a:lstStyle/>
          <a:p>
            <a:r>
              <a:rPr lang="en-GB" dirty="0"/>
              <a:t>The HTML </a:t>
            </a:r>
            <a:r>
              <a:rPr lang="en-GB" b="1" dirty="0"/>
              <a:t>&lt;q&gt;</a:t>
            </a:r>
            <a:r>
              <a:rPr lang="en-GB" dirty="0"/>
              <a:t> element defines a short quotation.</a:t>
            </a:r>
          </a:p>
          <a:p>
            <a:r>
              <a:rPr lang="en-GB" dirty="0"/>
              <a:t>Browsers usually insert quotation marks around the &lt;q&gt; element.</a:t>
            </a:r>
          </a:p>
        </p:txBody>
      </p:sp>
      <p:sp>
        <p:nvSpPr>
          <p:cNvPr id="4" name="Title 3"/>
          <p:cNvSpPr>
            <a:spLocks noGrp="1"/>
          </p:cNvSpPr>
          <p:nvPr>
            <p:ph type="title"/>
          </p:nvPr>
        </p:nvSpPr>
        <p:spPr>
          <a:xfrm>
            <a:off x="2324100" y="2259"/>
            <a:ext cx="9029700" cy="690943"/>
          </a:xfrm>
        </p:spPr>
        <p:txBody>
          <a:bodyPr>
            <a:noAutofit/>
          </a:bodyPr>
          <a:lstStyle/>
          <a:p>
            <a:r>
              <a:rPr lang="en-GB" b="1" dirty="0">
                <a:solidFill>
                  <a:srgbClr val="0070C0"/>
                </a:solidFill>
              </a:rPr>
              <a:t>HTML &lt;q&gt; for Short Quotations</a:t>
            </a:r>
          </a:p>
        </p:txBody>
      </p:sp>
      <p:graphicFrame>
        <p:nvGraphicFramePr>
          <p:cNvPr id="5" name="Table 4"/>
          <p:cNvGraphicFramePr>
            <a:graphicFrameLocks noGrp="1"/>
          </p:cNvGraphicFramePr>
          <p:nvPr>
            <p:extLst>
              <p:ext uri="{D42A27DB-BD31-4B8C-83A1-F6EECF244321}">
                <p14:modId xmlns:p14="http://schemas.microsoft.com/office/powerpoint/2010/main" xmlns="" val="2723639059"/>
              </p:ext>
            </p:extLst>
          </p:nvPr>
        </p:nvGraphicFramePr>
        <p:xfrm>
          <a:off x="1658512" y="2266682"/>
          <a:ext cx="9790806" cy="3754120"/>
        </p:xfrm>
        <a:graphic>
          <a:graphicData uri="http://schemas.openxmlformats.org/drawingml/2006/table">
            <a:tbl>
              <a:tblPr firstRow="1" bandRow="1">
                <a:tableStyleId>{5C22544A-7EE6-4342-B048-85BDC9FD1C3A}</a:tableStyleId>
              </a:tblPr>
              <a:tblGrid>
                <a:gridCol w="4895403"/>
                <a:gridCol w="4895403"/>
              </a:tblGrid>
              <a:tr h="370840">
                <a:tc>
                  <a:txBody>
                    <a:bodyPr/>
                    <a:lstStyle/>
                    <a:p>
                      <a:r>
                        <a:rPr lang="en-US" dirty="0" smtClean="0"/>
                        <a:t>Code</a:t>
                      </a:r>
                      <a:endParaRPr lang="en-GB" dirty="0"/>
                    </a:p>
                  </a:txBody>
                  <a:tcPr/>
                </a:tc>
                <a:tc>
                  <a:txBody>
                    <a:bodyPr/>
                    <a:lstStyle/>
                    <a:p>
                      <a:r>
                        <a:rPr lang="en-US" dirty="0" smtClean="0"/>
                        <a:t>Result</a:t>
                      </a:r>
                      <a:endParaRPr lang="en-GB" dirty="0"/>
                    </a:p>
                  </a:txBody>
                  <a:tcPr/>
                </a:tc>
              </a:tr>
              <a:tr h="370840">
                <a:tc>
                  <a:txBody>
                    <a:bodyPr/>
                    <a:lstStyle/>
                    <a:p>
                      <a:r>
                        <a:rPr lang="en-GB" dirty="0" smtClean="0"/>
                        <a:t>&lt;!DOCTYPE html&gt;</a:t>
                      </a:r>
                    </a:p>
                    <a:p>
                      <a:r>
                        <a:rPr lang="en-GB" dirty="0" smtClean="0"/>
                        <a:t>&lt;html&gt;</a:t>
                      </a:r>
                    </a:p>
                    <a:p>
                      <a:r>
                        <a:rPr lang="en-GB" dirty="0" smtClean="0"/>
                        <a:t>&lt;body&gt;</a:t>
                      </a:r>
                    </a:p>
                    <a:p>
                      <a:endParaRPr lang="en-GB" dirty="0" smtClean="0"/>
                    </a:p>
                    <a:p>
                      <a:r>
                        <a:rPr lang="en-GB" dirty="0" smtClean="0"/>
                        <a:t>&lt;p&gt;Browsers usually insert quotation marks around the q element.&lt;/p&gt;</a:t>
                      </a:r>
                    </a:p>
                    <a:p>
                      <a:endParaRPr lang="en-GB" dirty="0" smtClean="0"/>
                    </a:p>
                    <a:p>
                      <a:r>
                        <a:rPr lang="en-GB" dirty="0" smtClean="0"/>
                        <a:t>&lt;p&gt;WWF's goal is to: &lt;q&gt;Build a future where people live in harmony with nature.&lt;/q&gt;&lt;/p&gt;</a:t>
                      </a:r>
                    </a:p>
                    <a:p>
                      <a:endParaRPr lang="en-GB" dirty="0" smtClean="0"/>
                    </a:p>
                    <a:p>
                      <a:r>
                        <a:rPr lang="en-GB" dirty="0" smtClean="0"/>
                        <a:t>&lt;/body&gt;</a:t>
                      </a:r>
                    </a:p>
                    <a:p>
                      <a:r>
                        <a:rPr lang="en-GB" dirty="0" smtClean="0"/>
                        <a:t>&lt;/html&gt;</a:t>
                      </a:r>
                      <a:endParaRPr lang="en-GB" dirty="0"/>
                    </a:p>
                  </a:txBody>
                  <a:tcPr/>
                </a:tc>
                <a:tc>
                  <a:txBody>
                    <a:bodyPr/>
                    <a:lstStyle/>
                    <a:p>
                      <a:r>
                        <a:rPr lang="en-GB" sz="1800" b="0" i="0" kern="1200" dirty="0" smtClean="0">
                          <a:solidFill>
                            <a:schemeClr val="dk1"/>
                          </a:solidFill>
                          <a:effectLst/>
                          <a:latin typeface="+mn-lt"/>
                          <a:ea typeface="+mn-ea"/>
                          <a:cs typeface="+mn-cs"/>
                        </a:rPr>
                        <a:t>Browsers usually insert quotation marks around the q element.</a:t>
                      </a:r>
                    </a:p>
                    <a:p>
                      <a:r>
                        <a:rPr lang="en-GB" sz="1800" b="0" i="0" kern="1200" dirty="0" smtClean="0">
                          <a:solidFill>
                            <a:schemeClr val="dk1"/>
                          </a:solidFill>
                          <a:effectLst/>
                          <a:latin typeface="+mn-lt"/>
                          <a:ea typeface="+mn-ea"/>
                          <a:cs typeface="+mn-cs"/>
                        </a:rPr>
                        <a:t>WWF's goal is to: Build a future where people live in harmony with nature.</a:t>
                      </a:r>
                    </a:p>
                    <a:p>
                      <a:endParaRPr lang="en-GB" dirty="0"/>
                    </a:p>
                  </a:txBody>
                  <a:tcPr/>
                </a:tc>
              </a:tr>
            </a:tbl>
          </a:graphicData>
        </a:graphic>
      </p:graphicFrame>
      <p:sp>
        <p:nvSpPr>
          <p:cNvPr id="6" name="Oval 5"/>
          <p:cNvSpPr/>
          <p:nvPr/>
        </p:nvSpPr>
        <p:spPr>
          <a:xfrm>
            <a:off x="1748664" y="4618619"/>
            <a:ext cx="3850783" cy="1210614"/>
          </a:xfrm>
          <a:prstGeom prst="ellipse">
            <a:avLst/>
          </a:prstGeom>
          <a:solidFill>
            <a:srgbClr val="FF0000">
              <a:alpha val="29000"/>
            </a:srgb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xmlns="" val="26142182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1529412"/>
            <a:ext cx="8844030" cy="4060019"/>
          </a:xfrm>
        </p:spPr>
        <p:txBody>
          <a:bodyPr>
            <a:noAutofit/>
          </a:bodyPr>
          <a:lstStyle/>
          <a:p>
            <a:r>
              <a:rPr lang="en-US" dirty="0"/>
              <a:t>Some characters (symbols) are reserved in HTML5. For example, you cannot use the </a:t>
            </a:r>
            <a:r>
              <a:rPr lang="en-US" dirty="0">
                <a:solidFill>
                  <a:srgbClr val="E46C0A"/>
                </a:solidFill>
              </a:rPr>
              <a:t>&gt; </a:t>
            </a:r>
            <a:r>
              <a:rPr lang="en-US" dirty="0"/>
              <a:t>and </a:t>
            </a:r>
            <a:r>
              <a:rPr lang="en-US" dirty="0">
                <a:solidFill>
                  <a:srgbClr val="E46C0A"/>
                </a:solidFill>
              </a:rPr>
              <a:t>&lt;</a:t>
            </a:r>
            <a:r>
              <a:rPr lang="en-US" dirty="0"/>
              <a:t> signs or the copyright symbol </a:t>
            </a:r>
            <a:r>
              <a:rPr lang="en-US" dirty="0">
                <a:solidFill>
                  <a:srgbClr val="E46C0A"/>
                </a:solidFill>
              </a:rPr>
              <a:t>©</a:t>
            </a:r>
            <a:r>
              <a:rPr lang="en-US" dirty="0"/>
              <a:t> within your text because the browser could mistake them for markup. You need to use the </a:t>
            </a:r>
            <a:r>
              <a:rPr lang="en-US" dirty="0">
                <a:solidFill>
                  <a:srgbClr val="E46C0A"/>
                </a:solidFill>
              </a:rPr>
              <a:t>special characters</a:t>
            </a:r>
            <a:r>
              <a:rPr lang="en-US" dirty="0"/>
              <a:t> sometimes called </a:t>
            </a:r>
            <a:r>
              <a:rPr lang="en-US" dirty="0">
                <a:solidFill>
                  <a:srgbClr val="E46C0A"/>
                </a:solidFill>
              </a:rPr>
              <a:t>Entity characters.</a:t>
            </a:r>
          </a:p>
          <a:p>
            <a:pPr marL="0" indent="0">
              <a:buNone/>
            </a:pPr>
            <a:endParaRPr lang="en-GB" dirty="0"/>
          </a:p>
        </p:txBody>
      </p:sp>
      <p:sp>
        <p:nvSpPr>
          <p:cNvPr id="4" name="Title 3"/>
          <p:cNvSpPr>
            <a:spLocks noGrp="1"/>
          </p:cNvSpPr>
          <p:nvPr>
            <p:ph type="title"/>
          </p:nvPr>
        </p:nvSpPr>
        <p:spPr>
          <a:xfrm>
            <a:off x="2324100" y="2259"/>
            <a:ext cx="9029700" cy="690943"/>
          </a:xfrm>
        </p:spPr>
        <p:txBody>
          <a:bodyPr>
            <a:noAutofit/>
          </a:bodyPr>
          <a:lstStyle/>
          <a:p>
            <a:pPr algn="ctr"/>
            <a:r>
              <a:rPr lang="en-US" b="1" dirty="0">
                <a:solidFill>
                  <a:srgbClr val="0070C0"/>
                </a:solidFill>
              </a:rPr>
              <a:t>Special Characters</a:t>
            </a:r>
            <a:endParaRPr lang="en-GB" b="1" dirty="0">
              <a:solidFill>
                <a:srgbClr val="0070C0"/>
              </a:solidFill>
            </a:endParaRPr>
          </a:p>
        </p:txBody>
      </p:sp>
    </p:spTree>
    <p:extLst>
      <p:ext uri="{BB962C8B-B14F-4D97-AF65-F5344CB8AC3E}">
        <p14:creationId xmlns:p14="http://schemas.microsoft.com/office/powerpoint/2010/main" xmlns="" val="40538389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24100" y="2259"/>
            <a:ext cx="9029700" cy="690943"/>
          </a:xfrm>
        </p:spPr>
        <p:txBody>
          <a:bodyPr>
            <a:noAutofit/>
          </a:bodyPr>
          <a:lstStyle/>
          <a:p>
            <a:pPr algn="ctr"/>
            <a:r>
              <a:rPr lang="en-US" b="1" dirty="0">
                <a:solidFill>
                  <a:srgbClr val="0070C0"/>
                </a:solidFill>
              </a:rPr>
              <a:t>Special Characters</a:t>
            </a:r>
            <a:endParaRPr lang="en-GB" b="1" dirty="0">
              <a:solidFill>
                <a:srgbClr val="0070C0"/>
              </a:solidFill>
            </a:endParaRPr>
          </a:p>
        </p:txBody>
      </p:sp>
      <p:sp>
        <p:nvSpPr>
          <p:cNvPr id="6" name="Rectangle 5"/>
          <p:cNvSpPr/>
          <p:nvPr/>
        </p:nvSpPr>
        <p:spPr>
          <a:xfrm>
            <a:off x="1600200" y="685002"/>
            <a:ext cx="6096000" cy="5853910"/>
          </a:xfrm>
          <a:prstGeom prst="rect">
            <a:avLst/>
          </a:prstGeom>
        </p:spPr>
        <p:txBody>
          <a:bodyPr>
            <a:spAutoFit/>
          </a:bodyPr>
          <a:lstStyle/>
          <a:p>
            <a:pPr>
              <a:lnSpc>
                <a:spcPct val="90000"/>
              </a:lnSpc>
            </a:pPr>
            <a:endParaRPr lang="en-US" dirty="0"/>
          </a:p>
          <a:p>
            <a:pPr>
              <a:lnSpc>
                <a:spcPct val="90000"/>
              </a:lnSpc>
            </a:pPr>
            <a:r>
              <a:rPr lang="en-US" b="1" i="1" dirty="0"/>
              <a:t>Char.	Entity			Meaning</a:t>
            </a:r>
            <a:r>
              <a:rPr lang="en-US" i="1" dirty="0"/>
              <a:t>	</a:t>
            </a:r>
            <a:endParaRPr lang="en-US" dirty="0">
              <a:latin typeface="New York" charset="0"/>
            </a:endParaRPr>
          </a:p>
          <a:p>
            <a:r>
              <a:rPr lang="en-US" sz="1600" dirty="0">
                <a:latin typeface="Courier" charset="0"/>
              </a:rPr>
              <a:t>&amp;		&amp;amp;</a:t>
            </a:r>
            <a:r>
              <a:rPr lang="en-US" dirty="0">
                <a:latin typeface="Courier" charset="0"/>
              </a:rPr>
              <a:t>			</a:t>
            </a:r>
            <a:r>
              <a:rPr lang="en-US" dirty="0"/>
              <a:t>Ampersand</a:t>
            </a:r>
            <a:r>
              <a:rPr lang="en-US" dirty="0">
                <a:latin typeface="Times New Roman" charset="0"/>
              </a:rPr>
              <a:t>	</a:t>
            </a:r>
            <a:endParaRPr lang="en-US" dirty="0">
              <a:latin typeface="New York" charset="0"/>
            </a:endParaRPr>
          </a:p>
          <a:p>
            <a:r>
              <a:rPr lang="en-US" sz="1600" dirty="0">
                <a:latin typeface="Courier" charset="0"/>
              </a:rPr>
              <a:t>&lt;		&amp;</a:t>
            </a:r>
            <a:r>
              <a:rPr lang="en-US" sz="1600" dirty="0" err="1">
                <a:latin typeface="Courier" charset="0"/>
              </a:rPr>
              <a:t>lt</a:t>
            </a:r>
            <a:r>
              <a:rPr lang="en-US" sz="1600" dirty="0">
                <a:latin typeface="Courier" charset="0"/>
              </a:rPr>
              <a:t>;</a:t>
            </a:r>
            <a:r>
              <a:rPr lang="en-US" dirty="0">
                <a:latin typeface="Courier" charset="0"/>
              </a:rPr>
              <a:t>			</a:t>
            </a:r>
            <a:r>
              <a:rPr lang="en-US" dirty="0"/>
              <a:t>Less than</a:t>
            </a:r>
            <a:r>
              <a:rPr lang="en-US" dirty="0">
                <a:latin typeface="Times New Roman" charset="0"/>
              </a:rPr>
              <a:t>	</a:t>
            </a:r>
            <a:endParaRPr lang="en-US" dirty="0">
              <a:latin typeface="New York" charset="0"/>
            </a:endParaRPr>
          </a:p>
          <a:p>
            <a:r>
              <a:rPr lang="en-US" sz="1600" dirty="0">
                <a:latin typeface="Courier" charset="0"/>
              </a:rPr>
              <a:t>&gt;		&amp;</a:t>
            </a:r>
            <a:r>
              <a:rPr lang="en-US" sz="1600" dirty="0" err="1">
                <a:latin typeface="Courier" charset="0"/>
              </a:rPr>
              <a:t>gt</a:t>
            </a:r>
            <a:r>
              <a:rPr lang="en-US" sz="1600" dirty="0">
                <a:latin typeface="Courier" charset="0"/>
              </a:rPr>
              <a:t>;</a:t>
            </a:r>
            <a:r>
              <a:rPr lang="en-US" dirty="0">
                <a:latin typeface="Courier" charset="0"/>
              </a:rPr>
              <a:t>			</a:t>
            </a:r>
            <a:r>
              <a:rPr lang="en-US" dirty="0"/>
              <a:t>Greater than</a:t>
            </a:r>
            <a:r>
              <a:rPr lang="en-US" dirty="0">
                <a:latin typeface="Times New Roman" charset="0"/>
              </a:rPr>
              <a:t>	</a:t>
            </a:r>
            <a:endParaRPr lang="en-US" dirty="0">
              <a:latin typeface="New York" charset="0"/>
            </a:endParaRPr>
          </a:p>
          <a:p>
            <a:r>
              <a:rPr lang="en-US" sz="1600" dirty="0">
                <a:latin typeface="Courier New" charset="0"/>
              </a:rPr>
              <a:t>"</a:t>
            </a:r>
            <a:r>
              <a:rPr lang="en-US" sz="1600" dirty="0">
                <a:latin typeface="Courier" charset="0"/>
              </a:rPr>
              <a:t>		&amp;</a:t>
            </a:r>
            <a:r>
              <a:rPr lang="en-US" sz="1600" dirty="0" err="1">
                <a:latin typeface="Courier" charset="0"/>
              </a:rPr>
              <a:t>quot</a:t>
            </a:r>
            <a:r>
              <a:rPr lang="en-US" sz="1600" dirty="0">
                <a:latin typeface="Courier" charset="0"/>
              </a:rPr>
              <a:t>;</a:t>
            </a:r>
            <a:r>
              <a:rPr lang="en-US" dirty="0">
                <a:latin typeface="Courier" charset="0"/>
              </a:rPr>
              <a:t>			</a:t>
            </a:r>
            <a:r>
              <a:rPr lang="en-US" dirty="0"/>
              <a:t>Double quote</a:t>
            </a:r>
            <a:r>
              <a:rPr lang="en-US" dirty="0">
                <a:latin typeface="Times New Roman" charset="0"/>
              </a:rPr>
              <a:t>	</a:t>
            </a:r>
            <a:endParaRPr lang="en-US" dirty="0">
              <a:latin typeface="New York" charset="0"/>
            </a:endParaRPr>
          </a:p>
          <a:p>
            <a:r>
              <a:rPr lang="en-US" sz="1600" dirty="0">
                <a:latin typeface="Courier New" charset="0"/>
              </a:rPr>
              <a:t>'</a:t>
            </a:r>
            <a:r>
              <a:rPr lang="en-US" sz="1600" dirty="0">
                <a:latin typeface="Courier" charset="0"/>
              </a:rPr>
              <a:t>		&amp;</a:t>
            </a:r>
            <a:r>
              <a:rPr lang="en-US" sz="1600" dirty="0" err="1">
                <a:latin typeface="Courier" charset="0"/>
              </a:rPr>
              <a:t>apos</a:t>
            </a:r>
            <a:r>
              <a:rPr lang="en-US" sz="1600" dirty="0">
                <a:latin typeface="Courier" charset="0"/>
              </a:rPr>
              <a:t>;</a:t>
            </a:r>
            <a:r>
              <a:rPr lang="en-US" dirty="0">
                <a:latin typeface="Courier" charset="0"/>
              </a:rPr>
              <a:t>			</a:t>
            </a:r>
            <a:r>
              <a:rPr lang="en-US" dirty="0"/>
              <a:t>Single quote</a:t>
            </a:r>
            <a:r>
              <a:rPr lang="en-US" dirty="0">
                <a:latin typeface="Times New Roman" charset="0"/>
              </a:rPr>
              <a:t>	</a:t>
            </a:r>
            <a:endParaRPr lang="en-US" dirty="0">
              <a:latin typeface="New York" charset="0"/>
            </a:endParaRPr>
          </a:p>
          <a:p>
            <a:r>
              <a:rPr lang="en-US" sz="1600" dirty="0">
                <a:latin typeface="Courier" charset="0"/>
              </a:rPr>
              <a:t>¼		&amp;frac14;		</a:t>
            </a:r>
            <a:r>
              <a:rPr lang="en-US" dirty="0"/>
              <a:t>One quarter</a:t>
            </a:r>
            <a:r>
              <a:rPr lang="en-US" dirty="0">
                <a:latin typeface="Times New Roman" charset="0"/>
              </a:rPr>
              <a:t>	</a:t>
            </a:r>
            <a:endParaRPr lang="en-US" dirty="0">
              <a:latin typeface="New York" charset="0"/>
            </a:endParaRPr>
          </a:p>
          <a:p>
            <a:r>
              <a:rPr lang="en-US" sz="1600" dirty="0">
                <a:latin typeface="Courier" charset="0"/>
              </a:rPr>
              <a:t>½		&amp;frac12;		</a:t>
            </a:r>
            <a:r>
              <a:rPr lang="en-US" dirty="0"/>
              <a:t>One half</a:t>
            </a:r>
            <a:r>
              <a:rPr lang="en-US" dirty="0">
                <a:latin typeface="Times New Roman" charset="0"/>
              </a:rPr>
              <a:t>	</a:t>
            </a:r>
            <a:endParaRPr lang="en-US" dirty="0">
              <a:latin typeface="New York" charset="0"/>
            </a:endParaRPr>
          </a:p>
          <a:p>
            <a:r>
              <a:rPr lang="en-US" sz="1600" dirty="0">
                <a:latin typeface="Courier" charset="0"/>
              </a:rPr>
              <a:t>¾		&amp;frac34;</a:t>
            </a:r>
            <a:r>
              <a:rPr lang="en-US" dirty="0">
                <a:latin typeface="Courier" charset="0"/>
              </a:rPr>
              <a:t>		</a:t>
            </a:r>
            <a:r>
              <a:rPr lang="en-US" dirty="0"/>
              <a:t>Three quarters</a:t>
            </a:r>
            <a:r>
              <a:rPr lang="en-US" dirty="0">
                <a:latin typeface="Times New Roman" charset="0"/>
              </a:rPr>
              <a:t>	</a:t>
            </a:r>
            <a:endParaRPr lang="en-US" dirty="0">
              <a:latin typeface="New York" charset="0"/>
            </a:endParaRPr>
          </a:p>
          <a:p>
            <a:r>
              <a:rPr lang="en-US" sz="1600" dirty="0">
                <a:latin typeface="Courier" charset="0"/>
                <a:sym typeface="Symbol" charset="0"/>
              </a:rPr>
              <a:t></a:t>
            </a:r>
            <a:r>
              <a:rPr lang="en-US" sz="1600" dirty="0">
                <a:latin typeface="Courier" charset="0"/>
              </a:rPr>
              <a:t>		&amp;</a:t>
            </a:r>
            <a:r>
              <a:rPr lang="en-US" sz="1600" dirty="0" err="1">
                <a:latin typeface="Courier" charset="0"/>
              </a:rPr>
              <a:t>deg</a:t>
            </a:r>
            <a:r>
              <a:rPr lang="en-US" sz="1600" dirty="0">
                <a:latin typeface="Courier" charset="0"/>
              </a:rPr>
              <a:t>;</a:t>
            </a:r>
            <a:r>
              <a:rPr lang="en-US" dirty="0">
                <a:latin typeface="Courier" charset="0"/>
              </a:rPr>
              <a:t>			</a:t>
            </a:r>
            <a:r>
              <a:rPr lang="en-US" dirty="0"/>
              <a:t>Degree</a:t>
            </a:r>
            <a:r>
              <a:rPr lang="en-US" dirty="0">
                <a:latin typeface="Times New Roman" charset="0"/>
              </a:rPr>
              <a:t>	</a:t>
            </a:r>
            <a:endParaRPr lang="en-US" dirty="0">
              <a:latin typeface="New York" charset="0"/>
            </a:endParaRPr>
          </a:p>
          <a:p>
            <a:r>
              <a:rPr lang="en-US" dirty="0"/>
              <a:t>(space)</a:t>
            </a:r>
            <a:r>
              <a:rPr lang="en-US" dirty="0">
                <a:latin typeface="Times New Roman" charset="0"/>
              </a:rPr>
              <a:t>	</a:t>
            </a:r>
            <a:r>
              <a:rPr lang="en-US" sz="1600" dirty="0">
                <a:latin typeface="Courier" charset="0"/>
              </a:rPr>
              <a:t>&amp;</a:t>
            </a:r>
            <a:r>
              <a:rPr lang="en-US" sz="1600" dirty="0" err="1">
                <a:latin typeface="Courier" charset="0"/>
              </a:rPr>
              <a:t>nbsp</a:t>
            </a:r>
            <a:r>
              <a:rPr lang="en-US" sz="1600" dirty="0">
                <a:latin typeface="Courier" charset="0"/>
              </a:rPr>
              <a:t>;</a:t>
            </a:r>
            <a:r>
              <a:rPr lang="en-US" dirty="0">
                <a:latin typeface="Courier" charset="0"/>
              </a:rPr>
              <a:t>			</a:t>
            </a:r>
            <a:r>
              <a:rPr lang="en-US" dirty="0"/>
              <a:t>Non-breaking space</a:t>
            </a:r>
          </a:p>
          <a:p>
            <a:r>
              <a:rPr lang="en-US" sz="1600" dirty="0">
                <a:latin typeface="Courier New" charset="0"/>
                <a:cs typeface="Courier New" charset="0"/>
              </a:rPr>
              <a:t>@</a:t>
            </a:r>
            <a:r>
              <a:rPr lang="en-US" dirty="0"/>
              <a:t>		</a:t>
            </a:r>
            <a:r>
              <a:rPr lang="en-US" sz="1600" dirty="0">
                <a:latin typeface="Courier New" charset="0"/>
                <a:cs typeface="Courier New" charset="0"/>
              </a:rPr>
              <a:t>&amp;copy;</a:t>
            </a:r>
            <a:r>
              <a:rPr lang="en-US" dirty="0"/>
              <a:t>			Copyright</a:t>
            </a:r>
          </a:p>
          <a:p>
            <a:r>
              <a:rPr lang="en-US" sz="1600" dirty="0">
                <a:latin typeface="Courier New" charset="0"/>
                <a:cs typeface="Courier New" charset="0"/>
              </a:rPr>
              <a:t>€</a:t>
            </a:r>
            <a:r>
              <a:rPr lang="en-US" dirty="0"/>
              <a:t>		</a:t>
            </a:r>
            <a:r>
              <a:rPr lang="en-US" sz="1600" dirty="0">
                <a:latin typeface="Courier New" charset="0"/>
                <a:cs typeface="Courier New" charset="0"/>
              </a:rPr>
              <a:t>&amp;euro;</a:t>
            </a:r>
            <a:r>
              <a:rPr lang="en-US" dirty="0"/>
              <a:t>			Euro	</a:t>
            </a:r>
          </a:p>
          <a:p>
            <a:endParaRPr lang="en-GB" dirty="0"/>
          </a:p>
        </p:txBody>
      </p:sp>
    </p:spTree>
    <p:extLst>
      <p:ext uri="{BB962C8B-B14F-4D97-AF65-F5344CB8AC3E}">
        <p14:creationId xmlns:p14="http://schemas.microsoft.com/office/powerpoint/2010/main" xmlns="" val="14445833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pPr marL="0" indent="0">
              <a:buNone/>
            </a:pPr>
            <a:r>
              <a:rPr lang="en-US" dirty="0"/>
              <a:t>An inline element does not start on a new line and only takes up as much width as necessary.</a:t>
            </a:r>
            <a:endParaRPr lang="en-GB" dirty="0"/>
          </a:p>
          <a:p>
            <a:pPr marL="0" indent="0">
              <a:buNone/>
            </a:pPr>
            <a:r>
              <a:rPr lang="en-GB" dirty="0"/>
              <a:t>Some inline tags are:</a:t>
            </a:r>
          </a:p>
          <a:p>
            <a:pPr marL="0" indent="0">
              <a:buNone/>
            </a:pPr>
            <a:r>
              <a:rPr lang="en-GB" dirty="0">
                <a:solidFill>
                  <a:srgbClr val="FF6600"/>
                </a:solidFill>
              </a:rPr>
              <a:t>&lt;</a:t>
            </a:r>
            <a:r>
              <a:rPr lang="en-GB" dirty="0" err="1">
                <a:solidFill>
                  <a:srgbClr val="FF6600"/>
                </a:solidFill>
              </a:rPr>
              <a:t>em</a:t>
            </a:r>
            <a:r>
              <a:rPr lang="en-GB" dirty="0">
                <a:solidFill>
                  <a:srgbClr val="FF6600"/>
                </a:solidFill>
              </a:rPr>
              <a:t>&gt; &lt;strong&gt; &lt;</a:t>
            </a:r>
            <a:r>
              <a:rPr lang="en-GB" dirty="0" err="1">
                <a:solidFill>
                  <a:srgbClr val="FF6600"/>
                </a:solidFill>
              </a:rPr>
              <a:t>dfn</a:t>
            </a:r>
            <a:r>
              <a:rPr lang="en-GB" dirty="0">
                <a:solidFill>
                  <a:srgbClr val="FF6600"/>
                </a:solidFill>
              </a:rPr>
              <a:t>&gt; &lt;code&gt; &lt;</a:t>
            </a:r>
            <a:r>
              <a:rPr lang="en-GB" dirty="0" err="1">
                <a:solidFill>
                  <a:srgbClr val="FF6600"/>
                </a:solidFill>
              </a:rPr>
              <a:t>kbd</a:t>
            </a:r>
            <a:r>
              <a:rPr lang="en-GB" dirty="0">
                <a:solidFill>
                  <a:srgbClr val="FF6600"/>
                </a:solidFill>
              </a:rPr>
              <a:t>&gt; &lt;</a:t>
            </a:r>
            <a:r>
              <a:rPr lang="en-GB" dirty="0" err="1">
                <a:solidFill>
                  <a:srgbClr val="FF6600"/>
                </a:solidFill>
              </a:rPr>
              <a:t>samp</a:t>
            </a:r>
            <a:r>
              <a:rPr lang="en-GB" dirty="0">
                <a:solidFill>
                  <a:srgbClr val="FF6600"/>
                </a:solidFill>
              </a:rPr>
              <a:t>&gt;</a:t>
            </a:r>
          </a:p>
          <a:p>
            <a:pPr marL="0" indent="0">
              <a:buNone/>
            </a:pPr>
            <a:r>
              <a:rPr lang="en-GB" dirty="0">
                <a:solidFill>
                  <a:srgbClr val="FF6600"/>
                </a:solidFill>
              </a:rPr>
              <a:t>&lt;</a:t>
            </a:r>
            <a:r>
              <a:rPr lang="en-GB" dirty="0" err="1">
                <a:solidFill>
                  <a:srgbClr val="FF6600"/>
                </a:solidFill>
              </a:rPr>
              <a:t>var</a:t>
            </a:r>
            <a:r>
              <a:rPr lang="en-GB" dirty="0">
                <a:solidFill>
                  <a:srgbClr val="FF6600"/>
                </a:solidFill>
              </a:rPr>
              <a:t>&gt; &lt;cite&gt; &lt;q&gt; &lt;sub&gt; &lt;sup&gt;</a:t>
            </a:r>
          </a:p>
        </p:txBody>
      </p:sp>
      <p:sp>
        <p:nvSpPr>
          <p:cNvPr id="4" name="Title 3"/>
          <p:cNvSpPr>
            <a:spLocks noGrp="1"/>
          </p:cNvSpPr>
          <p:nvPr>
            <p:ph type="title"/>
          </p:nvPr>
        </p:nvSpPr>
        <p:spPr/>
        <p:txBody>
          <a:bodyPr/>
          <a:lstStyle/>
          <a:p>
            <a:pPr algn="ctr"/>
            <a:r>
              <a:rPr lang="en-GB" b="1" dirty="0">
                <a:solidFill>
                  <a:srgbClr val="0070C0"/>
                </a:solidFill>
              </a:rPr>
              <a:t>Inline Tags</a:t>
            </a:r>
          </a:p>
        </p:txBody>
      </p:sp>
    </p:spTree>
    <p:extLst>
      <p:ext uri="{BB962C8B-B14F-4D97-AF65-F5344CB8AC3E}">
        <p14:creationId xmlns:p14="http://schemas.microsoft.com/office/powerpoint/2010/main" xmlns="" val="13803177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lnSpcReduction="10000"/>
          </a:bodyPr>
          <a:lstStyle/>
          <a:p>
            <a:pPr marL="0" indent="0">
              <a:buNone/>
            </a:pPr>
            <a:r>
              <a:rPr lang="en-GB" dirty="0"/>
              <a:t>In HTML5, there are new (</a:t>
            </a:r>
            <a:r>
              <a:rPr lang="en-GB" dirty="0">
                <a:solidFill>
                  <a:srgbClr val="FF6600"/>
                </a:solidFill>
              </a:rPr>
              <a:t>div</a:t>
            </a:r>
            <a:r>
              <a:rPr lang="en-GB" dirty="0"/>
              <a:t>-like) sectioning tags, e.g.:</a:t>
            </a:r>
          </a:p>
          <a:p>
            <a:pPr marL="0" indent="0">
              <a:buNone/>
            </a:pPr>
            <a:r>
              <a:rPr lang="en-GB" dirty="0">
                <a:solidFill>
                  <a:srgbClr val="FF6600"/>
                </a:solidFill>
              </a:rPr>
              <a:t>&lt;header&gt; &lt;footer&gt; &lt;</a:t>
            </a:r>
            <a:r>
              <a:rPr lang="en-GB" dirty="0" err="1">
                <a:solidFill>
                  <a:srgbClr val="FF6600"/>
                </a:solidFill>
              </a:rPr>
              <a:t>nav</a:t>
            </a:r>
            <a:r>
              <a:rPr lang="en-GB" dirty="0">
                <a:solidFill>
                  <a:srgbClr val="FF6600"/>
                </a:solidFill>
              </a:rPr>
              <a:t>&gt; &lt;main&gt;</a:t>
            </a:r>
          </a:p>
          <a:p>
            <a:pPr marL="0" indent="0">
              <a:buNone/>
            </a:pPr>
            <a:r>
              <a:rPr lang="en-GB" dirty="0">
                <a:solidFill>
                  <a:srgbClr val="FF6600"/>
                </a:solidFill>
              </a:rPr>
              <a:t>&lt;section&gt; &lt;article&gt; &lt;aside&gt; &lt;figure&gt;</a:t>
            </a:r>
          </a:p>
          <a:p>
            <a:pPr marL="0" indent="0">
              <a:buNone/>
            </a:pPr>
            <a:r>
              <a:rPr lang="en-GB" dirty="0"/>
              <a:t>There are new (span-like) phrasing tags, e.g.:</a:t>
            </a:r>
          </a:p>
          <a:p>
            <a:pPr marL="0" indent="0">
              <a:buNone/>
            </a:pPr>
            <a:r>
              <a:rPr lang="en-GB" dirty="0">
                <a:solidFill>
                  <a:srgbClr val="FF6600"/>
                </a:solidFill>
              </a:rPr>
              <a:t>&lt;mark&gt; &lt;time&gt; &lt;command&gt;</a:t>
            </a:r>
          </a:p>
          <a:p>
            <a:pPr marL="0" indent="0">
              <a:buNone/>
            </a:pPr>
            <a:r>
              <a:rPr lang="en-GB" dirty="0"/>
              <a:t>There are new media tags, e.g.:</a:t>
            </a:r>
          </a:p>
          <a:p>
            <a:pPr marL="0" indent="0">
              <a:buNone/>
            </a:pPr>
            <a:r>
              <a:rPr lang="en-GB" dirty="0">
                <a:solidFill>
                  <a:srgbClr val="FF6600"/>
                </a:solidFill>
              </a:rPr>
              <a:t>&lt;video&gt; &lt;audio&gt; &lt;canvas&gt; &lt;</a:t>
            </a:r>
            <a:r>
              <a:rPr lang="en-GB" dirty="0" err="1">
                <a:solidFill>
                  <a:srgbClr val="FF6600"/>
                </a:solidFill>
              </a:rPr>
              <a:t>svg</a:t>
            </a:r>
            <a:r>
              <a:rPr lang="en-GB" dirty="0">
                <a:solidFill>
                  <a:srgbClr val="FF6600"/>
                </a:solidFill>
              </a:rPr>
              <a:t>&gt; &lt;math&gt;</a:t>
            </a:r>
          </a:p>
          <a:p>
            <a:pPr marL="0" indent="0">
              <a:buNone/>
            </a:pPr>
            <a:r>
              <a:rPr lang="en-GB" dirty="0"/>
              <a:t>See the HTML5 differences from HTML4 document:</a:t>
            </a:r>
          </a:p>
          <a:p>
            <a:pPr marL="0" indent="0">
              <a:buNone/>
            </a:pPr>
            <a:r>
              <a:rPr lang="en-GB" dirty="0">
                <a:hlinkClick r:id="rId2"/>
              </a:rPr>
              <a:t>http://www.w3.org/TR/html5-diff/</a:t>
            </a:r>
            <a:r>
              <a:rPr lang="en-GB" dirty="0"/>
              <a:t> </a:t>
            </a:r>
          </a:p>
          <a:p>
            <a:endParaRPr lang="en-GB" dirty="0"/>
          </a:p>
        </p:txBody>
      </p:sp>
      <p:sp>
        <p:nvSpPr>
          <p:cNvPr id="4" name="Title 3"/>
          <p:cNvSpPr>
            <a:spLocks noGrp="1"/>
          </p:cNvSpPr>
          <p:nvPr>
            <p:ph type="title"/>
          </p:nvPr>
        </p:nvSpPr>
        <p:spPr/>
        <p:txBody>
          <a:bodyPr/>
          <a:lstStyle/>
          <a:p>
            <a:r>
              <a:rPr lang="en-US" dirty="0" smtClean="0"/>
              <a:t>New Tags</a:t>
            </a:r>
            <a:endParaRPr lang="en-GB" dirty="0"/>
          </a:p>
        </p:txBody>
      </p:sp>
    </p:spTree>
    <p:extLst>
      <p:ext uri="{BB962C8B-B14F-4D97-AF65-F5344CB8AC3E}">
        <p14:creationId xmlns:p14="http://schemas.microsoft.com/office/powerpoint/2010/main" xmlns="" val="12071613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Title 2"/>
          <p:cNvSpPr>
            <a:spLocks noGrp="1"/>
          </p:cNvSpPr>
          <p:nvPr>
            <p:ph type="title"/>
          </p:nvPr>
        </p:nvSpPr>
        <p:spPr>
          <a:xfrm>
            <a:off x="2118038" y="1756044"/>
            <a:ext cx="9029700" cy="1325563"/>
          </a:xfrm>
        </p:spPr>
        <p:txBody>
          <a:bodyPr>
            <a:noAutofit/>
          </a:bodyPr>
          <a:lstStyle/>
          <a:p>
            <a:pPr algn="ctr"/>
            <a:r>
              <a:rPr lang="en-GB" sz="6000" b="1" dirty="0" smtClean="0"/>
              <a:t>Questions !!</a:t>
            </a:r>
            <a:br>
              <a:rPr lang="en-GB" sz="6000" b="1" dirty="0" smtClean="0"/>
            </a:br>
            <a:r>
              <a:rPr lang="en-GB" sz="6000" b="1" dirty="0" smtClean="0">
                <a:sym typeface="Wingdings" panose="05000000000000000000" pitchFamily="2" charset="2"/>
              </a:rPr>
              <a:t></a:t>
            </a:r>
            <a:endParaRPr lang="en-GB" sz="6000" b="1" dirty="0"/>
          </a:p>
        </p:txBody>
      </p:sp>
    </p:spTree>
    <p:extLst>
      <p:ext uri="{BB962C8B-B14F-4D97-AF65-F5344CB8AC3E}">
        <p14:creationId xmlns:p14="http://schemas.microsoft.com/office/powerpoint/2010/main" xmlns="" val="33052728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407554" y="1790165"/>
            <a:ext cx="9791700" cy="3258354"/>
          </a:xfrm>
        </p:spPr>
        <p:txBody>
          <a:bodyPr>
            <a:normAutofit lnSpcReduction="10000"/>
          </a:bodyPr>
          <a:lstStyle/>
          <a:p>
            <a:r>
              <a:rPr lang="en-US" dirty="0"/>
              <a:t>Use the </a:t>
            </a:r>
            <a:r>
              <a:rPr lang="en-US" dirty="0" err="1">
                <a:solidFill>
                  <a:srgbClr val="E46C0A"/>
                </a:solidFill>
              </a:rPr>
              <a:t>src</a:t>
            </a:r>
            <a:r>
              <a:rPr lang="en-US" dirty="0"/>
              <a:t> attribute to indicate the image location.</a:t>
            </a:r>
          </a:p>
          <a:p>
            <a:r>
              <a:rPr lang="en-US" dirty="0"/>
              <a:t>Include </a:t>
            </a:r>
            <a:r>
              <a:rPr lang="en-US" dirty="0">
                <a:solidFill>
                  <a:srgbClr val="E46C0A"/>
                </a:solidFill>
              </a:rPr>
              <a:t>alt</a:t>
            </a:r>
            <a:r>
              <a:rPr lang="en-US" dirty="0"/>
              <a:t> attribute that describe the image. Alt is short for alternative text.</a:t>
            </a:r>
          </a:p>
          <a:p>
            <a:r>
              <a:rPr lang="en-GB" dirty="0">
                <a:ea typeface="ＭＳ Ｐゴシック" charset="0"/>
                <a:cs typeface="ＭＳ Ｐゴシック" charset="0"/>
              </a:rPr>
              <a:t> </a:t>
            </a:r>
            <a:r>
              <a:rPr lang="en-GB" dirty="0">
                <a:solidFill>
                  <a:srgbClr val="FF6600"/>
                </a:solidFill>
                <a:ea typeface="ＭＳ Ｐゴシック" charset="0"/>
                <a:cs typeface="ＭＳ Ｐゴシック" charset="0"/>
              </a:rPr>
              <a:t>width</a:t>
            </a:r>
            <a:r>
              <a:rPr lang="en-GB" dirty="0">
                <a:ea typeface="ＭＳ Ｐゴシック" charset="0"/>
                <a:cs typeface="ＭＳ Ｐゴシック" charset="0"/>
              </a:rPr>
              <a:t> and/or </a:t>
            </a:r>
            <a:r>
              <a:rPr lang="en-GB" dirty="0">
                <a:solidFill>
                  <a:srgbClr val="FF6600"/>
                </a:solidFill>
                <a:ea typeface="ＭＳ Ｐゴシック" charset="0"/>
                <a:cs typeface="ＭＳ Ｐゴシック" charset="0"/>
              </a:rPr>
              <a:t>height</a:t>
            </a:r>
            <a:r>
              <a:rPr lang="en-GB" dirty="0">
                <a:ea typeface="ＭＳ Ｐゴシック" charset="0"/>
                <a:cs typeface="ＭＳ Ｐゴシック" charset="0"/>
              </a:rPr>
              <a:t>  -  dimensions in pixels  (often only need to specify one of them and the other is automatically scaled to match, where possible pictures should be resized using other programs to save on bandwidth and problems that some (older) browsers might have with resizing images)</a:t>
            </a:r>
          </a:p>
          <a:p>
            <a:endParaRPr lang="en-US" dirty="0"/>
          </a:p>
          <a:p>
            <a:endParaRPr lang="en-GB" dirty="0"/>
          </a:p>
        </p:txBody>
      </p:sp>
      <p:sp>
        <p:nvSpPr>
          <p:cNvPr id="4" name="Title 3"/>
          <p:cNvSpPr>
            <a:spLocks noGrp="1"/>
          </p:cNvSpPr>
          <p:nvPr>
            <p:ph type="title"/>
          </p:nvPr>
        </p:nvSpPr>
        <p:spPr>
          <a:xfrm>
            <a:off x="2324100" y="365126"/>
            <a:ext cx="9029700" cy="678064"/>
          </a:xfrm>
        </p:spPr>
        <p:txBody>
          <a:bodyPr>
            <a:noAutofit/>
          </a:bodyPr>
          <a:lstStyle/>
          <a:p>
            <a:pPr algn="ctr"/>
            <a:r>
              <a:rPr lang="en-GB" b="1" dirty="0">
                <a:solidFill>
                  <a:srgbClr val="0070C0"/>
                </a:solidFill>
              </a:rPr>
              <a:t>Images</a:t>
            </a:r>
          </a:p>
        </p:txBody>
      </p:sp>
    </p:spTree>
    <p:extLst>
      <p:ext uri="{BB962C8B-B14F-4D97-AF65-F5344CB8AC3E}">
        <p14:creationId xmlns:p14="http://schemas.microsoft.com/office/powerpoint/2010/main" xmlns="" val="40413853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407554" y="1790165"/>
            <a:ext cx="9791700" cy="3258354"/>
          </a:xfrm>
        </p:spPr>
        <p:txBody>
          <a:bodyPr>
            <a:normAutofit fontScale="92500" lnSpcReduction="20000"/>
          </a:bodyPr>
          <a:lstStyle/>
          <a:p>
            <a:pPr marL="0" indent="0">
              <a:buNone/>
            </a:pPr>
            <a:r>
              <a:rPr lang="en-US" dirty="0"/>
              <a:t>Example:</a:t>
            </a:r>
          </a:p>
          <a:p>
            <a:pPr marL="0" indent="0">
              <a:buNone/>
            </a:pPr>
            <a:r>
              <a:rPr lang="hr-HR" dirty="0">
                <a:latin typeface="Courier New"/>
                <a:cs typeface="Courier New"/>
              </a:rPr>
              <a:t>&lt;</a:t>
            </a:r>
            <a:r>
              <a:rPr lang="hr-HR" dirty="0">
                <a:solidFill>
                  <a:srgbClr val="E46C0A"/>
                </a:solidFill>
                <a:latin typeface="Courier New"/>
                <a:cs typeface="Courier New"/>
              </a:rPr>
              <a:t>img</a:t>
            </a:r>
            <a:r>
              <a:rPr lang="hr-HR" dirty="0">
                <a:latin typeface="Courier New"/>
                <a:cs typeface="Courier New"/>
              </a:rPr>
              <a:t> </a:t>
            </a:r>
            <a:r>
              <a:rPr lang="hr-HR" dirty="0">
                <a:solidFill>
                  <a:srgbClr val="E46C0A"/>
                </a:solidFill>
                <a:latin typeface="Courier New"/>
                <a:cs typeface="Courier New"/>
              </a:rPr>
              <a:t>src</a:t>
            </a:r>
            <a:r>
              <a:rPr lang="hr-HR" dirty="0">
                <a:latin typeface="Courier New"/>
                <a:cs typeface="Courier New"/>
              </a:rPr>
              <a:t> = ”Smile.jpg”</a:t>
            </a:r>
            <a:r>
              <a:rPr lang="en-US" dirty="0">
                <a:latin typeface="Courier New"/>
                <a:cs typeface="Courier New"/>
              </a:rPr>
              <a:t> </a:t>
            </a:r>
            <a:r>
              <a:rPr lang="en-US" dirty="0">
                <a:solidFill>
                  <a:srgbClr val="E46C0A"/>
                </a:solidFill>
                <a:latin typeface="Courier New"/>
                <a:cs typeface="Courier New"/>
              </a:rPr>
              <a:t>alt</a:t>
            </a:r>
            <a:r>
              <a:rPr lang="en-US" dirty="0">
                <a:latin typeface="Courier New"/>
                <a:cs typeface="Courier New"/>
              </a:rPr>
              <a:t> = "Picture of a happy face” &gt;</a:t>
            </a:r>
          </a:p>
          <a:p>
            <a:pPr marL="0" indent="0">
              <a:buNone/>
            </a:pPr>
            <a:endParaRPr lang="en-US" sz="1600" dirty="0"/>
          </a:p>
          <a:p>
            <a:pPr>
              <a:buFontTx/>
              <a:buChar char="•"/>
            </a:pPr>
            <a:r>
              <a:rPr lang="en-US" sz="1800" dirty="0">
                <a:solidFill>
                  <a:srgbClr val="FF0000"/>
                </a:solidFill>
              </a:rPr>
              <a:t>Make sure your image is in your web site directory folder</a:t>
            </a:r>
          </a:p>
          <a:p>
            <a:pPr marL="0" indent="0">
              <a:buNone/>
            </a:pPr>
            <a:endParaRPr lang="en-US" dirty="0"/>
          </a:p>
          <a:p>
            <a:r>
              <a:rPr lang="en-US" dirty="0"/>
              <a:t>Image as a Link:</a:t>
            </a:r>
          </a:p>
          <a:p>
            <a:pPr marL="0" indent="0">
              <a:buNone/>
            </a:pPr>
            <a:r>
              <a:rPr lang="en-US" dirty="0"/>
              <a:t>&lt;a </a:t>
            </a:r>
            <a:r>
              <a:rPr lang="en-US" dirty="0" err="1"/>
              <a:t>href</a:t>
            </a:r>
            <a:r>
              <a:rPr lang="en-US" dirty="0"/>
              <a:t>="http://www.website.com"&gt;&lt;</a:t>
            </a:r>
            <a:r>
              <a:rPr lang="en-US" dirty="0">
                <a:solidFill>
                  <a:srgbClr val="E46C0A"/>
                </a:solidFill>
              </a:rPr>
              <a:t>img </a:t>
            </a:r>
            <a:r>
              <a:rPr lang="en-US" dirty="0" err="1">
                <a:solidFill>
                  <a:srgbClr val="E46C0A"/>
                </a:solidFill>
              </a:rPr>
              <a:t>src</a:t>
            </a:r>
            <a:r>
              <a:rPr lang="en-US" dirty="0">
                <a:solidFill>
                  <a:srgbClr val="E46C0A"/>
                </a:solidFill>
              </a:rPr>
              <a:t>=”hyperlinkedImage.jpg" </a:t>
            </a:r>
            <a:r>
              <a:rPr lang="en-US" dirty="0"/>
              <a:t>alt=”</a:t>
            </a:r>
            <a:r>
              <a:rPr lang="en-US" dirty="0" err="1"/>
              <a:t>alternitavetext</a:t>
            </a:r>
            <a:r>
              <a:rPr lang="en-US" dirty="0"/>
              <a:t>”&gt; &lt;/a&gt;</a:t>
            </a:r>
          </a:p>
        </p:txBody>
      </p:sp>
      <p:sp>
        <p:nvSpPr>
          <p:cNvPr id="4" name="Title 3"/>
          <p:cNvSpPr>
            <a:spLocks noGrp="1"/>
          </p:cNvSpPr>
          <p:nvPr>
            <p:ph type="title"/>
          </p:nvPr>
        </p:nvSpPr>
        <p:spPr>
          <a:xfrm>
            <a:off x="2324100" y="365126"/>
            <a:ext cx="9029700" cy="678064"/>
          </a:xfrm>
        </p:spPr>
        <p:txBody>
          <a:bodyPr>
            <a:noAutofit/>
          </a:bodyPr>
          <a:lstStyle/>
          <a:p>
            <a:pPr algn="ctr"/>
            <a:r>
              <a:rPr lang="en-GB" b="1" dirty="0">
                <a:solidFill>
                  <a:srgbClr val="0070C0"/>
                </a:solidFill>
              </a:rPr>
              <a:t>Images</a:t>
            </a:r>
          </a:p>
        </p:txBody>
      </p:sp>
    </p:spTree>
    <p:extLst>
      <p:ext uri="{BB962C8B-B14F-4D97-AF65-F5344CB8AC3E}">
        <p14:creationId xmlns:p14="http://schemas.microsoft.com/office/powerpoint/2010/main" xmlns="" val="29662290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a:bodyPr>
          <a:lstStyle/>
          <a:p>
            <a:pPr marL="0" indent="0">
              <a:buNone/>
            </a:pPr>
            <a:r>
              <a:rPr lang="en-US" dirty="0"/>
              <a:t>HTML supports: </a:t>
            </a:r>
          </a:p>
          <a:p>
            <a:r>
              <a:rPr lang="en-US" dirty="0"/>
              <a:t>Unordered Lists (or Unnumbered lists)</a:t>
            </a:r>
          </a:p>
          <a:p>
            <a:r>
              <a:rPr lang="en-US" dirty="0"/>
              <a:t>Ordered Lists (or Numbered lists)</a:t>
            </a:r>
          </a:p>
          <a:p>
            <a:r>
              <a:rPr lang="en-US" dirty="0"/>
              <a:t>Definition lists (or Description lists)</a:t>
            </a:r>
          </a:p>
          <a:p>
            <a:endParaRPr lang="en-US" dirty="0"/>
          </a:p>
          <a:p>
            <a:r>
              <a:rPr lang="en-US" dirty="0"/>
              <a:t> You can nest lists too, but use this feature sparingly because too many nested items can get difficult to follow.</a:t>
            </a:r>
          </a:p>
        </p:txBody>
      </p:sp>
      <p:sp>
        <p:nvSpPr>
          <p:cNvPr id="4" name="Title 3"/>
          <p:cNvSpPr>
            <a:spLocks noGrp="1"/>
          </p:cNvSpPr>
          <p:nvPr>
            <p:ph type="title"/>
          </p:nvPr>
        </p:nvSpPr>
        <p:spPr>
          <a:xfrm>
            <a:off x="2002128" y="313611"/>
            <a:ext cx="9029700" cy="832610"/>
          </a:xfrm>
        </p:spPr>
        <p:txBody>
          <a:bodyPr/>
          <a:lstStyle/>
          <a:p>
            <a:pPr algn="ctr"/>
            <a:r>
              <a:rPr lang="en-US" b="1" dirty="0" smtClean="0"/>
              <a:t>Lists</a:t>
            </a:r>
            <a:endParaRPr lang="en-GB" b="1" dirty="0"/>
          </a:p>
        </p:txBody>
      </p:sp>
    </p:spTree>
    <p:extLst>
      <p:ext uri="{BB962C8B-B14F-4D97-AF65-F5344CB8AC3E}">
        <p14:creationId xmlns:p14="http://schemas.microsoft.com/office/powerpoint/2010/main" xmlns="" val="8963841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349978" y="1593711"/>
            <a:ext cx="9791700" cy="1620193"/>
          </a:xfrm>
        </p:spPr>
        <p:txBody>
          <a:bodyPr>
            <a:noAutofit/>
          </a:bodyPr>
          <a:lstStyle/>
          <a:p>
            <a:pPr>
              <a:buAutoNum type="arabicPeriod"/>
            </a:pPr>
            <a:r>
              <a:rPr lang="en-US" sz="2400" dirty="0"/>
              <a:t>Starts with an opening list </a:t>
            </a:r>
            <a:r>
              <a:rPr lang="en-US" sz="2400" dirty="0">
                <a:solidFill>
                  <a:srgbClr val="E46C0A"/>
                </a:solidFill>
              </a:rPr>
              <a:t>&lt;</a:t>
            </a:r>
            <a:r>
              <a:rPr lang="en-US" sz="2400" dirty="0" err="1">
                <a:solidFill>
                  <a:srgbClr val="E46C0A"/>
                </a:solidFill>
              </a:rPr>
              <a:t>ul</a:t>
            </a:r>
            <a:r>
              <a:rPr lang="en-US" sz="2400" dirty="0">
                <a:solidFill>
                  <a:srgbClr val="E46C0A"/>
                </a:solidFill>
              </a:rPr>
              <a:t>&gt; </a:t>
            </a:r>
            <a:r>
              <a:rPr lang="en-US" sz="2400" dirty="0"/>
              <a:t>(for unordered list) tag.</a:t>
            </a:r>
          </a:p>
          <a:p>
            <a:pPr>
              <a:buAutoNum type="arabicPeriod" startAt="2"/>
            </a:pPr>
            <a:r>
              <a:rPr lang="en-US" sz="2400" dirty="0"/>
              <a:t>Enter the &lt;li&gt; (list item) tag followed by the individual item</a:t>
            </a:r>
          </a:p>
          <a:p>
            <a:pPr>
              <a:buAutoNum type="arabicPeriod" startAt="2"/>
            </a:pPr>
            <a:r>
              <a:rPr lang="en-US" sz="2400" dirty="0"/>
              <a:t>End the entire list with a closing list &lt;/</a:t>
            </a:r>
            <a:r>
              <a:rPr lang="en-US" sz="2400" dirty="0" err="1"/>
              <a:t>ul</a:t>
            </a:r>
            <a:r>
              <a:rPr lang="en-US" sz="2400" dirty="0"/>
              <a:t>&gt; </a:t>
            </a:r>
            <a:r>
              <a:rPr lang="en-US" sz="2400" dirty="0" smtClean="0"/>
              <a:t>tag</a:t>
            </a:r>
            <a:endParaRPr lang="en-US" sz="2400" dirty="0"/>
          </a:p>
          <a:p>
            <a:r>
              <a:rPr lang="en-US" sz="2400" dirty="0" smtClean="0"/>
              <a:t>Example:</a:t>
            </a:r>
            <a:endParaRPr lang="en-GB" sz="2400" dirty="0"/>
          </a:p>
        </p:txBody>
      </p:sp>
      <p:sp>
        <p:nvSpPr>
          <p:cNvPr id="4" name="Title 3"/>
          <p:cNvSpPr>
            <a:spLocks noGrp="1"/>
          </p:cNvSpPr>
          <p:nvPr>
            <p:ph type="title"/>
          </p:nvPr>
        </p:nvSpPr>
        <p:spPr/>
        <p:txBody>
          <a:bodyPr>
            <a:normAutofit/>
          </a:bodyPr>
          <a:lstStyle/>
          <a:p>
            <a:pPr algn="ctr"/>
            <a:r>
              <a:rPr lang="en-GB" b="1" dirty="0">
                <a:solidFill>
                  <a:srgbClr val="0070C0"/>
                </a:solidFill>
              </a:rPr>
              <a:t>Unordered Lists</a:t>
            </a:r>
          </a:p>
        </p:txBody>
      </p:sp>
      <p:sp>
        <p:nvSpPr>
          <p:cNvPr id="5" name="TextBox 4"/>
          <p:cNvSpPr txBox="1"/>
          <p:nvPr/>
        </p:nvSpPr>
        <p:spPr>
          <a:xfrm>
            <a:off x="1421080" y="3414663"/>
            <a:ext cx="1806039" cy="554673"/>
          </a:xfrm>
          <a:prstGeom prst="rect">
            <a:avLst/>
          </a:prstGeom>
          <a:noFill/>
        </p:spPr>
        <p:txBody>
          <a:bodyPr wrap="none" rtlCol="0">
            <a:spAutoFit/>
          </a:bodyPr>
          <a:lstStyle/>
          <a:p>
            <a:r>
              <a:rPr lang="en-US" sz="2400" b="1" dirty="0" smtClean="0">
                <a:solidFill>
                  <a:srgbClr val="E46C0A"/>
                </a:solidFill>
              </a:rPr>
              <a:t>Source Code</a:t>
            </a:r>
            <a:endParaRPr lang="en-US" sz="2400" b="1" dirty="0">
              <a:solidFill>
                <a:srgbClr val="E46C0A"/>
              </a:solidFill>
            </a:endParaRPr>
          </a:p>
        </p:txBody>
      </p:sp>
      <p:sp>
        <p:nvSpPr>
          <p:cNvPr id="6" name="Rectangle 5"/>
          <p:cNvSpPr/>
          <p:nvPr/>
        </p:nvSpPr>
        <p:spPr>
          <a:xfrm>
            <a:off x="1337099" y="3915160"/>
            <a:ext cx="2913918" cy="1938992"/>
          </a:xfrm>
          <a:prstGeom prst="rect">
            <a:avLst/>
          </a:prstGeom>
        </p:spPr>
        <p:txBody>
          <a:bodyPr wrap="square">
            <a:spAutoFit/>
          </a:bodyPr>
          <a:lstStyle/>
          <a:p>
            <a:r>
              <a:rPr lang="es-ES_tradnl" sz="2400" b="1" dirty="0" smtClean="0"/>
              <a:t>&lt;</a:t>
            </a:r>
            <a:r>
              <a:rPr lang="es-ES_tradnl" sz="2400" b="1" dirty="0" err="1" smtClean="0"/>
              <a:t>ul</a:t>
            </a:r>
            <a:r>
              <a:rPr lang="es-ES_tradnl" sz="2400" b="1" dirty="0" smtClean="0"/>
              <a:t>&gt; </a:t>
            </a:r>
          </a:p>
          <a:p>
            <a:r>
              <a:rPr lang="es-ES_tradnl" sz="2400" b="1" dirty="0" smtClean="0"/>
              <a:t>       &lt;li&gt; Sara   &lt;/li&gt;</a:t>
            </a:r>
          </a:p>
          <a:p>
            <a:r>
              <a:rPr lang="es-ES_tradnl" sz="2400" b="1" dirty="0" smtClean="0"/>
              <a:t>       &lt;</a:t>
            </a:r>
            <a:r>
              <a:rPr lang="es-ES_tradnl" sz="2400" b="1" dirty="0"/>
              <a:t>li</a:t>
            </a:r>
            <a:r>
              <a:rPr lang="es-ES_tradnl" sz="2400" b="1" dirty="0" smtClean="0"/>
              <a:t>&gt; Nora  </a:t>
            </a:r>
            <a:r>
              <a:rPr lang="es-ES_tradnl" sz="2400" b="1" dirty="0"/>
              <a:t>&lt;/li&gt;</a:t>
            </a:r>
          </a:p>
          <a:p>
            <a:r>
              <a:rPr lang="es-ES_tradnl" sz="2400" b="1" dirty="0" smtClean="0"/>
              <a:t>       &lt;li&gt; Hana </a:t>
            </a:r>
            <a:r>
              <a:rPr lang="es-ES_tradnl" sz="2400" b="1" dirty="0"/>
              <a:t>&lt;/li&gt;</a:t>
            </a:r>
          </a:p>
          <a:p>
            <a:r>
              <a:rPr lang="en-US" sz="2400" b="1" dirty="0" smtClean="0"/>
              <a:t>&lt;/</a:t>
            </a:r>
            <a:r>
              <a:rPr lang="en-US" sz="2400" b="1" dirty="0" err="1" smtClean="0"/>
              <a:t>ul</a:t>
            </a:r>
            <a:r>
              <a:rPr lang="en-US" sz="2400" b="1" dirty="0" smtClean="0"/>
              <a:t>&gt;</a:t>
            </a:r>
            <a:endParaRPr lang="en-US" sz="2400" b="1" dirty="0"/>
          </a:p>
        </p:txBody>
      </p:sp>
      <p:sp>
        <p:nvSpPr>
          <p:cNvPr id="7" name="TextBox 6"/>
          <p:cNvSpPr txBox="1"/>
          <p:nvPr/>
        </p:nvSpPr>
        <p:spPr>
          <a:xfrm>
            <a:off x="6918904" y="3357133"/>
            <a:ext cx="1002032" cy="554673"/>
          </a:xfrm>
          <a:prstGeom prst="rect">
            <a:avLst/>
          </a:prstGeom>
          <a:noFill/>
        </p:spPr>
        <p:txBody>
          <a:bodyPr wrap="none" rtlCol="0">
            <a:spAutoFit/>
          </a:bodyPr>
          <a:lstStyle/>
          <a:p>
            <a:r>
              <a:rPr lang="en-US" sz="2400" b="1" dirty="0" smtClean="0">
                <a:solidFill>
                  <a:srgbClr val="E46C0A"/>
                </a:solidFill>
              </a:rPr>
              <a:t>Result</a:t>
            </a:r>
            <a:endParaRPr lang="en-US" sz="2400" b="1" dirty="0">
              <a:solidFill>
                <a:srgbClr val="E46C0A"/>
              </a:solidFill>
            </a:endParaRPr>
          </a:p>
        </p:txBody>
      </p:sp>
      <p:sp>
        <p:nvSpPr>
          <p:cNvPr id="8" name="TextBox 7"/>
          <p:cNvSpPr txBox="1"/>
          <p:nvPr/>
        </p:nvSpPr>
        <p:spPr>
          <a:xfrm>
            <a:off x="6877586" y="4148142"/>
            <a:ext cx="1026243" cy="1015663"/>
          </a:xfrm>
          <a:prstGeom prst="rect">
            <a:avLst/>
          </a:prstGeom>
          <a:noFill/>
        </p:spPr>
        <p:txBody>
          <a:bodyPr wrap="none" rtlCol="0">
            <a:spAutoFit/>
          </a:bodyPr>
          <a:lstStyle/>
          <a:p>
            <a:pPr marL="285750" indent="-285750">
              <a:buFont typeface="Arial"/>
              <a:buChar char="•"/>
            </a:pPr>
            <a:r>
              <a:rPr lang="en-US" sz="2000" b="1" dirty="0" smtClean="0"/>
              <a:t>Sara</a:t>
            </a:r>
          </a:p>
          <a:p>
            <a:pPr marL="285750" indent="-285750">
              <a:buFont typeface="Arial"/>
              <a:buChar char="•"/>
            </a:pPr>
            <a:r>
              <a:rPr lang="en-US" sz="2000" b="1" dirty="0" smtClean="0"/>
              <a:t>Nora</a:t>
            </a:r>
          </a:p>
          <a:p>
            <a:pPr marL="285750" indent="-285750">
              <a:buFont typeface="Arial"/>
              <a:buChar char="•"/>
            </a:pPr>
            <a:r>
              <a:rPr lang="en-US" sz="2000" b="1" dirty="0" smtClean="0"/>
              <a:t>Hana</a:t>
            </a:r>
            <a:endParaRPr lang="en-US" sz="2000" b="1" dirty="0"/>
          </a:p>
        </p:txBody>
      </p:sp>
      <p:sp>
        <p:nvSpPr>
          <p:cNvPr id="9" name="Rectangle 8"/>
          <p:cNvSpPr/>
          <p:nvPr/>
        </p:nvSpPr>
        <p:spPr>
          <a:xfrm>
            <a:off x="1562100" y="5826393"/>
            <a:ext cx="8017478" cy="776542"/>
          </a:xfrm>
          <a:prstGeom prst="rect">
            <a:avLst/>
          </a:prstGeom>
        </p:spPr>
        <p:txBody>
          <a:bodyPr wrap="square">
            <a:spAutoFit/>
          </a:bodyPr>
          <a:lstStyle/>
          <a:p>
            <a:r>
              <a:rPr lang="en-US" b="1" dirty="0"/>
              <a:t>The </a:t>
            </a:r>
            <a:r>
              <a:rPr lang="en-US" b="1" dirty="0" smtClean="0"/>
              <a:t>&lt;li&gt; </a:t>
            </a:r>
            <a:r>
              <a:rPr lang="en-US" b="1" dirty="0"/>
              <a:t>item can contain multiple paragraphs. Indicate the paragraphs with the &lt;P&gt; paragraph tags</a:t>
            </a:r>
            <a:r>
              <a:rPr lang="en-US" b="1" dirty="0" smtClean="0"/>
              <a:t>. </a:t>
            </a:r>
            <a:r>
              <a:rPr lang="en-US" b="1" dirty="0" smtClean="0">
                <a:solidFill>
                  <a:srgbClr val="FF0000"/>
                </a:solidFill>
              </a:rPr>
              <a:t>Try it!</a:t>
            </a:r>
            <a:endParaRPr lang="en-US" b="1" dirty="0">
              <a:solidFill>
                <a:srgbClr val="FF0000"/>
              </a:solidFill>
            </a:endParaRPr>
          </a:p>
        </p:txBody>
      </p:sp>
    </p:spTree>
    <p:extLst>
      <p:ext uri="{BB962C8B-B14F-4D97-AF65-F5344CB8AC3E}">
        <p14:creationId xmlns:p14="http://schemas.microsoft.com/office/powerpoint/2010/main" xmlns="" val="30675445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24100" y="365125"/>
            <a:ext cx="9029700" cy="1011239"/>
          </a:xfrm>
        </p:spPr>
        <p:txBody>
          <a:bodyPr/>
          <a:lstStyle/>
          <a:p>
            <a:pPr algn="ctr"/>
            <a:r>
              <a:rPr lang="en-US" b="1" dirty="0">
                <a:solidFill>
                  <a:srgbClr val="0070C0"/>
                </a:solidFill>
              </a:rPr>
              <a:t>Ordered Lists</a:t>
            </a:r>
            <a:endParaRPr lang="en-GB" b="1" dirty="0">
              <a:solidFill>
                <a:srgbClr val="0070C0"/>
              </a:solidFill>
            </a:endParaRPr>
          </a:p>
        </p:txBody>
      </p:sp>
      <p:sp>
        <p:nvSpPr>
          <p:cNvPr id="6" name="Content Placeholder 2"/>
          <p:cNvSpPr>
            <a:spLocks noGrp="1"/>
          </p:cNvSpPr>
          <p:nvPr>
            <p:ph idx="1"/>
          </p:nvPr>
        </p:nvSpPr>
        <p:spPr>
          <a:xfrm>
            <a:off x="1745087" y="1376364"/>
            <a:ext cx="8229600" cy="4525963"/>
          </a:xfrm>
        </p:spPr>
        <p:txBody>
          <a:bodyPr/>
          <a:lstStyle/>
          <a:p>
            <a:r>
              <a:rPr lang="en-US" sz="2800" dirty="0"/>
              <a:t>A numbered list (also called an ordered list, from which the tag name derives) is identical to an unnumbered list, except is uses </a:t>
            </a:r>
            <a:r>
              <a:rPr lang="en-US" sz="2800" dirty="0">
                <a:solidFill>
                  <a:srgbClr val="E46C0A"/>
                </a:solidFill>
              </a:rPr>
              <a:t>&lt;</a:t>
            </a:r>
            <a:r>
              <a:rPr lang="en-US" sz="2800" dirty="0" err="1">
                <a:solidFill>
                  <a:srgbClr val="E46C0A"/>
                </a:solidFill>
              </a:rPr>
              <a:t>ol</a:t>
            </a:r>
            <a:r>
              <a:rPr lang="en-US" sz="2800" dirty="0">
                <a:solidFill>
                  <a:srgbClr val="E46C0A"/>
                </a:solidFill>
              </a:rPr>
              <a:t>&gt; </a:t>
            </a:r>
            <a:r>
              <a:rPr lang="en-US" sz="2800" dirty="0"/>
              <a:t>instead of </a:t>
            </a:r>
            <a:r>
              <a:rPr lang="en-US" sz="2800" dirty="0" smtClean="0"/>
              <a:t>&lt;</a:t>
            </a:r>
            <a:r>
              <a:rPr lang="en-US" sz="2800" dirty="0" err="1" smtClean="0"/>
              <a:t>ul</a:t>
            </a:r>
            <a:r>
              <a:rPr lang="en-US" sz="2800" dirty="0" smtClean="0"/>
              <a:t>&gt;.</a:t>
            </a:r>
            <a:endParaRPr lang="en-US" sz="2800" dirty="0" smtClean="0"/>
          </a:p>
          <a:p>
            <a:r>
              <a:rPr lang="en-US" sz="2800" dirty="0" smtClean="0"/>
              <a:t>&lt;li&gt; is used here as well to list the items.</a:t>
            </a:r>
            <a:endParaRPr lang="en-US" sz="2800" dirty="0"/>
          </a:p>
          <a:p>
            <a:pPr>
              <a:buNone/>
            </a:pPr>
            <a:endParaRPr lang="en-GB" dirty="0"/>
          </a:p>
        </p:txBody>
      </p:sp>
      <p:grpSp>
        <p:nvGrpSpPr>
          <p:cNvPr id="7" name="Group 6"/>
          <p:cNvGrpSpPr/>
          <p:nvPr/>
        </p:nvGrpSpPr>
        <p:grpSpPr>
          <a:xfrm>
            <a:off x="2078449" y="3279157"/>
            <a:ext cx="6682440" cy="2302428"/>
            <a:chOff x="457200" y="4106671"/>
            <a:chExt cx="6556267" cy="1916356"/>
          </a:xfrm>
        </p:grpSpPr>
        <p:sp>
          <p:nvSpPr>
            <p:cNvPr id="8" name="TextBox 7"/>
            <p:cNvSpPr txBox="1"/>
            <p:nvPr/>
          </p:nvSpPr>
          <p:spPr>
            <a:xfrm>
              <a:off x="784268" y="4106671"/>
              <a:ext cx="1771939" cy="461665"/>
            </a:xfrm>
            <a:prstGeom prst="rect">
              <a:avLst/>
            </a:prstGeom>
            <a:noFill/>
          </p:spPr>
          <p:txBody>
            <a:bodyPr wrap="none" rtlCol="0">
              <a:spAutoFit/>
            </a:bodyPr>
            <a:lstStyle/>
            <a:p>
              <a:r>
                <a:rPr lang="en-US" sz="2400" b="1" dirty="0" smtClean="0">
                  <a:solidFill>
                    <a:srgbClr val="E46C0A"/>
                  </a:solidFill>
                </a:rPr>
                <a:t>Source Code</a:t>
              </a:r>
              <a:endParaRPr lang="en-US" sz="2400" b="1" dirty="0">
                <a:solidFill>
                  <a:srgbClr val="E46C0A"/>
                </a:solidFill>
              </a:endParaRPr>
            </a:p>
          </p:txBody>
        </p:sp>
        <p:sp>
          <p:nvSpPr>
            <p:cNvPr id="9" name="Rectangle 8"/>
            <p:cNvSpPr/>
            <p:nvPr/>
          </p:nvSpPr>
          <p:spPr>
            <a:xfrm>
              <a:off x="457200" y="4665334"/>
              <a:ext cx="2858899" cy="1357693"/>
            </a:xfrm>
            <a:prstGeom prst="rect">
              <a:avLst/>
            </a:prstGeom>
          </p:spPr>
          <p:txBody>
            <a:bodyPr wrap="square">
              <a:spAutoFit/>
            </a:bodyPr>
            <a:lstStyle/>
            <a:p>
              <a:r>
                <a:rPr lang="es-ES_tradnl" sz="2000" b="1" dirty="0" smtClean="0"/>
                <a:t>&lt;</a:t>
              </a:r>
              <a:r>
                <a:rPr lang="es-ES_tradnl" sz="2000" b="1" dirty="0" err="1"/>
                <a:t>o</a:t>
              </a:r>
              <a:r>
                <a:rPr lang="es-ES_tradnl" sz="2000" b="1" dirty="0" err="1" smtClean="0"/>
                <a:t>l</a:t>
              </a:r>
              <a:r>
                <a:rPr lang="es-ES_tradnl" sz="2000" b="1" dirty="0" smtClean="0"/>
                <a:t>&gt; </a:t>
              </a:r>
            </a:p>
            <a:p>
              <a:r>
                <a:rPr lang="es-ES_tradnl" sz="2000" b="1" dirty="0" smtClean="0"/>
                <a:t>       &lt;li&gt; Sara   &lt;/li&gt;</a:t>
              </a:r>
            </a:p>
            <a:p>
              <a:r>
                <a:rPr lang="es-ES_tradnl" sz="2000" b="1" dirty="0" smtClean="0"/>
                <a:t>       &lt;</a:t>
              </a:r>
              <a:r>
                <a:rPr lang="es-ES_tradnl" sz="2000" b="1" dirty="0"/>
                <a:t>li</a:t>
              </a:r>
              <a:r>
                <a:rPr lang="es-ES_tradnl" sz="2000" b="1" dirty="0" smtClean="0"/>
                <a:t>&gt; Nora  </a:t>
              </a:r>
              <a:r>
                <a:rPr lang="es-ES_tradnl" sz="2000" b="1" dirty="0"/>
                <a:t>&lt;/li&gt;</a:t>
              </a:r>
            </a:p>
            <a:p>
              <a:r>
                <a:rPr lang="es-ES_tradnl" sz="2000" b="1" dirty="0" smtClean="0"/>
                <a:t>       &lt;li&gt; Hana </a:t>
              </a:r>
              <a:r>
                <a:rPr lang="es-ES_tradnl" sz="2000" b="1" dirty="0"/>
                <a:t>&lt;/li&gt;</a:t>
              </a:r>
            </a:p>
            <a:p>
              <a:r>
                <a:rPr lang="en-US" sz="2000" b="1" dirty="0" smtClean="0"/>
                <a:t>&lt;/</a:t>
              </a:r>
              <a:r>
                <a:rPr lang="en-US" sz="2000" b="1" dirty="0" err="1"/>
                <a:t>o</a:t>
              </a:r>
              <a:r>
                <a:rPr lang="en-US" sz="2000" b="1" dirty="0" err="1" smtClean="0"/>
                <a:t>l</a:t>
              </a:r>
              <a:r>
                <a:rPr lang="en-US" sz="2000" b="1" dirty="0" smtClean="0"/>
                <a:t>&gt;</a:t>
              </a:r>
              <a:endParaRPr lang="en-US" sz="2000" b="1" dirty="0"/>
            </a:p>
          </p:txBody>
        </p:sp>
        <p:sp>
          <p:nvSpPr>
            <p:cNvPr id="10" name="TextBox 9"/>
            <p:cNvSpPr txBox="1"/>
            <p:nvPr/>
          </p:nvSpPr>
          <p:spPr>
            <a:xfrm>
              <a:off x="5949982" y="4106671"/>
              <a:ext cx="983112" cy="461665"/>
            </a:xfrm>
            <a:prstGeom prst="rect">
              <a:avLst/>
            </a:prstGeom>
            <a:noFill/>
          </p:spPr>
          <p:txBody>
            <a:bodyPr wrap="none" rtlCol="0">
              <a:spAutoFit/>
            </a:bodyPr>
            <a:lstStyle/>
            <a:p>
              <a:r>
                <a:rPr lang="en-US" sz="2400" b="1" dirty="0" smtClean="0">
                  <a:solidFill>
                    <a:srgbClr val="E46C0A"/>
                  </a:solidFill>
                </a:rPr>
                <a:t>Result</a:t>
              </a:r>
              <a:endParaRPr lang="en-US" sz="2400" b="1" dirty="0">
                <a:solidFill>
                  <a:srgbClr val="E46C0A"/>
                </a:solidFill>
              </a:endParaRPr>
            </a:p>
          </p:txBody>
        </p:sp>
        <p:sp>
          <p:nvSpPr>
            <p:cNvPr id="11" name="TextBox 10"/>
            <p:cNvSpPr txBox="1"/>
            <p:nvPr/>
          </p:nvSpPr>
          <p:spPr>
            <a:xfrm>
              <a:off x="5949982" y="4677871"/>
              <a:ext cx="1063485" cy="845356"/>
            </a:xfrm>
            <a:prstGeom prst="rect">
              <a:avLst/>
            </a:prstGeom>
            <a:noFill/>
          </p:spPr>
          <p:txBody>
            <a:bodyPr wrap="none" rtlCol="0">
              <a:spAutoFit/>
            </a:bodyPr>
            <a:lstStyle/>
            <a:p>
              <a:pPr marL="342900" indent="-342900">
                <a:buFont typeface="+mj-lt"/>
                <a:buAutoNum type="arabicPeriod"/>
              </a:pPr>
              <a:r>
                <a:rPr lang="en-US" sz="2000" b="1" dirty="0" smtClean="0"/>
                <a:t>Sara</a:t>
              </a:r>
            </a:p>
            <a:p>
              <a:pPr marL="342900" indent="-342900">
                <a:buFont typeface="+mj-lt"/>
                <a:buAutoNum type="arabicPeriod"/>
              </a:pPr>
              <a:r>
                <a:rPr lang="en-US" sz="2000" b="1" dirty="0" smtClean="0"/>
                <a:t>Nora</a:t>
              </a:r>
            </a:p>
            <a:p>
              <a:pPr marL="342900" indent="-342900">
                <a:buFont typeface="+mj-lt"/>
                <a:buAutoNum type="arabicPeriod"/>
              </a:pPr>
              <a:r>
                <a:rPr lang="en-US" sz="2000" b="1" dirty="0" smtClean="0"/>
                <a:t>Hana</a:t>
              </a:r>
              <a:endParaRPr lang="en-US" sz="2000" b="1" dirty="0"/>
            </a:p>
          </p:txBody>
        </p:sp>
      </p:grpSp>
    </p:spTree>
    <p:extLst>
      <p:ext uri="{BB962C8B-B14F-4D97-AF65-F5344CB8AC3E}">
        <p14:creationId xmlns:p14="http://schemas.microsoft.com/office/powerpoint/2010/main" xmlns="" val="8045842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49858" y="152332"/>
            <a:ext cx="9029700" cy="955251"/>
          </a:xfrm>
        </p:spPr>
        <p:txBody>
          <a:bodyPr/>
          <a:lstStyle/>
          <a:p>
            <a:pPr algn="ctr"/>
            <a:r>
              <a:rPr lang="en-US" b="1" dirty="0" smtClean="0">
                <a:solidFill>
                  <a:srgbClr val="0070C0"/>
                </a:solidFill>
              </a:rPr>
              <a:t>lists</a:t>
            </a:r>
            <a:endParaRPr lang="en-US" b="1" dirty="0">
              <a:solidFill>
                <a:srgbClr val="0070C0"/>
              </a:solidFill>
            </a:endParaRPr>
          </a:p>
        </p:txBody>
      </p:sp>
      <p:sp>
        <p:nvSpPr>
          <p:cNvPr id="7" name="Rectangle 6"/>
          <p:cNvSpPr/>
          <p:nvPr/>
        </p:nvSpPr>
        <p:spPr>
          <a:xfrm>
            <a:off x="1210615" y="1495356"/>
            <a:ext cx="7856112" cy="400110"/>
          </a:xfrm>
          <a:prstGeom prst="rect">
            <a:avLst/>
          </a:prstGeom>
          <a:solidFill>
            <a:schemeClr val="accent1">
              <a:lumMod val="20000"/>
              <a:lumOff val="80000"/>
            </a:schemeClr>
          </a:solidFill>
        </p:spPr>
        <p:txBody>
          <a:bodyPr wrap="square">
            <a:spAutoFit/>
          </a:bodyPr>
          <a:lstStyle/>
          <a:p>
            <a:r>
              <a:rPr lang="en-GB" sz="2000" b="1" dirty="0">
                <a:solidFill>
                  <a:srgbClr val="000000"/>
                </a:solidFill>
                <a:latin typeface="Segoe UI" panose="020B0502040204020203" pitchFamily="34" charset="0"/>
              </a:rPr>
              <a:t>Unordered lists and ordered lists are commonly used in HTML</a:t>
            </a:r>
            <a:r>
              <a:rPr lang="en-GB" sz="2000" b="1" dirty="0" smtClean="0">
                <a:solidFill>
                  <a:srgbClr val="000000"/>
                </a:solidFill>
                <a:latin typeface="Segoe UI" panose="020B0502040204020203" pitchFamily="34" charset="0"/>
              </a:rPr>
              <a:t>:</a:t>
            </a:r>
            <a:endParaRPr lang="en-GB" sz="2000" b="1" dirty="0">
              <a:solidFill>
                <a:srgbClr val="000000"/>
              </a:solidFill>
              <a:latin typeface="Segoe UI" panose="020B0502040204020203" pitchFamily="34" charset="0"/>
            </a:endParaRPr>
          </a:p>
        </p:txBody>
      </p:sp>
      <p:sp>
        <p:nvSpPr>
          <p:cNvPr id="8" name="Rectangle 7"/>
          <p:cNvSpPr/>
          <p:nvPr/>
        </p:nvSpPr>
        <p:spPr>
          <a:xfrm>
            <a:off x="1365162" y="2513651"/>
            <a:ext cx="2949261" cy="2483351"/>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r>
              <a:rPr lang="en-GB" sz="2400" dirty="0">
                <a:solidFill>
                  <a:srgbClr val="000000"/>
                </a:solidFill>
                <a:latin typeface="Segoe UI" panose="020B0502040204020203" pitchFamily="34" charset="0"/>
              </a:rPr>
              <a:t>Unordered List</a:t>
            </a:r>
          </a:p>
          <a:p>
            <a:pPr>
              <a:buFont typeface="Arial" panose="020B0604020202020204" pitchFamily="34" charset="0"/>
              <a:buChar char="•"/>
            </a:pPr>
            <a:r>
              <a:rPr lang="en-GB" sz="2400" dirty="0">
                <a:solidFill>
                  <a:srgbClr val="000000"/>
                </a:solidFill>
                <a:latin typeface="Verdana" panose="020B0604030504040204" pitchFamily="34" charset="0"/>
              </a:rPr>
              <a:t>The first item</a:t>
            </a:r>
          </a:p>
          <a:p>
            <a:pPr>
              <a:buFont typeface="Arial" panose="020B0604020202020204" pitchFamily="34" charset="0"/>
              <a:buChar char="•"/>
            </a:pPr>
            <a:r>
              <a:rPr lang="en-GB" sz="2400" dirty="0">
                <a:solidFill>
                  <a:srgbClr val="000000"/>
                </a:solidFill>
                <a:latin typeface="Verdana" panose="020B0604030504040204" pitchFamily="34" charset="0"/>
              </a:rPr>
              <a:t>The second item</a:t>
            </a:r>
          </a:p>
          <a:p>
            <a:pPr>
              <a:buFont typeface="Arial" panose="020B0604020202020204" pitchFamily="34" charset="0"/>
              <a:buChar char="•"/>
            </a:pPr>
            <a:r>
              <a:rPr lang="en-GB" sz="2400" dirty="0">
                <a:solidFill>
                  <a:srgbClr val="000000"/>
                </a:solidFill>
                <a:latin typeface="Verdana" panose="020B0604030504040204" pitchFamily="34" charset="0"/>
              </a:rPr>
              <a:t>The third item</a:t>
            </a:r>
          </a:p>
          <a:p>
            <a:pPr>
              <a:buFont typeface="Arial" panose="020B0604020202020204" pitchFamily="34" charset="0"/>
              <a:buChar char="•"/>
            </a:pPr>
            <a:r>
              <a:rPr lang="en-GB" sz="2400" dirty="0">
                <a:solidFill>
                  <a:srgbClr val="000000"/>
                </a:solidFill>
                <a:latin typeface="Verdana" panose="020B0604030504040204" pitchFamily="34" charset="0"/>
              </a:rPr>
              <a:t>The fourth </a:t>
            </a:r>
            <a:r>
              <a:rPr lang="en-GB" sz="2400" dirty="0" smtClean="0">
                <a:solidFill>
                  <a:srgbClr val="000000"/>
                </a:solidFill>
                <a:latin typeface="Verdana" panose="020B0604030504040204" pitchFamily="34" charset="0"/>
              </a:rPr>
              <a:t>item</a:t>
            </a:r>
            <a:endParaRPr lang="en-GB" sz="2400" dirty="0">
              <a:solidFill>
                <a:srgbClr val="000000"/>
              </a:solidFill>
              <a:latin typeface="Verdana" panose="020B0604030504040204" pitchFamily="34" charset="0"/>
            </a:endParaRPr>
          </a:p>
        </p:txBody>
      </p:sp>
      <p:sp>
        <p:nvSpPr>
          <p:cNvPr id="9" name="Rectangle 8"/>
          <p:cNvSpPr/>
          <p:nvPr/>
        </p:nvSpPr>
        <p:spPr>
          <a:xfrm>
            <a:off x="4648200" y="2513651"/>
            <a:ext cx="3259428" cy="2483351"/>
          </a:xfrm>
          <a:prstGeom prst="rect">
            <a:avLst/>
          </a:prstGeom>
          <a:solidFill>
            <a:schemeClr val="accent2">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r>
              <a:rPr lang="en-GB" sz="2400" dirty="0">
                <a:solidFill>
                  <a:srgbClr val="000000"/>
                </a:solidFill>
                <a:latin typeface="Segoe UI" panose="020B0502040204020203" pitchFamily="34" charset="0"/>
              </a:rPr>
              <a:t>Ordered List</a:t>
            </a:r>
          </a:p>
          <a:p>
            <a:pPr>
              <a:buFont typeface="+mj-lt"/>
              <a:buAutoNum type="arabicPeriod"/>
            </a:pPr>
            <a:r>
              <a:rPr lang="en-GB" sz="2400" dirty="0">
                <a:solidFill>
                  <a:srgbClr val="000000"/>
                </a:solidFill>
                <a:latin typeface="Verdana" panose="020B0604030504040204" pitchFamily="34" charset="0"/>
              </a:rPr>
              <a:t>The first item</a:t>
            </a:r>
          </a:p>
          <a:p>
            <a:pPr>
              <a:buFont typeface="+mj-lt"/>
              <a:buAutoNum type="arabicPeriod"/>
            </a:pPr>
            <a:r>
              <a:rPr lang="en-GB" sz="2400" dirty="0">
                <a:solidFill>
                  <a:srgbClr val="000000"/>
                </a:solidFill>
                <a:latin typeface="Verdana" panose="020B0604030504040204" pitchFamily="34" charset="0"/>
              </a:rPr>
              <a:t>The second item</a:t>
            </a:r>
          </a:p>
          <a:p>
            <a:pPr>
              <a:buFont typeface="+mj-lt"/>
              <a:buAutoNum type="arabicPeriod"/>
            </a:pPr>
            <a:r>
              <a:rPr lang="en-GB" sz="2400" dirty="0">
                <a:solidFill>
                  <a:srgbClr val="000000"/>
                </a:solidFill>
                <a:latin typeface="Verdana" panose="020B0604030504040204" pitchFamily="34" charset="0"/>
              </a:rPr>
              <a:t>The third item</a:t>
            </a:r>
          </a:p>
          <a:p>
            <a:pPr>
              <a:buFont typeface="+mj-lt"/>
              <a:buAutoNum type="arabicPeriod"/>
            </a:pPr>
            <a:r>
              <a:rPr lang="en-GB" sz="2400" dirty="0">
                <a:solidFill>
                  <a:srgbClr val="000000"/>
                </a:solidFill>
                <a:latin typeface="Verdana" panose="020B0604030504040204" pitchFamily="34" charset="0"/>
              </a:rPr>
              <a:t>The fourth item</a:t>
            </a:r>
          </a:p>
        </p:txBody>
      </p:sp>
    </p:spTree>
    <p:extLst>
      <p:ext uri="{BB962C8B-B14F-4D97-AF65-F5344CB8AC3E}">
        <p14:creationId xmlns:p14="http://schemas.microsoft.com/office/powerpoint/2010/main" xmlns="" val="22267569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601015" y="1190861"/>
            <a:ext cx="11487954" cy="1935007"/>
          </a:xfrm>
        </p:spPr>
        <p:txBody>
          <a:bodyPr>
            <a:noAutofit/>
          </a:bodyPr>
          <a:lstStyle/>
          <a:p>
            <a:pPr marL="285750" indent="-285750"/>
            <a:r>
              <a:rPr lang="en-US" dirty="0"/>
              <a:t>The </a:t>
            </a:r>
            <a:r>
              <a:rPr lang="en-US" dirty="0">
                <a:solidFill>
                  <a:srgbClr val="E46C0A"/>
                </a:solidFill>
              </a:rPr>
              <a:t>&lt;dl&gt; </a:t>
            </a:r>
            <a:r>
              <a:rPr lang="en-US" dirty="0"/>
              <a:t>tag defines a description list.</a:t>
            </a:r>
          </a:p>
          <a:p>
            <a:pPr marL="285750" indent="-285750"/>
            <a:r>
              <a:rPr lang="en-US" dirty="0"/>
              <a:t>It is used in conjunction with </a:t>
            </a:r>
            <a:r>
              <a:rPr lang="en-US" dirty="0">
                <a:solidFill>
                  <a:srgbClr val="E46C0A"/>
                </a:solidFill>
              </a:rPr>
              <a:t>&lt;</a:t>
            </a:r>
            <a:r>
              <a:rPr lang="en-US" dirty="0" err="1">
                <a:solidFill>
                  <a:srgbClr val="E46C0A"/>
                </a:solidFill>
              </a:rPr>
              <a:t>dt</a:t>
            </a:r>
            <a:r>
              <a:rPr lang="en-US" dirty="0">
                <a:solidFill>
                  <a:srgbClr val="E46C0A"/>
                </a:solidFill>
              </a:rPr>
              <a:t>&gt; </a:t>
            </a:r>
            <a:r>
              <a:rPr lang="en-US" dirty="0"/>
              <a:t>(defines terms) and </a:t>
            </a:r>
            <a:r>
              <a:rPr lang="en-US" dirty="0">
                <a:solidFill>
                  <a:srgbClr val="E46C0A"/>
                </a:solidFill>
              </a:rPr>
              <a:t>&lt;</a:t>
            </a:r>
            <a:r>
              <a:rPr lang="en-US" dirty="0" err="1">
                <a:solidFill>
                  <a:srgbClr val="E46C0A"/>
                </a:solidFill>
              </a:rPr>
              <a:t>dd</a:t>
            </a:r>
            <a:r>
              <a:rPr lang="en-US" dirty="0">
                <a:solidFill>
                  <a:srgbClr val="E46C0A"/>
                </a:solidFill>
              </a:rPr>
              <a:t>&gt; </a:t>
            </a:r>
            <a:r>
              <a:rPr lang="en-US" dirty="0"/>
              <a:t>(describes each term)</a:t>
            </a:r>
          </a:p>
          <a:p>
            <a:pPr marL="285750" indent="-285750"/>
            <a:r>
              <a:rPr lang="en-US" dirty="0"/>
              <a:t>Web browsers generally format the definition on a new line and indent it.</a:t>
            </a:r>
          </a:p>
        </p:txBody>
      </p:sp>
      <p:sp>
        <p:nvSpPr>
          <p:cNvPr id="4" name="Title 3"/>
          <p:cNvSpPr>
            <a:spLocks noGrp="1"/>
          </p:cNvSpPr>
          <p:nvPr>
            <p:ph type="title"/>
          </p:nvPr>
        </p:nvSpPr>
        <p:spPr>
          <a:xfrm>
            <a:off x="2311221" y="184822"/>
            <a:ext cx="9029700" cy="678064"/>
          </a:xfrm>
        </p:spPr>
        <p:txBody>
          <a:bodyPr>
            <a:normAutofit fontScale="90000"/>
          </a:bodyPr>
          <a:lstStyle/>
          <a:p>
            <a:pPr algn="ctr"/>
            <a:r>
              <a:rPr lang="en-US" b="1" dirty="0">
                <a:solidFill>
                  <a:srgbClr val="0070C0"/>
                </a:solidFill>
              </a:rPr>
              <a:t>Description List (Definition Lists )</a:t>
            </a:r>
            <a:endParaRPr lang="en-GB" b="1" dirty="0">
              <a:solidFill>
                <a:srgbClr val="0070C0"/>
              </a:solidFill>
            </a:endParaRPr>
          </a:p>
        </p:txBody>
      </p:sp>
      <p:sp>
        <p:nvSpPr>
          <p:cNvPr id="5" name="Content Placeholder 2"/>
          <p:cNvSpPr txBox="1">
            <a:spLocks/>
          </p:cNvSpPr>
          <p:nvPr/>
        </p:nvSpPr>
        <p:spPr>
          <a:xfrm>
            <a:off x="763073" y="3380224"/>
            <a:ext cx="4607417" cy="2441027"/>
          </a:xfrm>
          <a:prstGeom prst="rect">
            <a:avLst/>
          </a:prstGeom>
          <a:solidFill>
            <a:schemeClr val="accent2">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&lt;dl&gt;</a:t>
            </a:r>
            <a:br>
              <a:rPr lang="en-GB" dirty="0"/>
            </a:br>
            <a:r>
              <a:rPr lang="en-GB" dirty="0"/>
              <a:t>  &lt;</a:t>
            </a:r>
            <a:r>
              <a:rPr lang="en-GB" dirty="0" err="1"/>
              <a:t>dt</a:t>
            </a:r>
            <a:r>
              <a:rPr lang="en-GB" dirty="0"/>
              <a:t>&gt;Coffee&lt;/</a:t>
            </a:r>
            <a:r>
              <a:rPr lang="en-GB" dirty="0" err="1"/>
              <a:t>dt</a:t>
            </a:r>
            <a:r>
              <a:rPr lang="en-GB" dirty="0"/>
              <a:t>&gt;</a:t>
            </a:r>
            <a:br>
              <a:rPr lang="en-GB" dirty="0"/>
            </a:br>
            <a:r>
              <a:rPr lang="en-GB" dirty="0"/>
              <a:t>  &lt;</a:t>
            </a:r>
            <a:r>
              <a:rPr lang="en-GB" dirty="0" err="1"/>
              <a:t>dd</a:t>
            </a:r>
            <a:r>
              <a:rPr lang="en-GB" dirty="0"/>
              <a:t>&gt;- black hot drink&lt;/</a:t>
            </a:r>
            <a:r>
              <a:rPr lang="en-GB" dirty="0" err="1"/>
              <a:t>dd</a:t>
            </a:r>
            <a:r>
              <a:rPr lang="en-GB" dirty="0"/>
              <a:t>&gt;</a:t>
            </a:r>
            <a:br>
              <a:rPr lang="en-GB" dirty="0"/>
            </a:br>
            <a:r>
              <a:rPr lang="en-GB" dirty="0"/>
              <a:t>  &lt;</a:t>
            </a:r>
            <a:r>
              <a:rPr lang="en-GB" dirty="0" err="1"/>
              <a:t>dt</a:t>
            </a:r>
            <a:r>
              <a:rPr lang="en-GB" dirty="0"/>
              <a:t>&gt;Milk&lt;/</a:t>
            </a:r>
            <a:r>
              <a:rPr lang="en-GB" dirty="0" err="1"/>
              <a:t>dt</a:t>
            </a:r>
            <a:r>
              <a:rPr lang="en-GB" dirty="0"/>
              <a:t>&gt;</a:t>
            </a:r>
            <a:br>
              <a:rPr lang="en-GB" dirty="0"/>
            </a:br>
            <a:r>
              <a:rPr lang="en-GB" dirty="0"/>
              <a:t>  &lt;</a:t>
            </a:r>
            <a:r>
              <a:rPr lang="en-GB" dirty="0" err="1"/>
              <a:t>dd</a:t>
            </a:r>
            <a:r>
              <a:rPr lang="en-GB" dirty="0"/>
              <a:t>&gt;- white cold drink&lt;/</a:t>
            </a:r>
            <a:r>
              <a:rPr lang="en-GB" dirty="0" err="1"/>
              <a:t>dd</a:t>
            </a:r>
            <a:r>
              <a:rPr lang="en-GB" dirty="0"/>
              <a:t>&gt;</a:t>
            </a:r>
            <a:br>
              <a:rPr lang="en-GB" dirty="0"/>
            </a:br>
            <a:r>
              <a:rPr lang="en-GB" dirty="0"/>
              <a:t>&lt;/dl&gt;</a:t>
            </a:r>
            <a:endParaRPr lang="en-US" b="1" dirty="0" smtClean="0">
              <a:solidFill>
                <a:srgbClr val="FF6600"/>
              </a:solidFill>
            </a:endParaRPr>
          </a:p>
          <a:p>
            <a:endParaRPr lang="en-GB" dirty="0"/>
          </a:p>
        </p:txBody>
      </p:sp>
      <p:sp>
        <p:nvSpPr>
          <p:cNvPr id="6" name="Rectangle 5"/>
          <p:cNvSpPr/>
          <p:nvPr/>
        </p:nvSpPr>
        <p:spPr>
          <a:xfrm>
            <a:off x="6900650" y="3415006"/>
            <a:ext cx="3387143" cy="2350875"/>
          </a:xfrm>
          <a:prstGeom prst="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r>
              <a:rPr lang="en-GB" sz="2400" b="1" dirty="0" smtClean="0">
                <a:solidFill>
                  <a:srgbClr val="0070C0"/>
                </a:solidFill>
              </a:rPr>
              <a:t>Coffee</a:t>
            </a:r>
            <a:r>
              <a:rPr lang="en-GB" sz="2400" b="1" dirty="0">
                <a:solidFill>
                  <a:srgbClr val="0070C0"/>
                </a:solidFill>
              </a:rPr>
              <a:t/>
            </a:r>
            <a:br>
              <a:rPr lang="en-GB" sz="2400" b="1" dirty="0">
                <a:solidFill>
                  <a:srgbClr val="0070C0"/>
                </a:solidFill>
              </a:rPr>
            </a:br>
            <a:r>
              <a:rPr lang="en-GB" sz="2400" b="1" dirty="0">
                <a:solidFill>
                  <a:srgbClr val="0070C0"/>
                </a:solidFill>
              </a:rPr>
              <a:t>   </a:t>
            </a:r>
            <a:r>
              <a:rPr lang="en-GB" sz="2400" b="1" dirty="0" smtClean="0">
                <a:solidFill>
                  <a:srgbClr val="0070C0"/>
                </a:solidFill>
              </a:rPr>
              <a:t>	- </a:t>
            </a:r>
            <a:r>
              <a:rPr lang="en-GB" sz="2400" b="1" dirty="0">
                <a:solidFill>
                  <a:srgbClr val="0070C0"/>
                </a:solidFill>
              </a:rPr>
              <a:t>black hot </a:t>
            </a:r>
            <a:r>
              <a:rPr lang="en-GB" sz="2400" b="1" dirty="0" smtClean="0">
                <a:solidFill>
                  <a:srgbClr val="0070C0"/>
                </a:solidFill>
              </a:rPr>
              <a:t>drink</a:t>
            </a:r>
            <a:r>
              <a:rPr lang="en-GB" sz="2400" b="1" dirty="0">
                <a:solidFill>
                  <a:srgbClr val="0070C0"/>
                </a:solidFill>
              </a:rPr>
              <a:t/>
            </a:r>
            <a:br>
              <a:rPr lang="en-GB" sz="2400" b="1" dirty="0">
                <a:solidFill>
                  <a:srgbClr val="0070C0"/>
                </a:solidFill>
              </a:rPr>
            </a:br>
            <a:r>
              <a:rPr lang="en-GB" sz="2400" b="1" dirty="0">
                <a:solidFill>
                  <a:srgbClr val="0070C0"/>
                </a:solidFill>
              </a:rPr>
              <a:t>  </a:t>
            </a:r>
            <a:r>
              <a:rPr lang="en-GB" sz="2400" b="1" dirty="0" smtClean="0">
                <a:solidFill>
                  <a:srgbClr val="0070C0"/>
                </a:solidFill>
              </a:rPr>
              <a:t>Milk</a:t>
            </a:r>
            <a:r>
              <a:rPr lang="en-GB" sz="2400" b="1" dirty="0">
                <a:solidFill>
                  <a:srgbClr val="0070C0"/>
                </a:solidFill>
              </a:rPr>
              <a:t/>
            </a:r>
            <a:br>
              <a:rPr lang="en-GB" sz="2400" b="1" dirty="0">
                <a:solidFill>
                  <a:srgbClr val="0070C0"/>
                </a:solidFill>
              </a:rPr>
            </a:br>
            <a:r>
              <a:rPr lang="en-GB" sz="2400" b="1" dirty="0">
                <a:solidFill>
                  <a:srgbClr val="0070C0"/>
                </a:solidFill>
              </a:rPr>
              <a:t>  	</a:t>
            </a:r>
            <a:r>
              <a:rPr lang="en-GB" sz="2400" b="1" dirty="0" smtClean="0">
                <a:solidFill>
                  <a:srgbClr val="0070C0"/>
                </a:solidFill>
              </a:rPr>
              <a:t>- </a:t>
            </a:r>
            <a:r>
              <a:rPr lang="en-GB" sz="2400" b="1" dirty="0">
                <a:solidFill>
                  <a:srgbClr val="0070C0"/>
                </a:solidFill>
              </a:rPr>
              <a:t>white cold </a:t>
            </a:r>
            <a:r>
              <a:rPr lang="en-GB" sz="2400" b="1" dirty="0" smtClean="0">
                <a:solidFill>
                  <a:srgbClr val="0070C0"/>
                </a:solidFill>
              </a:rPr>
              <a:t>drink</a:t>
            </a:r>
            <a:endParaRPr lang="en-US" sz="2400" b="1" dirty="0">
              <a:solidFill>
                <a:srgbClr val="0070C0"/>
              </a:solidFill>
            </a:endParaRPr>
          </a:p>
        </p:txBody>
      </p:sp>
    </p:spTree>
    <p:extLst>
      <p:ext uri="{BB962C8B-B14F-4D97-AF65-F5344CB8AC3E}">
        <p14:creationId xmlns:p14="http://schemas.microsoft.com/office/powerpoint/2010/main" xmlns="" val="34306445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loud skipper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xmlns="" name="Cloud skipper design template" id="{30DBBF30-EDA2-4408-9702-3B0A8AED6F12}" vid="{0F128B79-39D4-4007-9EC6-E245A2CC91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A1AFEDE-5CAF-4D05-AC35-0F55C5366E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Cloud skipper design slides</Template>
  <TotalTime>0</TotalTime>
  <Words>1935</Words>
  <Application>Microsoft Office PowerPoint</Application>
  <PresentationFormat>Custom</PresentationFormat>
  <Paragraphs>421</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Cloud skipper design template</vt:lpstr>
      <vt:lpstr>Introduction to the Internet</vt:lpstr>
      <vt:lpstr>Images</vt:lpstr>
      <vt:lpstr>Images</vt:lpstr>
      <vt:lpstr>Images</vt:lpstr>
      <vt:lpstr>Lists</vt:lpstr>
      <vt:lpstr>Unordered Lists</vt:lpstr>
      <vt:lpstr>Ordered Lists</vt:lpstr>
      <vt:lpstr>lists</vt:lpstr>
      <vt:lpstr>Description List (Definition Lists )</vt:lpstr>
      <vt:lpstr> The Style Attribute</vt:lpstr>
      <vt:lpstr>Example (Disc)</vt:lpstr>
      <vt:lpstr>Example (Circle)</vt:lpstr>
      <vt:lpstr>Example (Square)</vt:lpstr>
      <vt:lpstr>Example (None)</vt:lpstr>
      <vt:lpstr>The Type Attribute</vt:lpstr>
      <vt:lpstr>The Type Attribute (Number)</vt:lpstr>
      <vt:lpstr>The Type Attribute (Uppercase letters)</vt:lpstr>
      <vt:lpstr>The Type Attribute (Lowercase letters)</vt:lpstr>
      <vt:lpstr>The Type Attribute (Uppercase Roman Numbers)</vt:lpstr>
      <vt:lpstr>The Type Attribute (Lowercase Roman Numbers)</vt:lpstr>
      <vt:lpstr>Nested HTML Lists</vt:lpstr>
      <vt:lpstr>Horizontal Lists</vt:lpstr>
      <vt:lpstr>HTML &lt;q&gt; for Short Quotations</vt:lpstr>
      <vt:lpstr>Special Characters</vt:lpstr>
      <vt:lpstr>Special Characters</vt:lpstr>
      <vt:lpstr>Inline Tags</vt:lpstr>
      <vt:lpstr>New Tags</vt:lpstr>
      <vt:lpstr>Questions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2015-06-10T01:27:29Z</dcterms:created>
  <dcterms:modified xsi:type="dcterms:W3CDTF">2016-10-02T21:04:47Z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TC034605089991</vt:lpwstr>
  </property>
</Properties>
</file>