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4"/>
    <p:sldMasterId id="2147483732" r:id="rId5"/>
  </p:sldMasterIdLst>
  <p:notesMasterIdLst>
    <p:notesMasterId r:id="rId38"/>
  </p:notesMasterIdLst>
  <p:sldIdLst>
    <p:sldId id="286" r:id="rId6"/>
    <p:sldId id="269" r:id="rId7"/>
    <p:sldId id="271" r:id="rId8"/>
    <p:sldId id="287" r:id="rId9"/>
    <p:sldId id="306" r:id="rId10"/>
    <p:sldId id="273" r:id="rId11"/>
    <p:sldId id="307" r:id="rId12"/>
    <p:sldId id="272" r:id="rId13"/>
    <p:sldId id="300" r:id="rId14"/>
    <p:sldId id="276" r:id="rId15"/>
    <p:sldId id="277" r:id="rId16"/>
    <p:sldId id="301" r:id="rId17"/>
    <p:sldId id="302" r:id="rId18"/>
    <p:sldId id="280" r:id="rId19"/>
    <p:sldId id="303" r:id="rId20"/>
    <p:sldId id="304" r:id="rId21"/>
    <p:sldId id="291" r:id="rId22"/>
    <p:sldId id="281" r:id="rId23"/>
    <p:sldId id="292" r:id="rId24"/>
    <p:sldId id="305" r:id="rId25"/>
    <p:sldId id="282" r:id="rId26"/>
    <p:sldId id="283" r:id="rId27"/>
    <p:sldId id="295" r:id="rId28"/>
    <p:sldId id="308" r:id="rId29"/>
    <p:sldId id="309" r:id="rId30"/>
    <p:sldId id="284" r:id="rId31"/>
    <p:sldId id="296" r:id="rId32"/>
    <p:sldId id="297" r:id="rId33"/>
    <p:sldId id="285" r:id="rId34"/>
    <p:sldId id="294" r:id="rId35"/>
    <p:sldId id="298" r:id="rId36"/>
    <p:sldId id="299" r:id="rId3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6" d="100"/>
          <a:sy n="76" d="100"/>
        </p:scale>
        <p:origin x="-1206"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1EF4D05-6B63-4A93-B687-8BB0B79CB52A}" type="datetimeFigureOut">
              <a:rPr lang="ar-SA" smtClean="0"/>
              <a:t>18/01/39</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5439C0B-97A9-439F-84F7-381AED704020}" type="slidenum">
              <a:rPr lang="ar-SA" smtClean="0"/>
              <a:t>‹#›</a:t>
            </a:fld>
            <a:endParaRPr lang="ar-SA"/>
          </a:p>
        </p:txBody>
      </p:sp>
    </p:spTree>
    <p:extLst>
      <p:ext uri="{BB962C8B-B14F-4D97-AF65-F5344CB8AC3E}">
        <p14:creationId xmlns:p14="http://schemas.microsoft.com/office/powerpoint/2010/main" val="55713511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F5439C0B-97A9-439F-84F7-381AED704020}" type="slidenum">
              <a:rPr lang="ar-SA" smtClean="0"/>
              <a:t>14</a:t>
            </a:fld>
            <a:endParaRPr lang="ar-SA"/>
          </a:p>
        </p:txBody>
      </p:sp>
    </p:spTree>
    <p:extLst>
      <p:ext uri="{BB962C8B-B14F-4D97-AF65-F5344CB8AC3E}">
        <p14:creationId xmlns:p14="http://schemas.microsoft.com/office/powerpoint/2010/main" val="528399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smtClean="0"/>
              <a:t>اين يمكنك</a:t>
            </a:r>
            <a:r>
              <a:rPr lang="ar-SA" baseline="0" dirty="0" smtClean="0"/>
              <a:t> تشغيل وتغيير الاعدادات الخاصة بالجدار الناري على جهازك؟</a:t>
            </a:r>
            <a:endParaRPr lang="en-US" dirty="0"/>
          </a:p>
        </p:txBody>
      </p:sp>
      <p:sp>
        <p:nvSpPr>
          <p:cNvPr id="4" name="عنصر نائب لرقم الشريحة 3"/>
          <p:cNvSpPr>
            <a:spLocks noGrp="1"/>
          </p:cNvSpPr>
          <p:nvPr>
            <p:ph type="sldNum" sz="quarter" idx="10"/>
          </p:nvPr>
        </p:nvSpPr>
        <p:spPr/>
        <p:txBody>
          <a:bodyPr/>
          <a:lstStyle/>
          <a:p>
            <a:fld id="{F5439C0B-97A9-439F-84F7-381AED704020}" type="slidenum">
              <a:rPr lang="ar-SA" smtClean="0"/>
              <a:t>28</a:t>
            </a:fld>
            <a:endParaRPr lang="ar-SA"/>
          </a:p>
        </p:txBody>
      </p:sp>
    </p:spTree>
    <p:extLst>
      <p:ext uri="{BB962C8B-B14F-4D97-AF65-F5344CB8AC3E}">
        <p14:creationId xmlns:p14="http://schemas.microsoft.com/office/powerpoint/2010/main" val="51444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42DE153B-8D93-4BB4-8019-D7FB0D4098E3}" type="datetimeFigureOut">
              <a:rPr lang="ar-SA" smtClean="0"/>
              <a:t>18/01/39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2916906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2DE153B-8D93-4BB4-8019-D7FB0D4098E3}" type="datetimeFigureOut">
              <a:rPr lang="ar-SA" smtClean="0"/>
              <a:t>18/01/39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3030853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2DE153B-8D93-4BB4-8019-D7FB0D4098E3}" type="datetimeFigureOut">
              <a:rPr lang="ar-SA" smtClean="0"/>
              <a:t>18/01/39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1379985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42DE153B-8D93-4BB4-8019-D7FB0D4098E3}" type="datetimeFigureOut">
              <a:rPr lang="ar-SA" smtClean="0"/>
              <a:t>18/01/39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A7F96A-0F11-4C20-9E75-83A4C5848C18}" type="slidenum">
              <a:rPr lang="ar-SA" smtClean="0"/>
              <a:t>‹#›</a:t>
            </a:fld>
            <a:endParaRPr lang="ar-SA"/>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ar-SA" smtClean="0"/>
              <a:t>انقر لتحرير نمط العنوان الرئيسي</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4" name="Date Placeholder 3"/>
          <p:cNvSpPr>
            <a:spLocks noGrp="1"/>
          </p:cNvSpPr>
          <p:nvPr>
            <p:ph type="dt" sz="half" idx="10"/>
          </p:nvPr>
        </p:nvSpPr>
        <p:spPr/>
        <p:txBody>
          <a:bodyPr/>
          <a:lstStyle/>
          <a:p>
            <a:fld id="{42DE153B-8D93-4BB4-8019-D7FB0D4098E3}" type="datetimeFigureOut">
              <a:rPr lang="ar-SA" smtClean="0"/>
              <a:t>18/01/39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A7F96A-0F11-4C20-9E75-83A4C5848C18}" type="slidenum">
              <a:rPr lang="ar-SA" smtClean="0"/>
              <a:t>‹#›</a:t>
            </a:fld>
            <a:endParaRPr lang="ar-SA"/>
          </a:p>
        </p:txBody>
      </p:sp>
      <p:sp>
        <p:nvSpPr>
          <p:cNvPr id="8" name="Content Placeholder 7"/>
          <p:cNvSpPr>
            <a:spLocks noGrp="1"/>
          </p:cNvSpPr>
          <p:nvPr>
            <p:ph sz="quarter" idx="13"/>
          </p:nvPr>
        </p:nvSpPr>
        <p:spPr>
          <a:xfrm>
            <a:off x="609600" y="1600200"/>
            <a:ext cx="79248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42DE153B-8D93-4BB4-8019-D7FB0D4098E3}" type="datetimeFigureOut">
              <a:rPr lang="ar-SA" smtClean="0"/>
              <a:t>18/01/39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A7F96A-0F11-4C20-9E75-83A4C5848C18}" type="slidenum">
              <a:rPr lang="ar-SA" smtClean="0"/>
              <a:t>‹#›</a:t>
            </a:fld>
            <a:endParaRPr lang="ar-S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5" name="Date Placeholder 4"/>
          <p:cNvSpPr>
            <a:spLocks noGrp="1"/>
          </p:cNvSpPr>
          <p:nvPr>
            <p:ph type="dt" sz="half" idx="10"/>
          </p:nvPr>
        </p:nvSpPr>
        <p:spPr/>
        <p:txBody>
          <a:bodyPr/>
          <a:lstStyle/>
          <a:p>
            <a:fld id="{42DE153B-8D93-4BB4-8019-D7FB0D4098E3}" type="datetimeFigureOut">
              <a:rPr lang="ar-SA" smtClean="0"/>
              <a:t>18/01/39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5A7F96A-0F11-4C20-9E75-83A4C5848C18}" type="slidenum">
              <a:rPr lang="ar-SA" smtClean="0"/>
              <a:t>‹#›</a:t>
            </a:fld>
            <a:endParaRPr lang="ar-S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42DE153B-8D93-4BB4-8019-D7FB0D4098E3}" type="datetimeFigureOut">
              <a:rPr lang="ar-SA" smtClean="0"/>
              <a:t>18/01/39</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35A7F96A-0F11-4C20-9E75-83A4C5848C18}" type="slidenum">
              <a:rPr lang="ar-SA" smtClean="0"/>
              <a:t>‹#›</a:t>
            </a:fld>
            <a:endParaRPr lang="ar-S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42DE153B-8D93-4BB4-8019-D7FB0D4098E3}" type="datetimeFigureOut">
              <a:rPr lang="ar-SA" smtClean="0"/>
              <a:t>18/01/39</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35A7F96A-0F11-4C20-9E75-83A4C5848C18}" type="slidenum">
              <a:rPr lang="ar-SA" smtClean="0"/>
              <a:t>‹#›</a:t>
            </a:fld>
            <a:endParaRPr lang="ar-S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DE153B-8D93-4BB4-8019-D7FB0D4098E3}" type="datetimeFigureOut">
              <a:rPr lang="ar-SA" smtClean="0"/>
              <a:t>18/01/39</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35A7F96A-0F11-4C20-9E75-83A4C5848C18}" type="slidenum">
              <a:rPr lang="ar-SA" smtClean="0"/>
              <a:t>‹#›</a:t>
            </a:fld>
            <a:endParaRPr lang="ar-S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2DE153B-8D93-4BB4-8019-D7FB0D4098E3}" type="datetimeFigureOut">
              <a:rPr lang="ar-SA" smtClean="0"/>
              <a:t>18/01/39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5A7F96A-0F11-4C20-9E75-83A4C5848C18}"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2DE153B-8D93-4BB4-8019-D7FB0D4098E3}" type="datetimeFigureOut">
              <a:rPr lang="ar-SA" smtClean="0"/>
              <a:t>18/01/39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3943095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2DE153B-8D93-4BB4-8019-D7FB0D4098E3}" type="datetimeFigureOut">
              <a:rPr lang="ar-SA" smtClean="0"/>
              <a:t>18/01/39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5A7F96A-0F11-4C20-9E75-83A4C5848C18}" type="slidenum">
              <a:rPr lang="ar-SA" smtClean="0"/>
              <a:t>‹#›</a:t>
            </a:fld>
            <a:endParaRPr lang="ar-S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42DE153B-8D93-4BB4-8019-D7FB0D4098E3}" type="datetimeFigureOut">
              <a:rPr lang="ar-SA" smtClean="0"/>
              <a:t>18/01/39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A7F96A-0F11-4C20-9E75-83A4C5848C18}" type="slidenum">
              <a:rPr lang="ar-SA" smtClean="0"/>
              <a:t>‹#›</a:t>
            </a:fld>
            <a:endParaRPr lang="ar-S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42DE153B-8D93-4BB4-8019-D7FB0D4098E3}" type="datetimeFigureOut">
              <a:rPr lang="ar-SA" smtClean="0"/>
              <a:t>18/01/39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A7F96A-0F11-4C20-9E75-83A4C5848C18}"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DE153B-8D93-4BB4-8019-D7FB0D4098E3}" type="datetimeFigureOut">
              <a:rPr lang="ar-SA" smtClean="0"/>
              <a:t>18/01/39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596514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42DE153B-8D93-4BB4-8019-D7FB0D4098E3}" type="datetimeFigureOut">
              <a:rPr lang="ar-SA" smtClean="0"/>
              <a:t>18/01/39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4068560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42DE153B-8D93-4BB4-8019-D7FB0D4098E3}" type="datetimeFigureOut">
              <a:rPr lang="ar-SA" smtClean="0"/>
              <a:t>18/01/39</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1185460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42DE153B-8D93-4BB4-8019-D7FB0D4098E3}" type="datetimeFigureOut">
              <a:rPr lang="ar-SA" smtClean="0"/>
              <a:t>18/01/39</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1887616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DE153B-8D93-4BB4-8019-D7FB0D4098E3}" type="datetimeFigureOut">
              <a:rPr lang="ar-SA" smtClean="0"/>
              <a:t>18/01/39</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1001533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DE153B-8D93-4BB4-8019-D7FB0D4098E3}" type="datetimeFigureOut">
              <a:rPr lang="ar-SA" smtClean="0"/>
              <a:t>18/01/39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3986567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DE153B-8D93-4BB4-8019-D7FB0D4098E3}" type="datetimeFigureOut">
              <a:rPr lang="ar-SA" smtClean="0"/>
              <a:t>18/01/39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5A7F96A-0F11-4C20-9E75-83A4C5848C18}" type="slidenum">
              <a:rPr lang="ar-SA" smtClean="0"/>
              <a:t>‹#›</a:t>
            </a:fld>
            <a:endParaRPr lang="ar-SA"/>
          </a:p>
        </p:txBody>
      </p:sp>
    </p:spTree>
    <p:extLst>
      <p:ext uri="{BB962C8B-B14F-4D97-AF65-F5344CB8AC3E}">
        <p14:creationId xmlns:p14="http://schemas.microsoft.com/office/powerpoint/2010/main" val="863033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2DE153B-8D93-4BB4-8019-D7FB0D4098E3}" type="datetimeFigureOut">
              <a:rPr lang="ar-SA" smtClean="0"/>
              <a:t>18/01/39</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5A7F96A-0F11-4C20-9E75-83A4C5848C18}" type="slidenum">
              <a:rPr lang="ar-SA" smtClean="0"/>
              <a:t>‹#›</a:t>
            </a:fld>
            <a:endParaRPr lang="ar-SA"/>
          </a:p>
        </p:txBody>
      </p:sp>
    </p:spTree>
    <p:extLst>
      <p:ext uri="{BB962C8B-B14F-4D97-AF65-F5344CB8AC3E}">
        <p14:creationId xmlns:p14="http://schemas.microsoft.com/office/powerpoint/2010/main" val="45860348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42DE153B-8D93-4BB4-8019-D7FB0D4098E3}" type="datetimeFigureOut">
              <a:rPr lang="ar-SA" smtClean="0"/>
              <a:t>18/01/39</a:t>
            </a:fld>
            <a:endParaRPr lang="ar-SA"/>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ar-SA"/>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5A7F96A-0F11-4C20-9E75-83A4C5848C18}" type="slidenum">
              <a:rPr lang="ar-SA" smtClean="0"/>
              <a:t>‹#›</a:t>
            </a:fld>
            <a:endParaRPr lang="ar-SA"/>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4"/>
          <p:cNvSpPr>
            <a:spLocks noGrp="1"/>
          </p:cNvSpPr>
          <p:nvPr>
            <p:ph type="sldNum" sz="quarter" idx="12"/>
          </p:nvPr>
        </p:nvSpPr>
        <p:spPr bwMode="auto">
          <a:noFill/>
          <a:ln>
            <a:miter lim="800000"/>
            <a:headEnd/>
            <a:tailEnd/>
          </a:ln>
        </p:spPr>
        <p:txBody>
          <a:bodyPr/>
          <a:lstStyle/>
          <a:p>
            <a:fld id="{0D7D37F4-11AE-4739-B7F3-61FC564D9001}" type="slidenum">
              <a:rPr lang="ar-SA" smtClean="0"/>
              <a:pPr/>
              <a:t>1</a:t>
            </a:fld>
            <a:endParaRPr lang="en-US" dirty="0" smtClean="0"/>
          </a:p>
        </p:txBody>
      </p:sp>
      <p:sp>
        <p:nvSpPr>
          <p:cNvPr id="6" name="عنوان 1"/>
          <p:cNvSpPr txBox="1">
            <a:spLocks/>
          </p:cNvSpPr>
          <p:nvPr/>
        </p:nvSpPr>
        <p:spPr>
          <a:xfrm>
            <a:off x="2411760" y="1556792"/>
            <a:ext cx="4824536" cy="735013"/>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32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ar-SA" dirty="0" smtClean="0">
                <a:solidFill>
                  <a:schemeClr val="accent2"/>
                </a:solidFill>
              </a:rPr>
              <a:t>المحاضرة الثالثة</a:t>
            </a:r>
            <a:endParaRPr lang="ar-SA" dirty="0"/>
          </a:p>
        </p:txBody>
      </p:sp>
      <p:sp>
        <p:nvSpPr>
          <p:cNvPr id="7" name="عنوان فرعي 2"/>
          <p:cNvSpPr txBox="1">
            <a:spLocks/>
          </p:cNvSpPr>
          <p:nvPr/>
        </p:nvSpPr>
        <p:spPr>
          <a:xfrm>
            <a:off x="1403648" y="2924944"/>
            <a:ext cx="6400800" cy="1752600"/>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2"/>
                </a:solidFill>
                <a:latin typeface="+mn-lt"/>
                <a:ea typeface="+mn-ea"/>
                <a:cs typeface="+mn-cs"/>
              </a:defRPr>
            </a:lvl1pPr>
            <a:lvl2pPr marL="4572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2pPr>
            <a:lvl3pPr marL="9144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3pPr>
            <a:lvl4pPr marL="13716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4pPr>
            <a:lvl5pPr marL="18288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5pPr>
            <a:lvl6pPr marL="22860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6pPr>
            <a:lvl7pPr marL="27432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7pPr>
            <a:lvl8pPr marL="32004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8pPr>
            <a:lvl9pPr marL="36576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9pPr>
          </a:lstStyle>
          <a:p>
            <a:r>
              <a:rPr lang="ar-SA" sz="4000" dirty="0" smtClean="0">
                <a:solidFill>
                  <a:schemeClr val="tx1"/>
                </a:solidFill>
                <a:latin typeface="Times New Roman" pitchFamily="18" charset="0"/>
                <a:cs typeface="Times New Roman" pitchFamily="18" charset="0"/>
              </a:rPr>
              <a:t>شبكات الحاسب الآلي وحمايتها </a:t>
            </a:r>
          </a:p>
          <a:p>
            <a:r>
              <a:rPr lang="ar-SA" sz="4000" dirty="0" smtClean="0">
                <a:solidFill>
                  <a:schemeClr val="tx1"/>
                </a:solidFill>
                <a:latin typeface="Times New Roman" pitchFamily="18" charset="0"/>
                <a:cs typeface="Times New Roman" pitchFamily="18" charset="0"/>
              </a:rPr>
              <a:t> </a:t>
            </a:r>
            <a:r>
              <a:rPr lang="en-US" sz="4000" dirty="0" smtClean="0">
                <a:solidFill>
                  <a:schemeClr val="tx1"/>
                </a:solidFill>
                <a:latin typeface="Times New Roman" pitchFamily="18" charset="0"/>
                <a:cs typeface="Times New Roman" pitchFamily="18" charset="0"/>
              </a:rPr>
              <a:t>Computer  Networks</a:t>
            </a:r>
            <a:endParaRPr lang="ar-SA" sz="4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190583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sz="half" idx="2"/>
          </p:nvPr>
        </p:nvSpPr>
        <p:spPr/>
        <p:style>
          <a:lnRef idx="2">
            <a:schemeClr val="accent2"/>
          </a:lnRef>
          <a:fillRef idx="1">
            <a:schemeClr val="lt1"/>
          </a:fillRef>
          <a:effectRef idx="0">
            <a:schemeClr val="accent2"/>
          </a:effectRef>
          <a:fontRef idx="minor">
            <a:schemeClr val="dk1"/>
          </a:fontRef>
        </p:style>
        <p:txBody>
          <a:bodyPr lIns="144000" tIns="144000" rIns="144000" bIns="144000">
            <a:normAutofit/>
          </a:bodyPr>
          <a:lstStyle/>
          <a:p>
            <a:pPr marL="0" indent="0" algn="just">
              <a:buNone/>
            </a:pPr>
            <a:endParaRPr lang="ar-SA" dirty="0"/>
          </a:p>
          <a:p>
            <a:pPr marL="0" indent="0" algn="just">
              <a:buNone/>
            </a:pPr>
            <a:r>
              <a:rPr lang="ar-SA" dirty="0"/>
              <a:t>	 في هذه الشبكة </a:t>
            </a:r>
            <a:r>
              <a:rPr lang="ar-SA" dirty="0" smtClean="0"/>
              <a:t> كل </a:t>
            </a:r>
            <a:r>
              <a:rPr lang="ar-SA" dirty="0"/>
              <a:t>جهاز </a:t>
            </a:r>
            <a:r>
              <a:rPr lang="ar-SA" dirty="0" smtClean="0"/>
              <a:t>يستطيع </a:t>
            </a:r>
            <a:r>
              <a:rPr lang="ar-SA" dirty="0"/>
              <a:t>الاستفادة </a:t>
            </a:r>
            <a:r>
              <a:rPr lang="ar-SA" dirty="0" smtClean="0"/>
              <a:t>من </a:t>
            </a:r>
            <a:r>
              <a:rPr lang="ar-SA" dirty="0"/>
              <a:t>موارد الجهاز الآخر سواء المكونات المادية </a:t>
            </a:r>
            <a:r>
              <a:rPr lang="ar-SA" dirty="0" smtClean="0"/>
              <a:t>أو </a:t>
            </a:r>
            <a:r>
              <a:rPr lang="ar-SA" dirty="0"/>
              <a:t>البرمجية ,  غالبا تستخدم هذه الشبكات في الشركات لنقل الملفات أو المستندات من جهاز إلى آخر.</a:t>
            </a:r>
            <a:endParaRPr lang="en-US" dirty="0"/>
          </a:p>
        </p:txBody>
      </p:sp>
      <p:pic>
        <p:nvPicPr>
          <p:cNvPr id="6" name="Picture 2" descr="http://blog.gogrid.com/wp-content/uploads/2009/05/image.png"/>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50000"/>
          <a:stretch/>
        </p:blipFill>
        <p:spPr bwMode="auto">
          <a:xfrm>
            <a:off x="467544" y="1628800"/>
            <a:ext cx="3532956" cy="44644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عنوان 2"/>
          <p:cNvSpPr>
            <a:spLocks noGrp="1"/>
          </p:cNvSpPr>
          <p:nvPr>
            <p:ph type="title"/>
          </p:nvPr>
        </p:nvSpPr>
        <p:spPr>
          <a:xfrm>
            <a:off x="457200" y="274638"/>
            <a:ext cx="8229600" cy="1282154"/>
          </a:xfrm>
        </p:spPr>
        <p:txBody>
          <a:bodyPr>
            <a:noAutofit/>
          </a:bodyPr>
          <a:lstStyle/>
          <a:p>
            <a:pPr marL="514350" indent="-514350"/>
            <a:r>
              <a:rPr lang="ar-SA" sz="3200" b="1" dirty="0" smtClean="0">
                <a:solidFill>
                  <a:schemeClr val="accent2"/>
                </a:solidFill>
                <a:effectLst>
                  <a:outerShdw blurRad="38100" dist="38100" dir="2700000" algn="tl">
                    <a:srgbClr val="C0C0C0"/>
                  </a:outerShdw>
                </a:effectLst>
                <a:latin typeface="Lucida Sans Unicode" pitchFamily="34" charset="0"/>
              </a:rPr>
              <a:t>1. شبكة </a:t>
            </a:r>
            <a:r>
              <a:rPr lang="ar-SA" sz="3200" b="1" dirty="0">
                <a:solidFill>
                  <a:schemeClr val="accent2"/>
                </a:solidFill>
                <a:effectLst>
                  <a:outerShdw blurRad="38100" dist="38100" dir="2700000" algn="tl">
                    <a:srgbClr val="C0C0C0"/>
                  </a:outerShdw>
                </a:effectLst>
                <a:latin typeface="Lucida Sans Unicode" pitchFamily="34" charset="0"/>
              </a:rPr>
              <a:t>النظير</a:t>
            </a:r>
            <a:br>
              <a:rPr lang="ar-SA" sz="3200" b="1" dirty="0">
                <a:solidFill>
                  <a:schemeClr val="accent2"/>
                </a:solidFill>
                <a:effectLst>
                  <a:outerShdw blurRad="38100" dist="38100" dir="2700000" algn="tl">
                    <a:srgbClr val="C0C0C0"/>
                  </a:outerShdw>
                </a:effectLst>
                <a:latin typeface="Lucida Sans Unicode" pitchFamily="34" charset="0"/>
              </a:rPr>
            </a:br>
            <a:r>
              <a:rPr lang="ar-SA" sz="3200" b="1" dirty="0">
                <a:solidFill>
                  <a:schemeClr val="accent2"/>
                </a:solidFill>
                <a:effectLst>
                  <a:outerShdw blurRad="38100" dist="38100" dir="2700000" algn="tl">
                    <a:srgbClr val="C0C0C0"/>
                  </a:outerShdw>
                </a:effectLst>
                <a:latin typeface="Lucida Sans Unicode" pitchFamily="34" charset="0"/>
              </a:rPr>
              <a:t> </a:t>
            </a:r>
            <a:r>
              <a:rPr lang="en-US" sz="3200" b="1" dirty="0">
                <a:solidFill>
                  <a:schemeClr val="accent2"/>
                </a:solidFill>
                <a:effectLst>
                  <a:outerShdw blurRad="38100" dist="38100" dir="2700000" algn="tl">
                    <a:srgbClr val="C0C0C0"/>
                  </a:outerShdw>
                </a:effectLst>
                <a:latin typeface="Lucida Sans Unicode" pitchFamily="34" charset="0"/>
              </a:rPr>
              <a:t>Peer To Peer Network</a:t>
            </a:r>
            <a:r>
              <a:rPr lang="ar-SA" sz="3200" b="1" dirty="0">
                <a:solidFill>
                  <a:schemeClr val="accent2"/>
                </a:solidFill>
                <a:effectLst>
                  <a:outerShdw blurRad="38100" dist="38100" dir="2700000" algn="tl">
                    <a:srgbClr val="C0C0C0"/>
                  </a:outerShdw>
                </a:effectLst>
                <a:latin typeface="Lucida Sans Unicode" pitchFamily="34" charset="0"/>
              </a:rPr>
              <a:t>  </a:t>
            </a:r>
            <a:r>
              <a:rPr lang="ar-SA" sz="3200" b="1" dirty="0" smtClean="0">
                <a:solidFill>
                  <a:schemeClr val="accent2"/>
                </a:solidFill>
                <a:effectLst>
                  <a:outerShdw blurRad="38100" dist="38100" dir="2700000" algn="tl">
                    <a:srgbClr val="C0C0C0"/>
                  </a:outerShdw>
                </a:effectLst>
                <a:latin typeface="Lucida Sans Unicode" pitchFamily="34" charset="0"/>
              </a:rPr>
              <a:t>:</a:t>
            </a:r>
            <a:endParaRPr lang="en-US" sz="3200" dirty="0"/>
          </a:p>
        </p:txBody>
      </p:sp>
    </p:spTree>
    <p:extLst>
      <p:ext uri="{BB962C8B-B14F-4D97-AF65-F5344CB8AC3E}">
        <p14:creationId xmlns:p14="http://schemas.microsoft.com/office/powerpoint/2010/main" val="1133592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نص 4"/>
          <p:cNvSpPr>
            <a:spLocks noGrp="1"/>
          </p:cNvSpPr>
          <p:nvPr>
            <p:ph type="body" idx="1"/>
          </p:nvPr>
        </p:nvSpPr>
        <p:spPr/>
        <p:txBody>
          <a:bodyPr/>
          <a:lstStyle/>
          <a:p>
            <a:r>
              <a:rPr lang="ar-SA" dirty="0">
                <a:solidFill>
                  <a:schemeClr val="accent2"/>
                </a:solidFill>
                <a:effectLst>
                  <a:outerShdw blurRad="38100" dist="38100" dir="2700000" algn="tl">
                    <a:srgbClr val="C0C0C0"/>
                  </a:outerShdw>
                </a:effectLst>
                <a:latin typeface="Lucida Sans Unicode" pitchFamily="34" charset="0"/>
              </a:rPr>
              <a:t>عيوبها </a:t>
            </a:r>
          </a:p>
        </p:txBody>
      </p:sp>
      <p:sp>
        <p:nvSpPr>
          <p:cNvPr id="3" name="Content Placeholder 2"/>
          <p:cNvSpPr>
            <a:spLocks noGrp="1"/>
          </p:cNvSpPr>
          <p:nvPr>
            <p:ph sz="half" idx="2"/>
          </p:nvPr>
        </p:nvSpPr>
        <p:spPr>
          <a:ln/>
        </p:spPr>
        <p:style>
          <a:lnRef idx="2">
            <a:schemeClr val="accent2"/>
          </a:lnRef>
          <a:fillRef idx="1">
            <a:schemeClr val="lt1"/>
          </a:fillRef>
          <a:effectRef idx="0">
            <a:schemeClr val="accent2"/>
          </a:effectRef>
          <a:fontRef idx="minor">
            <a:schemeClr val="dk1"/>
          </a:fontRef>
        </p:style>
        <p:txBody>
          <a:bodyPr>
            <a:normAutofit/>
          </a:bodyPr>
          <a:lstStyle/>
          <a:p>
            <a:pPr marL="0" indent="0" algn="just">
              <a:buNone/>
            </a:pPr>
            <a:r>
              <a:rPr lang="ar-SA" sz="2800" dirty="0"/>
              <a:t>1- </a:t>
            </a:r>
            <a:r>
              <a:rPr lang="ar-SA" sz="2800" dirty="0">
                <a:solidFill>
                  <a:schemeClr val="accent2"/>
                </a:solidFill>
              </a:rPr>
              <a:t>محدودية المستخدمين </a:t>
            </a:r>
            <a:r>
              <a:rPr lang="ar-SA" sz="2800" dirty="0"/>
              <a:t>: عدم القدرة على ربط عدد كبير من المستخدمين.</a:t>
            </a:r>
          </a:p>
          <a:p>
            <a:pPr marL="0" indent="0" algn="just">
              <a:buNone/>
            </a:pPr>
            <a:endParaRPr lang="ar-SA" sz="2800" dirty="0"/>
          </a:p>
          <a:p>
            <a:pPr marL="0" indent="0" algn="just">
              <a:buNone/>
            </a:pPr>
            <a:r>
              <a:rPr lang="ar-SA" sz="2800" dirty="0"/>
              <a:t>2 - </a:t>
            </a:r>
            <a:r>
              <a:rPr lang="ar-SA" sz="2800" dirty="0">
                <a:solidFill>
                  <a:schemeClr val="accent2"/>
                </a:solidFill>
              </a:rPr>
              <a:t>لا يوجد نظام التخزين المركزي </a:t>
            </a:r>
            <a:r>
              <a:rPr lang="ar-SA" sz="2800" dirty="0"/>
              <a:t>بهذا النوع من الشبكات.</a:t>
            </a:r>
          </a:p>
          <a:p>
            <a:pPr marL="0" indent="0" algn="just">
              <a:buNone/>
            </a:pPr>
            <a:endParaRPr lang="ar-SA" sz="2800" dirty="0"/>
          </a:p>
          <a:p>
            <a:pPr marL="0" indent="0" algn="just">
              <a:buNone/>
            </a:pPr>
            <a:r>
              <a:rPr lang="ar-SA" sz="2800" dirty="0"/>
              <a:t>3- </a:t>
            </a:r>
            <a:r>
              <a:rPr lang="ar-SA" sz="2800" dirty="0">
                <a:solidFill>
                  <a:schemeClr val="accent2"/>
                </a:solidFill>
              </a:rPr>
              <a:t>الحماية ضعيفة</a:t>
            </a:r>
            <a:r>
              <a:rPr lang="ar-SA" sz="2800" dirty="0" smtClean="0"/>
              <a:t>.</a:t>
            </a:r>
            <a:endParaRPr lang="ar-SA" sz="2800" dirty="0"/>
          </a:p>
        </p:txBody>
      </p:sp>
      <p:sp>
        <p:nvSpPr>
          <p:cNvPr id="7" name="عنصر نائب للنص 6"/>
          <p:cNvSpPr>
            <a:spLocks noGrp="1"/>
          </p:cNvSpPr>
          <p:nvPr>
            <p:ph type="body" sz="quarter" idx="3"/>
          </p:nvPr>
        </p:nvSpPr>
        <p:spPr/>
        <p:txBody>
          <a:bodyPr/>
          <a:lstStyle/>
          <a:p>
            <a:r>
              <a:rPr lang="ar-SA" dirty="0" smtClean="0">
                <a:solidFill>
                  <a:schemeClr val="tx2">
                    <a:lumMod val="60000"/>
                    <a:lumOff val="40000"/>
                  </a:schemeClr>
                </a:solidFill>
                <a:effectLst>
                  <a:outerShdw blurRad="38100" dist="38100" dir="2700000" algn="tl">
                    <a:srgbClr val="C0C0C0"/>
                  </a:outerShdw>
                </a:effectLst>
                <a:latin typeface="Lucida Sans Unicode" pitchFamily="34" charset="0"/>
              </a:rPr>
              <a:t>مميزاتها</a:t>
            </a:r>
            <a:endParaRPr lang="ar-SA" dirty="0">
              <a:solidFill>
                <a:schemeClr val="tx2">
                  <a:lumMod val="60000"/>
                  <a:lumOff val="40000"/>
                </a:schemeClr>
              </a:solidFill>
              <a:effectLst>
                <a:outerShdw blurRad="38100" dist="38100" dir="2700000" algn="tl">
                  <a:srgbClr val="C0C0C0"/>
                </a:outerShdw>
              </a:effectLst>
              <a:latin typeface="Lucida Sans Unicode" pitchFamily="34" charset="0"/>
            </a:endParaRPr>
          </a:p>
        </p:txBody>
      </p:sp>
      <p:sp>
        <p:nvSpPr>
          <p:cNvPr id="8" name="عنصر نائب للمحتوى 7"/>
          <p:cNvSpPr>
            <a:spLocks noGrp="1"/>
          </p:cNvSpPr>
          <p:nvPr>
            <p:ph sz="quarter" idx="4"/>
          </p:nvPr>
        </p:nvSpPr>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0" indent="0" algn="just">
              <a:buNone/>
            </a:pPr>
            <a:r>
              <a:rPr lang="ar-SA" dirty="0"/>
              <a:t>1- </a:t>
            </a:r>
            <a:r>
              <a:rPr lang="ar-SA" dirty="0">
                <a:solidFill>
                  <a:schemeClr val="accent2"/>
                </a:solidFill>
              </a:rPr>
              <a:t>سهلة التثبيت  </a:t>
            </a:r>
            <a:r>
              <a:rPr lang="ar-SA" dirty="0"/>
              <a:t>: حيث يكفي نظام تشغيل بسيط لإدخال الأجهزة </a:t>
            </a:r>
            <a:r>
              <a:rPr lang="ar-SA" dirty="0" smtClean="0"/>
              <a:t>على </a:t>
            </a:r>
            <a:r>
              <a:rPr lang="ar-SA" dirty="0"/>
              <a:t>هذا النوع من الشبكات.</a:t>
            </a:r>
            <a:endParaRPr lang="en-US" dirty="0"/>
          </a:p>
          <a:p>
            <a:pPr marL="0" indent="0" algn="just">
              <a:buNone/>
            </a:pPr>
            <a:endParaRPr lang="ar-SA" dirty="0"/>
          </a:p>
          <a:p>
            <a:pPr marL="0" lvl="0" indent="0" algn="just">
              <a:buNone/>
            </a:pPr>
            <a:r>
              <a:rPr lang="ar-SA" dirty="0"/>
              <a:t>2- </a:t>
            </a:r>
            <a:r>
              <a:rPr lang="ar-SA" dirty="0">
                <a:solidFill>
                  <a:schemeClr val="accent2"/>
                </a:solidFill>
              </a:rPr>
              <a:t>قليلة التكلفة </a:t>
            </a:r>
            <a:r>
              <a:rPr lang="ar-SA" dirty="0"/>
              <a:t>: حيث أن المكونات المادية المطلوبة لهذه الشبكة قليلة ورخيصة الثمن.</a:t>
            </a:r>
          </a:p>
          <a:p>
            <a:pPr marL="0" lvl="0" indent="0" algn="just">
              <a:buNone/>
            </a:pPr>
            <a:endParaRPr lang="ar-SA" dirty="0"/>
          </a:p>
          <a:p>
            <a:pPr marL="0" indent="0" algn="just">
              <a:buNone/>
            </a:pPr>
            <a:r>
              <a:rPr lang="ar-SA" dirty="0"/>
              <a:t>3- </a:t>
            </a:r>
            <a:r>
              <a:rPr lang="ar-SA" dirty="0">
                <a:solidFill>
                  <a:schemeClr val="accent2"/>
                </a:solidFill>
              </a:rPr>
              <a:t>السيطرة على مصادر الشبكة من قبل المستخدمين </a:t>
            </a:r>
            <a:r>
              <a:rPr lang="ar-SA" dirty="0"/>
              <a:t>: </a:t>
            </a:r>
            <a:r>
              <a:rPr lang="ar-SA" dirty="0" smtClean="0"/>
              <a:t>عن </a:t>
            </a:r>
            <a:r>
              <a:rPr lang="ar-SA" dirty="0"/>
              <a:t>طريق طلب خصائص الملف ثم طلب الأمر (مشاركة) والعكس صحيح لإزالة المشاركة. </a:t>
            </a:r>
          </a:p>
        </p:txBody>
      </p:sp>
      <p:sp>
        <p:nvSpPr>
          <p:cNvPr id="9" name="عنوان 2"/>
          <p:cNvSpPr>
            <a:spLocks noGrp="1"/>
          </p:cNvSpPr>
          <p:nvPr>
            <p:ph type="title"/>
          </p:nvPr>
        </p:nvSpPr>
        <p:spPr/>
        <p:txBody>
          <a:bodyPr>
            <a:noAutofit/>
          </a:bodyPr>
          <a:lstStyle/>
          <a:p>
            <a:pPr marL="514350" indent="-514350"/>
            <a:r>
              <a:rPr lang="ar-SA" sz="3200" b="1" dirty="0" smtClean="0">
                <a:solidFill>
                  <a:schemeClr val="accent2"/>
                </a:solidFill>
                <a:effectLst>
                  <a:outerShdw blurRad="38100" dist="38100" dir="2700000" algn="tl">
                    <a:srgbClr val="C0C0C0"/>
                  </a:outerShdw>
                </a:effectLst>
                <a:latin typeface="Lucida Sans Unicode" pitchFamily="34" charset="0"/>
              </a:rPr>
              <a:t>1. شبكة </a:t>
            </a:r>
            <a:r>
              <a:rPr lang="ar-SA" sz="3200" b="1" dirty="0">
                <a:solidFill>
                  <a:schemeClr val="accent2"/>
                </a:solidFill>
                <a:effectLst>
                  <a:outerShdw blurRad="38100" dist="38100" dir="2700000" algn="tl">
                    <a:srgbClr val="C0C0C0"/>
                  </a:outerShdw>
                </a:effectLst>
                <a:latin typeface="Lucida Sans Unicode" pitchFamily="34" charset="0"/>
              </a:rPr>
              <a:t>النظير</a:t>
            </a:r>
            <a:br>
              <a:rPr lang="ar-SA" sz="3200" b="1" dirty="0">
                <a:solidFill>
                  <a:schemeClr val="accent2"/>
                </a:solidFill>
                <a:effectLst>
                  <a:outerShdw blurRad="38100" dist="38100" dir="2700000" algn="tl">
                    <a:srgbClr val="C0C0C0"/>
                  </a:outerShdw>
                </a:effectLst>
                <a:latin typeface="Lucida Sans Unicode" pitchFamily="34" charset="0"/>
              </a:rPr>
            </a:br>
            <a:r>
              <a:rPr lang="ar-SA" sz="3200" b="1" dirty="0">
                <a:solidFill>
                  <a:schemeClr val="accent2"/>
                </a:solidFill>
                <a:effectLst>
                  <a:outerShdw blurRad="38100" dist="38100" dir="2700000" algn="tl">
                    <a:srgbClr val="C0C0C0"/>
                  </a:outerShdw>
                </a:effectLst>
                <a:latin typeface="Lucida Sans Unicode" pitchFamily="34" charset="0"/>
              </a:rPr>
              <a:t> </a:t>
            </a:r>
            <a:r>
              <a:rPr lang="en-US" sz="3200" b="1" dirty="0">
                <a:solidFill>
                  <a:schemeClr val="accent2"/>
                </a:solidFill>
                <a:effectLst>
                  <a:outerShdw blurRad="38100" dist="38100" dir="2700000" algn="tl">
                    <a:srgbClr val="C0C0C0"/>
                  </a:outerShdw>
                </a:effectLst>
                <a:latin typeface="Lucida Sans Unicode" pitchFamily="34" charset="0"/>
              </a:rPr>
              <a:t>Peer To Peer Network</a:t>
            </a:r>
            <a:r>
              <a:rPr lang="ar-SA" sz="3200" b="1" dirty="0">
                <a:solidFill>
                  <a:schemeClr val="accent2"/>
                </a:solidFill>
                <a:effectLst>
                  <a:outerShdw blurRad="38100" dist="38100" dir="2700000" algn="tl">
                    <a:srgbClr val="C0C0C0"/>
                  </a:outerShdw>
                </a:effectLst>
                <a:latin typeface="Lucida Sans Unicode" pitchFamily="34" charset="0"/>
              </a:rPr>
              <a:t>  </a:t>
            </a:r>
            <a:r>
              <a:rPr lang="ar-SA" sz="3200" b="1" dirty="0" smtClean="0">
                <a:solidFill>
                  <a:schemeClr val="accent2"/>
                </a:solidFill>
                <a:effectLst>
                  <a:outerShdw blurRad="38100" dist="38100" dir="2700000" algn="tl">
                    <a:srgbClr val="C0C0C0"/>
                  </a:outerShdw>
                </a:effectLst>
                <a:latin typeface="Lucida Sans Unicode" pitchFamily="34" charset="0"/>
              </a:rPr>
              <a:t>:</a:t>
            </a:r>
            <a:endParaRPr lang="en-US" sz="3200" dirty="0"/>
          </a:p>
        </p:txBody>
      </p:sp>
    </p:spTree>
    <p:extLst>
      <p:ext uri="{BB962C8B-B14F-4D97-AF65-F5344CB8AC3E}">
        <p14:creationId xmlns:p14="http://schemas.microsoft.com/office/powerpoint/2010/main" val="6500709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sz="half" idx="2"/>
          </p:nvPr>
        </p:nvSpPr>
        <p:spPr/>
        <p:style>
          <a:lnRef idx="2">
            <a:schemeClr val="accent2"/>
          </a:lnRef>
          <a:fillRef idx="1">
            <a:schemeClr val="lt1"/>
          </a:fillRef>
          <a:effectRef idx="0">
            <a:schemeClr val="accent2"/>
          </a:effectRef>
          <a:fontRef idx="minor">
            <a:schemeClr val="dk1"/>
          </a:fontRef>
        </p:style>
        <p:txBody>
          <a:bodyPr lIns="144000" tIns="144000" rIns="144000" bIns="144000">
            <a:normAutofit/>
          </a:bodyPr>
          <a:lstStyle/>
          <a:p>
            <a:pPr marL="0" indent="0" algn="just">
              <a:buNone/>
            </a:pPr>
            <a:endParaRPr lang="ar-SA" dirty="0"/>
          </a:p>
          <a:p>
            <a:pPr marL="0" indent="0" algn="just">
              <a:buNone/>
            </a:pPr>
            <a:r>
              <a:rPr lang="ar-SA" dirty="0"/>
              <a:t>في هذا النوع من الشبكات يكون هناك جهاز واحد يسمى الخادم هو المتحكم في الشبكة والمسئول عن الحماية والمهام الإدارية و منح خواص المشاركة المادية أو البرمجية للمستخدمين.</a:t>
            </a:r>
            <a:endParaRPr lang="en-US" dirty="0"/>
          </a:p>
        </p:txBody>
      </p:sp>
      <p:sp>
        <p:nvSpPr>
          <p:cNvPr id="3" name="عنوان 2"/>
          <p:cNvSpPr>
            <a:spLocks noGrp="1"/>
          </p:cNvSpPr>
          <p:nvPr>
            <p:ph type="title"/>
          </p:nvPr>
        </p:nvSpPr>
        <p:spPr>
          <a:xfrm>
            <a:off x="457200" y="274638"/>
            <a:ext cx="8229600" cy="1282154"/>
          </a:xfrm>
        </p:spPr>
        <p:txBody>
          <a:bodyPr>
            <a:noAutofit/>
          </a:bodyPr>
          <a:lstStyle/>
          <a:p>
            <a:pPr marL="514350" indent="-514350"/>
            <a:r>
              <a:rPr lang="ar-SA" sz="3200" b="1" dirty="0" smtClean="0">
                <a:solidFill>
                  <a:schemeClr val="accent2"/>
                </a:solidFill>
                <a:effectLst>
                  <a:outerShdw blurRad="38100" dist="38100" dir="2700000" algn="tl">
                    <a:srgbClr val="C0C0C0"/>
                  </a:outerShdw>
                </a:effectLst>
                <a:latin typeface="Lucida Sans Unicode" pitchFamily="34" charset="0"/>
              </a:rPr>
              <a:t>2.شبكة </a:t>
            </a:r>
            <a:r>
              <a:rPr lang="ar-SA" sz="3200" b="1" dirty="0">
                <a:solidFill>
                  <a:schemeClr val="accent2"/>
                </a:solidFill>
                <a:effectLst>
                  <a:outerShdw blurRad="38100" dist="38100" dir="2700000" algn="tl">
                    <a:srgbClr val="C0C0C0"/>
                  </a:outerShdw>
                </a:effectLst>
                <a:latin typeface="Lucida Sans Unicode" pitchFamily="34" charset="0"/>
              </a:rPr>
              <a:t>الخادم و العميل </a:t>
            </a:r>
            <a:br>
              <a:rPr lang="ar-SA" sz="3200" b="1" dirty="0">
                <a:solidFill>
                  <a:schemeClr val="accent2"/>
                </a:solidFill>
                <a:effectLst>
                  <a:outerShdw blurRad="38100" dist="38100" dir="2700000" algn="tl">
                    <a:srgbClr val="C0C0C0"/>
                  </a:outerShdw>
                </a:effectLst>
                <a:latin typeface="Lucida Sans Unicode" pitchFamily="34" charset="0"/>
              </a:rPr>
            </a:br>
            <a:r>
              <a:rPr lang="ar-SA" sz="3200" b="1" dirty="0">
                <a:solidFill>
                  <a:schemeClr val="accent2"/>
                </a:solidFill>
                <a:effectLst>
                  <a:outerShdw blurRad="38100" dist="38100" dir="2700000" algn="tl">
                    <a:srgbClr val="C0C0C0"/>
                  </a:outerShdw>
                </a:effectLst>
                <a:latin typeface="Lucida Sans Unicode" pitchFamily="34" charset="0"/>
              </a:rPr>
              <a:t> </a:t>
            </a:r>
            <a:r>
              <a:rPr lang="en-US" sz="3200" b="1" dirty="0">
                <a:solidFill>
                  <a:schemeClr val="accent2"/>
                </a:solidFill>
                <a:effectLst>
                  <a:outerShdw blurRad="38100" dist="38100" dir="2700000" algn="tl">
                    <a:srgbClr val="C0C0C0"/>
                  </a:outerShdw>
                </a:effectLst>
                <a:latin typeface="Lucida Sans Unicode" pitchFamily="34" charset="0"/>
              </a:rPr>
              <a:t>Server/Client Network</a:t>
            </a:r>
            <a:r>
              <a:rPr lang="ar-SA" sz="3200" b="1" dirty="0">
                <a:solidFill>
                  <a:schemeClr val="accent2"/>
                </a:solidFill>
                <a:effectLst>
                  <a:outerShdw blurRad="38100" dist="38100" dir="2700000" algn="tl">
                    <a:srgbClr val="C0C0C0"/>
                  </a:outerShdw>
                </a:effectLst>
                <a:latin typeface="Lucida Sans Unicode" pitchFamily="34" charset="0"/>
              </a:rPr>
              <a:t> </a:t>
            </a:r>
          </a:p>
        </p:txBody>
      </p:sp>
      <p:pic>
        <p:nvPicPr>
          <p:cNvPr id="9" name="Picture 2" descr="http://blog.gogrid.com/wp-content/uploads/2009/05/image.png"/>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r="53394"/>
          <a:stretch/>
        </p:blipFill>
        <p:spPr bwMode="auto">
          <a:xfrm>
            <a:off x="611560" y="1628800"/>
            <a:ext cx="3809400" cy="44644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933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نص 4"/>
          <p:cNvSpPr>
            <a:spLocks noGrp="1"/>
          </p:cNvSpPr>
          <p:nvPr>
            <p:ph type="body" idx="1"/>
          </p:nvPr>
        </p:nvSpPr>
        <p:spPr/>
        <p:txBody>
          <a:bodyPr/>
          <a:lstStyle/>
          <a:p>
            <a:r>
              <a:rPr lang="ar-SA" dirty="0">
                <a:solidFill>
                  <a:schemeClr val="accent2"/>
                </a:solidFill>
                <a:effectLst>
                  <a:outerShdw blurRad="38100" dist="38100" dir="2700000" algn="tl">
                    <a:srgbClr val="C0C0C0"/>
                  </a:outerShdw>
                </a:effectLst>
                <a:latin typeface="Lucida Sans Unicode" pitchFamily="34" charset="0"/>
              </a:rPr>
              <a:t>عيوبها </a:t>
            </a:r>
          </a:p>
        </p:txBody>
      </p:sp>
      <p:sp>
        <p:nvSpPr>
          <p:cNvPr id="3" name="Content Placeholder 2"/>
          <p:cNvSpPr>
            <a:spLocks noGrp="1"/>
          </p:cNvSpPr>
          <p:nvPr>
            <p:ph sz="half" idx="2"/>
          </p:nvPr>
        </p:nvSpPr>
        <p:spPr>
          <a:ln/>
        </p:spPr>
        <p:style>
          <a:lnRef idx="2">
            <a:schemeClr val="accent2"/>
          </a:lnRef>
          <a:fillRef idx="1">
            <a:schemeClr val="lt1"/>
          </a:fillRef>
          <a:effectRef idx="0">
            <a:schemeClr val="accent2"/>
          </a:effectRef>
          <a:fontRef idx="minor">
            <a:schemeClr val="dk1"/>
          </a:fontRef>
        </p:style>
        <p:txBody>
          <a:bodyPr>
            <a:normAutofit/>
          </a:bodyPr>
          <a:lstStyle/>
          <a:p>
            <a:pPr marL="514350" indent="-514350" algn="just">
              <a:buFont typeface="+mj-lt"/>
              <a:buAutoNum type="arabicPeriod"/>
            </a:pPr>
            <a:r>
              <a:rPr lang="ar-SA" sz="2800" dirty="0">
                <a:solidFill>
                  <a:schemeClr val="accent2"/>
                </a:solidFill>
              </a:rPr>
              <a:t>التكلفة الباهظة </a:t>
            </a:r>
            <a:r>
              <a:rPr lang="ar-SA" sz="2800" dirty="0"/>
              <a:t>: حيث أن المكونات المادية والبرمجية المستخدمة غالية الثمن.</a:t>
            </a:r>
          </a:p>
          <a:p>
            <a:pPr marL="514350" indent="-514350" algn="just">
              <a:buFont typeface="+mj-lt"/>
              <a:buAutoNum type="arabicPeriod"/>
            </a:pPr>
            <a:endParaRPr lang="ar-SA" sz="2800" dirty="0"/>
          </a:p>
          <a:p>
            <a:pPr marL="514350" indent="-514350" algn="just">
              <a:buFont typeface="+mj-lt"/>
              <a:buAutoNum type="arabicPeriod"/>
            </a:pPr>
            <a:r>
              <a:rPr lang="ar-SA" sz="2800" dirty="0">
                <a:solidFill>
                  <a:schemeClr val="accent2"/>
                </a:solidFill>
              </a:rPr>
              <a:t>الحاجة</a:t>
            </a:r>
            <a:r>
              <a:rPr lang="ar-SA" sz="2800" dirty="0"/>
              <a:t>  </a:t>
            </a:r>
            <a:r>
              <a:rPr lang="ar-SA" sz="2800" dirty="0">
                <a:solidFill>
                  <a:schemeClr val="accent2">
                    <a:lumMod val="75000"/>
                  </a:schemeClr>
                </a:solidFill>
              </a:rPr>
              <a:t>لمراقب شبكات : </a:t>
            </a:r>
            <a:r>
              <a:rPr lang="ar-SA" sz="2800" dirty="0"/>
              <a:t>للعمل على مراقبة الشبكة ومنح الصلاحيات المطلوبة من قبل مستخدميها .</a:t>
            </a:r>
          </a:p>
        </p:txBody>
      </p:sp>
      <p:sp>
        <p:nvSpPr>
          <p:cNvPr id="7" name="عنصر نائب للنص 6"/>
          <p:cNvSpPr>
            <a:spLocks noGrp="1"/>
          </p:cNvSpPr>
          <p:nvPr>
            <p:ph type="body" sz="quarter" idx="3"/>
          </p:nvPr>
        </p:nvSpPr>
        <p:spPr/>
        <p:txBody>
          <a:bodyPr/>
          <a:lstStyle/>
          <a:p>
            <a:r>
              <a:rPr lang="ar-SA" dirty="0" smtClean="0">
                <a:solidFill>
                  <a:schemeClr val="tx2">
                    <a:lumMod val="60000"/>
                    <a:lumOff val="40000"/>
                  </a:schemeClr>
                </a:solidFill>
                <a:effectLst>
                  <a:outerShdw blurRad="38100" dist="38100" dir="2700000" algn="tl">
                    <a:srgbClr val="C0C0C0"/>
                  </a:outerShdw>
                </a:effectLst>
                <a:latin typeface="Lucida Sans Unicode" pitchFamily="34" charset="0"/>
              </a:rPr>
              <a:t>مميزاتها</a:t>
            </a:r>
            <a:endParaRPr lang="ar-SA" dirty="0">
              <a:solidFill>
                <a:schemeClr val="tx2">
                  <a:lumMod val="60000"/>
                  <a:lumOff val="40000"/>
                </a:schemeClr>
              </a:solidFill>
              <a:effectLst>
                <a:outerShdw blurRad="38100" dist="38100" dir="2700000" algn="tl">
                  <a:srgbClr val="C0C0C0"/>
                </a:outerShdw>
              </a:effectLst>
              <a:latin typeface="Lucida Sans Unicode" pitchFamily="34" charset="0"/>
            </a:endParaRPr>
          </a:p>
        </p:txBody>
      </p:sp>
      <p:sp>
        <p:nvSpPr>
          <p:cNvPr id="8" name="عنصر نائب للمحتوى 7"/>
          <p:cNvSpPr>
            <a:spLocks noGrp="1"/>
          </p:cNvSpPr>
          <p:nvPr>
            <p:ph sz="quarter" idx="4"/>
          </p:nvPr>
        </p:nvSpPr>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marL="0" indent="0">
              <a:lnSpc>
                <a:spcPct val="120000"/>
              </a:lnSpc>
              <a:buNone/>
            </a:pPr>
            <a:endParaRPr lang="ar-SA" sz="1050" dirty="0">
              <a:solidFill>
                <a:schemeClr val="accent2">
                  <a:lumMod val="75000"/>
                </a:schemeClr>
              </a:solidFill>
            </a:endParaRPr>
          </a:p>
          <a:p>
            <a:pPr marL="514350" indent="-514350">
              <a:lnSpc>
                <a:spcPct val="120000"/>
              </a:lnSpc>
              <a:buFont typeface="+mj-lt"/>
              <a:buAutoNum type="arabicPeriod"/>
            </a:pPr>
            <a:r>
              <a:rPr lang="ar-SA" dirty="0">
                <a:solidFill>
                  <a:schemeClr val="accent2">
                    <a:lumMod val="75000"/>
                  </a:schemeClr>
                </a:solidFill>
              </a:rPr>
              <a:t>حماية مركزية قوية: </a:t>
            </a:r>
            <a:r>
              <a:rPr lang="ar-SA" dirty="0"/>
              <a:t>لا يتم دخول أي مستخدم إلا بعد التحقق من اسمه وكلمة المرور الخاصة به.</a:t>
            </a:r>
          </a:p>
          <a:p>
            <a:pPr marL="514350" indent="-514350">
              <a:lnSpc>
                <a:spcPct val="120000"/>
              </a:lnSpc>
              <a:buFont typeface="+mj-lt"/>
              <a:buAutoNum type="arabicPeriod"/>
            </a:pPr>
            <a:r>
              <a:rPr lang="ar-SA" dirty="0" smtClean="0">
                <a:solidFill>
                  <a:schemeClr val="accent2">
                    <a:lumMod val="75000"/>
                  </a:schemeClr>
                </a:solidFill>
              </a:rPr>
              <a:t>التخزين </a:t>
            </a:r>
            <a:r>
              <a:rPr lang="ar-SA" dirty="0">
                <a:solidFill>
                  <a:schemeClr val="accent2">
                    <a:lumMod val="75000"/>
                  </a:schemeClr>
                </a:solidFill>
              </a:rPr>
              <a:t>المركزي : </a:t>
            </a:r>
            <a:r>
              <a:rPr lang="ar-SA" dirty="0"/>
              <a:t>الذي يكون على الخادم ويسمح باستخراج الملفات من قبل عدة مستخدمين في نفس الوقت</a:t>
            </a:r>
            <a:r>
              <a:rPr lang="ar-SA" dirty="0" smtClean="0"/>
              <a:t>.</a:t>
            </a:r>
            <a:endParaRPr lang="ar-SA" dirty="0"/>
          </a:p>
          <a:p>
            <a:pPr marL="514350" indent="-514350">
              <a:lnSpc>
                <a:spcPct val="120000"/>
              </a:lnSpc>
              <a:buFont typeface="+mj-lt"/>
              <a:buAutoNum type="arabicPeriod" startAt="3"/>
            </a:pPr>
            <a:r>
              <a:rPr lang="ar-SA" dirty="0">
                <a:solidFill>
                  <a:schemeClr val="accent2">
                    <a:lumMod val="75000"/>
                  </a:schemeClr>
                </a:solidFill>
              </a:rPr>
              <a:t>خدمة أعداد كبيرة من المستخدمين و سهولة إدارتهم :</a:t>
            </a:r>
            <a:r>
              <a:rPr lang="ar-SA" dirty="0"/>
              <a:t> حيث أن نظام التشغيل الموجود في الخادم يحتوي على عدد من البرمجيات المساعدة والتي تتحكم في تنظيم وإدارة المستخدم و تعطي الصلاحيات بالرفض أو القبول عند دخول الشبكة مثلاً.</a:t>
            </a:r>
            <a:endParaRPr lang="ar-SA" dirty="0"/>
          </a:p>
        </p:txBody>
      </p:sp>
      <p:sp>
        <p:nvSpPr>
          <p:cNvPr id="11" name="عنوان 2"/>
          <p:cNvSpPr>
            <a:spLocks noGrp="1"/>
          </p:cNvSpPr>
          <p:nvPr>
            <p:ph type="title"/>
          </p:nvPr>
        </p:nvSpPr>
        <p:spPr/>
        <p:txBody>
          <a:bodyPr>
            <a:noAutofit/>
          </a:bodyPr>
          <a:lstStyle/>
          <a:p>
            <a:pPr marL="514350" indent="-514350"/>
            <a:r>
              <a:rPr lang="ar-SA" sz="3200" b="1" dirty="0" smtClean="0">
                <a:solidFill>
                  <a:schemeClr val="accent2"/>
                </a:solidFill>
                <a:effectLst>
                  <a:outerShdw blurRad="38100" dist="38100" dir="2700000" algn="tl">
                    <a:srgbClr val="C0C0C0"/>
                  </a:outerShdw>
                </a:effectLst>
                <a:latin typeface="Lucida Sans Unicode" pitchFamily="34" charset="0"/>
              </a:rPr>
              <a:t>2.شبكة </a:t>
            </a:r>
            <a:r>
              <a:rPr lang="ar-SA" sz="3200" b="1" dirty="0">
                <a:solidFill>
                  <a:schemeClr val="accent2"/>
                </a:solidFill>
                <a:effectLst>
                  <a:outerShdw blurRad="38100" dist="38100" dir="2700000" algn="tl">
                    <a:srgbClr val="C0C0C0"/>
                  </a:outerShdw>
                </a:effectLst>
                <a:latin typeface="Lucida Sans Unicode" pitchFamily="34" charset="0"/>
              </a:rPr>
              <a:t>الخادم و العميل </a:t>
            </a:r>
            <a:br>
              <a:rPr lang="ar-SA" sz="3200" b="1" dirty="0">
                <a:solidFill>
                  <a:schemeClr val="accent2"/>
                </a:solidFill>
                <a:effectLst>
                  <a:outerShdw blurRad="38100" dist="38100" dir="2700000" algn="tl">
                    <a:srgbClr val="C0C0C0"/>
                  </a:outerShdw>
                </a:effectLst>
                <a:latin typeface="Lucida Sans Unicode" pitchFamily="34" charset="0"/>
              </a:rPr>
            </a:br>
            <a:r>
              <a:rPr lang="ar-SA" sz="3200" b="1" dirty="0">
                <a:solidFill>
                  <a:schemeClr val="accent2"/>
                </a:solidFill>
                <a:effectLst>
                  <a:outerShdw blurRad="38100" dist="38100" dir="2700000" algn="tl">
                    <a:srgbClr val="C0C0C0"/>
                  </a:outerShdw>
                </a:effectLst>
                <a:latin typeface="Lucida Sans Unicode" pitchFamily="34" charset="0"/>
              </a:rPr>
              <a:t> </a:t>
            </a:r>
            <a:r>
              <a:rPr lang="en-US" sz="3200" b="1" dirty="0">
                <a:solidFill>
                  <a:schemeClr val="accent2"/>
                </a:solidFill>
                <a:effectLst>
                  <a:outerShdw blurRad="38100" dist="38100" dir="2700000" algn="tl">
                    <a:srgbClr val="C0C0C0"/>
                  </a:outerShdw>
                </a:effectLst>
                <a:latin typeface="Lucida Sans Unicode" pitchFamily="34" charset="0"/>
              </a:rPr>
              <a:t>Server/Client Network</a:t>
            </a:r>
            <a:r>
              <a:rPr lang="ar-SA" sz="3200" b="1" dirty="0">
                <a:solidFill>
                  <a:schemeClr val="accent2"/>
                </a:solidFill>
                <a:effectLst>
                  <a:outerShdw blurRad="38100" dist="38100" dir="2700000" algn="tl">
                    <a:srgbClr val="C0C0C0"/>
                  </a:outerShdw>
                </a:effectLst>
                <a:latin typeface="Lucida Sans Unicode" pitchFamily="34" charset="0"/>
              </a:rPr>
              <a:t> </a:t>
            </a:r>
          </a:p>
        </p:txBody>
      </p:sp>
    </p:spTree>
    <p:extLst>
      <p:ext uri="{BB962C8B-B14F-4D97-AF65-F5344CB8AC3E}">
        <p14:creationId xmlns:p14="http://schemas.microsoft.com/office/powerpoint/2010/main" val="12252844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47248" cy="1143000"/>
          </a:xfrm>
          <a:noFill/>
          <a:ln w="9525">
            <a:noFill/>
            <a:miter lim="800000"/>
            <a:headEnd/>
            <a:tailEnd/>
          </a:ln>
        </p:spPr>
        <p:txBody>
          <a:bodyPr vert="horz" anchor="ctr">
            <a:noAutofit/>
          </a:bodyPr>
          <a:lstStyle/>
          <a:p>
            <a:pPr algn="ctr" eaLnBrk="0" hangingPunct="0"/>
            <a:r>
              <a:rPr lang="ar-SA" sz="3200" b="1" dirty="0">
                <a:solidFill>
                  <a:schemeClr val="accent2"/>
                </a:solidFill>
                <a:effectLst>
                  <a:outerShdw blurRad="38100" dist="38100" dir="2700000" algn="tl">
                    <a:srgbClr val="C0C0C0"/>
                  </a:outerShdw>
                </a:effectLst>
                <a:latin typeface="Lucida Sans Unicode" pitchFamily="34" charset="0"/>
                <a:ea typeface="+mn-ea"/>
                <a:cs typeface="+mn-cs"/>
              </a:rPr>
              <a:t>المكونات المادية للشبكة ( </a:t>
            </a:r>
            <a:r>
              <a:rPr lang="en-US" sz="3200" b="1" dirty="0">
                <a:solidFill>
                  <a:schemeClr val="accent2"/>
                </a:solidFill>
                <a:effectLst>
                  <a:outerShdw blurRad="38100" dist="38100" dir="2700000" algn="tl">
                    <a:srgbClr val="C0C0C0"/>
                  </a:outerShdw>
                </a:effectLst>
                <a:latin typeface="Lucida Sans Unicode" pitchFamily="34" charset="0"/>
                <a:ea typeface="+mn-ea"/>
                <a:cs typeface="+mn-cs"/>
              </a:rPr>
              <a:t>Network Hardware</a:t>
            </a:r>
            <a:r>
              <a:rPr lang="ar-SA" sz="3200" b="1" dirty="0">
                <a:solidFill>
                  <a:schemeClr val="accent2"/>
                </a:solidFill>
                <a:effectLst>
                  <a:outerShdw blurRad="38100" dist="38100" dir="2700000" algn="tl">
                    <a:srgbClr val="C0C0C0"/>
                  </a:outerShdw>
                </a:effectLst>
                <a:latin typeface="Lucida Sans Unicode" pitchFamily="34" charset="0"/>
                <a:ea typeface="+mn-ea"/>
                <a:cs typeface="+mn-cs"/>
              </a:rPr>
              <a:t>) </a:t>
            </a:r>
          </a:p>
        </p:txBody>
      </p:sp>
      <p:sp>
        <p:nvSpPr>
          <p:cNvPr id="3" name="Content Placeholder 2"/>
          <p:cNvSpPr>
            <a:spLocks noGrp="1"/>
          </p:cNvSpPr>
          <p:nvPr>
            <p:ph idx="1"/>
          </p:nvPr>
        </p:nvSpPr>
        <p:spPr>
          <a:xfrm>
            <a:off x="457200" y="1600200"/>
            <a:ext cx="8291264" cy="4873752"/>
          </a:xfrm>
        </p:spPr>
        <p:txBody>
          <a:bodyPr>
            <a:noAutofit/>
          </a:bodyPr>
          <a:lstStyle/>
          <a:p>
            <a:pPr lvl="0"/>
            <a:r>
              <a:rPr lang="ar-SA" sz="2800" b="1" dirty="0"/>
              <a:t>جهاز (</a:t>
            </a:r>
            <a:r>
              <a:rPr lang="en-US" sz="2800" b="1" dirty="0"/>
              <a:t>Hub</a:t>
            </a:r>
            <a:r>
              <a:rPr lang="ar-SA" sz="2800" b="1" dirty="0"/>
              <a:t>) : </a:t>
            </a:r>
            <a:r>
              <a:rPr lang="ar-SA" sz="2800" dirty="0"/>
              <a:t>هذا الجهاز يعمل بمثابة المستقبل والموزع للشبكة حيث أنه يوفر التداخل والاندماج المطلوب بين أجهزة مستخدمي الشبكة</a:t>
            </a:r>
            <a:r>
              <a:rPr lang="ar-SA" sz="2800" dirty="0" smtClean="0"/>
              <a:t>.</a:t>
            </a:r>
            <a:endParaRPr lang="en-US" sz="2800" dirty="0"/>
          </a:p>
          <a:p>
            <a:pPr lvl="0"/>
            <a:r>
              <a:rPr lang="ar-SA" sz="2800" b="1" dirty="0"/>
              <a:t>الكابلات (</a:t>
            </a:r>
            <a:r>
              <a:rPr lang="en-US" sz="2800" b="1" dirty="0"/>
              <a:t>Cables</a:t>
            </a:r>
            <a:r>
              <a:rPr lang="ar-SA" sz="2800" b="1" dirty="0"/>
              <a:t>) : </a:t>
            </a:r>
            <a:r>
              <a:rPr lang="ar-SA" sz="2800" dirty="0"/>
              <a:t>تعتبر الكابلات حلقة الوصل بين الأجهزة وبين جهاز الـ(</a:t>
            </a:r>
            <a:r>
              <a:rPr lang="en-US" sz="2800" dirty="0"/>
              <a:t>Hub</a:t>
            </a:r>
            <a:r>
              <a:rPr lang="ar-SA" sz="2800" dirty="0"/>
              <a:t>) .</a:t>
            </a:r>
            <a:endParaRPr lang="en-US" sz="2800" dirty="0"/>
          </a:p>
          <a:p>
            <a:pPr lvl="0"/>
            <a:r>
              <a:rPr lang="ar-SA" sz="2800" b="1" dirty="0"/>
              <a:t>بطاقات الشبكة (</a:t>
            </a:r>
            <a:r>
              <a:rPr lang="en-US" sz="2800" b="1" dirty="0"/>
              <a:t>Network Cards</a:t>
            </a:r>
            <a:r>
              <a:rPr lang="ar-SA" sz="2800" b="1" dirty="0"/>
              <a:t>): </a:t>
            </a:r>
            <a:r>
              <a:rPr lang="ar-SA" sz="2800" dirty="0"/>
              <a:t>عبارة عن البطاقات التي تركب على الأجهزة الخاصة بمستخدمي الشبكة وهي البطاقة التي يتم تركيب كيل الشبكة عليها ثم الربط مع الـ </a:t>
            </a:r>
            <a:r>
              <a:rPr lang="en-US" sz="2800" dirty="0"/>
              <a:t>Hub</a:t>
            </a:r>
            <a:r>
              <a:rPr lang="ar-SA" sz="2800" dirty="0"/>
              <a:t>.</a:t>
            </a:r>
            <a:endParaRPr lang="en-US" sz="2800" dirty="0"/>
          </a:p>
          <a:p>
            <a:pPr lvl="0"/>
            <a:r>
              <a:rPr lang="ar-SA" sz="2800" b="1" dirty="0"/>
              <a:t>بطاقات الاتصال الهاتفي (</a:t>
            </a:r>
            <a:r>
              <a:rPr lang="en-US" sz="2800" b="1" dirty="0"/>
              <a:t>Modem</a:t>
            </a:r>
            <a:r>
              <a:rPr lang="ar-SA" sz="2800" b="1" dirty="0"/>
              <a:t>) : </a:t>
            </a:r>
            <a:r>
              <a:rPr lang="ar-SA" sz="2800" dirty="0"/>
              <a:t>تستخدم في حال الرغبة في وصل الشبكة بشبكة الإنترنت.</a:t>
            </a:r>
            <a:endParaRPr lang="en-US" sz="2800" dirty="0"/>
          </a:p>
          <a:p>
            <a:pPr marL="0" indent="0">
              <a:buNone/>
            </a:pPr>
            <a:r>
              <a:rPr lang="ar-SA" sz="2800" dirty="0" smtClean="0"/>
              <a:t>	</a:t>
            </a:r>
            <a:endParaRPr lang="ar-SA" sz="2800" dirty="0"/>
          </a:p>
        </p:txBody>
      </p:sp>
    </p:spTree>
    <p:extLst>
      <p:ext uri="{BB962C8B-B14F-4D97-AF65-F5344CB8AC3E}">
        <p14:creationId xmlns:p14="http://schemas.microsoft.com/office/powerpoint/2010/main" val="10667037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solidFill>
                  <a:schemeClr val="accent2"/>
                </a:solidFill>
                <a:effectLst>
                  <a:outerShdw blurRad="38100" dist="38100" dir="2700000" algn="tl">
                    <a:srgbClr val="C0C0C0"/>
                  </a:outerShdw>
                </a:effectLst>
                <a:latin typeface="Lucida Sans Unicode" pitchFamily="34" charset="0"/>
              </a:rPr>
              <a:t>المكونات المادية للشبكة </a:t>
            </a:r>
            <a:r>
              <a:rPr lang="ar-SA" b="1" dirty="0" smtClean="0">
                <a:solidFill>
                  <a:schemeClr val="accent2"/>
                </a:solidFill>
                <a:effectLst>
                  <a:outerShdw blurRad="38100" dist="38100" dir="2700000" algn="tl">
                    <a:srgbClr val="C0C0C0"/>
                  </a:outerShdw>
                </a:effectLst>
                <a:latin typeface="Lucida Sans Unicode" pitchFamily="34" charset="0"/>
              </a:rPr>
              <a:t/>
            </a:r>
            <a:br>
              <a:rPr lang="ar-SA" b="1" dirty="0" smtClean="0">
                <a:solidFill>
                  <a:schemeClr val="accent2"/>
                </a:solidFill>
                <a:effectLst>
                  <a:outerShdw blurRad="38100" dist="38100" dir="2700000" algn="tl">
                    <a:srgbClr val="C0C0C0"/>
                  </a:outerShdw>
                </a:effectLst>
                <a:latin typeface="Lucida Sans Unicode" pitchFamily="34" charset="0"/>
              </a:rPr>
            </a:br>
            <a:r>
              <a:rPr lang="ar-SA" b="1" dirty="0" smtClean="0">
                <a:solidFill>
                  <a:schemeClr val="accent2"/>
                </a:solidFill>
                <a:effectLst>
                  <a:outerShdw blurRad="38100" dist="38100" dir="2700000" algn="tl">
                    <a:srgbClr val="C0C0C0"/>
                  </a:outerShdw>
                </a:effectLst>
                <a:latin typeface="Lucida Sans Unicode" pitchFamily="34" charset="0"/>
              </a:rPr>
              <a:t>( </a:t>
            </a:r>
            <a:r>
              <a:rPr lang="en-US" b="1" dirty="0">
                <a:solidFill>
                  <a:schemeClr val="accent2"/>
                </a:solidFill>
                <a:effectLst>
                  <a:outerShdw blurRad="38100" dist="38100" dir="2700000" algn="tl">
                    <a:srgbClr val="C0C0C0"/>
                  </a:outerShdw>
                </a:effectLst>
                <a:latin typeface="Lucida Sans Unicode" pitchFamily="34" charset="0"/>
              </a:rPr>
              <a:t>Network Hardware</a:t>
            </a:r>
            <a:r>
              <a:rPr lang="ar-SA" b="1" dirty="0">
                <a:solidFill>
                  <a:schemeClr val="accent2"/>
                </a:solidFill>
                <a:effectLst>
                  <a:outerShdw blurRad="38100" dist="38100" dir="2700000" algn="tl">
                    <a:srgbClr val="C0C0C0"/>
                  </a:outerShdw>
                </a:effectLst>
                <a:latin typeface="Lucida Sans Unicode" pitchFamily="34" charset="0"/>
              </a:rPr>
              <a:t>) </a:t>
            </a:r>
            <a:endParaRPr lang="en-US" dirty="0"/>
          </a:p>
        </p:txBody>
      </p:sp>
      <p:pic>
        <p:nvPicPr>
          <p:cNvPr id="6" name="عنصر نائب للمحتوى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772817"/>
            <a:ext cx="4038600" cy="2592288"/>
          </a:xfrm>
        </p:spPr>
      </p:pic>
      <p:sp>
        <p:nvSpPr>
          <p:cNvPr id="5" name="عنصر نائب للمحتوى 4"/>
          <p:cNvSpPr>
            <a:spLocks noGrp="1"/>
          </p:cNvSpPr>
          <p:nvPr>
            <p:ph sz="half" idx="2"/>
          </p:nvPr>
        </p:nvSpPr>
        <p:spPr>
          <a:xfrm>
            <a:off x="4648200" y="1600201"/>
            <a:ext cx="4038600" cy="2620888"/>
          </a:xfrm>
        </p:spPr>
        <p:txBody>
          <a:bodyPr>
            <a:normAutofit fontScale="92500" lnSpcReduction="10000"/>
          </a:bodyPr>
          <a:lstStyle/>
          <a:p>
            <a:pPr lvl="0" algn="just"/>
            <a:r>
              <a:rPr lang="ar-SA" sz="3200" b="1" dirty="0"/>
              <a:t>جهاز (</a:t>
            </a:r>
            <a:r>
              <a:rPr lang="en-US" sz="3200" b="1" dirty="0"/>
              <a:t>Hub</a:t>
            </a:r>
            <a:r>
              <a:rPr lang="ar-SA" sz="3200" b="1" dirty="0"/>
              <a:t>) </a:t>
            </a:r>
            <a:r>
              <a:rPr lang="ar-SA" sz="3200" b="1" dirty="0" smtClean="0"/>
              <a:t>:</a:t>
            </a:r>
            <a:r>
              <a:rPr lang="ar-SA" sz="3200" dirty="0" smtClean="0"/>
              <a:t>هذا </a:t>
            </a:r>
            <a:r>
              <a:rPr lang="ar-SA" sz="3200" dirty="0"/>
              <a:t>الجهاز يعمل بمثابة المستقبل والموزع للشبكة حيث أنه يوفر التداخل والاندماج المطلوب بين أجهزة مستخدمي الشبكة.</a:t>
            </a:r>
            <a:endParaRPr lang="en-US" sz="3200" dirty="0"/>
          </a:p>
          <a:p>
            <a:pPr algn="just"/>
            <a:endParaRPr lang="en-US" sz="3200" dirty="0"/>
          </a:p>
        </p:txBody>
      </p:sp>
      <p:sp>
        <p:nvSpPr>
          <p:cNvPr id="7" name="مربع نص 6"/>
          <p:cNvSpPr txBox="1"/>
          <p:nvPr/>
        </p:nvSpPr>
        <p:spPr>
          <a:xfrm>
            <a:off x="4716016" y="4293096"/>
            <a:ext cx="3888432" cy="2092881"/>
          </a:xfrm>
          <a:prstGeom prst="rect">
            <a:avLst/>
          </a:prstGeom>
          <a:noFill/>
        </p:spPr>
        <p:txBody>
          <a:bodyPr wrap="square" rtlCol="0">
            <a:spAutoFit/>
          </a:bodyPr>
          <a:lstStyle/>
          <a:p>
            <a:pPr marL="342900" lvl="0" indent="-342900">
              <a:spcBef>
                <a:spcPct val="20000"/>
              </a:spcBef>
              <a:buFont typeface="Arial" panose="020B0604020202020204" pitchFamily="34" charset="0"/>
              <a:buChar char="•"/>
            </a:pPr>
            <a:r>
              <a:rPr lang="ar-SA" sz="2800" b="1" dirty="0">
                <a:solidFill>
                  <a:prstClr val="black"/>
                </a:solidFill>
              </a:rPr>
              <a:t>الكابلات (</a:t>
            </a:r>
            <a:r>
              <a:rPr lang="en-US" sz="2800" b="1" dirty="0">
                <a:solidFill>
                  <a:prstClr val="black"/>
                </a:solidFill>
              </a:rPr>
              <a:t>Cables</a:t>
            </a:r>
            <a:r>
              <a:rPr lang="ar-SA" sz="2800" b="1" dirty="0">
                <a:solidFill>
                  <a:prstClr val="black"/>
                </a:solidFill>
              </a:rPr>
              <a:t>) : </a:t>
            </a:r>
            <a:r>
              <a:rPr lang="ar-SA" sz="2800" dirty="0">
                <a:solidFill>
                  <a:prstClr val="black"/>
                </a:solidFill>
              </a:rPr>
              <a:t>تعتبر الكابلات حلقة الوصل بين الأجهزة وبين جهاز الـ(</a:t>
            </a:r>
            <a:r>
              <a:rPr lang="en-US" sz="2800" dirty="0">
                <a:solidFill>
                  <a:prstClr val="black"/>
                </a:solidFill>
              </a:rPr>
              <a:t>Hub</a:t>
            </a:r>
            <a:r>
              <a:rPr lang="ar-SA" sz="2800" dirty="0" smtClean="0">
                <a:solidFill>
                  <a:prstClr val="black"/>
                </a:solidFill>
              </a:rPr>
              <a:t>).</a:t>
            </a:r>
            <a:endParaRPr lang="en-US" sz="2800" dirty="0">
              <a:solidFill>
                <a:prstClr val="black"/>
              </a:solidFill>
            </a:endParaRPr>
          </a:p>
          <a:p>
            <a:endParaRPr lang="en-US" dirty="0"/>
          </a:p>
        </p:txBody>
      </p:sp>
      <p:pic>
        <p:nvPicPr>
          <p:cNvPr id="8" name="صورة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4746908"/>
            <a:ext cx="3240360" cy="1639069"/>
          </a:xfrm>
          <a:prstGeom prst="rect">
            <a:avLst/>
          </a:prstGeom>
        </p:spPr>
      </p:pic>
    </p:spTree>
    <p:extLst>
      <p:ext uri="{BB962C8B-B14F-4D97-AF65-F5344CB8AC3E}">
        <p14:creationId xmlns:p14="http://schemas.microsoft.com/office/powerpoint/2010/main" val="271589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solidFill>
                  <a:schemeClr val="accent2"/>
                </a:solidFill>
                <a:effectLst>
                  <a:outerShdw blurRad="38100" dist="38100" dir="2700000" algn="tl">
                    <a:srgbClr val="C0C0C0"/>
                  </a:outerShdw>
                </a:effectLst>
                <a:latin typeface="Lucida Sans Unicode" pitchFamily="34" charset="0"/>
              </a:rPr>
              <a:t>المكونات المادية للشبكة </a:t>
            </a:r>
            <a:br>
              <a:rPr lang="ar-SA" b="1" dirty="0">
                <a:solidFill>
                  <a:schemeClr val="accent2"/>
                </a:solidFill>
                <a:effectLst>
                  <a:outerShdw blurRad="38100" dist="38100" dir="2700000" algn="tl">
                    <a:srgbClr val="C0C0C0"/>
                  </a:outerShdw>
                </a:effectLst>
                <a:latin typeface="Lucida Sans Unicode" pitchFamily="34" charset="0"/>
              </a:rPr>
            </a:br>
            <a:r>
              <a:rPr lang="ar-SA" b="1" dirty="0">
                <a:solidFill>
                  <a:schemeClr val="accent2"/>
                </a:solidFill>
                <a:effectLst>
                  <a:outerShdw blurRad="38100" dist="38100" dir="2700000" algn="tl">
                    <a:srgbClr val="C0C0C0"/>
                  </a:outerShdw>
                </a:effectLst>
                <a:latin typeface="Lucida Sans Unicode" pitchFamily="34" charset="0"/>
              </a:rPr>
              <a:t>( </a:t>
            </a:r>
            <a:r>
              <a:rPr lang="en-US" b="1" dirty="0">
                <a:solidFill>
                  <a:schemeClr val="accent2"/>
                </a:solidFill>
                <a:effectLst>
                  <a:outerShdw blurRad="38100" dist="38100" dir="2700000" algn="tl">
                    <a:srgbClr val="C0C0C0"/>
                  </a:outerShdw>
                </a:effectLst>
                <a:latin typeface="Lucida Sans Unicode" pitchFamily="34" charset="0"/>
              </a:rPr>
              <a:t>Network Hardware</a:t>
            </a:r>
            <a:r>
              <a:rPr lang="ar-SA" b="1" dirty="0">
                <a:solidFill>
                  <a:schemeClr val="accent2"/>
                </a:solidFill>
                <a:effectLst>
                  <a:outerShdw blurRad="38100" dist="38100" dir="2700000" algn="tl">
                    <a:srgbClr val="C0C0C0"/>
                  </a:outerShdw>
                </a:effectLst>
                <a:latin typeface="Lucida Sans Unicode" pitchFamily="34" charset="0"/>
              </a:rPr>
              <a:t>) </a:t>
            </a:r>
            <a:endParaRPr lang="en-US" dirty="0"/>
          </a:p>
        </p:txBody>
      </p:sp>
      <p:pic>
        <p:nvPicPr>
          <p:cNvPr id="6" name="عنصر نائب للمحتوى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28743" y="1772817"/>
            <a:ext cx="3895514" cy="2592288"/>
          </a:xfrm>
        </p:spPr>
      </p:pic>
      <p:sp>
        <p:nvSpPr>
          <p:cNvPr id="5" name="عنصر نائب للمحتوى 4"/>
          <p:cNvSpPr>
            <a:spLocks noGrp="1"/>
          </p:cNvSpPr>
          <p:nvPr>
            <p:ph sz="half" idx="2"/>
          </p:nvPr>
        </p:nvSpPr>
        <p:spPr>
          <a:xfrm>
            <a:off x="4648200" y="1600201"/>
            <a:ext cx="4038600" cy="2620888"/>
          </a:xfrm>
        </p:spPr>
        <p:txBody>
          <a:bodyPr>
            <a:normAutofit fontScale="85000" lnSpcReduction="20000"/>
          </a:bodyPr>
          <a:lstStyle/>
          <a:p>
            <a:pPr lvl="0"/>
            <a:r>
              <a:rPr lang="ar-SA" sz="3200" b="1" dirty="0"/>
              <a:t>بطاقات الشبكة (</a:t>
            </a:r>
            <a:r>
              <a:rPr lang="en-US" sz="3200" b="1" dirty="0"/>
              <a:t>Network Cards</a:t>
            </a:r>
            <a:r>
              <a:rPr lang="ar-SA" sz="3200" b="1" dirty="0"/>
              <a:t>): </a:t>
            </a:r>
            <a:r>
              <a:rPr lang="ar-SA" sz="3200" dirty="0"/>
              <a:t>عبارة عن البطاقات التي تركب على الأجهزة الخاصة بمستخدمي الشبكة وهي البطاقة التي يتم تركيب كيل الشبكة عليها ثم الربط مع الـ </a:t>
            </a:r>
            <a:r>
              <a:rPr lang="en-US" sz="3200" dirty="0"/>
              <a:t>Hub</a:t>
            </a:r>
            <a:r>
              <a:rPr lang="ar-SA" sz="3200" dirty="0" smtClean="0"/>
              <a:t>.</a:t>
            </a:r>
            <a:endParaRPr lang="en-US" sz="3200" dirty="0"/>
          </a:p>
        </p:txBody>
      </p:sp>
      <p:sp>
        <p:nvSpPr>
          <p:cNvPr id="7" name="مربع نص 6"/>
          <p:cNvSpPr txBox="1"/>
          <p:nvPr/>
        </p:nvSpPr>
        <p:spPr>
          <a:xfrm>
            <a:off x="4716016" y="4293096"/>
            <a:ext cx="3888432" cy="1815882"/>
          </a:xfrm>
          <a:prstGeom prst="rect">
            <a:avLst/>
          </a:prstGeom>
          <a:noFill/>
        </p:spPr>
        <p:txBody>
          <a:bodyPr wrap="square" rtlCol="0">
            <a:spAutoFit/>
          </a:bodyPr>
          <a:lstStyle/>
          <a:p>
            <a:pPr lvl="0"/>
            <a:r>
              <a:rPr lang="ar-SA" sz="2800" b="1" dirty="0"/>
              <a:t>بطاقات الاتصال الهاتفي (</a:t>
            </a:r>
            <a:r>
              <a:rPr lang="en-US" sz="2800" b="1" dirty="0"/>
              <a:t>Modem</a:t>
            </a:r>
            <a:r>
              <a:rPr lang="ar-SA" sz="2800" b="1" dirty="0"/>
              <a:t>) : </a:t>
            </a:r>
            <a:r>
              <a:rPr lang="ar-SA" sz="2800" dirty="0"/>
              <a:t>تستخدم في حال الرغبة في وصل الشبكة بشبكة الإنترنت</a:t>
            </a:r>
            <a:r>
              <a:rPr lang="ar-SA" sz="2800" dirty="0" smtClean="0"/>
              <a:t>.</a:t>
            </a:r>
            <a:endParaRPr lang="en-US" sz="2800" dirty="0"/>
          </a:p>
        </p:txBody>
      </p:sp>
      <p:pic>
        <p:nvPicPr>
          <p:cNvPr id="8" name="صورة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4746908"/>
            <a:ext cx="3744415" cy="1639069"/>
          </a:xfrm>
          <a:prstGeom prst="rect">
            <a:avLst/>
          </a:prstGeom>
        </p:spPr>
      </p:pic>
    </p:spTree>
    <p:extLst>
      <p:ext uri="{BB962C8B-B14F-4D97-AF65-F5344CB8AC3E}">
        <p14:creationId xmlns:p14="http://schemas.microsoft.com/office/powerpoint/2010/main" val="309852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Autofit/>
          </a:bodyPr>
          <a:lstStyle/>
          <a:p>
            <a:pPr algn="ctr" eaLnBrk="0" hangingPunct="0"/>
            <a:r>
              <a:rPr lang="ar-SA" sz="3600" b="1" dirty="0" smtClean="0">
                <a:solidFill>
                  <a:schemeClr val="accent2"/>
                </a:solidFill>
                <a:effectLst>
                  <a:outerShdw blurRad="38100" dist="38100" dir="2700000" algn="tl">
                    <a:srgbClr val="C0C0C0"/>
                  </a:outerShdw>
                </a:effectLst>
                <a:latin typeface="Lucida Sans Unicode" pitchFamily="34" charset="0"/>
                <a:ea typeface="+mn-ea"/>
                <a:cs typeface="+mn-cs"/>
              </a:rPr>
              <a:t>الشبكات اللاسلكية (</a:t>
            </a:r>
            <a:r>
              <a:rPr lang="en-US" sz="3600" b="1" dirty="0" smtClean="0">
                <a:solidFill>
                  <a:schemeClr val="accent2"/>
                </a:solidFill>
                <a:effectLst>
                  <a:outerShdw blurRad="38100" dist="38100" dir="2700000" algn="tl">
                    <a:srgbClr val="C0C0C0"/>
                  </a:outerShdw>
                </a:effectLst>
                <a:latin typeface="Lucida Sans Unicode" pitchFamily="34" charset="0"/>
                <a:ea typeface="+mn-ea"/>
                <a:cs typeface="+mn-cs"/>
              </a:rPr>
              <a:t>Wi - Fi</a:t>
            </a:r>
            <a:r>
              <a:rPr lang="ar-SA" sz="3600" b="1" dirty="0" smtClean="0">
                <a:solidFill>
                  <a:schemeClr val="accent2"/>
                </a:solidFill>
                <a:effectLst>
                  <a:outerShdw blurRad="38100" dist="38100" dir="2700000" algn="tl">
                    <a:srgbClr val="C0C0C0"/>
                  </a:outerShdw>
                </a:effectLst>
                <a:latin typeface="Lucida Sans Unicode" pitchFamily="34" charset="0"/>
                <a:ea typeface="+mn-ea"/>
                <a:cs typeface="+mn-cs"/>
              </a:rPr>
              <a:t>)</a:t>
            </a:r>
            <a:endParaRPr lang="ar-SA" sz="36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3" name="Content Placeholder 2"/>
          <p:cNvSpPr>
            <a:spLocks noGrp="1"/>
          </p:cNvSpPr>
          <p:nvPr>
            <p:ph idx="1"/>
          </p:nvPr>
        </p:nvSpPr>
        <p:spPr>
          <a:xfrm>
            <a:off x="457200" y="1600200"/>
            <a:ext cx="8435280" cy="4525963"/>
          </a:xfrm>
        </p:spPr>
        <p:txBody>
          <a:bodyPr>
            <a:normAutofit lnSpcReduction="10000"/>
          </a:bodyPr>
          <a:lstStyle/>
          <a:p>
            <a:pPr lvl="0">
              <a:lnSpc>
                <a:spcPct val="150000"/>
              </a:lnSpc>
            </a:pPr>
            <a:r>
              <a:rPr lang="ar-SA" dirty="0" smtClean="0"/>
              <a:t>هي شبكات تستخدم خاصية </a:t>
            </a:r>
            <a:r>
              <a:rPr lang="ar-SA" dirty="0" smtClean="0"/>
              <a:t>الموجات.</a:t>
            </a:r>
          </a:p>
          <a:p>
            <a:pPr lvl="0">
              <a:lnSpc>
                <a:spcPct val="150000"/>
              </a:lnSpc>
            </a:pPr>
            <a:r>
              <a:rPr lang="ar-SA" dirty="0" smtClean="0"/>
              <a:t> </a:t>
            </a:r>
            <a:r>
              <a:rPr lang="ar-SA" dirty="0" smtClean="0"/>
              <a:t>أي أن نقل المعلومات تنتقل بواسطة الهواء باستخدام الموجات الكهرومغناطيسية وليس باستخدام الكابلات كما في الشبكة العادية </a:t>
            </a:r>
            <a:r>
              <a:rPr lang="ar-SA" dirty="0" smtClean="0"/>
              <a:t>.</a:t>
            </a:r>
          </a:p>
          <a:p>
            <a:pPr lvl="0">
              <a:lnSpc>
                <a:spcPct val="150000"/>
              </a:lnSpc>
            </a:pPr>
            <a:r>
              <a:rPr lang="ar-SA" dirty="0" smtClean="0"/>
              <a:t>وتتكون </a:t>
            </a:r>
            <a:r>
              <a:rPr lang="ar-SA" dirty="0" smtClean="0"/>
              <a:t>هذه الشبكات من نفس مكونات الشبكة العادية و لكن باستخدام مكونات الاتصال اللاسلكي .</a:t>
            </a:r>
            <a:endParaRPr lang="ar-SA" sz="3200" dirty="0"/>
          </a:p>
        </p:txBody>
      </p:sp>
    </p:spTree>
    <p:extLst>
      <p:ext uri="{BB962C8B-B14F-4D97-AF65-F5344CB8AC3E}">
        <p14:creationId xmlns:p14="http://schemas.microsoft.com/office/powerpoint/2010/main" val="9293777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Autofit/>
          </a:bodyPr>
          <a:lstStyle/>
          <a:p>
            <a:pPr algn="ctr" eaLnBrk="0" hangingPunct="0"/>
            <a:r>
              <a:rPr lang="ar-SA" sz="3600" b="1" dirty="0">
                <a:solidFill>
                  <a:schemeClr val="accent2"/>
                </a:solidFill>
                <a:effectLst>
                  <a:outerShdw blurRad="38100" dist="38100" dir="2700000" algn="tl">
                    <a:srgbClr val="C0C0C0"/>
                  </a:outerShdw>
                </a:effectLst>
                <a:latin typeface="Lucida Sans Unicode" pitchFamily="34" charset="0"/>
                <a:ea typeface="+mn-ea"/>
                <a:cs typeface="+mn-cs"/>
              </a:rPr>
              <a:t>العوامل المؤثرة سلباً على  الشبكات </a:t>
            </a:r>
          </a:p>
        </p:txBody>
      </p:sp>
      <p:sp>
        <p:nvSpPr>
          <p:cNvPr id="3" name="Content Placeholder 2"/>
          <p:cNvSpPr>
            <a:spLocks noGrp="1"/>
          </p:cNvSpPr>
          <p:nvPr>
            <p:ph idx="1"/>
          </p:nvPr>
        </p:nvSpPr>
        <p:spPr/>
        <p:txBody>
          <a:bodyPr>
            <a:normAutofit/>
          </a:bodyPr>
          <a:lstStyle/>
          <a:p>
            <a:pPr lvl="0">
              <a:lnSpc>
                <a:spcPct val="150000"/>
              </a:lnSpc>
            </a:pPr>
            <a:r>
              <a:rPr lang="ar-SA" sz="3200" dirty="0">
                <a:solidFill>
                  <a:schemeClr val="accent2"/>
                </a:solidFill>
              </a:rPr>
              <a:t>كثرة العملاء </a:t>
            </a:r>
            <a:r>
              <a:rPr lang="ar-SA" sz="3200" dirty="0"/>
              <a:t>( المستخدمين ) الداخلين على شبكة الحاسب يؤدي إلى بطء الشبكة.</a:t>
            </a:r>
            <a:endParaRPr lang="en-US" sz="3200" dirty="0"/>
          </a:p>
          <a:p>
            <a:pPr lvl="0">
              <a:lnSpc>
                <a:spcPct val="150000"/>
              </a:lnSpc>
            </a:pPr>
            <a:r>
              <a:rPr lang="ar-SA" sz="3200" dirty="0">
                <a:solidFill>
                  <a:schemeClr val="accent2"/>
                </a:solidFill>
              </a:rPr>
              <a:t>صعوبة اكتشاف الأخطاء أو الأعطال </a:t>
            </a:r>
            <a:r>
              <a:rPr lang="ar-SA" sz="3200" dirty="0"/>
              <a:t>في الشبكات خاصة إذا لم يكن العطل في أحد مكونات الشبكة المادية.</a:t>
            </a:r>
            <a:endParaRPr lang="en-US" sz="3200" dirty="0"/>
          </a:p>
          <a:p>
            <a:pPr lvl="0">
              <a:lnSpc>
                <a:spcPct val="150000"/>
              </a:lnSpc>
            </a:pPr>
            <a:r>
              <a:rPr lang="ar-SA" dirty="0">
                <a:solidFill>
                  <a:schemeClr val="accent2"/>
                </a:solidFill>
              </a:rPr>
              <a:t>قطع أو ثني الأسلاك </a:t>
            </a:r>
            <a:r>
              <a:rPr lang="ar-SA" sz="3200" dirty="0"/>
              <a:t>( الكابلات) يؤدي إلى تعطيل الشبكة.</a:t>
            </a:r>
            <a:endParaRPr lang="en-US" sz="3200" dirty="0"/>
          </a:p>
          <a:p>
            <a:pPr>
              <a:lnSpc>
                <a:spcPct val="150000"/>
              </a:lnSpc>
            </a:pPr>
            <a:endParaRPr lang="ar-SA" sz="3200" dirty="0"/>
          </a:p>
        </p:txBody>
      </p:sp>
    </p:spTree>
    <p:extLst>
      <p:ext uri="{BB962C8B-B14F-4D97-AF65-F5344CB8AC3E}">
        <p14:creationId xmlns:p14="http://schemas.microsoft.com/office/powerpoint/2010/main" val="37158967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984" y="620688"/>
            <a:ext cx="3682752" cy="1143000"/>
          </a:xfrm>
          <a:noFill/>
          <a:ln w="9525">
            <a:noFill/>
            <a:miter lim="800000"/>
            <a:headEnd/>
            <a:tailEnd/>
          </a:ln>
        </p:spPr>
        <p:txBody>
          <a:bodyPr vert="horz" anchor="ctr">
            <a:noAutofit/>
          </a:bodyPr>
          <a:lstStyle/>
          <a:p>
            <a:pPr algn="ctr" eaLnBrk="0" hangingPunct="0"/>
            <a:r>
              <a:rPr lang="ar-SA" sz="3600" b="1" dirty="0" smtClean="0">
                <a:solidFill>
                  <a:schemeClr val="accent2"/>
                </a:solidFill>
                <a:effectLst>
                  <a:outerShdw blurRad="38100" dist="38100" dir="2700000" algn="tl">
                    <a:srgbClr val="C0C0C0"/>
                  </a:outerShdw>
                </a:effectLst>
                <a:latin typeface="Lucida Sans Unicode" pitchFamily="34" charset="0"/>
                <a:ea typeface="+mn-ea"/>
                <a:cs typeface="+mn-cs"/>
              </a:rPr>
              <a:t>الشبكات العالمية الإنترنت (</a:t>
            </a:r>
            <a:r>
              <a:rPr lang="en-US" sz="3600" b="1" dirty="0" smtClean="0">
                <a:solidFill>
                  <a:schemeClr val="accent2"/>
                </a:solidFill>
                <a:effectLst>
                  <a:outerShdw blurRad="38100" dist="38100" dir="2700000" algn="tl">
                    <a:srgbClr val="C0C0C0"/>
                  </a:outerShdw>
                </a:effectLst>
                <a:latin typeface="Lucida Sans Unicode" pitchFamily="34" charset="0"/>
                <a:ea typeface="+mn-ea"/>
                <a:cs typeface="+mn-cs"/>
              </a:rPr>
              <a:t>Internet</a:t>
            </a:r>
            <a:r>
              <a:rPr lang="ar-SA" sz="3600" b="1" dirty="0" smtClean="0">
                <a:solidFill>
                  <a:schemeClr val="accent2"/>
                </a:solidFill>
                <a:effectLst>
                  <a:outerShdw blurRad="38100" dist="38100" dir="2700000" algn="tl">
                    <a:srgbClr val="C0C0C0"/>
                  </a:outerShdw>
                </a:effectLst>
                <a:latin typeface="Lucida Sans Unicode" pitchFamily="34" charset="0"/>
                <a:ea typeface="+mn-ea"/>
                <a:cs typeface="+mn-cs"/>
              </a:rPr>
              <a:t>)</a:t>
            </a:r>
            <a:endParaRPr lang="ar-SA" sz="36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3" name="Content Placeholder 2"/>
          <p:cNvSpPr>
            <a:spLocks noGrp="1"/>
          </p:cNvSpPr>
          <p:nvPr>
            <p:ph idx="1"/>
          </p:nvPr>
        </p:nvSpPr>
        <p:spPr>
          <a:xfrm>
            <a:off x="457200" y="1916832"/>
            <a:ext cx="8435280" cy="4824536"/>
          </a:xfrm>
        </p:spPr>
        <p:txBody>
          <a:bodyPr>
            <a:normAutofit/>
          </a:bodyPr>
          <a:lstStyle/>
          <a:p>
            <a:pPr lvl="0"/>
            <a:r>
              <a:rPr lang="ar-SA" sz="3000" dirty="0" smtClean="0">
                <a:cs typeface="+mj-cs"/>
              </a:rPr>
              <a:t>هي </a:t>
            </a:r>
            <a:r>
              <a:rPr lang="ar-SA" sz="3000" dirty="0">
                <a:cs typeface="+mj-cs"/>
              </a:rPr>
              <a:t>شبكة عالمية تربط الآلف من شبكات العالم بمختلف أنواعها </a:t>
            </a:r>
            <a:r>
              <a:rPr lang="ar-SA" sz="3000" dirty="0" smtClean="0">
                <a:cs typeface="+mj-cs"/>
              </a:rPr>
              <a:t>مع بعضها </a:t>
            </a:r>
            <a:r>
              <a:rPr lang="ar-SA" sz="3000" dirty="0">
                <a:cs typeface="+mj-cs"/>
              </a:rPr>
              <a:t>البعض </a:t>
            </a:r>
            <a:r>
              <a:rPr lang="ar-SA" sz="3000" dirty="0" smtClean="0">
                <a:cs typeface="+mj-cs"/>
              </a:rPr>
              <a:t>.</a:t>
            </a:r>
          </a:p>
          <a:p>
            <a:pPr lvl="0"/>
            <a:r>
              <a:rPr lang="ar-SA" sz="3000" dirty="0" smtClean="0">
                <a:cs typeface="+mj-cs"/>
              </a:rPr>
              <a:t> </a:t>
            </a:r>
            <a:r>
              <a:rPr lang="ar-SA" sz="3000" dirty="0" smtClean="0">
                <a:cs typeface="+mj-cs"/>
              </a:rPr>
              <a:t>بدأت </a:t>
            </a:r>
            <a:r>
              <a:rPr lang="ar-SA" sz="3000" dirty="0">
                <a:cs typeface="+mj-cs"/>
              </a:rPr>
              <a:t>فكرة الانترنت كفكرة حكومية عسكرية في </a:t>
            </a:r>
            <a:r>
              <a:rPr lang="ar-SA" sz="3000" dirty="0" smtClean="0">
                <a:cs typeface="+mj-cs"/>
              </a:rPr>
              <a:t>وزارة الدفاع الأمريكية  </a:t>
            </a:r>
            <a:endParaRPr lang="ar-SA" sz="3000" dirty="0" smtClean="0">
              <a:cs typeface="+mj-cs"/>
            </a:endParaRPr>
          </a:p>
          <a:p>
            <a:pPr lvl="0"/>
            <a:r>
              <a:rPr lang="ar-SA" sz="3000" dirty="0" smtClean="0">
                <a:cs typeface="+mj-cs"/>
              </a:rPr>
              <a:t>ثم </a:t>
            </a:r>
            <a:r>
              <a:rPr lang="ar-SA" sz="3000" dirty="0">
                <a:cs typeface="+mj-cs"/>
              </a:rPr>
              <a:t>امتدت لتشمل القطاع الأكاديمي و التعليمي </a:t>
            </a:r>
            <a:endParaRPr lang="ar-SA" sz="3000" dirty="0" smtClean="0">
              <a:cs typeface="+mj-cs"/>
            </a:endParaRPr>
          </a:p>
          <a:p>
            <a:pPr lvl="0"/>
            <a:r>
              <a:rPr lang="ar-SA" sz="3000" dirty="0" smtClean="0">
                <a:cs typeface="+mj-cs"/>
              </a:rPr>
              <a:t>ثم </a:t>
            </a:r>
            <a:r>
              <a:rPr lang="ar-SA" sz="3000" dirty="0" smtClean="0">
                <a:cs typeface="+mj-cs"/>
              </a:rPr>
              <a:t>بعد </a:t>
            </a:r>
            <a:r>
              <a:rPr lang="ar-SA" sz="3000" dirty="0">
                <a:cs typeface="+mj-cs"/>
              </a:rPr>
              <a:t>ذلك إلى القطاع التجاري و أخير أصبحت في متناول </a:t>
            </a:r>
            <a:r>
              <a:rPr lang="ar-SA" sz="3000" dirty="0" smtClean="0">
                <a:cs typeface="+mj-cs"/>
              </a:rPr>
              <a:t>الأفراد. </a:t>
            </a:r>
            <a:endParaRPr lang="ar-SA" sz="3000" dirty="0" smtClean="0">
              <a:cs typeface="+mj-cs"/>
            </a:endParaRPr>
          </a:p>
          <a:p>
            <a:pPr marL="0" lvl="0" indent="0">
              <a:buNone/>
            </a:pPr>
            <a:endParaRPr lang="ar-SA" sz="1200" dirty="0" smtClean="0">
              <a:cs typeface="+mj-cs"/>
            </a:endParaRPr>
          </a:p>
          <a:p>
            <a:pPr lvl="0"/>
            <a:r>
              <a:rPr lang="ar-SA" sz="3000" dirty="0" smtClean="0">
                <a:cs typeface="+mj-cs"/>
              </a:rPr>
              <a:t>الانترنت </a:t>
            </a:r>
            <a:r>
              <a:rPr lang="ar-SA" sz="3000" dirty="0">
                <a:cs typeface="+mj-cs"/>
              </a:rPr>
              <a:t>أكبر دليل عالمي لتطور الشبكات الذي مايزال مستمرا.</a:t>
            </a:r>
            <a:endParaRPr lang="ar-SA" sz="3000" dirty="0" smtClean="0">
              <a:cs typeface="+mj-cs"/>
            </a:endParaRPr>
          </a:p>
          <a:p>
            <a:pPr marL="0" lvl="0" indent="0">
              <a:buNone/>
            </a:pPr>
            <a:endParaRPr lang="ar-SA" sz="3200" dirty="0"/>
          </a:p>
        </p:txBody>
      </p:sp>
      <p:pic>
        <p:nvPicPr>
          <p:cNvPr id="9218" name="Picture 2" descr="http://www.ipfix.be/uploads/images/IPSec%20VPN%20Networ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376" y="0"/>
            <a:ext cx="3724287" cy="2140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761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0032" y="1412776"/>
            <a:ext cx="3826768" cy="1143000"/>
          </a:xfrm>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شبكات الحاسب الآلي</a:t>
            </a:r>
          </a:p>
        </p:txBody>
      </p:sp>
      <p:sp>
        <p:nvSpPr>
          <p:cNvPr id="3" name="Content Placeholder 2"/>
          <p:cNvSpPr>
            <a:spLocks noGrp="1"/>
          </p:cNvSpPr>
          <p:nvPr>
            <p:ph idx="1"/>
          </p:nvPr>
        </p:nvSpPr>
        <p:spPr>
          <a:xfrm>
            <a:off x="899592" y="3356992"/>
            <a:ext cx="7745288" cy="2520280"/>
          </a:xfrm>
        </p:spPr>
        <p:txBody>
          <a:bodyPr>
            <a:noAutofit/>
          </a:bodyPr>
          <a:lstStyle/>
          <a:p>
            <a:pPr marL="0" lvl="0" indent="0">
              <a:buNone/>
            </a:pPr>
            <a:r>
              <a:rPr lang="ar-SA" sz="3200" b="1" u="sng" dirty="0"/>
              <a:t>تعريف الشبكة :</a:t>
            </a:r>
            <a:endParaRPr lang="en-US" sz="3200" dirty="0"/>
          </a:p>
          <a:p>
            <a:endParaRPr lang="ar-SA" sz="3200" dirty="0" smtClean="0"/>
          </a:p>
          <a:p>
            <a:pPr marL="0" indent="0">
              <a:buNone/>
            </a:pPr>
            <a:r>
              <a:rPr lang="ar-SA" sz="3200" dirty="0" smtClean="0"/>
              <a:t>" </a:t>
            </a:r>
            <a:r>
              <a:rPr lang="ar-SA" sz="3200" dirty="0"/>
              <a:t>الشبكات هي مجموعة من أجهزة الحاسب وبعض الأجهزة الأخرى مرتبطة مع بعضها البعض للمشاركة في الموارد </a:t>
            </a:r>
            <a:r>
              <a:rPr lang="ar-SA" sz="3200" dirty="0" smtClean="0"/>
              <a:t>".</a:t>
            </a:r>
            <a:endParaRPr lang="en-US" sz="3200" dirty="0"/>
          </a:p>
        </p:txBody>
      </p:sp>
      <p:pic>
        <p:nvPicPr>
          <p:cNvPr id="11266" name="Picture 2" descr="http://cloudtimes.org/wp-content/uploads/2012/11/Services-network-clou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20688"/>
            <a:ext cx="4176464" cy="3132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367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noFill/>
          <a:ln w="9525">
            <a:noFill/>
            <a:miter lim="800000"/>
            <a:headEnd/>
            <a:tailEnd/>
          </a:ln>
        </p:spPr>
        <p:txBody>
          <a:bodyPr vert="horz" lIns="91440" tIns="45720" rIns="91440" bIns="45720" rtlCol="1" anchor="ctr">
            <a:noAutofit/>
          </a:bodyPr>
          <a:lstStyle/>
          <a:p>
            <a:pPr eaLnBrk="0" hangingPunct="0"/>
            <a:r>
              <a:rPr lang="ar-SA" sz="3600" b="1" dirty="0">
                <a:solidFill>
                  <a:schemeClr val="accent2"/>
                </a:solidFill>
                <a:effectLst>
                  <a:outerShdw blurRad="38100" dist="38100" dir="2700000" algn="tl">
                    <a:srgbClr val="C0C0C0"/>
                  </a:outerShdw>
                </a:effectLst>
                <a:latin typeface="Lucida Sans Unicode" pitchFamily="34" charset="0"/>
                <a:ea typeface="+mn-ea"/>
                <a:cs typeface="+mn-cs"/>
              </a:rPr>
              <a:t>تقدم هذه الشبكة العديد من الخدمات </a:t>
            </a:r>
            <a:endParaRPr lang="en-US" sz="36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3" name="عنصر نائب للمحتوى 2"/>
          <p:cNvSpPr>
            <a:spLocks noGrp="1"/>
          </p:cNvSpPr>
          <p:nvPr>
            <p:ph idx="1"/>
          </p:nvPr>
        </p:nvSpPr>
        <p:spPr/>
        <p:txBody>
          <a:bodyPr/>
          <a:lstStyle/>
          <a:p>
            <a:pPr>
              <a:buFont typeface="Wingdings" pitchFamily="2" charset="2"/>
              <a:buChar char="§"/>
            </a:pPr>
            <a:r>
              <a:rPr lang="ar-SA" sz="3400" dirty="0" smtClean="0"/>
              <a:t>البريد </a:t>
            </a:r>
            <a:r>
              <a:rPr lang="ar-SA" sz="3400" dirty="0"/>
              <a:t>الالكتروني .</a:t>
            </a:r>
          </a:p>
          <a:p>
            <a:pPr>
              <a:buFont typeface="Wingdings" pitchFamily="2" charset="2"/>
              <a:buChar char="§"/>
            </a:pPr>
            <a:r>
              <a:rPr lang="ar-SA" sz="3400" dirty="0"/>
              <a:t>التجارة الالكترونية .</a:t>
            </a:r>
          </a:p>
          <a:p>
            <a:pPr>
              <a:buFont typeface="Wingdings" pitchFamily="2" charset="2"/>
              <a:buChar char="§"/>
            </a:pPr>
            <a:r>
              <a:rPr lang="ar-SA" sz="3400" dirty="0"/>
              <a:t>الأخبار .</a:t>
            </a:r>
          </a:p>
          <a:p>
            <a:pPr>
              <a:buFont typeface="Wingdings" pitchFamily="2" charset="2"/>
              <a:buChar char="§"/>
            </a:pPr>
            <a:r>
              <a:rPr lang="ar-SA" sz="3400" dirty="0"/>
              <a:t>برامج التواصل الاجتماعي .</a:t>
            </a:r>
          </a:p>
          <a:p>
            <a:pPr>
              <a:buFont typeface="Wingdings" pitchFamily="2" charset="2"/>
              <a:buChar char="§"/>
            </a:pPr>
            <a:r>
              <a:rPr lang="ar-SA" sz="3400" dirty="0"/>
              <a:t>التعليم . </a:t>
            </a:r>
          </a:p>
          <a:p>
            <a:pPr>
              <a:buFont typeface="Wingdings" pitchFamily="2" charset="2"/>
              <a:buChar char="§"/>
            </a:pPr>
            <a:r>
              <a:rPr lang="ar-SA" dirty="0" smtClean="0"/>
              <a:t>والعديد من الخدمات غيرها </a:t>
            </a:r>
            <a:endParaRPr lang="en-US" dirty="0"/>
          </a:p>
        </p:txBody>
      </p:sp>
    </p:spTree>
    <p:extLst>
      <p:ext uri="{BB962C8B-B14F-4D97-AF65-F5344CB8AC3E}">
        <p14:creationId xmlns:p14="http://schemas.microsoft.com/office/powerpoint/2010/main" val="241468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1.bp.blogspot.com/-N01oooNNiss/UBL34ur21uI/AAAAAAAAACo/UbqFmvOKW8E/s1600/verus.jpg"/>
          <p:cNvPicPr>
            <a:picLocks noChangeAspect="1" noChangeArrowheads="1"/>
          </p:cNvPicPr>
          <p:nvPr/>
        </p:nvPicPr>
        <p:blipFill rotWithShape="1">
          <a:blip r:embed="rId2">
            <a:extLst>
              <a:ext uri="{28A0092B-C50C-407E-A947-70E740481C1C}">
                <a14:useLocalDpi xmlns:a14="http://schemas.microsoft.com/office/drawing/2010/main" val="0"/>
              </a:ext>
            </a:extLst>
          </a:blip>
          <a:srcRect l="13356" r="304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11560" y="4509120"/>
            <a:ext cx="3960440" cy="1470025"/>
          </a:xfrm>
          <a:ln>
            <a:headEnd/>
            <a:tailEnd/>
          </a:ln>
        </p:spPr>
        <p:style>
          <a:lnRef idx="1">
            <a:schemeClr val="dk1"/>
          </a:lnRef>
          <a:fillRef idx="3">
            <a:schemeClr val="dk1"/>
          </a:fillRef>
          <a:effectRef idx="2">
            <a:schemeClr val="dk1"/>
          </a:effectRef>
          <a:fontRef idx="minor">
            <a:schemeClr val="lt1"/>
          </a:fontRef>
        </p:style>
        <p:txBody>
          <a:bodyPr vert="horz" anchor="ctr">
            <a:noAutofit/>
          </a:bodyPr>
          <a:lstStyle/>
          <a:p>
            <a:pPr algn="ctr" eaLnBrk="0" hangingPunct="0"/>
            <a:r>
              <a:rPr lang="ar-SA" sz="7200" dirty="0" smtClean="0">
                <a:solidFill>
                  <a:schemeClr val="bg1"/>
                </a:solidFill>
                <a:effectLst>
                  <a:outerShdw blurRad="38100" dist="38100" dir="2700000" algn="tl">
                    <a:srgbClr val="C0C0C0"/>
                  </a:outerShdw>
                </a:effectLst>
                <a:latin typeface="Lucida Sans Unicode" pitchFamily="34" charset="0"/>
                <a:ea typeface="+mn-ea"/>
                <a:cs typeface="+mn-cs"/>
              </a:rPr>
              <a:t>الفيروسات</a:t>
            </a:r>
            <a:endParaRPr lang="ar-SA" sz="7200" dirty="0">
              <a:solidFill>
                <a:schemeClr val="bg1"/>
              </a:solidFill>
              <a:effectLst>
                <a:outerShdw blurRad="38100" dist="38100" dir="2700000" algn="tl">
                  <a:srgbClr val="C0C0C0"/>
                </a:outerShdw>
              </a:effectLst>
              <a:latin typeface="Lucida Sans Unicode" pitchFamily="34" charset="0"/>
              <a:ea typeface="+mn-ea"/>
              <a:cs typeface="+mn-cs"/>
            </a:endParaRPr>
          </a:p>
        </p:txBody>
      </p:sp>
    </p:spTree>
    <p:extLst>
      <p:ext uri="{BB962C8B-B14F-4D97-AF65-F5344CB8AC3E}">
        <p14:creationId xmlns:p14="http://schemas.microsoft.com/office/powerpoint/2010/main" val="20280464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headEnd/>
            <a:tailEnd/>
          </a:ln>
        </p:spPr>
        <p:style>
          <a:lnRef idx="1">
            <a:schemeClr val="accent3"/>
          </a:lnRef>
          <a:fillRef idx="2">
            <a:schemeClr val="accent3"/>
          </a:fillRef>
          <a:effectRef idx="1">
            <a:schemeClr val="accent3"/>
          </a:effectRef>
          <a:fontRef idx="minor">
            <a:schemeClr val="dk1"/>
          </a:fontRef>
        </p:style>
        <p:txBody>
          <a:bodyPr vert="horz" anchor="ctr">
            <a:noAutofit/>
          </a:bodyPr>
          <a:lstStyle/>
          <a:p>
            <a:pPr algn="ctr" eaLnBrk="0" hangingPunct="0"/>
            <a:r>
              <a:rPr lang="ar-SA" sz="3600" b="1" dirty="0">
                <a:solidFill>
                  <a:schemeClr val="accent2"/>
                </a:solidFill>
                <a:effectLst>
                  <a:outerShdw blurRad="38100" dist="38100" dir="2700000" algn="tl">
                    <a:srgbClr val="C0C0C0"/>
                  </a:outerShdw>
                </a:effectLst>
                <a:latin typeface="Lucida Sans Unicode" pitchFamily="34" charset="0"/>
                <a:ea typeface="+mn-ea"/>
                <a:cs typeface="+mn-cs"/>
              </a:rPr>
              <a:t>تعريف الفيروس </a:t>
            </a:r>
          </a:p>
        </p:txBody>
      </p:sp>
      <p:sp>
        <p:nvSpPr>
          <p:cNvPr id="4" name="عنصر نائب للمحتوى 3"/>
          <p:cNvSpPr>
            <a:spLocks noGrp="1"/>
          </p:cNvSpPr>
          <p:nvPr>
            <p:ph sz="half" idx="2"/>
          </p:nvPr>
        </p:nvSpPr>
        <p:spPr/>
        <p:txBody>
          <a:bodyPr/>
          <a:lstStyle/>
          <a:p>
            <a:r>
              <a:rPr lang="ar-SA" dirty="0"/>
              <a:t>هو عبارة عن برنامج </a:t>
            </a:r>
            <a:r>
              <a:rPr lang="ar-SA" dirty="0" smtClean="0"/>
              <a:t>.</a:t>
            </a:r>
          </a:p>
          <a:p>
            <a:r>
              <a:rPr lang="ar-SA" dirty="0" smtClean="0"/>
              <a:t>تم </a:t>
            </a:r>
            <a:r>
              <a:rPr lang="ar-SA" dirty="0"/>
              <a:t>تصميمه بهدف إلحاق الضرر بنظام الحاسب </a:t>
            </a:r>
            <a:r>
              <a:rPr lang="ar-SA" dirty="0" smtClean="0"/>
              <a:t>.</a:t>
            </a:r>
          </a:p>
          <a:p>
            <a:r>
              <a:rPr lang="ar-SA" dirty="0" smtClean="0"/>
              <a:t>ليتحقق </a:t>
            </a:r>
            <a:r>
              <a:rPr lang="ar-SA" dirty="0"/>
              <a:t>ذلك يلزم أن تكون لهذا البرنامج القدرة على ربط نفسه بالبرامج الأخرى </a:t>
            </a:r>
            <a:r>
              <a:rPr lang="ar-SA" dirty="0" smtClean="0"/>
              <a:t>أو/ و </a:t>
            </a:r>
            <a:r>
              <a:rPr lang="ar-SA" dirty="0"/>
              <a:t>كذلك القدرة على إعادة تكرار نفسه بحيث يتوالد ويتكاثر مما يتيح له فرصة الانتشار .</a:t>
            </a:r>
            <a:endParaRPr lang="en-US" dirty="0"/>
          </a:p>
          <a:p>
            <a:pPr marL="0" indent="0">
              <a:buNone/>
            </a:pPr>
            <a:endParaRPr lang="en-US" dirty="0"/>
          </a:p>
        </p:txBody>
      </p:sp>
      <p:pic>
        <p:nvPicPr>
          <p:cNvPr id="7" name="Picture 4" descr="http://lh6.ggpht.com/_7j9_wImuykI/Sp8yoi38E8I/AAAAAAAACBc/trpyii35lmI/s800/computer-virus-picture.jpg"/>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7847" t="7303" r="8125" b="8290"/>
          <a:stretch/>
        </p:blipFill>
        <p:spPr bwMode="auto">
          <a:xfrm>
            <a:off x="807735" y="2476321"/>
            <a:ext cx="3337529" cy="2773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1629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sz="3600" b="1" dirty="0">
                <a:solidFill>
                  <a:schemeClr val="accent2"/>
                </a:solidFill>
                <a:effectLst>
                  <a:outerShdw blurRad="38100" dist="38100" dir="2700000" algn="tl">
                    <a:srgbClr val="C0C0C0"/>
                  </a:outerShdw>
                </a:effectLst>
                <a:latin typeface="Lucida Sans Unicode" pitchFamily="34" charset="0"/>
                <a:ea typeface="+mn-ea"/>
                <a:cs typeface="+mn-cs"/>
              </a:rPr>
              <a:t>ما هي فيروسات الكمبيوتر وبرامج التجسس والإعلانات</a:t>
            </a:r>
            <a:r>
              <a:rPr lang="ar-SA" sz="4000" dirty="0" smtClean="0">
                <a:solidFill>
                  <a:schemeClr val="accent2">
                    <a:lumMod val="75000"/>
                  </a:schemeClr>
                </a:solidFill>
              </a:rPr>
              <a:t>؟</a:t>
            </a:r>
            <a:endParaRPr lang="ar-SA" dirty="0"/>
          </a:p>
        </p:txBody>
      </p:sp>
      <p:pic>
        <p:nvPicPr>
          <p:cNvPr id="5" name="عنصر نائب للمحتوى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0151" y="1700808"/>
            <a:ext cx="3609801" cy="4248472"/>
          </a:xfrm>
        </p:spPr>
      </p:pic>
      <p:sp>
        <p:nvSpPr>
          <p:cNvPr id="4" name="عنصر نائب للمحتوى 3"/>
          <p:cNvSpPr>
            <a:spLocks noGrp="1"/>
          </p:cNvSpPr>
          <p:nvPr>
            <p:ph sz="half" idx="2"/>
          </p:nvPr>
        </p:nvSpPr>
        <p:spPr/>
        <p:txBody>
          <a:bodyPr/>
          <a:lstStyle/>
          <a:p>
            <a:r>
              <a:rPr lang="ar-SA" dirty="0">
                <a:solidFill>
                  <a:schemeClr val="accent2">
                    <a:lumMod val="75000"/>
                  </a:schemeClr>
                </a:solidFill>
              </a:rPr>
              <a:t>فيروسات </a:t>
            </a:r>
            <a:r>
              <a:rPr lang="ar-SA" dirty="0" smtClean="0">
                <a:solidFill>
                  <a:schemeClr val="accent2">
                    <a:lumMod val="75000"/>
                  </a:schemeClr>
                </a:solidFill>
              </a:rPr>
              <a:t>الكمبيوتر</a:t>
            </a:r>
          </a:p>
          <a:p>
            <a:pPr lvl="1">
              <a:buFont typeface="Wingdings" pitchFamily="2" charset="2"/>
              <a:buChar char="Ø"/>
            </a:pPr>
            <a:r>
              <a:rPr lang="ar-SA" dirty="0"/>
              <a:t>هي برامج كمبيوتر مصممة للعمل على جهاز الكمبيوتر لديك دون إذن منك</a:t>
            </a:r>
          </a:p>
          <a:p>
            <a:pPr lvl="1">
              <a:buFont typeface="Wingdings" pitchFamily="2" charset="2"/>
              <a:buChar char="Ø"/>
            </a:pPr>
            <a:r>
              <a:rPr lang="ar-SA" dirty="0"/>
              <a:t> والتداخل مع عمليات وسجلات الكمبيوتر </a:t>
            </a:r>
          </a:p>
          <a:p>
            <a:pPr lvl="1">
              <a:buFont typeface="Wingdings" pitchFamily="2" charset="2"/>
              <a:buChar char="Ø"/>
            </a:pPr>
            <a:r>
              <a:rPr lang="ar-SA" dirty="0"/>
              <a:t>وتخريب أو حذف المعلومات</a:t>
            </a:r>
          </a:p>
          <a:p>
            <a:pPr lvl="1">
              <a:buFont typeface="Wingdings" pitchFamily="2" charset="2"/>
              <a:buChar char="Ø"/>
            </a:pPr>
            <a:r>
              <a:rPr lang="ar-SA" dirty="0"/>
              <a:t> أو حتى استغلال موارد النظام لديك لأغراض تخريبية أخرى.</a:t>
            </a:r>
            <a:endParaRPr lang="en-US" dirty="0"/>
          </a:p>
        </p:txBody>
      </p:sp>
    </p:spTree>
    <p:extLst>
      <p:ext uri="{BB962C8B-B14F-4D97-AF65-F5344CB8AC3E}">
        <p14:creationId xmlns:p14="http://schemas.microsoft.com/office/powerpoint/2010/main" val="7034931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ar-SA" sz="3600" b="1" dirty="0">
                <a:solidFill>
                  <a:schemeClr val="accent2"/>
                </a:solidFill>
                <a:effectLst>
                  <a:outerShdw blurRad="38100" dist="38100" dir="2700000" algn="tl">
                    <a:srgbClr val="C0C0C0"/>
                  </a:outerShdw>
                </a:effectLst>
                <a:latin typeface="Lucida Sans Unicode" pitchFamily="34" charset="0"/>
                <a:ea typeface="+mn-ea"/>
                <a:cs typeface="+mn-cs"/>
              </a:rPr>
              <a:t>ما هي فيروسات الكمبيوتر وبرامج التجسس والإعلانات</a:t>
            </a:r>
            <a:r>
              <a:rPr lang="ar-SA" sz="4000" dirty="0" smtClean="0">
                <a:solidFill>
                  <a:schemeClr val="accent2">
                    <a:lumMod val="75000"/>
                  </a:schemeClr>
                </a:solidFill>
              </a:rPr>
              <a:t>؟</a:t>
            </a:r>
            <a:endParaRPr lang="ar-SA" dirty="0"/>
          </a:p>
        </p:txBody>
      </p:sp>
      <p:pic>
        <p:nvPicPr>
          <p:cNvPr id="6" name="عنصر نائب للمحتوى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772817"/>
            <a:ext cx="4038600" cy="3642354"/>
          </a:xfrm>
        </p:spPr>
      </p:pic>
      <p:sp>
        <p:nvSpPr>
          <p:cNvPr id="5" name="عنصر نائب للمحتوى 4"/>
          <p:cNvSpPr>
            <a:spLocks noGrp="1"/>
          </p:cNvSpPr>
          <p:nvPr>
            <p:ph sz="half" idx="2"/>
          </p:nvPr>
        </p:nvSpPr>
        <p:spPr/>
        <p:txBody>
          <a:bodyPr/>
          <a:lstStyle/>
          <a:p>
            <a:r>
              <a:rPr lang="ar-SA" dirty="0">
                <a:solidFill>
                  <a:schemeClr val="accent2">
                    <a:lumMod val="75000"/>
                  </a:schemeClr>
                </a:solidFill>
              </a:rPr>
              <a:t>برامج الإعلانات </a:t>
            </a:r>
            <a:r>
              <a:rPr lang="en-US" dirty="0" smtClean="0">
                <a:solidFill>
                  <a:schemeClr val="accent2">
                    <a:lumMod val="75000"/>
                  </a:schemeClr>
                </a:solidFill>
              </a:rPr>
              <a:t>Adware </a:t>
            </a:r>
            <a:r>
              <a:rPr lang="ar-SA" dirty="0" smtClean="0">
                <a:solidFill>
                  <a:schemeClr val="accent2">
                    <a:lumMod val="75000"/>
                  </a:schemeClr>
                </a:solidFill>
              </a:rPr>
              <a:t> </a:t>
            </a:r>
            <a:endParaRPr lang="en-US" dirty="0" smtClean="0">
              <a:solidFill>
                <a:schemeClr val="accent2">
                  <a:lumMod val="75000"/>
                </a:schemeClr>
              </a:solidFill>
            </a:endParaRPr>
          </a:p>
          <a:p>
            <a:r>
              <a:rPr lang="ar-SA" dirty="0"/>
              <a:t>مصممة للدعاية والإعلان </a:t>
            </a:r>
            <a:r>
              <a:rPr lang="ar-SA" dirty="0" smtClean="0"/>
              <a:t>.</a:t>
            </a:r>
          </a:p>
          <a:p>
            <a:r>
              <a:rPr lang="ar-SA" dirty="0" smtClean="0"/>
              <a:t>وتغيير </a:t>
            </a:r>
            <a:r>
              <a:rPr lang="ar-SA" dirty="0"/>
              <a:t>الإعدادات العامة في أجهزة الكمبيوتر التي تتغلغل فيها. </a:t>
            </a:r>
          </a:p>
          <a:p>
            <a:pPr marL="0" indent="0">
              <a:buNone/>
            </a:pPr>
            <a:endParaRPr lang="en-US" dirty="0"/>
          </a:p>
        </p:txBody>
      </p:sp>
    </p:spTree>
    <p:extLst>
      <p:ext uri="{BB962C8B-B14F-4D97-AF65-F5344CB8AC3E}">
        <p14:creationId xmlns:p14="http://schemas.microsoft.com/office/powerpoint/2010/main" val="23887383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z="3200" b="1" dirty="0">
                <a:solidFill>
                  <a:srgbClr val="C0504D"/>
                </a:solidFill>
                <a:effectLst>
                  <a:outerShdw blurRad="38100" dist="38100" dir="2700000" algn="tl">
                    <a:srgbClr val="C0C0C0"/>
                  </a:outerShdw>
                </a:effectLst>
                <a:latin typeface="Lucida Sans Unicode" pitchFamily="34" charset="0"/>
                <a:cs typeface="Arial"/>
              </a:rPr>
              <a:t>ما هي فيروسات الكمبيوتر وبرامج التجسس والإعلانات</a:t>
            </a:r>
            <a:r>
              <a:rPr lang="ar-SA" sz="3600" dirty="0">
                <a:solidFill>
                  <a:srgbClr val="C0504D">
                    <a:lumMod val="75000"/>
                  </a:srgbClr>
                </a:solidFill>
              </a:rPr>
              <a:t>؟</a:t>
            </a:r>
            <a:endParaRPr lang="en-US" dirty="0"/>
          </a:p>
        </p:txBody>
      </p:sp>
      <p:pic>
        <p:nvPicPr>
          <p:cNvPr id="5" name="عنصر نائب للمحتوى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47750" y="1844824"/>
            <a:ext cx="2857500" cy="4104456"/>
          </a:xfrm>
        </p:spPr>
      </p:pic>
      <p:sp>
        <p:nvSpPr>
          <p:cNvPr id="4" name="عنصر نائب للمحتوى 3"/>
          <p:cNvSpPr>
            <a:spLocks noGrp="1"/>
          </p:cNvSpPr>
          <p:nvPr>
            <p:ph sz="half" idx="2"/>
          </p:nvPr>
        </p:nvSpPr>
        <p:spPr/>
        <p:txBody>
          <a:bodyPr/>
          <a:lstStyle/>
          <a:p>
            <a:r>
              <a:rPr lang="ar-SA" dirty="0">
                <a:solidFill>
                  <a:schemeClr val="accent2">
                    <a:lumMod val="75000"/>
                  </a:schemeClr>
                </a:solidFill>
              </a:rPr>
              <a:t>برامج التجسس  </a:t>
            </a:r>
            <a:r>
              <a:rPr lang="en-US" dirty="0">
                <a:solidFill>
                  <a:schemeClr val="accent2">
                    <a:lumMod val="75000"/>
                  </a:schemeClr>
                </a:solidFill>
              </a:rPr>
              <a:t> : spyware </a:t>
            </a:r>
            <a:r>
              <a:rPr lang="ar-SA" dirty="0">
                <a:solidFill>
                  <a:schemeClr val="accent2">
                    <a:lumMod val="75000"/>
                  </a:schemeClr>
                </a:solidFill>
              </a:rPr>
              <a:t> </a:t>
            </a:r>
            <a:endParaRPr lang="en-US" dirty="0" smtClean="0">
              <a:solidFill>
                <a:schemeClr val="accent2">
                  <a:lumMod val="75000"/>
                </a:schemeClr>
              </a:solidFill>
            </a:endParaRPr>
          </a:p>
          <a:p>
            <a:pPr lvl="1">
              <a:buFont typeface="Wingdings" pitchFamily="2" charset="2"/>
              <a:buChar char="Ø"/>
            </a:pPr>
            <a:r>
              <a:rPr lang="ar-SA" dirty="0" smtClean="0"/>
              <a:t>مصممة </a:t>
            </a:r>
            <a:r>
              <a:rPr lang="ar-SA" dirty="0"/>
              <a:t>لجمع المعلومات الشخصية من المواقع الإلكترونية التي </a:t>
            </a:r>
            <a:r>
              <a:rPr lang="ar-SA" dirty="0" smtClean="0"/>
              <a:t>تزورها.</a:t>
            </a:r>
          </a:p>
          <a:p>
            <a:pPr lvl="1">
              <a:buFont typeface="Wingdings" pitchFamily="2" charset="2"/>
              <a:buChar char="Ø"/>
            </a:pPr>
            <a:r>
              <a:rPr lang="ar-SA" dirty="0"/>
              <a:t> بل أنها تستطيع الحصول على رقم بطاقة الائتمان الخاصة بك من كمبيوترك دون علمك.</a:t>
            </a:r>
          </a:p>
          <a:p>
            <a:endParaRPr lang="en-US" dirty="0"/>
          </a:p>
        </p:txBody>
      </p:sp>
    </p:spTree>
    <p:extLst>
      <p:ext uri="{BB962C8B-B14F-4D97-AF65-F5344CB8AC3E}">
        <p14:creationId xmlns:p14="http://schemas.microsoft.com/office/powerpoint/2010/main" val="27015161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Autofit/>
          </a:bodyPr>
          <a:lstStyle/>
          <a:p>
            <a:pPr algn="ctr" eaLnBrk="0" hangingPunct="0"/>
            <a:r>
              <a:rPr lang="ar-SA" sz="3600" b="1" dirty="0">
                <a:solidFill>
                  <a:schemeClr val="accent2"/>
                </a:solidFill>
                <a:effectLst>
                  <a:outerShdw blurRad="38100" dist="38100" dir="2700000" algn="tl">
                    <a:srgbClr val="C0C0C0"/>
                  </a:outerShdw>
                </a:effectLst>
                <a:latin typeface="Lucida Sans Unicode" pitchFamily="34" charset="0"/>
                <a:ea typeface="+mn-ea"/>
                <a:cs typeface="+mn-cs"/>
              </a:rPr>
              <a:t>أنواع الفيروسات </a:t>
            </a:r>
          </a:p>
        </p:txBody>
      </p:sp>
      <p:sp>
        <p:nvSpPr>
          <p:cNvPr id="3" name="Content Placeholder 2"/>
          <p:cNvSpPr>
            <a:spLocks noGrp="1"/>
          </p:cNvSpPr>
          <p:nvPr>
            <p:ph idx="1"/>
          </p:nvPr>
        </p:nvSpPr>
        <p:spPr>
          <a:xfrm>
            <a:off x="395536" y="1412776"/>
            <a:ext cx="8507288" cy="5256584"/>
          </a:xfrm>
        </p:spPr>
        <p:txBody>
          <a:bodyPr>
            <a:noAutofit/>
          </a:bodyPr>
          <a:lstStyle/>
          <a:p>
            <a:pPr lvl="0"/>
            <a:r>
              <a:rPr lang="ar-SA" sz="2800" b="1" dirty="0" smtClean="0">
                <a:solidFill>
                  <a:schemeClr val="accent2">
                    <a:lumMod val="75000"/>
                  </a:schemeClr>
                </a:solidFill>
              </a:rPr>
              <a:t>االفيروسات الدودية   </a:t>
            </a:r>
            <a:r>
              <a:rPr lang="en-US" sz="2800" b="1" dirty="0" smtClean="0">
                <a:solidFill>
                  <a:schemeClr val="accent2">
                    <a:lumMod val="75000"/>
                  </a:schemeClr>
                </a:solidFill>
              </a:rPr>
              <a:t>Worms </a:t>
            </a:r>
            <a:r>
              <a:rPr lang="ar-SA" sz="2800" dirty="0" smtClean="0">
                <a:solidFill>
                  <a:schemeClr val="accent2">
                    <a:lumMod val="75000"/>
                  </a:schemeClr>
                </a:solidFill>
              </a:rPr>
              <a:t>: </a:t>
            </a:r>
          </a:p>
          <a:p>
            <a:pPr marL="457200" lvl="1" indent="0">
              <a:buNone/>
            </a:pPr>
            <a:r>
              <a:rPr lang="ar-SA" dirty="0"/>
              <a:t>	</a:t>
            </a:r>
            <a:r>
              <a:rPr lang="ar-SA" dirty="0" smtClean="0"/>
              <a:t>الفيروس الدودي لا يسبب اضرار لاي نوع من الملفات ولكنه يتسبب بتوقيف النظام عن العمل من خلال إعادة نسخ نفسه ويتواجد في الذاكرة الرئيسية و ينتشر بسرعة فائقة جدا في الشبكات . </a:t>
            </a:r>
          </a:p>
          <a:p>
            <a:pPr lvl="0"/>
            <a:endParaRPr lang="ar-SA" sz="2800" b="1" dirty="0" smtClean="0">
              <a:solidFill>
                <a:schemeClr val="accent2">
                  <a:lumMod val="75000"/>
                </a:schemeClr>
              </a:solidFill>
            </a:endParaRPr>
          </a:p>
          <a:p>
            <a:pPr lvl="0"/>
            <a:r>
              <a:rPr lang="ar-SA" sz="2800" b="1" dirty="0" smtClean="0">
                <a:solidFill>
                  <a:schemeClr val="accent2">
                    <a:lumMod val="75000"/>
                  </a:schemeClr>
                </a:solidFill>
              </a:rPr>
              <a:t>حصان </a:t>
            </a:r>
            <a:r>
              <a:rPr lang="ar-SA" sz="2800" b="1" dirty="0" err="1" smtClean="0">
                <a:solidFill>
                  <a:schemeClr val="accent2">
                    <a:lumMod val="75000"/>
                  </a:schemeClr>
                </a:solidFill>
              </a:rPr>
              <a:t>طراودة</a:t>
            </a:r>
            <a:r>
              <a:rPr lang="ar-SA" sz="2800" b="1" dirty="0" smtClean="0">
                <a:solidFill>
                  <a:schemeClr val="accent2">
                    <a:lumMod val="75000"/>
                  </a:schemeClr>
                </a:solidFill>
              </a:rPr>
              <a:t>   </a:t>
            </a:r>
            <a:r>
              <a:rPr lang="en-US" sz="2800" b="1" dirty="0" smtClean="0">
                <a:solidFill>
                  <a:schemeClr val="accent2">
                    <a:lumMod val="75000"/>
                  </a:schemeClr>
                </a:solidFill>
              </a:rPr>
              <a:t>Trojan</a:t>
            </a:r>
            <a:r>
              <a:rPr lang="ar-SA" sz="2800" dirty="0" smtClean="0">
                <a:solidFill>
                  <a:schemeClr val="accent2">
                    <a:lumMod val="75000"/>
                  </a:schemeClr>
                </a:solidFill>
              </a:rPr>
              <a:t>:</a:t>
            </a:r>
            <a:endParaRPr lang="ar-SA" sz="2800" dirty="0">
              <a:solidFill>
                <a:schemeClr val="accent2">
                  <a:lumMod val="75000"/>
                </a:schemeClr>
              </a:solidFill>
            </a:endParaRPr>
          </a:p>
          <a:p>
            <a:pPr marL="0" lvl="0" indent="0">
              <a:buNone/>
            </a:pPr>
            <a:r>
              <a:rPr lang="ar-SA" sz="2800" dirty="0"/>
              <a:t>	 هوبرنامج يدخل بشكل شرعي عند الاذن بتثبيته ويقوم بسرقة ملفات و ارقام سرية من جهازك </a:t>
            </a:r>
            <a:r>
              <a:rPr lang="ar-SA" sz="2800" dirty="0" smtClean="0"/>
              <a:t>.</a:t>
            </a:r>
          </a:p>
          <a:p>
            <a:pPr marL="0" lvl="0" indent="0">
              <a:buNone/>
            </a:pPr>
            <a:endParaRPr lang="en-US" sz="2800" dirty="0"/>
          </a:p>
          <a:p>
            <a:pPr lvl="0"/>
            <a:r>
              <a:rPr lang="ar-SA" sz="2800" b="1" dirty="0">
                <a:solidFill>
                  <a:schemeClr val="accent2">
                    <a:lumMod val="75000"/>
                  </a:schemeClr>
                </a:solidFill>
              </a:rPr>
              <a:t>القنابل الموقوتة</a:t>
            </a:r>
            <a:r>
              <a:rPr lang="ar-SA" sz="2800" dirty="0">
                <a:solidFill>
                  <a:schemeClr val="accent2">
                    <a:lumMod val="75000"/>
                  </a:schemeClr>
                </a:solidFill>
              </a:rPr>
              <a:t> </a:t>
            </a:r>
            <a:r>
              <a:rPr lang="en-US" sz="2800" b="1" dirty="0">
                <a:solidFill>
                  <a:schemeClr val="accent2">
                    <a:lumMod val="75000"/>
                  </a:schemeClr>
                </a:solidFill>
              </a:rPr>
              <a:t>Time Bombs</a:t>
            </a:r>
            <a:r>
              <a:rPr lang="ar-SA" sz="2800" dirty="0">
                <a:solidFill>
                  <a:schemeClr val="accent2">
                    <a:lumMod val="75000"/>
                  </a:schemeClr>
                </a:solidFill>
              </a:rPr>
              <a:t>:  </a:t>
            </a:r>
            <a:r>
              <a:rPr lang="ar-SA" sz="2800" dirty="0"/>
              <a:t>يفجر نفسه في وقت محدد .</a:t>
            </a:r>
            <a:endParaRPr lang="en-US" sz="2800" dirty="0"/>
          </a:p>
          <a:p>
            <a:pPr marL="457200" lvl="1" indent="0">
              <a:buNone/>
            </a:pPr>
            <a:endParaRPr lang="ar-SA" sz="2400" dirty="0"/>
          </a:p>
        </p:txBody>
      </p:sp>
    </p:spTree>
    <p:extLst>
      <p:ext uri="{BB962C8B-B14F-4D97-AF65-F5344CB8AC3E}">
        <p14:creationId xmlns:p14="http://schemas.microsoft.com/office/powerpoint/2010/main" val="28407242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200" b="1" dirty="0">
                <a:solidFill>
                  <a:schemeClr val="accent2"/>
                </a:solidFill>
                <a:effectLst>
                  <a:outerShdw blurRad="38100" dist="38100" dir="2700000" algn="tl">
                    <a:srgbClr val="C0C0C0"/>
                  </a:outerShdw>
                </a:effectLst>
                <a:latin typeface="Lucida Sans Unicode" pitchFamily="34" charset="0"/>
                <a:ea typeface="+mn-ea"/>
                <a:cs typeface="+mn-cs"/>
              </a:rPr>
              <a:t>كيف لي أن أعرف فيما إذا كان جهازي مصاباً بهذه البرامج؟</a:t>
            </a:r>
          </a:p>
        </p:txBody>
      </p:sp>
      <p:sp>
        <p:nvSpPr>
          <p:cNvPr id="3" name="Content Placeholder 2"/>
          <p:cNvSpPr>
            <a:spLocks noGrp="1"/>
          </p:cNvSpPr>
          <p:nvPr>
            <p:ph idx="1"/>
          </p:nvPr>
        </p:nvSpPr>
        <p:spPr>
          <a:xfrm>
            <a:off x="251520" y="1412776"/>
            <a:ext cx="8748464" cy="5040560"/>
          </a:xfrm>
        </p:spPr>
        <p:txBody>
          <a:bodyPr>
            <a:normAutofit fontScale="70000" lnSpcReduction="20000"/>
          </a:bodyPr>
          <a:lstStyle/>
          <a:p>
            <a:pPr marL="0" indent="0">
              <a:lnSpc>
                <a:spcPct val="170000"/>
              </a:lnSpc>
              <a:buNone/>
            </a:pPr>
            <a:r>
              <a:rPr lang="ar-SA" sz="3400" dirty="0" smtClean="0">
                <a:cs typeface="+mj-cs"/>
              </a:rPr>
              <a:t>	 تتواجد هذه البرامج أحيانا في </a:t>
            </a:r>
            <a:r>
              <a:rPr lang="ar-SA" sz="3400" dirty="0">
                <a:cs typeface="+mj-cs"/>
              </a:rPr>
              <a:t>جهاز الكمبيوتر لديك على مدى فترة زمنية طويلة دون أن تلحظها أو </a:t>
            </a:r>
            <a:r>
              <a:rPr lang="ar-SA" sz="3400" dirty="0" smtClean="0">
                <a:cs typeface="+mj-cs"/>
              </a:rPr>
              <a:t>تكتشفها </a:t>
            </a:r>
            <a:r>
              <a:rPr lang="ar-SA" sz="3400" dirty="0" smtClean="0">
                <a:cs typeface="+mj-cs"/>
              </a:rPr>
              <a:t>لكن قد تظهر لك مجموعة من </a:t>
            </a:r>
            <a:endParaRPr lang="ar-SA" sz="3400" dirty="0" smtClean="0">
              <a:cs typeface="+mj-cs"/>
            </a:endParaRPr>
          </a:p>
          <a:p>
            <a:pPr marL="0" indent="0">
              <a:lnSpc>
                <a:spcPct val="170000"/>
              </a:lnSpc>
              <a:buNone/>
            </a:pPr>
            <a:endParaRPr lang="ar-SA" sz="1800" dirty="0" smtClean="0">
              <a:cs typeface="+mj-cs"/>
            </a:endParaRPr>
          </a:p>
          <a:p>
            <a:pPr marL="0" indent="0">
              <a:buNone/>
            </a:pPr>
            <a:r>
              <a:rPr lang="ar-SA" sz="3400" dirty="0">
                <a:cs typeface="+mj-cs"/>
              </a:rPr>
              <a:t>	</a:t>
            </a:r>
            <a:r>
              <a:rPr lang="ar-SA" sz="3400" dirty="0" smtClean="0">
                <a:cs typeface="+mj-cs"/>
              </a:rPr>
              <a:t> </a:t>
            </a:r>
            <a:r>
              <a:rPr lang="ar-SA" sz="4000" b="1" u="sng" dirty="0" smtClean="0">
                <a:solidFill>
                  <a:schemeClr val="accent2">
                    <a:lumMod val="75000"/>
                  </a:schemeClr>
                </a:solidFill>
                <a:cs typeface="+mj-cs"/>
              </a:rPr>
              <a:t>الأعراض الدالة على  الإصابة </a:t>
            </a:r>
            <a:r>
              <a:rPr lang="ar-SA" sz="4000" b="1" u="sng" dirty="0">
                <a:solidFill>
                  <a:schemeClr val="accent2">
                    <a:lumMod val="75000"/>
                  </a:schemeClr>
                </a:solidFill>
                <a:cs typeface="+mj-cs"/>
              </a:rPr>
              <a:t>بالفيروس </a:t>
            </a:r>
            <a:r>
              <a:rPr lang="ar-SA" sz="4000" b="1" u="sng" dirty="0" smtClean="0">
                <a:solidFill>
                  <a:schemeClr val="accent2">
                    <a:lumMod val="75000"/>
                  </a:schemeClr>
                </a:solidFill>
                <a:cs typeface="+mj-cs"/>
              </a:rPr>
              <a:t>مثل  :</a:t>
            </a:r>
          </a:p>
          <a:p>
            <a:pPr marL="0" indent="0">
              <a:buNone/>
            </a:pPr>
            <a:endParaRPr lang="ar-SA" sz="1400" dirty="0" smtClean="0">
              <a:cs typeface="+mj-cs"/>
            </a:endParaRPr>
          </a:p>
          <a:p>
            <a:r>
              <a:rPr lang="ar-SA" sz="3400" dirty="0" smtClean="0">
                <a:solidFill>
                  <a:srgbClr val="FF0000"/>
                </a:solidFill>
                <a:cs typeface="+mj-cs"/>
              </a:rPr>
              <a:t>بطء</a:t>
            </a:r>
            <a:r>
              <a:rPr lang="ar-SA" sz="3400" dirty="0" smtClean="0">
                <a:cs typeface="+mj-cs"/>
              </a:rPr>
              <a:t> </a:t>
            </a:r>
            <a:r>
              <a:rPr lang="ar-SA" sz="3400" dirty="0">
                <a:cs typeface="+mj-cs"/>
              </a:rPr>
              <a:t>جهازك بصورة أكثر نسبياً من العادة </a:t>
            </a:r>
            <a:r>
              <a:rPr lang="ar-SA" sz="3400" dirty="0" smtClean="0">
                <a:cs typeface="+mj-cs"/>
              </a:rPr>
              <a:t>.</a:t>
            </a:r>
          </a:p>
          <a:p>
            <a:r>
              <a:rPr lang="ar-SA" sz="3400" dirty="0" smtClean="0">
                <a:solidFill>
                  <a:srgbClr val="FF0000"/>
                </a:solidFill>
                <a:cs typeface="+mj-cs"/>
              </a:rPr>
              <a:t>التوقف </a:t>
            </a:r>
            <a:r>
              <a:rPr lang="ar-SA" sz="3400" dirty="0">
                <a:solidFill>
                  <a:srgbClr val="FF0000"/>
                </a:solidFill>
                <a:cs typeface="+mj-cs"/>
              </a:rPr>
              <a:t>عن الاستجابة </a:t>
            </a:r>
            <a:r>
              <a:rPr lang="ar-SA" sz="3400" dirty="0">
                <a:cs typeface="+mj-cs"/>
              </a:rPr>
              <a:t>والقفل بين الحين والآخر </a:t>
            </a:r>
            <a:r>
              <a:rPr lang="ar-SA" sz="3400" dirty="0" smtClean="0">
                <a:cs typeface="+mj-cs"/>
              </a:rPr>
              <a:t>.</a:t>
            </a:r>
          </a:p>
          <a:p>
            <a:r>
              <a:rPr lang="ar-SA" sz="3400" dirty="0" smtClean="0">
                <a:cs typeface="+mj-cs"/>
              </a:rPr>
              <a:t>حدوث </a:t>
            </a:r>
            <a:r>
              <a:rPr lang="ar-SA" sz="3400" dirty="0">
                <a:cs typeface="+mj-cs"/>
              </a:rPr>
              <a:t>ا</a:t>
            </a:r>
            <a:r>
              <a:rPr lang="ar-SA" sz="3400" dirty="0">
                <a:solidFill>
                  <a:srgbClr val="FF0000"/>
                </a:solidFill>
                <a:cs typeface="+mj-cs"/>
              </a:rPr>
              <a:t>نهيار</a:t>
            </a:r>
            <a:r>
              <a:rPr lang="ar-SA" sz="3400" dirty="0">
                <a:cs typeface="+mj-cs"/>
              </a:rPr>
              <a:t> في النظام وإعادة التشغيل كل عدة دقائق وعدم التشغيل بشكل اعتيادي. </a:t>
            </a:r>
            <a:endParaRPr lang="ar-SA" sz="3400" dirty="0" smtClean="0">
              <a:cs typeface="+mj-cs"/>
            </a:endParaRPr>
          </a:p>
          <a:p>
            <a:r>
              <a:rPr lang="ar-SA" sz="3400" dirty="0" smtClean="0">
                <a:solidFill>
                  <a:srgbClr val="FF0000"/>
                </a:solidFill>
                <a:cs typeface="+mj-cs"/>
              </a:rPr>
              <a:t>تعطيل</a:t>
            </a:r>
            <a:r>
              <a:rPr lang="ar-SA" sz="3400" dirty="0" smtClean="0">
                <a:cs typeface="+mj-cs"/>
              </a:rPr>
              <a:t> </a:t>
            </a:r>
            <a:r>
              <a:rPr lang="ar-SA" sz="3400" dirty="0">
                <a:cs typeface="+mj-cs"/>
              </a:rPr>
              <a:t>عمل </a:t>
            </a:r>
            <a:r>
              <a:rPr lang="ar-SA" sz="3400" dirty="0" smtClean="0">
                <a:cs typeface="+mj-cs"/>
              </a:rPr>
              <a:t>البرامج </a:t>
            </a:r>
            <a:r>
              <a:rPr lang="ar-SA" sz="3400" dirty="0">
                <a:solidFill>
                  <a:srgbClr val="FF0000"/>
                </a:solidFill>
                <a:cs typeface="+mj-cs"/>
              </a:rPr>
              <a:t>وعدم</a:t>
            </a:r>
            <a:r>
              <a:rPr lang="ar-SA" sz="3400" dirty="0">
                <a:cs typeface="+mj-cs"/>
              </a:rPr>
              <a:t> إمكانية الطباعة بالشكل </a:t>
            </a:r>
            <a:r>
              <a:rPr lang="ar-SA" sz="3400" dirty="0" smtClean="0">
                <a:cs typeface="+mj-cs"/>
              </a:rPr>
              <a:t>الصحيح.</a:t>
            </a:r>
          </a:p>
          <a:p>
            <a:r>
              <a:rPr lang="ar-SA" sz="3400" dirty="0" smtClean="0">
                <a:solidFill>
                  <a:srgbClr val="FF0000"/>
                </a:solidFill>
                <a:cs typeface="+mj-cs"/>
              </a:rPr>
              <a:t>تعذر</a:t>
            </a:r>
            <a:r>
              <a:rPr lang="ar-SA" sz="3400" dirty="0" smtClean="0">
                <a:cs typeface="+mj-cs"/>
              </a:rPr>
              <a:t> الوصول </a:t>
            </a:r>
            <a:r>
              <a:rPr lang="ar-SA" sz="3400" dirty="0">
                <a:cs typeface="+mj-cs"/>
              </a:rPr>
              <a:t>إلى </a:t>
            </a:r>
            <a:r>
              <a:rPr lang="ar-SA" sz="3400" dirty="0" smtClean="0">
                <a:cs typeface="+mj-cs"/>
              </a:rPr>
              <a:t>الأقراص </a:t>
            </a:r>
            <a:r>
              <a:rPr lang="ar-SA" sz="3400" dirty="0">
                <a:cs typeface="+mj-cs"/>
              </a:rPr>
              <a:t>في جهازك وظهور العديد من رسائل الأخطاء</a:t>
            </a:r>
            <a:r>
              <a:rPr lang="ar-SA" sz="3400" dirty="0" smtClean="0">
                <a:cs typeface="+mj-cs"/>
              </a:rPr>
              <a:t>.</a:t>
            </a:r>
            <a:endParaRPr lang="ar-SA" sz="3400" dirty="0">
              <a:cs typeface="+mj-cs"/>
            </a:endParaRPr>
          </a:p>
          <a:p>
            <a:r>
              <a:rPr lang="ar-SA" sz="3400" dirty="0" smtClean="0">
                <a:cs typeface="+mj-cs"/>
              </a:rPr>
              <a:t>يظهر </a:t>
            </a:r>
            <a:r>
              <a:rPr lang="ar-SA" sz="3400" dirty="0">
                <a:cs typeface="+mj-cs"/>
              </a:rPr>
              <a:t>على الشاشة </a:t>
            </a:r>
            <a:r>
              <a:rPr lang="ar-SA" sz="3400" dirty="0">
                <a:solidFill>
                  <a:srgbClr val="FF0000"/>
                </a:solidFill>
                <a:cs typeface="+mj-cs"/>
              </a:rPr>
              <a:t>نوافذ منبثقة </a:t>
            </a:r>
            <a:r>
              <a:rPr lang="ar-SA" sz="3400" dirty="0">
                <a:cs typeface="+mj-cs"/>
              </a:rPr>
              <a:t>غير مرغوب فيها </a:t>
            </a:r>
            <a:r>
              <a:rPr lang="ar-SA" sz="3400" dirty="0" smtClean="0">
                <a:cs typeface="+mj-cs"/>
              </a:rPr>
              <a:t>حتى وأنت </a:t>
            </a:r>
            <a:r>
              <a:rPr lang="ar-SA" sz="3400" dirty="0">
                <a:cs typeface="+mj-cs"/>
              </a:rPr>
              <a:t>لا تتصفح الإنترنت. </a:t>
            </a:r>
            <a:endParaRPr lang="ar-SA" sz="3400" dirty="0" smtClean="0">
              <a:cs typeface="+mj-cs"/>
            </a:endParaRPr>
          </a:p>
          <a:p>
            <a:r>
              <a:rPr lang="ar-SA" sz="3400" dirty="0" smtClean="0">
                <a:solidFill>
                  <a:srgbClr val="FF0000"/>
                </a:solidFill>
                <a:cs typeface="+mj-cs"/>
              </a:rPr>
              <a:t>صفحة </a:t>
            </a:r>
            <a:r>
              <a:rPr lang="ar-SA" sz="3400" dirty="0">
                <a:solidFill>
                  <a:srgbClr val="FF0000"/>
                </a:solidFill>
                <a:cs typeface="+mj-cs"/>
              </a:rPr>
              <a:t>البدء </a:t>
            </a:r>
            <a:r>
              <a:rPr lang="ar-SA" sz="3400" dirty="0">
                <a:cs typeface="+mj-cs"/>
              </a:rPr>
              <a:t>لمستعرض الإنترنت لديك قد تختلف عن الصفحة التي تستخدمها، وقد تلاحظ </a:t>
            </a:r>
            <a:r>
              <a:rPr lang="ar-SA" sz="3400" dirty="0">
                <a:solidFill>
                  <a:srgbClr val="FF0000"/>
                </a:solidFill>
                <a:cs typeface="+mj-cs"/>
              </a:rPr>
              <a:t>وجود شريط أدوات </a:t>
            </a:r>
            <a:r>
              <a:rPr lang="ar-SA" sz="3400" dirty="0">
                <a:cs typeface="+mj-cs"/>
              </a:rPr>
              <a:t>غير مرغوب فيه على مستعرض </a:t>
            </a:r>
            <a:r>
              <a:rPr lang="ar-SA" sz="3400" dirty="0" smtClean="0">
                <a:cs typeface="+mj-cs"/>
              </a:rPr>
              <a:t>الإنترنت .</a:t>
            </a:r>
            <a:endParaRPr lang="ar-SA" sz="3400" dirty="0">
              <a:cs typeface="+mj-cs"/>
            </a:endParaRPr>
          </a:p>
        </p:txBody>
      </p:sp>
    </p:spTree>
    <p:extLst>
      <p:ext uri="{BB962C8B-B14F-4D97-AF65-F5344CB8AC3E}">
        <p14:creationId xmlns:p14="http://schemas.microsoft.com/office/powerpoint/2010/main" val="22570350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Autofit/>
          </a:bodyPr>
          <a:lstStyle/>
          <a:p>
            <a:pPr algn="ctr" eaLnBrk="0" hangingPunct="0"/>
            <a:r>
              <a:rPr lang="ar-SA" sz="3200" b="1" dirty="0">
                <a:solidFill>
                  <a:schemeClr val="accent2"/>
                </a:solidFill>
                <a:effectLst>
                  <a:outerShdw blurRad="38100" dist="38100" dir="2700000" algn="tl">
                    <a:srgbClr val="C0C0C0"/>
                  </a:outerShdw>
                </a:effectLst>
                <a:latin typeface="Lucida Sans Unicode" pitchFamily="34" charset="0"/>
                <a:ea typeface="+mn-ea"/>
                <a:cs typeface="+mn-cs"/>
              </a:rPr>
              <a:t>أهم طرق الحماية من الفيروسات </a:t>
            </a:r>
          </a:p>
        </p:txBody>
      </p:sp>
      <p:sp>
        <p:nvSpPr>
          <p:cNvPr id="3" name="Content Placeholder 2"/>
          <p:cNvSpPr>
            <a:spLocks noGrp="1"/>
          </p:cNvSpPr>
          <p:nvPr>
            <p:ph idx="1"/>
          </p:nvPr>
        </p:nvSpPr>
        <p:spPr>
          <a:xfrm>
            <a:off x="0" y="1556792"/>
            <a:ext cx="9010328" cy="4997152"/>
          </a:xfrm>
        </p:spPr>
        <p:txBody>
          <a:bodyPr>
            <a:noAutofit/>
          </a:bodyPr>
          <a:lstStyle/>
          <a:p>
            <a:pPr marL="457200" indent="-457200">
              <a:buFont typeface="+mj-lt"/>
              <a:buAutoNum type="arabicPeriod"/>
            </a:pPr>
            <a:r>
              <a:rPr lang="ar-SA" sz="2700" b="1" dirty="0" smtClean="0">
                <a:solidFill>
                  <a:schemeClr val="accent2">
                    <a:lumMod val="75000"/>
                  </a:schemeClr>
                </a:solidFill>
              </a:rPr>
              <a:t>الحصول </a:t>
            </a:r>
            <a:r>
              <a:rPr lang="ar-SA" sz="2700" b="1" dirty="0">
                <a:solidFill>
                  <a:schemeClr val="accent2">
                    <a:lumMod val="75000"/>
                  </a:schemeClr>
                </a:solidFill>
              </a:rPr>
              <a:t>على جدار حماية ناري </a:t>
            </a:r>
            <a:r>
              <a:rPr lang="ar-SA" sz="2700" b="1" dirty="0" smtClean="0">
                <a:solidFill>
                  <a:schemeClr val="accent2">
                    <a:lumMod val="75000"/>
                  </a:schemeClr>
                </a:solidFill>
              </a:rPr>
              <a:t> </a:t>
            </a:r>
            <a:r>
              <a:rPr lang="en-US" sz="2700" b="1" dirty="0" smtClean="0">
                <a:solidFill>
                  <a:schemeClr val="accent2">
                    <a:lumMod val="75000"/>
                  </a:schemeClr>
                </a:solidFill>
              </a:rPr>
              <a:t>Firewall</a:t>
            </a:r>
            <a:r>
              <a:rPr lang="ar-SA" sz="2700" b="1" dirty="0" smtClean="0">
                <a:solidFill>
                  <a:schemeClr val="accent2">
                    <a:lumMod val="75000"/>
                  </a:schemeClr>
                </a:solidFill>
              </a:rPr>
              <a:t> :</a:t>
            </a:r>
            <a:endParaRPr lang="en-US" sz="2700" b="1" dirty="0">
              <a:solidFill>
                <a:schemeClr val="accent2">
                  <a:lumMod val="75000"/>
                </a:schemeClr>
              </a:solidFill>
            </a:endParaRPr>
          </a:p>
          <a:p>
            <a:r>
              <a:rPr lang="ar-SA" sz="2700" dirty="0" smtClean="0">
                <a:cs typeface="+mj-cs"/>
              </a:rPr>
              <a:t>جدار </a:t>
            </a:r>
            <a:r>
              <a:rPr lang="ar-SA" sz="2700" dirty="0">
                <a:cs typeface="+mj-cs"/>
              </a:rPr>
              <a:t>الحماية الناري من الإنترنت هو برنامج أو جهاز يقوم بفرز وتصفية الفيروسات والديدان والمتسللين والمعتدين الذين يحاولون الوصول إلى جهازك عبر </a:t>
            </a:r>
            <a:r>
              <a:rPr lang="ar-SA" sz="2700" dirty="0" smtClean="0">
                <a:cs typeface="+mj-cs"/>
              </a:rPr>
              <a:t>الإنترنت.</a:t>
            </a:r>
          </a:p>
          <a:p>
            <a:r>
              <a:rPr lang="ar-SA" sz="2700" dirty="0" smtClean="0">
                <a:cs typeface="+mj-cs"/>
              </a:rPr>
              <a:t>ويعتبر </a:t>
            </a:r>
            <a:r>
              <a:rPr lang="ar-SA" sz="2700" dirty="0">
                <a:cs typeface="+mj-cs"/>
              </a:rPr>
              <a:t>تركيب جدار حماية ناري أكثر الطرق فاعلية، وأهم خطوة أولية يمكنك اتخاذها لحماية جهاز الكمبيوتر لديك هو القيام بتركيب جدار حماية ناري قبل الدخول إلى الإنترنت للمرة الأولى والإبقاء عليه عاملاً في كافة </a:t>
            </a:r>
            <a:r>
              <a:rPr lang="ar-SA" sz="2700" dirty="0" smtClean="0">
                <a:cs typeface="+mj-cs"/>
              </a:rPr>
              <a:t>الأوقات.</a:t>
            </a:r>
          </a:p>
          <a:p>
            <a:r>
              <a:rPr lang="ar-SA" sz="2700" dirty="0" smtClean="0">
                <a:cs typeface="+mj-cs"/>
              </a:rPr>
              <a:t>يمكنك </a:t>
            </a:r>
            <a:r>
              <a:rPr lang="ar-SA" sz="2700" dirty="0">
                <a:cs typeface="+mj-cs"/>
              </a:rPr>
              <a:t>الحصول على جدار حماية ناري لجهازك من محلات الكمبيوتر أو من خلال الإنترنت. </a:t>
            </a:r>
            <a:endParaRPr lang="ar-SA" sz="2700" dirty="0" smtClean="0">
              <a:cs typeface="+mj-cs"/>
            </a:endParaRPr>
          </a:p>
          <a:p>
            <a:r>
              <a:rPr lang="ar-SA" sz="2700" dirty="0" smtClean="0">
                <a:cs typeface="+mj-cs"/>
              </a:rPr>
              <a:t>علما </a:t>
            </a:r>
            <a:r>
              <a:rPr lang="ar-SA" sz="2700" dirty="0">
                <a:cs typeface="+mj-cs"/>
              </a:rPr>
              <a:t>أن بعض أنظمة التشغيل مثل ويندوز </a:t>
            </a:r>
            <a:r>
              <a:rPr lang="en-US" sz="2700" dirty="0" smtClean="0">
                <a:cs typeface="+mj-cs"/>
              </a:rPr>
              <a:t> </a:t>
            </a:r>
            <a:r>
              <a:rPr lang="ar-SA" sz="2700" dirty="0">
                <a:cs typeface="+mj-cs"/>
              </a:rPr>
              <a:t>يوجد من ضمنها جدار حماية ناري</a:t>
            </a:r>
            <a:r>
              <a:rPr lang="ar-SA" sz="2700" dirty="0" smtClean="0">
                <a:cs typeface="+mj-cs"/>
              </a:rPr>
              <a:t>.</a:t>
            </a:r>
            <a:endParaRPr lang="ar-SA" sz="2700" dirty="0">
              <a:cs typeface="+mj-cs"/>
            </a:endParaRPr>
          </a:p>
        </p:txBody>
      </p:sp>
    </p:spTree>
    <p:extLst>
      <p:ext uri="{BB962C8B-B14F-4D97-AF65-F5344CB8AC3E}">
        <p14:creationId xmlns:p14="http://schemas.microsoft.com/office/powerpoint/2010/main" val="42797052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Autofit/>
          </a:bodyPr>
          <a:lstStyle/>
          <a:p>
            <a:pPr algn="ctr" eaLnBrk="0" hangingPunct="0"/>
            <a:r>
              <a:rPr lang="ar-SA" sz="3200" b="1" dirty="0">
                <a:solidFill>
                  <a:schemeClr val="accent2"/>
                </a:solidFill>
                <a:effectLst>
                  <a:outerShdw blurRad="38100" dist="38100" dir="2700000" algn="tl">
                    <a:srgbClr val="C0C0C0"/>
                  </a:outerShdw>
                </a:effectLst>
                <a:latin typeface="Lucida Sans Unicode" pitchFamily="34" charset="0"/>
                <a:ea typeface="+mn-ea"/>
                <a:cs typeface="+mn-cs"/>
              </a:rPr>
              <a:t>أهم طرق الحماية من الفيروسات </a:t>
            </a:r>
          </a:p>
        </p:txBody>
      </p:sp>
      <p:sp>
        <p:nvSpPr>
          <p:cNvPr id="3" name="Content Placeholder 2"/>
          <p:cNvSpPr>
            <a:spLocks noGrp="1"/>
          </p:cNvSpPr>
          <p:nvPr>
            <p:ph idx="1"/>
          </p:nvPr>
        </p:nvSpPr>
        <p:spPr>
          <a:xfrm>
            <a:off x="683568" y="1600200"/>
            <a:ext cx="8003232" cy="4925144"/>
          </a:xfrm>
        </p:spPr>
        <p:txBody>
          <a:bodyPr>
            <a:noAutofit/>
          </a:bodyPr>
          <a:lstStyle/>
          <a:p>
            <a:pPr marL="0" lvl="0" indent="0" algn="just">
              <a:buNone/>
            </a:pPr>
            <a:r>
              <a:rPr lang="ar-SA" sz="2700" dirty="0" smtClean="0">
                <a:solidFill>
                  <a:schemeClr val="accent2">
                    <a:lumMod val="75000"/>
                  </a:schemeClr>
                </a:solidFill>
              </a:rPr>
              <a:t>2</a:t>
            </a:r>
            <a:r>
              <a:rPr lang="ar-SA" sz="2700" b="1" dirty="0">
                <a:solidFill>
                  <a:schemeClr val="accent2">
                    <a:lumMod val="75000"/>
                  </a:schemeClr>
                </a:solidFill>
              </a:rPr>
              <a:t>. تحميل البرامج المضادة </a:t>
            </a:r>
            <a:r>
              <a:rPr lang="ar-SA" sz="2700" b="1" dirty="0" smtClean="0">
                <a:solidFill>
                  <a:schemeClr val="accent2">
                    <a:lumMod val="75000"/>
                  </a:schemeClr>
                </a:solidFill>
              </a:rPr>
              <a:t>للفيروسات   </a:t>
            </a:r>
            <a:r>
              <a:rPr lang="en-US" sz="2700" b="1" dirty="0" smtClean="0">
                <a:solidFill>
                  <a:schemeClr val="accent2">
                    <a:lumMod val="75000"/>
                  </a:schemeClr>
                </a:solidFill>
              </a:rPr>
              <a:t>Antiviruses</a:t>
            </a:r>
            <a:r>
              <a:rPr lang="ar-SA" sz="2700" b="1" dirty="0" smtClean="0">
                <a:solidFill>
                  <a:schemeClr val="accent2">
                    <a:lumMod val="75000"/>
                  </a:schemeClr>
                </a:solidFill>
              </a:rPr>
              <a:t>: </a:t>
            </a:r>
            <a:endParaRPr lang="ar-SA" sz="2700" b="1" dirty="0">
              <a:solidFill>
                <a:schemeClr val="accent2">
                  <a:lumMod val="75000"/>
                </a:schemeClr>
              </a:solidFill>
            </a:endParaRPr>
          </a:p>
          <a:p>
            <a:pPr algn="just"/>
            <a:r>
              <a:rPr lang="ar-SA" sz="2700" dirty="0" smtClean="0">
                <a:cs typeface="+mj-cs"/>
              </a:rPr>
              <a:t>حيث </a:t>
            </a:r>
            <a:r>
              <a:rPr lang="ar-SA" sz="2700" dirty="0">
                <a:cs typeface="+mj-cs"/>
              </a:rPr>
              <a:t>يقوم برنامج مكافحة الفيروسات بفحص جهازك لمعرفة الفيروسات الجديدة التي أصيب بها ومن ثم تنظيف هذه الفيروسات بما يكفل عدم إلحاق المزيد من الأذى بجهازك</a:t>
            </a:r>
            <a:r>
              <a:rPr lang="ar-SA" sz="2700" dirty="0" smtClean="0">
                <a:cs typeface="+mj-cs"/>
              </a:rPr>
              <a:t>. </a:t>
            </a:r>
            <a:endParaRPr lang="ar-SA" sz="2700" dirty="0" smtClean="0">
              <a:cs typeface="+mj-cs"/>
            </a:endParaRPr>
          </a:p>
          <a:p>
            <a:pPr algn="just"/>
            <a:r>
              <a:rPr lang="ar-SA" sz="2700" dirty="0" smtClean="0">
                <a:cs typeface="+mj-cs"/>
              </a:rPr>
              <a:t>وتكون </a:t>
            </a:r>
            <a:r>
              <a:rPr lang="ar-SA" sz="2700" dirty="0">
                <a:cs typeface="+mj-cs"/>
              </a:rPr>
              <a:t>عديمة الفائدة في مواجهة الفيروسات الجديدة إلا إذا تم تحديث البرنامج من موقع الشركة المنتجة أو المصنعة له على شبكة </a:t>
            </a:r>
            <a:r>
              <a:rPr lang="ar-SA" sz="2700" dirty="0" smtClean="0">
                <a:cs typeface="+mj-cs"/>
              </a:rPr>
              <a:t>الانترنت.</a:t>
            </a:r>
          </a:p>
          <a:p>
            <a:pPr algn="just"/>
            <a:r>
              <a:rPr lang="ar-SA" sz="2700" dirty="0" smtClean="0">
                <a:cs typeface="+mj-cs"/>
              </a:rPr>
              <a:t>لابد </a:t>
            </a:r>
            <a:r>
              <a:rPr lang="ar-SA" sz="2700" dirty="0" smtClean="0">
                <a:cs typeface="+mj-cs"/>
              </a:rPr>
              <a:t>أن يكون عاملاً </a:t>
            </a:r>
            <a:r>
              <a:rPr lang="ar-SA" sz="2700" dirty="0">
                <a:cs typeface="+mj-cs"/>
              </a:rPr>
              <a:t>في جميع الأوقات بحيث أنه بمجرد تشغيل جهازك يبدأ البرنامج بالعمل للكشف عن الفيروسات مما يضمن التعامل معها بأسرع ما يمكن. كما يقوم </a:t>
            </a:r>
            <a:r>
              <a:rPr lang="ar-SA" sz="2700" dirty="0" smtClean="0">
                <a:cs typeface="+mj-cs"/>
              </a:rPr>
              <a:t>بالكشف </a:t>
            </a:r>
            <a:r>
              <a:rPr lang="ar-SA" sz="2700" dirty="0">
                <a:cs typeface="+mj-cs"/>
              </a:rPr>
              <a:t>عن الفيروسات في الأقراص المدخلة في جهازك والبريد الإلكتروني الذي تستلمه والبرامج التي تقوم بتحميلها في جهازك من الإنترنت.</a:t>
            </a:r>
            <a:endParaRPr lang="en-US" sz="2700" dirty="0">
              <a:cs typeface="+mj-cs"/>
            </a:endParaRPr>
          </a:p>
        </p:txBody>
      </p:sp>
    </p:spTree>
    <p:extLst>
      <p:ext uri="{BB962C8B-B14F-4D97-AF65-F5344CB8AC3E}">
        <p14:creationId xmlns:p14="http://schemas.microsoft.com/office/powerpoint/2010/main" val="1801946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أهم فوائد ومميزات الشبكات </a:t>
            </a:r>
          </a:p>
        </p:txBody>
      </p:sp>
      <p:sp>
        <p:nvSpPr>
          <p:cNvPr id="3" name="Content Placeholder 2"/>
          <p:cNvSpPr>
            <a:spLocks noGrp="1"/>
          </p:cNvSpPr>
          <p:nvPr>
            <p:ph idx="1"/>
          </p:nvPr>
        </p:nvSpPr>
        <p:spPr>
          <a:xfrm>
            <a:off x="467544" y="1484784"/>
            <a:ext cx="8208912" cy="4752528"/>
          </a:xfrm>
        </p:spPr>
        <p:txBody>
          <a:bodyPr>
            <a:normAutofit/>
          </a:bodyPr>
          <a:lstStyle/>
          <a:p>
            <a:pPr marL="0" lvl="0" indent="0" algn="just">
              <a:buNone/>
            </a:pPr>
            <a:r>
              <a:rPr lang="ar-SA" sz="2800" b="1" dirty="0" smtClean="0"/>
              <a:t>1- المشاركة </a:t>
            </a:r>
            <a:r>
              <a:rPr lang="ar-SA" sz="2800" b="1" dirty="0"/>
              <a:t>في </a:t>
            </a:r>
            <a:r>
              <a:rPr lang="ar-SA" sz="2800" b="1" dirty="0" smtClean="0"/>
              <a:t>المعلومات  :</a:t>
            </a:r>
          </a:p>
          <a:p>
            <a:pPr marL="0" lvl="0" indent="0" algn="just">
              <a:buNone/>
            </a:pPr>
            <a:r>
              <a:rPr lang="ar-SA" sz="2800" dirty="0" smtClean="0"/>
              <a:t> </a:t>
            </a:r>
            <a:r>
              <a:rPr lang="ar-SA" sz="2800" dirty="0"/>
              <a:t>تتيح الشبكات ميزة المشاركة في المعلومات بصورة أسرع وأسهل بين مستخدمي الشبكة</a:t>
            </a:r>
            <a:r>
              <a:rPr lang="ar-SA" sz="2800" dirty="0" smtClean="0"/>
              <a:t>.</a:t>
            </a:r>
          </a:p>
          <a:p>
            <a:pPr marL="0" lvl="0" indent="0" algn="just">
              <a:buNone/>
            </a:pPr>
            <a:endParaRPr lang="en-US" sz="2800" dirty="0"/>
          </a:p>
          <a:p>
            <a:pPr marL="0" lvl="0" indent="0" algn="just">
              <a:buNone/>
            </a:pPr>
            <a:r>
              <a:rPr lang="ar-SA" sz="2800" b="1" dirty="0" smtClean="0"/>
              <a:t>2- المشاركة </a:t>
            </a:r>
            <a:r>
              <a:rPr lang="ar-SA" sz="2800" b="1" dirty="0"/>
              <a:t>في الأجهزة : </a:t>
            </a:r>
            <a:endParaRPr lang="ar-SA" sz="2800" b="1" dirty="0" smtClean="0"/>
          </a:p>
          <a:p>
            <a:pPr lvl="1" algn="just"/>
            <a:r>
              <a:rPr lang="ar-SA" sz="2800" dirty="0" smtClean="0"/>
              <a:t>المشاركة </a:t>
            </a:r>
            <a:r>
              <a:rPr lang="ar-SA" sz="2800" dirty="0"/>
              <a:t>في </a:t>
            </a:r>
            <a:r>
              <a:rPr lang="ar-SA" sz="2800" dirty="0" smtClean="0"/>
              <a:t>الطابعات و الماسح </a:t>
            </a:r>
            <a:r>
              <a:rPr lang="ar-SA" sz="2800" dirty="0"/>
              <a:t>الضوئي</a:t>
            </a:r>
            <a:r>
              <a:rPr lang="ar-SA" sz="2800" dirty="0" smtClean="0"/>
              <a:t>.</a:t>
            </a:r>
          </a:p>
          <a:p>
            <a:pPr lvl="1" algn="just"/>
            <a:r>
              <a:rPr lang="ar-SA" dirty="0"/>
              <a:t>المشاركة في </a:t>
            </a:r>
            <a:r>
              <a:rPr lang="ar-SA" dirty="0" smtClean="0"/>
              <a:t>وحدات التخزين لتخزين واسترجاع المعلومات من وإلى الأجهزة المرتبطة بالشبكة .</a:t>
            </a:r>
            <a:endParaRPr lang="en-US" sz="2800" dirty="0"/>
          </a:p>
        </p:txBody>
      </p:sp>
    </p:spTree>
    <p:extLst>
      <p:ext uri="{BB962C8B-B14F-4D97-AF65-F5344CB8AC3E}">
        <p14:creationId xmlns:p14="http://schemas.microsoft.com/office/powerpoint/2010/main" val="10911555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2.bp.blogspot.com/-Qh2o6VF4Trg/T3cKJOU9WkI/AAAAAAAAATI/AmT0Y7XLyqY/s1600/w32wecorl-a-dcom-server-process-launcher-terminated-unexpected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75268">
            <a:off x="505824" y="730976"/>
            <a:ext cx="3096344" cy="309634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download-arab.com/uploads/2012/03/avira.jpg"/>
          <p:cNvPicPr>
            <a:picLocks noChangeAspect="1" noChangeArrowheads="1"/>
          </p:cNvPicPr>
          <p:nvPr/>
        </p:nvPicPr>
        <p:blipFill rotWithShape="1">
          <a:blip r:embed="rId3">
            <a:extLst>
              <a:ext uri="{28A0092B-C50C-407E-A947-70E740481C1C}">
                <a14:useLocalDpi xmlns:a14="http://schemas.microsoft.com/office/drawing/2010/main" val="0"/>
              </a:ext>
            </a:extLst>
          </a:blip>
          <a:srcRect l="12982" r="16697"/>
          <a:stretch/>
        </p:blipFill>
        <p:spPr bwMode="auto">
          <a:xfrm>
            <a:off x="3491880" y="3501008"/>
            <a:ext cx="2179321" cy="309909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bestshared.net/photo/bsh4c77cf1dc0a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93555">
            <a:off x="5449140" y="634042"/>
            <a:ext cx="3290212" cy="3290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403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Autofit/>
          </a:bodyPr>
          <a:lstStyle/>
          <a:p>
            <a:pPr algn="ctr" eaLnBrk="0" hangingPunct="0"/>
            <a:r>
              <a:rPr lang="ar-SA" sz="3200" b="1" dirty="0">
                <a:solidFill>
                  <a:schemeClr val="accent2"/>
                </a:solidFill>
                <a:effectLst>
                  <a:outerShdw blurRad="38100" dist="38100" dir="2700000" algn="tl">
                    <a:srgbClr val="C0C0C0"/>
                  </a:outerShdw>
                </a:effectLst>
                <a:latin typeface="Lucida Sans Unicode" pitchFamily="34" charset="0"/>
                <a:ea typeface="+mn-ea"/>
                <a:cs typeface="+mn-cs"/>
              </a:rPr>
              <a:t>أهم طرق الحماية من الفيروسات </a:t>
            </a:r>
          </a:p>
        </p:txBody>
      </p:sp>
      <p:sp>
        <p:nvSpPr>
          <p:cNvPr id="3" name="Content Placeholder 2"/>
          <p:cNvSpPr>
            <a:spLocks noGrp="1"/>
          </p:cNvSpPr>
          <p:nvPr>
            <p:ph idx="1"/>
          </p:nvPr>
        </p:nvSpPr>
        <p:spPr>
          <a:xfrm>
            <a:off x="323528" y="1556792"/>
            <a:ext cx="8686800" cy="4997152"/>
          </a:xfrm>
        </p:spPr>
        <p:txBody>
          <a:bodyPr>
            <a:noAutofit/>
          </a:bodyPr>
          <a:lstStyle/>
          <a:p>
            <a:pPr marL="0" indent="0">
              <a:buNone/>
            </a:pPr>
            <a:r>
              <a:rPr lang="ar-SA" sz="2700" b="1" dirty="0" smtClean="0">
                <a:solidFill>
                  <a:schemeClr val="accent2">
                    <a:lumMod val="75000"/>
                  </a:schemeClr>
                </a:solidFill>
              </a:rPr>
              <a:t>3.</a:t>
            </a:r>
            <a:r>
              <a:rPr lang="ar-SA" sz="2700" b="1" dirty="0">
                <a:solidFill>
                  <a:schemeClr val="accent2">
                    <a:lumMod val="75000"/>
                  </a:schemeClr>
                </a:solidFill>
              </a:rPr>
              <a:t>  لا تفتح رسائل البريد الإلكتروني المشكوك </a:t>
            </a:r>
            <a:r>
              <a:rPr lang="ar-SA" sz="2700" b="1" dirty="0" smtClean="0">
                <a:solidFill>
                  <a:schemeClr val="accent2">
                    <a:lumMod val="75000"/>
                  </a:schemeClr>
                </a:solidFill>
              </a:rPr>
              <a:t>فيها :</a:t>
            </a:r>
            <a:endParaRPr lang="ar-SA" sz="2700" b="1" dirty="0">
              <a:solidFill>
                <a:schemeClr val="accent2">
                  <a:lumMod val="75000"/>
                </a:schemeClr>
              </a:solidFill>
            </a:endParaRPr>
          </a:p>
          <a:p>
            <a:pPr marL="0" indent="0">
              <a:buNone/>
            </a:pPr>
            <a:r>
              <a:rPr lang="ar-SA" sz="2700" dirty="0" smtClean="0"/>
              <a:t> </a:t>
            </a:r>
            <a:r>
              <a:rPr lang="ar-SA" sz="2700" dirty="0"/>
              <a:t>لا تفتح أي مرفقات بريد إلكتروني لا تعرف مصدره أو غير متأكد من محتوياته حتى ولو كنت تستخدم برنامج مكافحة </a:t>
            </a:r>
            <a:r>
              <a:rPr lang="ar-SA" sz="2700" dirty="0" smtClean="0"/>
              <a:t>فيروسات وحتى أن كان بريد غريب من أحد اصدقائك. </a:t>
            </a:r>
          </a:p>
          <a:p>
            <a:pPr marL="0" indent="0">
              <a:buNone/>
            </a:pPr>
            <a:endParaRPr lang="ar-SA" sz="2700" dirty="0"/>
          </a:p>
          <a:p>
            <a:pPr marL="0" indent="0">
              <a:buNone/>
            </a:pPr>
            <a:r>
              <a:rPr lang="ar-SA" sz="2700" b="1" dirty="0" smtClean="0">
                <a:solidFill>
                  <a:schemeClr val="accent2">
                    <a:lumMod val="75000"/>
                  </a:schemeClr>
                </a:solidFill>
              </a:rPr>
              <a:t>4.</a:t>
            </a:r>
            <a:r>
              <a:rPr lang="ar-SA" sz="2700" b="1" dirty="0">
                <a:solidFill>
                  <a:schemeClr val="accent2">
                    <a:lumMod val="75000"/>
                  </a:schemeClr>
                </a:solidFill>
              </a:rPr>
              <a:t>   الحذر عند إقفال النوافذ </a:t>
            </a:r>
            <a:r>
              <a:rPr lang="ar-SA" sz="2700" b="1" dirty="0" smtClean="0">
                <a:solidFill>
                  <a:schemeClr val="accent2">
                    <a:lumMod val="75000"/>
                  </a:schemeClr>
                </a:solidFill>
              </a:rPr>
              <a:t>المنبثقة :</a:t>
            </a:r>
            <a:endParaRPr lang="ar-SA" sz="2700" b="1" dirty="0">
              <a:solidFill>
                <a:schemeClr val="accent2">
                  <a:lumMod val="75000"/>
                </a:schemeClr>
              </a:solidFill>
            </a:endParaRPr>
          </a:p>
          <a:p>
            <a:pPr marL="0" indent="0">
              <a:buNone/>
            </a:pPr>
            <a:r>
              <a:rPr lang="ar-SA" sz="2700" dirty="0" smtClean="0"/>
              <a:t>هي </a:t>
            </a:r>
            <a:r>
              <a:rPr lang="ar-SA" sz="2700" dirty="0"/>
              <a:t>النوافذ التي تقفز على شاشة الكمبيوتر لديك عند ذهابك إلى مواقع إلكترونية محددة</a:t>
            </a:r>
            <a:r>
              <a:rPr lang="ar-SA" sz="2700" dirty="0" smtClean="0"/>
              <a:t>. </a:t>
            </a:r>
            <a:r>
              <a:rPr lang="ar-SA" sz="2700" dirty="0"/>
              <a:t>وعليك إتباع وسيلة آمنة لإقفال هذه النوافذ آلا وهي الإقفال من مربع العنوان </a:t>
            </a:r>
            <a:r>
              <a:rPr lang="ar-SA" sz="2700" dirty="0" smtClean="0"/>
              <a:t>(</a:t>
            </a:r>
            <a:r>
              <a:rPr lang="en-US" sz="2700" dirty="0" smtClean="0"/>
              <a:t>(x</a:t>
            </a:r>
            <a:r>
              <a:rPr lang="ar-SA" sz="2700" dirty="0" smtClean="0"/>
              <a:t>الموجود </a:t>
            </a:r>
            <a:r>
              <a:rPr lang="ar-SA" sz="2700" dirty="0"/>
              <a:t>في أعلى النافذة.</a:t>
            </a:r>
            <a:br>
              <a:rPr lang="ar-SA" sz="2700" dirty="0"/>
            </a:br>
            <a:r>
              <a:rPr lang="ar-SA" sz="2700" dirty="0"/>
              <a:t/>
            </a:r>
            <a:br>
              <a:rPr lang="ar-SA" sz="2700" dirty="0"/>
            </a:br>
            <a:endParaRPr lang="ar-SA" sz="2700" dirty="0"/>
          </a:p>
        </p:txBody>
      </p:sp>
    </p:spTree>
    <p:extLst>
      <p:ext uri="{BB962C8B-B14F-4D97-AF65-F5344CB8AC3E}">
        <p14:creationId xmlns:p14="http://schemas.microsoft.com/office/powerpoint/2010/main" val="2250641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Autofit/>
          </a:bodyPr>
          <a:lstStyle/>
          <a:p>
            <a:pPr algn="ctr" eaLnBrk="0" hangingPunct="0"/>
            <a:r>
              <a:rPr lang="ar-SA" sz="3200" b="1" dirty="0">
                <a:solidFill>
                  <a:schemeClr val="accent2"/>
                </a:solidFill>
                <a:effectLst>
                  <a:outerShdw blurRad="38100" dist="38100" dir="2700000" algn="tl">
                    <a:srgbClr val="C0C0C0"/>
                  </a:outerShdw>
                </a:effectLst>
                <a:latin typeface="Lucida Sans Unicode" pitchFamily="34" charset="0"/>
                <a:ea typeface="+mn-ea"/>
                <a:cs typeface="+mn-cs"/>
              </a:rPr>
              <a:t>أهم طرق الحماية من الفيروسات </a:t>
            </a:r>
          </a:p>
        </p:txBody>
      </p:sp>
      <p:sp>
        <p:nvSpPr>
          <p:cNvPr id="3" name="Content Placeholder 2"/>
          <p:cNvSpPr>
            <a:spLocks noGrp="1"/>
          </p:cNvSpPr>
          <p:nvPr>
            <p:ph idx="1"/>
          </p:nvPr>
        </p:nvSpPr>
        <p:spPr>
          <a:xfrm>
            <a:off x="323528" y="1556792"/>
            <a:ext cx="8686800" cy="4997152"/>
          </a:xfrm>
        </p:spPr>
        <p:txBody>
          <a:bodyPr>
            <a:noAutofit/>
          </a:bodyPr>
          <a:lstStyle/>
          <a:p>
            <a:pPr marL="0" indent="0">
              <a:buNone/>
            </a:pPr>
            <a:r>
              <a:rPr lang="ar-SA" sz="2700" b="1" dirty="0" smtClean="0">
                <a:solidFill>
                  <a:schemeClr val="accent2">
                    <a:lumMod val="75000"/>
                  </a:schemeClr>
                </a:solidFill>
              </a:rPr>
              <a:t>5.</a:t>
            </a:r>
            <a:r>
              <a:rPr lang="ar-SA" sz="2700" b="1" dirty="0">
                <a:solidFill>
                  <a:schemeClr val="accent2">
                    <a:lumMod val="75000"/>
                  </a:schemeClr>
                </a:solidFill>
              </a:rPr>
              <a:t>  فكر ملياً قبل تنزيل ملفات من </a:t>
            </a:r>
            <a:r>
              <a:rPr lang="ar-SA" sz="2700" b="1" dirty="0" smtClean="0">
                <a:solidFill>
                  <a:schemeClr val="accent2">
                    <a:lumMod val="75000"/>
                  </a:schemeClr>
                </a:solidFill>
              </a:rPr>
              <a:t>الإنترنت :</a:t>
            </a:r>
          </a:p>
          <a:p>
            <a:r>
              <a:rPr lang="ar-SA" sz="2700" dirty="0" smtClean="0"/>
              <a:t>يمكن </a:t>
            </a:r>
            <a:r>
              <a:rPr lang="ar-SA" sz="2700" dirty="0"/>
              <a:t>كذلك أن </a:t>
            </a:r>
            <a:r>
              <a:rPr lang="ar-SA" sz="2700" dirty="0"/>
              <a:t>ي</a:t>
            </a:r>
            <a:r>
              <a:rPr lang="ar-SA" sz="2700" dirty="0" smtClean="0"/>
              <a:t>صاب</a:t>
            </a:r>
            <a:r>
              <a:rPr lang="ar-SA" sz="2700" dirty="0"/>
              <a:t> </a:t>
            </a:r>
            <a:r>
              <a:rPr lang="ar-SA" sz="2700" dirty="0" smtClean="0"/>
              <a:t>جهازك بفيروسات </a:t>
            </a:r>
            <a:r>
              <a:rPr lang="ar-SA" sz="2700" dirty="0"/>
              <a:t>وبرامج دعاية وبرامج تجسس من خلال تنزيل برامج وملفات أخرى من الإنترنت. </a:t>
            </a:r>
            <a:endParaRPr lang="ar-SA" sz="2700" dirty="0" smtClean="0"/>
          </a:p>
          <a:p>
            <a:r>
              <a:rPr lang="ar-SA" sz="2700" dirty="0" smtClean="0"/>
              <a:t>فإذا </a:t>
            </a:r>
            <a:r>
              <a:rPr lang="ar-SA" sz="2700" dirty="0"/>
              <a:t>كان البرنامج مجانياً ومزود من قبل مطور برمجيات مجهول، فهو من المرجح أن يحتوي على برمجيات إضافية وغير مرغوب فيها أكثر مما لو كانت قد تمت بتنزيل أو شراء برنامج من مطور برمجيات مشهور ومرموق.</a:t>
            </a:r>
            <a:br>
              <a:rPr lang="ar-SA" sz="2700" dirty="0"/>
            </a:br>
            <a:endParaRPr lang="ar-SA" sz="2700" b="1" dirty="0">
              <a:solidFill>
                <a:schemeClr val="accent2">
                  <a:lumMod val="75000"/>
                </a:schemeClr>
              </a:solidFill>
            </a:endParaRPr>
          </a:p>
          <a:p>
            <a:pPr marL="0" indent="0">
              <a:buNone/>
            </a:pPr>
            <a:r>
              <a:rPr lang="ar-SA" sz="2700" b="1" dirty="0" smtClean="0">
                <a:solidFill>
                  <a:schemeClr val="accent2">
                    <a:lumMod val="75000"/>
                  </a:schemeClr>
                </a:solidFill>
              </a:rPr>
              <a:t>6.  </a:t>
            </a:r>
            <a:r>
              <a:rPr lang="ar-SA" sz="2700" b="1" dirty="0">
                <a:solidFill>
                  <a:schemeClr val="accent2">
                    <a:lumMod val="75000"/>
                  </a:schemeClr>
                </a:solidFill>
              </a:rPr>
              <a:t>عمل نسخ احتياطية من ملفاتك :</a:t>
            </a:r>
          </a:p>
          <a:p>
            <a:pPr marL="0" indent="0">
              <a:buNone/>
            </a:pPr>
            <a:r>
              <a:rPr lang="ar-SA" sz="2700" dirty="0"/>
              <a:t>	</a:t>
            </a:r>
            <a:r>
              <a:rPr lang="ar-SA" sz="2700" smtClean="0"/>
              <a:t>لتفادي </a:t>
            </a:r>
            <a:r>
              <a:rPr lang="ar-SA" sz="2700" dirty="0"/>
              <a:t>فقد ملفات العمل لديك في حالة تعرض كمبيوترك للإصابة بالفيروسات، عليك التأكد من عمل نسخ احتياطية لملفاتك المهمة. </a:t>
            </a:r>
            <a:endParaRPr lang="en-US" sz="2700" dirty="0"/>
          </a:p>
          <a:p>
            <a:pPr marL="0" indent="0">
              <a:buNone/>
            </a:pPr>
            <a:endParaRPr lang="ar-SA" sz="2700" dirty="0"/>
          </a:p>
        </p:txBody>
      </p:sp>
    </p:spTree>
    <p:extLst>
      <p:ext uri="{BB962C8B-B14F-4D97-AF65-F5344CB8AC3E}">
        <p14:creationId xmlns:p14="http://schemas.microsoft.com/office/powerpoint/2010/main" val="3358395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أهم فوائد ومميزات الشبكات </a:t>
            </a:r>
          </a:p>
        </p:txBody>
      </p:sp>
      <p:sp>
        <p:nvSpPr>
          <p:cNvPr id="3" name="Content Placeholder 2"/>
          <p:cNvSpPr>
            <a:spLocks noGrp="1"/>
          </p:cNvSpPr>
          <p:nvPr>
            <p:ph idx="1"/>
          </p:nvPr>
        </p:nvSpPr>
        <p:spPr>
          <a:xfrm>
            <a:off x="539552" y="1268760"/>
            <a:ext cx="8075240" cy="5277200"/>
          </a:xfrm>
        </p:spPr>
        <p:txBody>
          <a:bodyPr>
            <a:normAutofit lnSpcReduction="10000"/>
          </a:bodyPr>
          <a:lstStyle/>
          <a:p>
            <a:pPr marL="0" lvl="0" indent="0" algn="just">
              <a:buNone/>
            </a:pPr>
            <a:r>
              <a:rPr lang="ar-SA" sz="2800" b="1" dirty="0" smtClean="0"/>
              <a:t>3- المشاركة في البرامج : </a:t>
            </a:r>
          </a:p>
          <a:p>
            <a:pPr marL="0" lvl="0" indent="0" algn="just">
              <a:buNone/>
            </a:pPr>
            <a:r>
              <a:rPr lang="ar-SA" sz="2800" dirty="0" smtClean="0"/>
              <a:t>	 يمكن تثبيت البرامج وإدارتها مركزياً في جهاز واحد وهو الخادم</a:t>
            </a:r>
            <a:r>
              <a:rPr lang="en-US" sz="2800" dirty="0" smtClean="0"/>
              <a:t>Server) </a:t>
            </a:r>
            <a:r>
              <a:rPr lang="ar-SA" sz="2800" dirty="0" smtClean="0"/>
              <a:t>) ومنع الوصول إليها إلا للمستفيدين فقط ويمكن بواسطة الخادم تحديد كلمات مرور للمستخدمين وتحديد وقت معين لكل مستخدم .</a:t>
            </a:r>
            <a:endParaRPr lang="en-US" sz="2800" dirty="0" smtClean="0"/>
          </a:p>
          <a:p>
            <a:pPr marL="0" lvl="0" indent="0" algn="just">
              <a:buNone/>
            </a:pPr>
            <a:r>
              <a:rPr lang="ar-SA" sz="2800" b="1" dirty="0" smtClean="0"/>
              <a:t>4- حماية </a:t>
            </a:r>
            <a:r>
              <a:rPr lang="ar-SA" sz="2800" b="1" dirty="0"/>
              <a:t>المعلومات : </a:t>
            </a:r>
            <a:endParaRPr lang="ar-SA" sz="2800" b="1" dirty="0" smtClean="0"/>
          </a:p>
          <a:p>
            <a:pPr marL="0" lvl="0" indent="0" algn="just">
              <a:buNone/>
            </a:pPr>
            <a:r>
              <a:rPr lang="ar-SA" sz="2800" b="1" dirty="0"/>
              <a:t>	</a:t>
            </a:r>
            <a:r>
              <a:rPr lang="ar-SA" sz="2800" dirty="0" smtClean="0"/>
              <a:t>توفر </a:t>
            </a:r>
            <a:r>
              <a:rPr lang="ar-SA" sz="2800" dirty="0"/>
              <a:t>الشبكات سرية تامة للمعلومات وذلك بإعطاء كل مستخدم اسم خاص ( </a:t>
            </a:r>
            <a:r>
              <a:rPr lang="en-US" sz="2800" dirty="0"/>
              <a:t>User Name</a:t>
            </a:r>
            <a:r>
              <a:rPr lang="ar-SA" sz="2800" dirty="0"/>
              <a:t>) وكلمة مرور ( </a:t>
            </a:r>
            <a:r>
              <a:rPr lang="en-US" sz="2800" dirty="0"/>
              <a:t>Password</a:t>
            </a:r>
            <a:r>
              <a:rPr lang="ar-SA" sz="2800" dirty="0"/>
              <a:t> ).</a:t>
            </a:r>
            <a:endParaRPr lang="en-US" sz="2800" dirty="0"/>
          </a:p>
          <a:p>
            <a:pPr marL="0" lvl="0" indent="0" algn="just">
              <a:buNone/>
            </a:pPr>
            <a:r>
              <a:rPr lang="ar-SA" sz="2800" b="1" dirty="0" smtClean="0"/>
              <a:t>5- البريد </a:t>
            </a:r>
            <a:r>
              <a:rPr lang="ar-SA" sz="2800" b="1" dirty="0"/>
              <a:t>الإلكتروني : </a:t>
            </a:r>
            <a:endParaRPr lang="ar-SA" sz="2800" b="1" dirty="0" smtClean="0"/>
          </a:p>
          <a:p>
            <a:pPr marL="0" lvl="0" indent="0" algn="just">
              <a:buNone/>
            </a:pPr>
            <a:r>
              <a:rPr lang="ar-SA" sz="2800" dirty="0" smtClean="0"/>
              <a:t>	البريد </a:t>
            </a:r>
            <a:r>
              <a:rPr lang="ar-SA" sz="2800" dirty="0"/>
              <a:t>الإلكتروني هو أحد أنواع التواصل بين الناس والتي توفرها الشبكات مثل الشبكة العالمية (</a:t>
            </a:r>
            <a:r>
              <a:rPr lang="en-US" sz="2800" dirty="0"/>
              <a:t> Internet</a:t>
            </a:r>
            <a:r>
              <a:rPr lang="ar-SA" sz="2800" dirty="0"/>
              <a:t>) وهو أحد مسببات سهولة وسرعة الاتصال بين الناس في عصرنا الحاضر.</a:t>
            </a:r>
            <a:endParaRPr lang="en-US" sz="2800" dirty="0"/>
          </a:p>
          <a:p>
            <a:pPr algn="just"/>
            <a:endParaRPr lang="ar-SA" dirty="0"/>
          </a:p>
        </p:txBody>
      </p:sp>
    </p:spTree>
    <p:extLst>
      <p:ext uri="{BB962C8B-B14F-4D97-AF65-F5344CB8AC3E}">
        <p14:creationId xmlns:p14="http://schemas.microsoft.com/office/powerpoint/2010/main" val="748114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نص 5"/>
          <p:cNvSpPr>
            <a:spLocks noGrp="1"/>
          </p:cNvSpPr>
          <p:nvPr>
            <p:ph type="body" idx="1"/>
          </p:nvPr>
        </p:nvSpPr>
        <p:spPr/>
        <p:txBody>
          <a:bodyPr/>
          <a:lstStyle/>
          <a:p>
            <a:pPr lvl="0" algn="ctr" rtl="1" eaLnBrk="0" hangingPunct="0">
              <a:spcBef>
                <a:spcPts val="0"/>
              </a:spcBef>
              <a:spcAft>
                <a:spcPts val="0"/>
              </a:spcAft>
              <a:buClrTx/>
            </a:pPr>
            <a:r>
              <a:rPr lang="ar-SA" sz="4100" b="1" spc="0" dirty="0">
                <a:solidFill>
                  <a:srgbClr val="CC8E60"/>
                </a:solidFill>
                <a:effectLst>
                  <a:outerShdw blurRad="38100" dist="38100" dir="2700000" algn="tl">
                    <a:srgbClr val="C0C0C0"/>
                  </a:outerShdw>
                </a:effectLst>
                <a:latin typeface="Lucida Sans Unicode" pitchFamily="34" charset="0"/>
              </a:rPr>
              <a:t>أنواع الشبكات حسب </a:t>
            </a:r>
            <a:r>
              <a:rPr lang="ar-SA" sz="4100" b="1" spc="0" dirty="0" smtClean="0">
                <a:solidFill>
                  <a:srgbClr val="CC8E60"/>
                </a:solidFill>
                <a:effectLst>
                  <a:outerShdw blurRad="38100" dist="38100" dir="2700000" algn="tl">
                    <a:srgbClr val="C0C0C0"/>
                  </a:outerShdw>
                </a:effectLst>
                <a:latin typeface="Lucida Sans Unicode" pitchFamily="34" charset="0"/>
              </a:rPr>
              <a:t>البعد </a:t>
            </a:r>
            <a:endParaRPr lang="ar-SA" sz="4100" b="1" spc="0" dirty="0">
              <a:solidFill>
                <a:srgbClr val="CC8E60"/>
              </a:solidFill>
              <a:effectLst>
                <a:outerShdw blurRad="38100" dist="38100" dir="2700000" algn="tl">
                  <a:srgbClr val="C0C0C0"/>
                </a:outerShdw>
              </a:effectLst>
              <a:latin typeface="Lucida Sans Unicode" pitchFamily="34" charset="0"/>
            </a:endParaRPr>
          </a:p>
          <a:p>
            <a:endParaRPr lang="en-US" dirty="0"/>
          </a:p>
        </p:txBody>
      </p:sp>
    </p:spTree>
    <p:extLst>
      <p:ext uri="{BB962C8B-B14F-4D97-AF65-F5344CB8AC3E}">
        <p14:creationId xmlns:p14="http://schemas.microsoft.com/office/powerpoint/2010/main" val="3119853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a:bodyPr>
          <a:lstStyle/>
          <a:p>
            <a:pP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1- شبكات محلية </a:t>
            </a:r>
            <a:r>
              <a:rPr lang="en-US" sz="4100" b="1" dirty="0" smtClean="0">
                <a:solidFill>
                  <a:schemeClr val="accent2"/>
                </a:solidFill>
                <a:effectLst>
                  <a:outerShdw blurRad="38100" dist="38100" dir="2700000" algn="tl">
                    <a:srgbClr val="C0C0C0"/>
                  </a:outerShdw>
                </a:effectLst>
                <a:latin typeface="Lucida Sans Unicode" pitchFamily="34" charset="0"/>
                <a:ea typeface="+mn-ea"/>
                <a:cs typeface="+mn-cs"/>
              </a:rPr>
              <a:t>LAN </a:t>
            </a:r>
            <a:endParaRPr lang="ar-SA" sz="41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4" name="عنصر نائب للمحتوى 3"/>
          <p:cNvSpPr>
            <a:spLocks noGrp="1"/>
          </p:cNvSpPr>
          <p:nvPr>
            <p:ph sz="half" idx="2"/>
          </p:nvPr>
        </p:nvSpPr>
        <p:spPr/>
        <p:txBody>
          <a:bodyPr>
            <a:normAutofit fontScale="85000" lnSpcReduction="10000"/>
          </a:bodyPr>
          <a:lstStyle/>
          <a:p>
            <a:pPr marL="0" lvl="0" indent="0">
              <a:lnSpc>
                <a:spcPct val="150000"/>
              </a:lnSpc>
              <a:buNone/>
            </a:pPr>
            <a:r>
              <a:rPr lang="ar-SA" sz="1600" b="1" dirty="0"/>
              <a:t>وهي اختصار </a:t>
            </a:r>
            <a:r>
              <a:rPr lang="en-US" b="1" dirty="0"/>
              <a:t>Local Area Network </a:t>
            </a:r>
            <a:endParaRPr lang="en-US" dirty="0"/>
          </a:p>
          <a:p>
            <a:pPr>
              <a:lnSpc>
                <a:spcPct val="150000"/>
              </a:lnSpc>
            </a:pPr>
            <a:r>
              <a:rPr lang="ar-SA" dirty="0"/>
              <a:t>أي شبكة منطقة محلية وهي عبارة عن مجموعة من أجهزة الحاسب </a:t>
            </a:r>
            <a:r>
              <a:rPr lang="ar-SA" dirty="0" smtClean="0"/>
              <a:t>.</a:t>
            </a:r>
          </a:p>
          <a:p>
            <a:pPr>
              <a:lnSpc>
                <a:spcPct val="150000"/>
              </a:lnSpc>
            </a:pPr>
            <a:r>
              <a:rPr lang="ar-SA" dirty="0" smtClean="0"/>
              <a:t>تكون مرتبطة </a:t>
            </a:r>
            <a:r>
              <a:rPr lang="ar-SA" dirty="0"/>
              <a:t>مع بعضها البعض بواسطة كابلات كوسيلة للاتصال بين </a:t>
            </a:r>
            <a:r>
              <a:rPr lang="ar-SA" dirty="0" smtClean="0"/>
              <a:t>الأجهزة.</a:t>
            </a:r>
          </a:p>
          <a:p>
            <a:pPr>
              <a:lnSpc>
                <a:spcPct val="150000"/>
              </a:lnSpc>
            </a:pPr>
            <a:r>
              <a:rPr lang="ar-SA" dirty="0" smtClean="0"/>
              <a:t>تتواجد في </a:t>
            </a:r>
            <a:r>
              <a:rPr lang="ar-SA" dirty="0"/>
              <a:t>منطقة واحدة أو مبنى </a:t>
            </a:r>
            <a:r>
              <a:rPr lang="ar-SA" dirty="0" smtClean="0"/>
              <a:t>واحد.</a:t>
            </a:r>
            <a:endParaRPr lang="en-US" dirty="0"/>
          </a:p>
        </p:txBody>
      </p:sp>
      <p:pic>
        <p:nvPicPr>
          <p:cNvPr id="7" name="Picture 2" descr="http://111000.net/networks/images/stories/nn14.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76275" y="2596356"/>
            <a:ext cx="3600450"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78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a:bodyPr>
          <a:lstStyle/>
          <a:p>
            <a:pP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2- شبكات </a:t>
            </a:r>
            <a:r>
              <a:rPr lang="ar-SA" sz="4100" b="1" dirty="0" smtClean="0">
                <a:solidFill>
                  <a:schemeClr val="accent2"/>
                </a:solidFill>
                <a:effectLst>
                  <a:outerShdw blurRad="38100" dist="38100" dir="2700000" algn="tl">
                    <a:srgbClr val="C0C0C0"/>
                  </a:outerShdw>
                </a:effectLst>
                <a:latin typeface="Lucida Sans Unicode" pitchFamily="34" charset="0"/>
                <a:ea typeface="+mn-ea"/>
                <a:cs typeface="+mn-cs"/>
              </a:rPr>
              <a:t>موسعة</a:t>
            </a:r>
            <a:r>
              <a:rPr lang="en-US" sz="4100" b="1" dirty="0" smtClean="0">
                <a:solidFill>
                  <a:schemeClr val="accent2"/>
                </a:solidFill>
                <a:effectLst>
                  <a:outerShdw blurRad="38100" dist="38100" dir="2700000" algn="tl">
                    <a:srgbClr val="C0C0C0"/>
                  </a:outerShdw>
                </a:effectLst>
                <a:latin typeface="Lucida Sans Unicode" pitchFamily="34" charset="0"/>
                <a:ea typeface="+mn-ea"/>
                <a:cs typeface="+mn-cs"/>
              </a:rPr>
              <a:t>WAN </a:t>
            </a:r>
            <a:endParaRPr lang="ar-SA" sz="41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4" name="عنصر نائب للمحتوى 3"/>
          <p:cNvSpPr>
            <a:spLocks noGrp="1"/>
          </p:cNvSpPr>
          <p:nvPr>
            <p:ph sz="half" idx="2"/>
          </p:nvPr>
        </p:nvSpPr>
        <p:spPr/>
        <p:txBody>
          <a:bodyPr>
            <a:normAutofit/>
          </a:bodyPr>
          <a:lstStyle/>
          <a:p>
            <a:pPr>
              <a:lnSpc>
                <a:spcPct val="150000"/>
              </a:lnSpc>
            </a:pPr>
            <a:r>
              <a:rPr lang="ar-SA" sz="1600" b="1" dirty="0"/>
              <a:t>وهي اختصار </a:t>
            </a:r>
            <a:r>
              <a:rPr lang="en-US" sz="2400" b="1" dirty="0"/>
              <a:t>Wide Area Network</a:t>
            </a:r>
            <a:endParaRPr lang="en-US" dirty="0"/>
          </a:p>
          <a:p>
            <a:r>
              <a:rPr lang="ar-SA" dirty="0"/>
              <a:t>أي </a:t>
            </a:r>
            <a:r>
              <a:rPr lang="ar-SA" dirty="0" smtClean="0"/>
              <a:t>شبكة </a:t>
            </a:r>
            <a:r>
              <a:rPr lang="ar-SA" dirty="0"/>
              <a:t>منطقة </a:t>
            </a:r>
            <a:r>
              <a:rPr lang="ar-SA" dirty="0" smtClean="0"/>
              <a:t>موسعة</a:t>
            </a:r>
            <a:r>
              <a:rPr lang="ar-SA" dirty="0"/>
              <a:t>, في هذا النوع من الشبكات يتم ربط أجهزة الحاسب في مناطق مختلفة ( مباني متباعدة) </a:t>
            </a:r>
            <a:r>
              <a:rPr lang="ar-SA" dirty="0" smtClean="0"/>
              <a:t> </a:t>
            </a:r>
            <a:endParaRPr lang="ar-SA" dirty="0"/>
          </a:p>
          <a:p>
            <a:pPr marL="0" indent="0">
              <a:buNone/>
            </a:pPr>
            <a:r>
              <a:rPr lang="ar-SA" u="sng" dirty="0" smtClean="0"/>
              <a:t>ويتم ذلك </a:t>
            </a:r>
            <a:r>
              <a:rPr lang="ar-SA" u="sng" dirty="0"/>
              <a:t>باستخدام وسائط  مثل : </a:t>
            </a:r>
          </a:p>
          <a:p>
            <a:pPr>
              <a:buFont typeface="Wingdings" panose="05000000000000000000" pitchFamily="2" charset="2"/>
              <a:buChar char="§"/>
            </a:pPr>
            <a:r>
              <a:rPr lang="ar-SA" sz="2400" dirty="0"/>
              <a:t>الاتصال الهاتفي (</a:t>
            </a:r>
            <a:r>
              <a:rPr lang="en-US" sz="2400" dirty="0"/>
              <a:t>Telephone </a:t>
            </a:r>
            <a:r>
              <a:rPr lang="ar-SA" sz="2400" dirty="0"/>
              <a:t>) .</a:t>
            </a:r>
          </a:p>
          <a:p>
            <a:pPr>
              <a:buFont typeface="Wingdings" panose="05000000000000000000" pitchFamily="2" charset="2"/>
              <a:buChar char="§"/>
            </a:pPr>
            <a:r>
              <a:rPr lang="ar-SA" sz="2400" dirty="0"/>
              <a:t> القمر الصناعي (</a:t>
            </a:r>
            <a:r>
              <a:rPr lang="en-US" sz="2400" dirty="0"/>
              <a:t>Satellite</a:t>
            </a:r>
            <a:r>
              <a:rPr lang="ar-SA" sz="2400" dirty="0"/>
              <a:t>) </a:t>
            </a:r>
            <a:r>
              <a:rPr lang="ar-SA" dirty="0"/>
              <a:t>.</a:t>
            </a:r>
            <a:endParaRPr lang="en-US" dirty="0"/>
          </a:p>
          <a:p>
            <a:pPr marL="0" indent="0">
              <a:lnSpc>
                <a:spcPct val="150000"/>
              </a:lnSpc>
              <a:buNone/>
            </a:pPr>
            <a:endParaRPr lang="en-US" dirty="0"/>
          </a:p>
        </p:txBody>
      </p:sp>
      <p:pic>
        <p:nvPicPr>
          <p:cNvPr id="6" name="Picture 2" descr="http://www.techbusiness.me/images1/netwerk/wan.gif"/>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25856" y="1700808"/>
            <a:ext cx="3593719"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627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anchor="ctr">
            <a:normAutofit/>
          </a:bodyPr>
          <a:lstStyle/>
          <a:p>
            <a:pPr algn="ctr" eaLnBrk="0" hangingPunct="0"/>
            <a:r>
              <a:rPr lang="ar-SA" sz="4100" b="1" dirty="0">
                <a:solidFill>
                  <a:schemeClr val="accent2"/>
                </a:solidFill>
                <a:effectLst>
                  <a:outerShdw blurRad="38100" dist="38100" dir="2700000" algn="tl">
                    <a:srgbClr val="C0C0C0"/>
                  </a:outerShdw>
                </a:effectLst>
                <a:latin typeface="Lucida Sans Unicode" pitchFamily="34" charset="0"/>
                <a:ea typeface="+mn-ea"/>
                <a:cs typeface="+mn-cs"/>
              </a:rPr>
              <a:t>محور التعامل مع </a:t>
            </a:r>
            <a:r>
              <a:rPr lang="ar-SA" sz="4100" b="1" dirty="0" smtClean="0">
                <a:solidFill>
                  <a:schemeClr val="accent2"/>
                </a:solidFill>
                <a:effectLst>
                  <a:outerShdw blurRad="38100" dist="38100" dir="2700000" algn="tl">
                    <a:srgbClr val="C0C0C0"/>
                  </a:outerShdw>
                </a:effectLst>
                <a:latin typeface="Lucida Sans Unicode" pitchFamily="34" charset="0"/>
                <a:ea typeface="+mn-ea"/>
                <a:cs typeface="+mn-cs"/>
              </a:rPr>
              <a:t>الشبكة</a:t>
            </a:r>
            <a:endParaRPr lang="ar-SA" sz="4100" b="1" dirty="0">
              <a:solidFill>
                <a:schemeClr val="accent2"/>
              </a:solidFill>
              <a:effectLst>
                <a:outerShdw blurRad="38100" dist="38100" dir="2700000" algn="tl">
                  <a:srgbClr val="C0C0C0"/>
                </a:outerShdw>
              </a:effectLst>
              <a:latin typeface="Lucida Sans Unicode" pitchFamily="34" charset="0"/>
              <a:ea typeface="+mn-ea"/>
              <a:cs typeface="+mn-cs"/>
            </a:endParaRPr>
          </a:p>
        </p:txBody>
      </p:sp>
      <p:sp>
        <p:nvSpPr>
          <p:cNvPr id="3" name="Content Placeholder 2"/>
          <p:cNvSpPr>
            <a:spLocks noGrp="1"/>
          </p:cNvSpPr>
          <p:nvPr>
            <p:ph idx="1"/>
          </p:nvPr>
        </p:nvSpPr>
        <p:spPr>
          <a:xfrm>
            <a:off x="467544" y="1340768"/>
            <a:ext cx="8229600" cy="4925144"/>
          </a:xfrm>
        </p:spPr>
        <p:txBody>
          <a:bodyPr>
            <a:normAutofit fontScale="92500" lnSpcReduction="20000"/>
          </a:bodyPr>
          <a:lstStyle/>
          <a:p>
            <a:pPr marL="457200" lvl="0" indent="-457200" algn="just">
              <a:buFont typeface="+mj-lt"/>
              <a:buAutoNum type="arabicPeriod"/>
            </a:pPr>
            <a:r>
              <a:rPr lang="ar-SA" b="1" dirty="0" smtClean="0"/>
              <a:t>الخادم </a:t>
            </a:r>
            <a:r>
              <a:rPr lang="ar-SA" b="1" dirty="0"/>
              <a:t>(</a:t>
            </a:r>
            <a:r>
              <a:rPr lang="en-US" b="1" dirty="0"/>
              <a:t>Server</a:t>
            </a:r>
            <a:r>
              <a:rPr lang="ar-SA" b="1" dirty="0"/>
              <a:t>) </a:t>
            </a:r>
            <a:r>
              <a:rPr lang="ar-SA" b="1" dirty="0" smtClean="0"/>
              <a:t>:</a:t>
            </a:r>
          </a:p>
          <a:p>
            <a:pPr marL="0" lvl="0" indent="0" algn="just">
              <a:buNone/>
            </a:pPr>
            <a:r>
              <a:rPr lang="ar-SA" b="1" dirty="0"/>
              <a:t>	</a:t>
            </a:r>
            <a:r>
              <a:rPr lang="ar-SA" b="1" dirty="0" smtClean="0"/>
              <a:t> </a:t>
            </a:r>
            <a:r>
              <a:rPr lang="ar-SA" dirty="0"/>
              <a:t>الخادم هو أهم أجهزة الشبكة وهو الذي يوفر مصادر الشبكة ويتحكم بها</a:t>
            </a:r>
            <a:r>
              <a:rPr lang="ar-SA" dirty="0" smtClean="0"/>
              <a:t>.</a:t>
            </a:r>
          </a:p>
          <a:p>
            <a:pPr marL="457200" lvl="0" indent="-457200" algn="just">
              <a:buFont typeface="+mj-lt"/>
              <a:buAutoNum type="arabicPeriod"/>
            </a:pPr>
            <a:endParaRPr lang="en-US" dirty="0"/>
          </a:p>
          <a:p>
            <a:pPr marL="0" lvl="0" indent="0" algn="just">
              <a:buNone/>
            </a:pPr>
            <a:r>
              <a:rPr lang="ar-SA" b="1" dirty="0" smtClean="0"/>
              <a:t>2. العميل </a:t>
            </a:r>
            <a:r>
              <a:rPr lang="ar-SA" b="1" dirty="0"/>
              <a:t>(</a:t>
            </a:r>
            <a:r>
              <a:rPr lang="en-US" b="1" dirty="0"/>
              <a:t>Client</a:t>
            </a:r>
            <a:r>
              <a:rPr lang="ar-SA" b="1" dirty="0"/>
              <a:t>) : </a:t>
            </a:r>
            <a:endParaRPr lang="ar-SA" b="1" dirty="0" smtClean="0"/>
          </a:p>
          <a:p>
            <a:pPr marL="400050" lvl="1" indent="0" algn="just">
              <a:buNone/>
            </a:pPr>
            <a:r>
              <a:rPr lang="ar-SA" b="1" dirty="0"/>
              <a:t>	</a:t>
            </a:r>
            <a:r>
              <a:rPr lang="ar-SA" dirty="0" smtClean="0"/>
              <a:t>العميل </a:t>
            </a:r>
            <a:r>
              <a:rPr lang="ar-SA" dirty="0"/>
              <a:t>هو عبارة عن جهاز حاسب آلي (وحدة طرفية ) مربوط بالشبكة , </a:t>
            </a:r>
            <a:r>
              <a:rPr lang="ar-SA" dirty="0" smtClean="0"/>
              <a:t>ولكن </a:t>
            </a:r>
            <a:r>
              <a:rPr lang="ar-SA" dirty="0"/>
              <a:t>ليس له أي صلاحيات في التحكم</a:t>
            </a:r>
            <a:r>
              <a:rPr lang="ar-SA" dirty="0" smtClean="0"/>
              <a:t>.</a:t>
            </a:r>
          </a:p>
          <a:p>
            <a:pPr marL="457200" lvl="0" indent="-457200" algn="just">
              <a:buFont typeface="+mj-lt"/>
              <a:buAutoNum type="arabicPeriod"/>
            </a:pPr>
            <a:endParaRPr lang="en-US" dirty="0"/>
          </a:p>
          <a:p>
            <a:pPr marL="0" lvl="0" indent="0" algn="just">
              <a:buNone/>
            </a:pPr>
            <a:r>
              <a:rPr lang="ar-SA" b="1" dirty="0" smtClean="0"/>
              <a:t>3. مصادر </a:t>
            </a:r>
            <a:r>
              <a:rPr lang="ar-SA" b="1" dirty="0"/>
              <a:t>الشبكة (</a:t>
            </a:r>
            <a:r>
              <a:rPr lang="en-US" b="1" dirty="0"/>
              <a:t>Resource</a:t>
            </a:r>
            <a:r>
              <a:rPr lang="ar-SA" b="1" dirty="0" smtClean="0"/>
              <a:t>):</a:t>
            </a:r>
          </a:p>
          <a:p>
            <a:pPr marL="0" lvl="0" indent="0" algn="just">
              <a:buNone/>
            </a:pPr>
            <a:r>
              <a:rPr lang="ar-SA" b="1" dirty="0"/>
              <a:t>	</a:t>
            </a:r>
            <a:r>
              <a:rPr lang="ar-SA" b="1" dirty="0" smtClean="0"/>
              <a:t> </a:t>
            </a:r>
            <a:r>
              <a:rPr lang="ar-SA" dirty="0" smtClean="0"/>
              <a:t>هي جميع المكونات المادية (الطابعات) أو البرمجية </a:t>
            </a:r>
          </a:p>
          <a:p>
            <a:pPr marL="0" lvl="0" indent="0" algn="just">
              <a:buNone/>
            </a:pPr>
            <a:r>
              <a:rPr lang="ar-SA" dirty="0" smtClean="0"/>
              <a:t>( الملفات) التي </a:t>
            </a:r>
            <a:r>
              <a:rPr lang="ar-SA" dirty="0"/>
              <a:t>يمكن أن يتشارك بها مستخدم شبكة الحاسب.</a:t>
            </a:r>
            <a:endParaRPr lang="en-US" dirty="0"/>
          </a:p>
          <a:p>
            <a:endParaRPr lang="ar-SA" dirty="0"/>
          </a:p>
        </p:txBody>
      </p:sp>
    </p:spTree>
    <p:extLst>
      <p:ext uri="{BB962C8B-B14F-4D97-AF65-F5344CB8AC3E}">
        <p14:creationId xmlns:p14="http://schemas.microsoft.com/office/powerpoint/2010/main" val="1468500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نص 5"/>
          <p:cNvSpPr>
            <a:spLocks noGrp="1"/>
          </p:cNvSpPr>
          <p:nvPr>
            <p:ph type="body" idx="1"/>
          </p:nvPr>
        </p:nvSpPr>
        <p:spPr/>
        <p:txBody>
          <a:bodyPr/>
          <a:lstStyle/>
          <a:p>
            <a:pPr lvl="0" algn="ctr" rtl="1" eaLnBrk="0" hangingPunct="0">
              <a:spcBef>
                <a:spcPts val="0"/>
              </a:spcBef>
              <a:spcAft>
                <a:spcPts val="0"/>
              </a:spcAft>
              <a:buClrTx/>
            </a:pPr>
            <a:r>
              <a:rPr lang="ar-SA" sz="4100" b="1" spc="0" dirty="0">
                <a:solidFill>
                  <a:srgbClr val="CC8E60"/>
                </a:solidFill>
                <a:effectLst>
                  <a:outerShdw blurRad="38100" dist="38100" dir="2700000" algn="tl">
                    <a:srgbClr val="C0C0C0"/>
                  </a:outerShdw>
                </a:effectLst>
                <a:latin typeface="Lucida Sans Unicode" pitchFamily="34" charset="0"/>
              </a:rPr>
              <a:t>أنواع الشبكات حسب المكونات </a:t>
            </a:r>
          </a:p>
          <a:p>
            <a:endParaRPr lang="en-US" dirty="0"/>
          </a:p>
        </p:txBody>
      </p:sp>
    </p:spTree>
    <p:extLst>
      <p:ext uri="{BB962C8B-B14F-4D97-AF65-F5344CB8AC3E}">
        <p14:creationId xmlns:p14="http://schemas.microsoft.com/office/powerpoint/2010/main" val="25849615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أفق">
  <a:themeElements>
    <a:clrScheme name="أف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أف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أف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49A89BF05CFA41BF00496D73E9E2EA" ma:contentTypeVersion="0" ma:contentTypeDescription="Create a new document." ma:contentTypeScope="" ma:versionID="9b881e165c333547f6a760f9d771414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8559C8-EA34-4582-8F21-9F6DBF3937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8E62220-9EC5-4825-B8EC-2EBFCDEFC780}">
  <ds:schemaRefs>
    <ds:schemaRef ds:uri="http://purl.org/dc/dcmitype/"/>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15EEFDCC-BE3C-465A-9749-3657A5436A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Horizon</Template>
  <TotalTime>706</TotalTime>
  <Words>1146</Words>
  <Application>Microsoft Office PowerPoint</Application>
  <PresentationFormat>عرض على الشاشة (3:4)‏</PresentationFormat>
  <Paragraphs>173</Paragraphs>
  <Slides>32</Slides>
  <Notes>3</Notes>
  <HiddenSlides>0</HiddenSlides>
  <MMClips>0</MMClips>
  <ScaleCrop>false</ScaleCrop>
  <HeadingPairs>
    <vt:vector size="4" baseType="variant">
      <vt:variant>
        <vt:lpstr>نسق</vt:lpstr>
      </vt:variant>
      <vt:variant>
        <vt:i4>2</vt:i4>
      </vt:variant>
      <vt:variant>
        <vt:lpstr>عناوين الشرائح</vt:lpstr>
      </vt:variant>
      <vt:variant>
        <vt:i4>32</vt:i4>
      </vt:variant>
    </vt:vector>
  </HeadingPairs>
  <TitlesOfParts>
    <vt:vector size="34" baseType="lpstr">
      <vt:lpstr>Office Theme</vt:lpstr>
      <vt:lpstr>أفق</vt:lpstr>
      <vt:lpstr>عرض تقديمي في PowerPoint</vt:lpstr>
      <vt:lpstr>شبكات الحاسب الآلي</vt:lpstr>
      <vt:lpstr>أهم فوائد ومميزات الشبكات </vt:lpstr>
      <vt:lpstr>أهم فوائد ومميزات الشبكات </vt:lpstr>
      <vt:lpstr>عرض تقديمي في PowerPoint</vt:lpstr>
      <vt:lpstr>1- شبكات محلية LAN </vt:lpstr>
      <vt:lpstr>2- شبكات موسعةWAN </vt:lpstr>
      <vt:lpstr>محور التعامل مع الشبكة</vt:lpstr>
      <vt:lpstr>عرض تقديمي في PowerPoint</vt:lpstr>
      <vt:lpstr>1. شبكة النظير  Peer To Peer Network  :</vt:lpstr>
      <vt:lpstr>1. شبكة النظير  Peer To Peer Network  :</vt:lpstr>
      <vt:lpstr>2.شبكة الخادم و العميل   Server/Client Network </vt:lpstr>
      <vt:lpstr>2.شبكة الخادم و العميل   Server/Client Network </vt:lpstr>
      <vt:lpstr>المكونات المادية للشبكة ( Network Hardware) </vt:lpstr>
      <vt:lpstr>المكونات المادية للشبكة  ( Network Hardware) </vt:lpstr>
      <vt:lpstr>المكونات المادية للشبكة  ( Network Hardware) </vt:lpstr>
      <vt:lpstr>الشبكات اللاسلكية (Wi - Fi)</vt:lpstr>
      <vt:lpstr>العوامل المؤثرة سلباً على  الشبكات </vt:lpstr>
      <vt:lpstr>الشبكات العالمية الإنترنت (Internet)</vt:lpstr>
      <vt:lpstr>تقدم هذه الشبكة العديد من الخدمات </vt:lpstr>
      <vt:lpstr>الفيروسات</vt:lpstr>
      <vt:lpstr>تعريف الفيروس </vt:lpstr>
      <vt:lpstr>ما هي فيروسات الكمبيوتر وبرامج التجسس والإعلانات؟</vt:lpstr>
      <vt:lpstr>ما هي فيروسات الكمبيوتر وبرامج التجسس والإعلانات؟</vt:lpstr>
      <vt:lpstr>ما هي فيروسات الكمبيوتر وبرامج التجسس والإعلانات؟</vt:lpstr>
      <vt:lpstr>أنواع الفيروسات </vt:lpstr>
      <vt:lpstr>كيف لي أن أعرف فيما إذا كان جهازي مصاباً بهذه البرامج؟</vt:lpstr>
      <vt:lpstr>أهم طرق الحماية من الفيروسات </vt:lpstr>
      <vt:lpstr>أهم طرق الحماية من الفيروسات </vt:lpstr>
      <vt:lpstr>عرض تقديمي في PowerPoint</vt:lpstr>
      <vt:lpstr>أهم طرق الحماية من الفيروسات </vt:lpstr>
      <vt:lpstr>أهم طرق الحماية من الفيروسات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asoma</dc:creator>
  <cp:lastModifiedBy>asoma</cp:lastModifiedBy>
  <cp:revision>57</cp:revision>
  <dcterms:created xsi:type="dcterms:W3CDTF">2011-10-02T13:55:47Z</dcterms:created>
  <dcterms:modified xsi:type="dcterms:W3CDTF">2017-10-08T21:05:40Z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0x0101004249A89BF05CFA41BF00496D73E9E2EA</vt:lpwstr>
  </property>
</Properties>
</file>