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 id="2147483732" r:id="rId5"/>
  </p:sldMasterIdLst>
  <p:notesMasterIdLst>
    <p:notesMasterId r:id="rId38"/>
  </p:notesMasterIdLst>
  <p:sldIdLst>
    <p:sldId id="286" r:id="rId6"/>
    <p:sldId id="269" r:id="rId7"/>
    <p:sldId id="271" r:id="rId8"/>
    <p:sldId id="287" r:id="rId9"/>
    <p:sldId id="306" r:id="rId10"/>
    <p:sldId id="273" r:id="rId11"/>
    <p:sldId id="307" r:id="rId12"/>
    <p:sldId id="272" r:id="rId13"/>
    <p:sldId id="300" r:id="rId14"/>
    <p:sldId id="276" r:id="rId15"/>
    <p:sldId id="277" r:id="rId16"/>
    <p:sldId id="301" r:id="rId17"/>
    <p:sldId id="302" r:id="rId18"/>
    <p:sldId id="280" r:id="rId19"/>
    <p:sldId id="303" r:id="rId20"/>
    <p:sldId id="304" r:id="rId21"/>
    <p:sldId id="291" r:id="rId22"/>
    <p:sldId id="281" r:id="rId23"/>
    <p:sldId id="292" r:id="rId24"/>
    <p:sldId id="305" r:id="rId25"/>
    <p:sldId id="282" r:id="rId26"/>
    <p:sldId id="283" r:id="rId27"/>
    <p:sldId id="295" r:id="rId28"/>
    <p:sldId id="308" r:id="rId29"/>
    <p:sldId id="309" r:id="rId30"/>
    <p:sldId id="284" r:id="rId31"/>
    <p:sldId id="296" r:id="rId32"/>
    <p:sldId id="297" r:id="rId33"/>
    <p:sldId id="285" r:id="rId34"/>
    <p:sldId id="294" r:id="rId35"/>
    <p:sldId id="298" r:id="rId36"/>
    <p:sldId id="299"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18/01/39</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t>14</a:t>
            </a:fld>
            <a:endParaRPr lang="ar-SA"/>
          </a:p>
        </p:txBody>
      </p:sp>
    </p:spTree>
    <p:extLst>
      <p:ext uri="{BB962C8B-B14F-4D97-AF65-F5344CB8AC3E}">
        <p14:creationId xmlns:p14="http://schemas.microsoft.com/office/powerpoint/2010/main" val="528399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SA" dirty="0" smtClean="0"/>
              <a:t>اين يمكنك</a:t>
            </a:r>
            <a:r>
              <a:rPr lang="ar-SA" baseline="0" dirty="0" smtClean="0"/>
              <a:t> تشغيل وتغيير الاعدادات الخاصة بالجدار الناري على جهازك؟</a:t>
            </a:r>
            <a:endParaRPr lang="en-US" dirty="0"/>
          </a:p>
        </p:txBody>
      </p:sp>
      <p:sp>
        <p:nvSpPr>
          <p:cNvPr id="4" name="عنصر نائب لرقم الشريحة 3"/>
          <p:cNvSpPr>
            <a:spLocks noGrp="1"/>
          </p:cNvSpPr>
          <p:nvPr>
            <p:ph type="sldNum" sz="quarter" idx="10"/>
          </p:nvPr>
        </p:nvSpPr>
        <p:spPr/>
        <p:txBody>
          <a:bodyPr/>
          <a:lstStyle/>
          <a:p>
            <a:fld id="{F5439C0B-97A9-439F-84F7-381AED704020}" type="slidenum">
              <a:rPr lang="ar-SA" smtClean="0"/>
              <a:t>28</a:t>
            </a:fld>
            <a:endParaRPr lang="ar-SA"/>
          </a:p>
        </p:txBody>
      </p:sp>
    </p:spTree>
    <p:extLst>
      <p:ext uri="{BB962C8B-B14F-4D97-AF65-F5344CB8AC3E}">
        <p14:creationId xmlns:p14="http://schemas.microsoft.com/office/powerpoint/2010/main" val="5144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ar-SA" smtClean="0"/>
              <a:t>انقر لتحرير نمط العنوان الرئيسي</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
        <p:nvSpPr>
          <p:cNvPr id="8" name="Content Placeholder 7"/>
          <p:cNvSpPr>
            <a:spLocks noGrp="1"/>
          </p:cNvSpPr>
          <p:nvPr>
            <p:ph sz="quarter" idx="13"/>
          </p:nvPr>
        </p:nvSpPr>
        <p:spPr>
          <a:xfrm>
            <a:off x="609600" y="1600200"/>
            <a:ext cx="7924800" cy="4114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42DE153B-8D93-4BB4-8019-D7FB0D4098E3}" type="datetimeFigureOut">
              <a:rPr lang="ar-SA" smtClean="0"/>
              <a:t>18/01/39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2DE153B-8D93-4BB4-8019-D7FB0D4098E3}" type="datetimeFigureOut">
              <a:rPr lang="ar-SA" smtClean="0"/>
              <a:t>18/01/39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18/01/39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18/01/39</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18/01/39</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18/01/39</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18/01/39</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18/01/39</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18/01/39</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2DE153B-8D93-4BB4-8019-D7FB0D4098E3}" type="datetimeFigureOut">
              <a:rPr lang="ar-SA" smtClean="0"/>
              <a:t>18/01/39</a:t>
            </a:fld>
            <a:endParaRPr lang="ar-SA"/>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ar-SA"/>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5A7F96A-0F11-4C20-9E75-83A4C5848C18}"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
        <p:nvSpPr>
          <p:cNvPr id="6" name="عنوان 1"/>
          <p:cNvSpPr txBox="1">
            <a:spLocks/>
          </p:cNvSpPr>
          <p:nvPr/>
        </p:nvSpPr>
        <p:spPr>
          <a:xfrm>
            <a:off x="2411760" y="1556792"/>
            <a:ext cx="4824536" cy="735013"/>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32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ar-SA" dirty="0" smtClean="0">
                <a:solidFill>
                  <a:schemeClr val="accent2"/>
                </a:solidFill>
              </a:rPr>
              <a:t>المحاضرة الثالثة</a:t>
            </a:r>
            <a:endParaRPr lang="ar-SA" dirty="0"/>
          </a:p>
        </p:txBody>
      </p:sp>
      <p:sp>
        <p:nvSpPr>
          <p:cNvPr id="7" name="عنوان فرعي 2"/>
          <p:cNvSpPr txBox="1">
            <a:spLocks/>
          </p:cNvSpPr>
          <p:nvPr/>
        </p:nvSpPr>
        <p:spPr>
          <a:xfrm>
            <a:off x="1403648" y="2924944"/>
            <a:ext cx="6400800" cy="1752600"/>
          </a:xfrm>
          <a:prstGeom prst="rect">
            <a:avLst/>
          </a:prstGeom>
        </p:spPr>
        <p:txBody>
          <a:bodyPr vert="horz" lIns="91440" tIns="45720" rIns="91440" bIns="45720" rtlCol="0">
            <a:normAutofit/>
          </a:bodyPr>
          <a:lstStyle>
            <a:lvl1pPr marL="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2"/>
                </a:solidFill>
                <a:latin typeface="+mn-lt"/>
                <a:ea typeface="+mn-ea"/>
                <a:cs typeface="+mn-cs"/>
              </a:defRPr>
            </a:lvl1pPr>
            <a:lvl2pPr marL="4572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2pPr>
            <a:lvl3pPr marL="9144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3pPr>
            <a:lvl4pPr marL="13716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4pPr>
            <a:lvl5pPr marL="1828800" indent="0" algn="ctr" defTabSz="914400" rtl="0" eaLnBrk="1" latinLnBrk="0" hangingPunct="1">
              <a:lnSpc>
                <a:spcPct val="100000"/>
              </a:lnSpc>
              <a:spcBef>
                <a:spcPct val="20000"/>
              </a:spcBef>
              <a:spcAft>
                <a:spcPts val="600"/>
              </a:spcAft>
              <a:buClr>
                <a:schemeClr val="tx2"/>
              </a:buClr>
              <a:buFont typeface="Arial" pitchFamily="34" charset="0"/>
              <a:buNone/>
              <a:defRPr sz="1700" kern="1200" spc="30" baseline="0">
                <a:solidFill>
                  <a:schemeClr val="tx1">
                    <a:tint val="75000"/>
                  </a:schemeClr>
                </a:solidFill>
                <a:latin typeface="+mn-lt"/>
                <a:ea typeface="+mn-ea"/>
                <a:cs typeface="+mn-cs"/>
              </a:defRPr>
            </a:lvl5pPr>
            <a:lvl6pPr marL="22860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6pPr>
            <a:lvl7pPr marL="27432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7pPr>
            <a:lvl8pPr marL="32004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8pPr>
            <a:lvl9pPr marL="3657600" indent="0" algn="ctr" defTabSz="914400" rtl="0" eaLnBrk="1" latinLnBrk="0" hangingPunct="1">
              <a:lnSpc>
                <a:spcPct val="100000"/>
              </a:lnSpc>
              <a:spcBef>
                <a:spcPct val="20000"/>
              </a:spcBef>
              <a:spcAft>
                <a:spcPts val="600"/>
              </a:spcAft>
              <a:buClr>
                <a:schemeClr val="tx2"/>
              </a:buClr>
              <a:buFont typeface="Arial" pitchFamily="34" charset="0"/>
              <a:buNone/>
              <a:defRPr sz="1700" kern="1200">
                <a:solidFill>
                  <a:schemeClr val="tx1">
                    <a:tint val="75000"/>
                  </a:schemeClr>
                </a:solidFill>
                <a:latin typeface="+mn-lt"/>
                <a:ea typeface="+mn-ea"/>
                <a:cs typeface="+mn-cs"/>
              </a:defRPr>
            </a:lvl9pPr>
          </a:lstStyle>
          <a:p>
            <a:r>
              <a:rPr lang="ar-SA" sz="4000" dirty="0" smtClean="0">
                <a:solidFill>
                  <a:schemeClr val="tx1"/>
                </a:solidFill>
                <a:latin typeface="Times New Roman" pitchFamily="18" charset="0"/>
                <a:cs typeface="Times New Roman" pitchFamily="18" charset="0"/>
              </a:rPr>
              <a:t>شبكات الحاسب الآلي وحمايتها </a:t>
            </a:r>
          </a:p>
          <a:p>
            <a:r>
              <a:rPr lang="ar-SA" sz="4000" dirty="0" smtClean="0">
                <a:solidFill>
                  <a:schemeClr val="tx1"/>
                </a:solidFill>
                <a:latin typeface="Times New Roman" pitchFamily="18" charset="0"/>
                <a:cs typeface="Times New Roman" pitchFamily="18" charset="0"/>
              </a:rPr>
              <a:t> </a:t>
            </a:r>
            <a:r>
              <a:rPr lang="en-US" sz="4000" dirty="0" smtClean="0">
                <a:solidFill>
                  <a:schemeClr val="tx1"/>
                </a:solidFill>
                <a:latin typeface="Times New Roman" pitchFamily="18" charset="0"/>
                <a:cs typeface="Times New Roman" pitchFamily="18" charset="0"/>
              </a:rPr>
              <a:t>Computer  Networks</a:t>
            </a:r>
            <a:endParaRPr lang="ar-SA" sz="4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half" idx="2"/>
          </p:nvPr>
        </p:nvSpPr>
        <p:spPr/>
        <p:style>
          <a:lnRef idx="2">
            <a:schemeClr val="accent2"/>
          </a:lnRef>
          <a:fillRef idx="1">
            <a:schemeClr val="lt1"/>
          </a:fillRef>
          <a:effectRef idx="0">
            <a:schemeClr val="accent2"/>
          </a:effectRef>
          <a:fontRef idx="minor">
            <a:schemeClr val="dk1"/>
          </a:fontRef>
        </p:style>
        <p:txBody>
          <a:bodyPr lIns="144000" tIns="144000" rIns="144000" bIns="144000">
            <a:normAutofit/>
          </a:bodyPr>
          <a:lstStyle/>
          <a:p>
            <a:pPr marL="0" indent="0" algn="just">
              <a:buNone/>
            </a:pPr>
            <a:endParaRPr lang="ar-SA" dirty="0"/>
          </a:p>
          <a:p>
            <a:pPr marL="0" indent="0" algn="just">
              <a:buNone/>
            </a:pPr>
            <a:r>
              <a:rPr lang="ar-SA" dirty="0"/>
              <a:t>	 في هذه الشبكة </a:t>
            </a:r>
            <a:r>
              <a:rPr lang="ar-SA" dirty="0" smtClean="0"/>
              <a:t> كل </a:t>
            </a:r>
            <a:r>
              <a:rPr lang="ar-SA" dirty="0"/>
              <a:t>جهاز </a:t>
            </a:r>
            <a:r>
              <a:rPr lang="ar-SA" dirty="0" smtClean="0"/>
              <a:t>يستطيع </a:t>
            </a:r>
            <a:r>
              <a:rPr lang="ar-SA" dirty="0"/>
              <a:t>الاستفادة </a:t>
            </a:r>
            <a:r>
              <a:rPr lang="ar-SA" dirty="0" smtClean="0"/>
              <a:t>من </a:t>
            </a:r>
            <a:r>
              <a:rPr lang="ar-SA" dirty="0"/>
              <a:t>موارد الجهاز الآخر سواء المكونات المادية </a:t>
            </a:r>
            <a:r>
              <a:rPr lang="ar-SA" dirty="0" smtClean="0"/>
              <a:t>أو </a:t>
            </a:r>
            <a:r>
              <a:rPr lang="ar-SA" dirty="0"/>
              <a:t>البرمجية ,  غالبا تستخدم هذه الشبكات في الشركات لنقل الملفات أو المستندات من جهاز إلى آخر.</a:t>
            </a:r>
            <a:endParaRPr lang="en-US" dirty="0"/>
          </a:p>
        </p:txBody>
      </p:sp>
      <p:pic>
        <p:nvPicPr>
          <p:cNvPr id="6" name="Picture 2" descr="http://blog.gogrid.com/wp-content/uploads/2009/05/image.png"/>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50000"/>
          <a:stretch/>
        </p:blipFill>
        <p:spPr bwMode="auto">
          <a:xfrm>
            <a:off x="467544" y="1628800"/>
            <a:ext cx="3532956" cy="44644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عنوان 2"/>
          <p:cNvSpPr>
            <a:spLocks noGrp="1"/>
          </p:cNvSpPr>
          <p:nvPr>
            <p:ph type="title"/>
          </p:nvPr>
        </p:nvSpPr>
        <p:spPr>
          <a:xfrm>
            <a:off x="457200" y="274638"/>
            <a:ext cx="8229600" cy="1282154"/>
          </a:xfrm>
        </p:spPr>
        <p:txBody>
          <a:bodyPr>
            <a:noAutofit/>
          </a:bodyPr>
          <a:lstStyle/>
          <a:p>
            <a:pPr marL="514350" indent="-514350"/>
            <a:r>
              <a:rPr lang="ar-SA" sz="3200" b="1" dirty="0" smtClean="0">
                <a:solidFill>
                  <a:schemeClr val="accent2"/>
                </a:solidFill>
                <a:effectLst>
                  <a:outerShdw blurRad="38100" dist="38100" dir="2700000" algn="tl">
                    <a:srgbClr val="C0C0C0"/>
                  </a:outerShdw>
                </a:effectLst>
                <a:latin typeface="Lucida Sans Unicode" pitchFamily="34" charset="0"/>
              </a:rPr>
              <a:t>1. شبكة </a:t>
            </a:r>
            <a:r>
              <a:rPr lang="ar-SA" sz="3200" b="1" dirty="0">
                <a:solidFill>
                  <a:schemeClr val="accent2"/>
                </a:solidFill>
                <a:effectLst>
                  <a:outerShdw blurRad="38100" dist="38100" dir="2700000" algn="tl">
                    <a:srgbClr val="C0C0C0"/>
                  </a:outerShdw>
                </a:effectLst>
                <a:latin typeface="Lucida Sans Unicode" pitchFamily="34" charset="0"/>
              </a:rPr>
              <a:t>النظير</a:t>
            </a:r>
            <a:br>
              <a:rPr lang="ar-SA" sz="3200" b="1" dirty="0">
                <a:solidFill>
                  <a:schemeClr val="accent2"/>
                </a:solidFill>
                <a:effectLst>
                  <a:outerShdw blurRad="38100" dist="38100" dir="2700000" algn="tl">
                    <a:srgbClr val="C0C0C0"/>
                  </a:outerShdw>
                </a:effectLst>
                <a:latin typeface="Lucida Sans Unicode" pitchFamily="34" charset="0"/>
              </a:rPr>
            </a:br>
            <a:r>
              <a:rPr lang="ar-SA" sz="3200" b="1" dirty="0">
                <a:solidFill>
                  <a:schemeClr val="accent2"/>
                </a:solidFill>
                <a:effectLst>
                  <a:outerShdw blurRad="38100" dist="38100" dir="2700000" algn="tl">
                    <a:srgbClr val="C0C0C0"/>
                  </a:outerShdw>
                </a:effectLst>
                <a:latin typeface="Lucida Sans Unicode" pitchFamily="34" charset="0"/>
              </a:rPr>
              <a:t>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en-US" sz="3200" dirty="0"/>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p:txBody>
          <a:bodyPr/>
          <a:lstStyle/>
          <a:p>
            <a:r>
              <a:rPr lang="ar-SA" dirty="0">
                <a:solidFill>
                  <a:schemeClr val="accent2"/>
                </a:solidFill>
                <a:effectLst>
                  <a:outerShdw blurRad="38100" dist="38100" dir="2700000" algn="tl">
                    <a:srgbClr val="C0C0C0"/>
                  </a:outerShdw>
                </a:effectLst>
                <a:latin typeface="Lucida Sans Unicode" pitchFamily="34" charset="0"/>
              </a:rPr>
              <a:t>عيوبها </a:t>
            </a:r>
          </a:p>
        </p:txBody>
      </p:sp>
      <p:sp>
        <p:nvSpPr>
          <p:cNvPr id="3" name="Content Placeholder 2"/>
          <p:cNvSpPr>
            <a:spLocks noGrp="1"/>
          </p:cNvSpPr>
          <p:nvPr>
            <p:ph sz="half" idx="2"/>
          </p:nvPr>
        </p:nvSpPr>
        <p:spPr>
          <a:ln/>
        </p:spPr>
        <p:style>
          <a:lnRef idx="2">
            <a:schemeClr val="accent2"/>
          </a:lnRef>
          <a:fillRef idx="1">
            <a:schemeClr val="lt1"/>
          </a:fillRef>
          <a:effectRef idx="0">
            <a:schemeClr val="accent2"/>
          </a:effectRef>
          <a:fontRef idx="minor">
            <a:schemeClr val="dk1"/>
          </a:fontRef>
        </p:style>
        <p:txBody>
          <a:bodyPr>
            <a:normAutofit/>
          </a:bodyPr>
          <a:lstStyle/>
          <a:p>
            <a:pPr marL="0" indent="0" algn="just">
              <a:buNone/>
            </a:pPr>
            <a:r>
              <a:rPr lang="ar-SA" sz="2800" dirty="0"/>
              <a:t>1- </a:t>
            </a:r>
            <a:r>
              <a:rPr lang="ar-SA" sz="2800" dirty="0">
                <a:solidFill>
                  <a:schemeClr val="accent2"/>
                </a:solidFill>
              </a:rPr>
              <a:t>محدودية المستخدمين </a:t>
            </a:r>
            <a:r>
              <a:rPr lang="ar-SA" sz="2800" dirty="0"/>
              <a:t>: عدم القدرة على ربط عدد كبير من المستخدمين.</a:t>
            </a:r>
          </a:p>
          <a:p>
            <a:pPr marL="0" indent="0" algn="just">
              <a:buNone/>
            </a:pPr>
            <a:endParaRPr lang="ar-SA" sz="2800" dirty="0"/>
          </a:p>
          <a:p>
            <a:pPr marL="0" indent="0" algn="just">
              <a:buNone/>
            </a:pPr>
            <a:r>
              <a:rPr lang="ar-SA" sz="2800" dirty="0"/>
              <a:t>2 - </a:t>
            </a:r>
            <a:r>
              <a:rPr lang="ar-SA" sz="2800" dirty="0">
                <a:solidFill>
                  <a:schemeClr val="accent2"/>
                </a:solidFill>
              </a:rPr>
              <a:t>لا يوجد نظام التخزين المركزي </a:t>
            </a:r>
            <a:r>
              <a:rPr lang="ar-SA" sz="2800" dirty="0"/>
              <a:t>بهذا النوع من الشبكات.</a:t>
            </a:r>
          </a:p>
          <a:p>
            <a:pPr marL="0" indent="0" algn="just">
              <a:buNone/>
            </a:pPr>
            <a:endParaRPr lang="ar-SA" sz="2800" dirty="0"/>
          </a:p>
          <a:p>
            <a:pPr marL="0" indent="0" algn="just">
              <a:buNone/>
            </a:pPr>
            <a:r>
              <a:rPr lang="ar-SA" sz="2800" dirty="0"/>
              <a:t>3- </a:t>
            </a:r>
            <a:r>
              <a:rPr lang="ar-SA" sz="2800" dirty="0">
                <a:solidFill>
                  <a:schemeClr val="accent2"/>
                </a:solidFill>
              </a:rPr>
              <a:t>الحماية ضعيفة</a:t>
            </a:r>
            <a:r>
              <a:rPr lang="ar-SA" sz="2800" dirty="0" smtClean="0"/>
              <a:t>.</a:t>
            </a:r>
            <a:endParaRPr lang="ar-SA" sz="2800" dirty="0"/>
          </a:p>
        </p:txBody>
      </p:sp>
      <p:sp>
        <p:nvSpPr>
          <p:cNvPr id="7" name="عنصر نائب للنص 6"/>
          <p:cNvSpPr>
            <a:spLocks noGrp="1"/>
          </p:cNvSpPr>
          <p:nvPr>
            <p:ph type="body" sz="quarter" idx="3"/>
          </p:nvPr>
        </p:nvSpPr>
        <p:spPr/>
        <p:txBody>
          <a:bodyPr/>
          <a:lstStyle/>
          <a:p>
            <a:r>
              <a:rPr lang="ar-SA" dirty="0" smtClean="0">
                <a:solidFill>
                  <a:schemeClr val="tx2">
                    <a:lumMod val="60000"/>
                    <a:lumOff val="40000"/>
                  </a:schemeClr>
                </a:solidFill>
                <a:effectLst>
                  <a:outerShdw blurRad="38100" dist="38100" dir="2700000" algn="tl">
                    <a:srgbClr val="C0C0C0"/>
                  </a:outerShdw>
                </a:effectLst>
                <a:latin typeface="Lucida Sans Unicode" pitchFamily="34" charset="0"/>
              </a:rPr>
              <a:t>مميزاتها</a:t>
            </a:r>
            <a:endParaRPr lang="ar-SA" dirty="0">
              <a:solidFill>
                <a:schemeClr val="tx2">
                  <a:lumMod val="60000"/>
                  <a:lumOff val="40000"/>
                </a:schemeClr>
              </a:solidFill>
              <a:effectLst>
                <a:outerShdw blurRad="38100" dist="38100" dir="2700000" algn="tl">
                  <a:srgbClr val="C0C0C0"/>
                </a:outerShdw>
              </a:effectLst>
              <a:latin typeface="Lucida Sans Unicode" pitchFamily="34" charset="0"/>
            </a:endParaRPr>
          </a:p>
        </p:txBody>
      </p:sp>
      <p:sp>
        <p:nvSpPr>
          <p:cNvPr id="8" name="عنصر نائب للمحتوى 7"/>
          <p:cNvSpPr>
            <a:spLocks noGrp="1"/>
          </p:cNvSpPr>
          <p:nvPr>
            <p:ph sz="quarter" idx="4"/>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marL="0" indent="0" algn="just">
              <a:buNone/>
            </a:pPr>
            <a:r>
              <a:rPr lang="ar-SA" dirty="0"/>
              <a:t>1- </a:t>
            </a:r>
            <a:r>
              <a:rPr lang="ar-SA" dirty="0">
                <a:solidFill>
                  <a:schemeClr val="accent2"/>
                </a:solidFill>
              </a:rPr>
              <a:t>سهلة التثبيت  </a:t>
            </a:r>
            <a:r>
              <a:rPr lang="ar-SA" dirty="0"/>
              <a:t>: حيث يكفي نظام تشغيل بسيط لإدخال الأجهزة </a:t>
            </a:r>
            <a:r>
              <a:rPr lang="ar-SA" dirty="0" smtClean="0"/>
              <a:t>على </a:t>
            </a:r>
            <a:r>
              <a:rPr lang="ar-SA" dirty="0"/>
              <a:t>هذا النوع من الشبكات.</a:t>
            </a:r>
            <a:endParaRPr lang="en-US" dirty="0"/>
          </a:p>
          <a:p>
            <a:pPr marL="0" indent="0" algn="just">
              <a:buNone/>
            </a:pPr>
            <a:endParaRPr lang="ar-SA" dirty="0"/>
          </a:p>
          <a:p>
            <a:pPr marL="0" lvl="0" indent="0" algn="just">
              <a:buNone/>
            </a:pPr>
            <a:r>
              <a:rPr lang="ar-SA" dirty="0"/>
              <a:t>2- </a:t>
            </a:r>
            <a:r>
              <a:rPr lang="ar-SA" dirty="0">
                <a:solidFill>
                  <a:schemeClr val="accent2"/>
                </a:solidFill>
              </a:rPr>
              <a:t>قليلة التكلفة </a:t>
            </a:r>
            <a:r>
              <a:rPr lang="ar-SA" dirty="0"/>
              <a:t>: حيث أن المكونات المادية المطلوبة لهذه الشبكة قليلة ورخيصة الثمن.</a:t>
            </a:r>
          </a:p>
          <a:p>
            <a:pPr marL="0" lvl="0" indent="0" algn="just">
              <a:buNone/>
            </a:pPr>
            <a:endParaRPr lang="ar-SA" dirty="0"/>
          </a:p>
          <a:p>
            <a:pPr marL="0" indent="0" algn="just">
              <a:buNone/>
            </a:pPr>
            <a:r>
              <a:rPr lang="ar-SA" dirty="0"/>
              <a:t>3- </a:t>
            </a:r>
            <a:r>
              <a:rPr lang="ar-SA" dirty="0">
                <a:solidFill>
                  <a:schemeClr val="accent2"/>
                </a:solidFill>
              </a:rPr>
              <a:t>السيطرة على مصادر الشبكة من قبل المستخدمين </a:t>
            </a:r>
            <a:r>
              <a:rPr lang="ar-SA" dirty="0"/>
              <a:t>: </a:t>
            </a:r>
            <a:r>
              <a:rPr lang="ar-SA" dirty="0" smtClean="0"/>
              <a:t>عن </a:t>
            </a:r>
            <a:r>
              <a:rPr lang="ar-SA" dirty="0"/>
              <a:t>طريق طلب خصائص الملف ثم طلب الأمر (مشاركة) والعكس صحيح لإزالة المشاركة. </a:t>
            </a:r>
          </a:p>
        </p:txBody>
      </p:sp>
      <p:sp>
        <p:nvSpPr>
          <p:cNvPr id="9" name="عنوان 2"/>
          <p:cNvSpPr>
            <a:spLocks noGrp="1"/>
          </p:cNvSpPr>
          <p:nvPr>
            <p:ph type="title"/>
          </p:nvPr>
        </p:nvSpPr>
        <p:spPr/>
        <p:txBody>
          <a:bodyPr>
            <a:noAutofit/>
          </a:bodyPr>
          <a:lstStyle/>
          <a:p>
            <a:pPr marL="514350" indent="-514350"/>
            <a:r>
              <a:rPr lang="ar-SA" sz="3200" b="1" dirty="0" smtClean="0">
                <a:solidFill>
                  <a:schemeClr val="accent2"/>
                </a:solidFill>
                <a:effectLst>
                  <a:outerShdw blurRad="38100" dist="38100" dir="2700000" algn="tl">
                    <a:srgbClr val="C0C0C0"/>
                  </a:outerShdw>
                </a:effectLst>
                <a:latin typeface="Lucida Sans Unicode" pitchFamily="34" charset="0"/>
              </a:rPr>
              <a:t>1. شبكة </a:t>
            </a:r>
            <a:r>
              <a:rPr lang="ar-SA" sz="3200" b="1" dirty="0">
                <a:solidFill>
                  <a:schemeClr val="accent2"/>
                </a:solidFill>
                <a:effectLst>
                  <a:outerShdw blurRad="38100" dist="38100" dir="2700000" algn="tl">
                    <a:srgbClr val="C0C0C0"/>
                  </a:outerShdw>
                </a:effectLst>
                <a:latin typeface="Lucida Sans Unicode" pitchFamily="34" charset="0"/>
              </a:rPr>
              <a:t>النظير</a:t>
            </a:r>
            <a:br>
              <a:rPr lang="ar-SA" sz="3200" b="1" dirty="0">
                <a:solidFill>
                  <a:schemeClr val="accent2"/>
                </a:solidFill>
                <a:effectLst>
                  <a:outerShdw blurRad="38100" dist="38100" dir="2700000" algn="tl">
                    <a:srgbClr val="C0C0C0"/>
                  </a:outerShdw>
                </a:effectLst>
                <a:latin typeface="Lucida Sans Unicode" pitchFamily="34" charset="0"/>
              </a:rPr>
            </a:br>
            <a:r>
              <a:rPr lang="ar-SA" sz="3200" b="1" dirty="0">
                <a:solidFill>
                  <a:schemeClr val="accent2"/>
                </a:solidFill>
                <a:effectLst>
                  <a:outerShdw blurRad="38100" dist="38100" dir="2700000" algn="tl">
                    <a:srgbClr val="C0C0C0"/>
                  </a:outerShdw>
                </a:effectLst>
                <a:latin typeface="Lucida Sans Unicode" pitchFamily="34" charset="0"/>
              </a:rPr>
              <a:t>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en-US" sz="3200" dirty="0"/>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sz="half" idx="2"/>
          </p:nvPr>
        </p:nvSpPr>
        <p:spPr/>
        <p:style>
          <a:lnRef idx="2">
            <a:schemeClr val="accent2"/>
          </a:lnRef>
          <a:fillRef idx="1">
            <a:schemeClr val="lt1"/>
          </a:fillRef>
          <a:effectRef idx="0">
            <a:schemeClr val="accent2"/>
          </a:effectRef>
          <a:fontRef idx="minor">
            <a:schemeClr val="dk1"/>
          </a:fontRef>
        </p:style>
        <p:txBody>
          <a:bodyPr lIns="144000" tIns="144000" rIns="144000" bIns="144000">
            <a:normAutofit/>
          </a:bodyPr>
          <a:lstStyle/>
          <a:p>
            <a:pPr marL="0" indent="0" algn="just">
              <a:buNone/>
            </a:pPr>
            <a:endParaRPr lang="ar-SA" dirty="0"/>
          </a:p>
          <a:p>
            <a:pPr marL="0" indent="0" algn="just">
              <a:buNone/>
            </a:pPr>
            <a:r>
              <a:rPr lang="ar-SA" dirty="0"/>
              <a:t>في هذا النوع من الشبكات يكون هناك جهاز واحد يسمى الخادم هو المتحكم في الشبكة والمسئول عن الحماية والمهام الإدارية و منح خواص المشاركة المادية أو البرمجية للمستخدمين.</a:t>
            </a:r>
            <a:endParaRPr lang="en-US" dirty="0"/>
          </a:p>
        </p:txBody>
      </p:sp>
      <p:sp>
        <p:nvSpPr>
          <p:cNvPr id="3" name="عنوان 2"/>
          <p:cNvSpPr>
            <a:spLocks noGrp="1"/>
          </p:cNvSpPr>
          <p:nvPr>
            <p:ph type="title"/>
          </p:nvPr>
        </p:nvSpPr>
        <p:spPr>
          <a:xfrm>
            <a:off x="457200" y="274638"/>
            <a:ext cx="8229600" cy="1282154"/>
          </a:xfrm>
        </p:spPr>
        <p:txBody>
          <a:bodyPr>
            <a:noAutofit/>
          </a:bodyPr>
          <a:lstStyle/>
          <a:p>
            <a:pPr marL="514350" indent="-514350"/>
            <a:r>
              <a:rPr lang="ar-SA" sz="3200" b="1" dirty="0" smtClean="0">
                <a:solidFill>
                  <a:schemeClr val="accent2"/>
                </a:solidFill>
                <a:effectLst>
                  <a:outerShdw blurRad="38100" dist="38100" dir="2700000" algn="tl">
                    <a:srgbClr val="C0C0C0"/>
                  </a:outerShdw>
                </a:effectLst>
                <a:latin typeface="Lucida Sans Unicode" pitchFamily="34" charset="0"/>
              </a:rPr>
              <a:t>2.شبكة </a:t>
            </a:r>
            <a:r>
              <a:rPr lang="ar-SA" sz="3200" b="1" dirty="0">
                <a:solidFill>
                  <a:schemeClr val="accent2"/>
                </a:solidFill>
                <a:effectLst>
                  <a:outerShdw blurRad="38100" dist="38100" dir="2700000" algn="tl">
                    <a:srgbClr val="C0C0C0"/>
                  </a:outerShdw>
                </a:effectLst>
                <a:latin typeface="Lucida Sans Unicode" pitchFamily="34" charset="0"/>
              </a:rPr>
              <a:t>الخادم و العميل </a:t>
            </a:r>
            <a:br>
              <a:rPr lang="ar-SA" sz="3200" b="1" dirty="0">
                <a:solidFill>
                  <a:schemeClr val="accent2"/>
                </a:solidFill>
                <a:effectLst>
                  <a:outerShdw blurRad="38100" dist="38100" dir="2700000" algn="tl">
                    <a:srgbClr val="C0C0C0"/>
                  </a:outerShdw>
                </a:effectLst>
                <a:latin typeface="Lucida Sans Unicode" pitchFamily="34" charset="0"/>
              </a:rPr>
            </a:br>
            <a:r>
              <a:rPr lang="ar-SA" sz="3200" b="1" dirty="0">
                <a:solidFill>
                  <a:schemeClr val="accent2"/>
                </a:solidFill>
                <a:effectLst>
                  <a:outerShdw blurRad="38100" dist="38100" dir="2700000" algn="tl">
                    <a:srgbClr val="C0C0C0"/>
                  </a:outerShdw>
                </a:effectLst>
                <a:latin typeface="Lucida Sans Unicode" pitchFamily="34" charset="0"/>
              </a:rPr>
              <a:t> </a:t>
            </a:r>
            <a:r>
              <a:rPr lang="en-US" sz="3200" b="1" dirty="0">
                <a:solidFill>
                  <a:schemeClr val="accent2"/>
                </a:solidFill>
                <a:effectLst>
                  <a:outerShdw blurRad="38100" dist="38100" dir="2700000" algn="tl">
                    <a:srgbClr val="C0C0C0"/>
                  </a:outerShdw>
                </a:effectLst>
                <a:latin typeface="Lucida Sans Unicode" pitchFamily="34" charset="0"/>
              </a:rPr>
              <a:t>Server/Client Network</a:t>
            </a:r>
            <a:r>
              <a:rPr lang="ar-SA" sz="3200" b="1" dirty="0">
                <a:solidFill>
                  <a:schemeClr val="accent2"/>
                </a:solidFill>
                <a:effectLst>
                  <a:outerShdw blurRad="38100" dist="38100" dir="2700000" algn="tl">
                    <a:srgbClr val="C0C0C0"/>
                  </a:outerShdw>
                </a:effectLst>
                <a:latin typeface="Lucida Sans Unicode" pitchFamily="34" charset="0"/>
              </a:rPr>
              <a:t> </a:t>
            </a:r>
          </a:p>
        </p:txBody>
      </p:sp>
      <p:pic>
        <p:nvPicPr>
          <p:cNvPr id="9" name="Picture 2" descr="http://blog.gogrid.com/wp-content/uploads/2009/05/image.png"/>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r="53394"/>
          <a:stretch/>
        </p:blipFill>
        <p:spPr bwMode="auto">
          <a:xfrm>
            <a:off x="611560" y="1628800"/>
            <a:ext cx="3809400" cy="44644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933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نص 4"/>
          <p:cNvSpPr>
            <a:spLocks noGrp="1"/>
          </p:cNvSpPr>
          <p:nvPr>
            <p:ph type="body" idx="1"/>
          </p:nvPr>
        </p:nvSpPr>
        <p:spPr/>
        <p:txBody>
          <a:bodyPr/>
          <a:lstStyle/>
          <a:p>
            <a:r>
              <a:rPr lang="ar-SA" dirty="0">
                <a:solidFill>
                  <a:schemeClr val="accent2"/>
                </a:solidFill>
                <a:effectLst>
                  <a:outerShdw blurRad="38100" dist="38100" dir="2700000" algn="tl">
                    <a:srgbClr val="C0C0C0"/>
                  </a:outerShdw>
                </a:effectLst>
                <a:latin typeface="Lucida Sans Unicode" pitchFamily="34" charset="0"/>
              </a:rPr>
              <a:t>عيوبها </a:t>
            </a:r>
          </a:p>
        </p:txBody>
      </p:sp>
      <p:sp>
        <p:nvSpPr>
          <p:cNvPr id="3" name="Content Placeholder 2"/>
          <p:cNvSpPr>
            <a:spLocks noGrp="1"/>
          </p:cNvSpPr>
          <p:nvPr>
            <p:ph sz="half" idx="2"/>
          </p:nvPr>
        </p:nvSpPr>
        <p:spPr>
          <a:ln/>
        </p:spPr>
        <p:style>
          <a:lnRef idx="2">
            <a:schemeClr val="accent2"/>
          </a:lnRef>
          <a:fillRef idx="1">
            <a:schemeClr val="lt1"/>
          </a:fillRef>
          <a:effectRef idx="0">
            <a:schemeClr val="accent2"/>
          </a:effectRef>
          <a:fontRef idx="minor">
            <a:schemeClr val="dk1"/>
          </a:fontRef>
        </p:style>
        <p:txBody>
          <a:bodyPr>
            <a:normAutofit/>
          </a:bodyPr>
          <a:lstStyle/>
          <a:p>
            <a:pPr marL="514350" indent="-514350" algn="just">
              <a:buFont typeface="+mj-lt"/>
              <a:buAutoNum type="arabicPeriod"/>
            </a:pPr>
            <a:r>
              <a:rPr lang="ar-SA" sz="2800" dirty="0">
                <a:solidFill>
                  <a:schemeClr val="accent2"/>
                </a:solidFill>
              </a:rPr>
              <a:t>التكلفة الباهظة </a:t>
            </a:r>
            <a:r>
              <a:rPr lang="ar-SA" sz="2800" dirty="0"/>
              <a:t>: حيث أن المكونات المادية والبرمجية المستخدمة غالية الثمن.</a:t>
            </a:r>
          </a:p>
          <a:p>
            <a:pPr marL="514350" indent="-514350" algn="just">
              <a:buFont typeface="+mj-lt"/>
              <a:buAutoNum type="arabicPeriod"/>
            </a:pPr>
            <a:endParaRPr lang="ar-SA" sz="2800" dirty="0"/>
          </a:p>
          <a:p>
            <a:pPr marL="514350" indent="-514350" algn="just">
              <a:buFont typeface="+mj-lt"/>
              <a:buAutoNum type="arabicPeriod"/>
            </a:pPr>
            <a:r>
              <a:rPr lang="ar-SA" sz="2800" dirty="0">
                <a:solidFill>
                  <a:schemeClr val="accent2"/>
                </a:solidFill>
              </a:rPr>
              <a:t>الحاجة</a:t>
            </a:r>
            <a:r>
              <a:rPr lang="ar-SA" sz="2800" dirty="0"/>
              <a:t>  </a:t>
            </a:r>
            <a:r>
              <a:rPr lang="ar-SA" sz="2800" dirty="0">
                <a:solidFill>
                  <a:schemeClr val="accent2">
                    <a:lumMod val="75000"/>
                  </a:schemeClr>
                </a:solidFill>
              </a:rPr>
              <a:t>لمراقب شبكات : </a:t>
            </a:r>
            <a:r>
              <a:rPr lang="ar-SA" sz="2800" dirty="0"/>
              <a:t>للعمل على مراقبة الشبكة ومنح الصلاحيات المطلوبة من قبل مستخدميها .</a:t>
            </a:r>
          </a:p>
        </p:txBody>
      </p:sp>
      <p:sp>
        <p:nvSpPr>
          <p:cNvPr id="7" name="عنصر نائب للنص 6"/>
          <p:cNvSpPr>
            <a:spLocks noGrp="1"/>
          </p:cNvSpPr>
          <p:nvPr>
            <p:ph type="body" sz="quarter" idx="3"/>
          </p:nvPr>
        </p:nvSpPr>
        <p:spPr/>
        <p:txBody>
          <a:bodyPr/>
          <a:lstStyle/>
          <a:p>
            <a:r>
              <a:rPr lang="ar-SA" dirty="0" smtClean="0">
                <a:solidFill>
                  <a:schemeClr val="tx2">
                    <a:lumMod val="60000"/>
                    <a:lumOff val="40000"/>
                  </a:schemeClr>
                </a:solidFill>
                <a:effectLst>
                  <a:outerShdw blurRad="38100" dist="38100" dir="2700000" algn="tl">
                    <a:srgbClr val="C0C0C0"/>
                  </a:outerShdw>
                </a:effectLst>
                <a:latin typeface="Lucida Sans Unicode" pitchFamily="34" charset="0"/>
              </a:rPr>
              <a:t>مميزاتها</a:t>
            </a:r>
            <a:endParaRPr lang="ar-SA" dirty="0">
              <a:solidFill>
                <a:schemeClr val="tx2">
                  <a:lumMod val="60000"/>
                  <a:lumOff val="40000"/>
                </a:schemeClr>
              </a:solidFill>
              <a:effectLst>
                <a:outerShdw blurRad="38100" dist="38100" dir="2700000" algn="tl">
                  <a:srgbClr val="C0C0C0"/>
                </a:outerShdw>
              </a:effectLst>
              <a:latin typeface="Lucida Sans Unicode" pitchFamily="34" charset="0"/>
            </a:endParaRPr>
          </a:p>
        </p:txBody>
      </p:sp>
      <p:sp>
        <p:nvSpPr>
          <p:cNvPr id="8" name="عنصر نائب للمحتوى 7"/>
          <p:cNvSpPr>
            <a:spLocks noGrp="1"/>
          </p:cNvSpPr>
          <p:nvPr>
            <p:ph sz="quarter" idx="4"/>
          </p:nvPr>
        </p:nvSpPr>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marL="0" indent="0">
              <a:lnSpc>
                <a:spcPct val="120000"/>
              </a:lnSpc>
              <a:buNone/>
            </a:pPr>
            <a:endParaRPr lang="ar-SA" sz="1050" dirty="0">
              <a:solidFill>
                <a:schemeClr val="accent2">
                  <a:lumMod val="75000"/>
                </a:schemeClr>
              </a:solidFill>
            </a:endParaRPr>
          </a:p>
          <a:p>
            <a:pPr marL="514350" indent="-514350">
              <a:lnSpc>
                <a:spcPct val="120000"/>
              </a:lnSpc>
              <a:buFont typeface="+mj-lt"/>
              <a:buAutoNum type="arabicPeriod"/>
            </a:pPr>
            <a:r>
              <a:rPr lang="ar-SA" dirty="0">
                <a:solidFill>
                  <a:schemeClr val="accent2">
                    <a:lumMod val="75000"/>
                  </a:schemeClr>
                </a:solidFill>
              </a:rPr>
              <a:t>حماية مركزية قوية: </a:t>
            </a:r>
            <a:r>
              <a:rPr lang="ar-SA" dirty="0"/>
              <a:t>لا يتم دخول أي مستخدم إلا بعد التحقق من اسمه وكلمة المرور الخاصة به.</a:t>
            </a:r>
          </a:p>
          <a:p>
            <a:pPr marL="514350" indent="-514350">
              <a:lnSpc>
                <a:spcPct val="120000"/>
              </a:lnSpc>
              <a:buFont typeface="+mj-lt"/>
              <a:buAutoNum type="arabicPeriod"/>
            </a:pPr>
            <a:r>
              <a:rPr lang="ar-SA" dirty="0" smtClean="0">
                <a:solidFill>
                  <a:schemeClr val="accent2">
                    <a:lumMod val="75000"/>
                  </a:schemeClr>
                </a:solidFill>
              </a:rPr>
              <a:t>التخزين </a:t>
            </a:r>
            <a:r>
              <a:rPr lang="ar-SA" dirty="0">
                <a:solidFill>
                  <a:schemeClr val="accent2">
                    <a:lumMod val="75000"/>
                  </a:schemeClr>
                </a:solidFill>
              </a:rPr>
              <a:t>المركزي : </a:t>
            </a:r>
            <a:r>
              <a:rPr lang="ar-SA" dirty="0"/>
              <a:t>الذي يكون على الخادم ويسمح باستخراج الملفات من قبل عدة مستخدمين في نفس الوقت</a:t>
            </a:r>
            <a:r>
              <a:rPr lang="ar-SA" dirty="0" smtClean="0"/>
              <a:t>.</a:t>
            </a:r>
            <a:endParaRPr lang="ar-SA" dirty="0"/>
          </a:p>
          <a:p>
            <a:pPr marL="514350" indent="-514350">
              <a:lnSpc>
                <a:spcPct val="120000"/>
              </a:lnSpc>
              <a:buFont typeface="+mj-lt"/>
              <a:buAutoNum type="arabicPeriod" startAt="3"/>
            </a:pPr>
            <a:r>
              <a:rPr lang="ar-SA" dirty="0">
                <a:solidFill>
                  <a:schemeClr val="accent2">
                    <a:lumMod val="75000"/>
                  </a:schemeClr>
                </a:solidFill>
              </a:rPr>
              <a:t>خدمة أعداد كبيرة من المستخدمين و سهولة إدارتهم :</a:t>
            </a:r>
            <a:r>
              <a:rPr lang="ar-SA" dirty="0"/>
              <a:t> حيث أن نظام التشغيل الموجود في الخادم يحتوي على عدد من البرمجيات المساعدة والتي تتحكم في تنظيم وإدارة المستخدم و تعطي الصلاحيات بالرفض أو القبول عند دخول الشبكة مثلاً.</a:t>
            </a:r>
            <a:endParaRPr lang="ar-SA" dirty="0"/>
          </a:p>
        </p:txBody>
      </p:sp>
      <p:sp>
        <p:nvSpPr>
          <p:cNvPr id="11" name="عنوان 2"/>
          <p:cNvSpPr>
            <a:spLocks noGrp="1"/>
          </p:cNvSpPr>
          <p:nvPr>
            <p:ph type="title"/>
          </p:nvPr>
        </p:nvSpPr>
        <p:spPr/>
        <p:txBody>
          <a:bodyPr>
            <a:noAutofit/>
          </a:bodyPr>
          <a:lstStyle/>
          <a:p>
            <a:pPr marL="514350" indent="-514350"/>
            <a:r>
              <a:rPr lang="ar-SA" sz="3200" b="1" dirty="0" smtClean="0">
                <a:solidFill>
                  <a:schemeClr val="accent2"/>
                </a:solidFill>
                <a:effectLst>
                  <a:outerShdw blurRad="38100" dist="38100" dir="2700000" algn="tl">
                    <a:srgbClr val="C0C0C0"/>
                  </a:outerShdw>
                </a:effectLst>
                <a:latin typeface="Lucida Sans Unicode" pitchFamily="34" charset="0"/>
              </a:rPr>
              <a:t>2.شبكة </a:t>
            </a:r>
            <a:r>
              <a:rPr lang="ar-SA" sz="3200" b="1" dirty="0">
                <a:solidFill>
                  <a:schemeClr val="accent2"/>
                </a:solidFill>
                <a:effectLst>
                  <a:outerShdw blurRad="38100" dist="38100" dir="2700000" algn="tl">
                    <a:srgbClr val="C0C0C0"/>
                  </a:outerShdw>
                </a:effectLst>
                <a:latin typeface="Lucida Sans Unicode" pitchFamily="34" charset="0"/>
              </a:rPr>
              <a:t>الخادم و العميل </a:t>
            </a:r>
            <a:br>
              <a:rPr lang="ar-SA" sz="3200" b="1" dirty="0">
                <a:solidFill>
                  <a:schemeClr val="accent2"/>
                </a:solidFill>
                <a:effectLst>
                  <a:outerShdw blurRad="38100" dist="38100" dir="2700000" algn="tl">
                    <a:srgbClr val="C0C0C0"/>
                  </a:outerShdw>
                </a:effectLst>
                <a:latin typeface="Lucida Sans Unicode" pitchFamily="34" charset="0"/>
              </a:rPr>
            </a:br>
            <a:r>
              <a:rPr lang="ar-SA" sz="3200" b="1" dirty="0">
                <a:solidFill>
                  <a:schemeClr val="accent2"/>
                </a:solidFill>
                <a:effectLst>
                  <a:outerShdw blurRad="38100" dist="38100" dir="2700000" algn="tl">
                    <a:srgbClr val="C0C0C0"/>
                  </a:outerShdw>
                </a:effectLst>
                <a:latin typeface="Lucida Sans Unicode" pitchFamily="34" charset="0"/>
              </a:rPr>
              <a:t> </a:t>
            </a:r>
            <a:r>
              <a:rPr lang="en-US" sz="3200" b="1" dirty="0">
                <a:solidFill>
                  <a:schemeClr val="accent2"/>
                </a:solidFill>
                <a:effectLst>
                  <a:outerShdw blurRad="38100" dist="38100" dir="2700000" algn="tl">
                    <a:srgbClr val="C0C0C0"/>
                  </a:outerShdw>
                </a:effectLst>
                <a:latin typeface="Lucida Sans Unicode" pitchFamily="34" charset="0"/>
              </a:rPr>
              <a:t>Server/Client Network</a:t>
            </a:r>
            <a:r>
              <a:rPr lang="ar-SA" sz="3200" b="1" dirty="0">
                <a:solidFill>
                  <a:schemeClr val="accent2"/>
                </a:solidFill>
                <a:effectLst>
                  <a:outerShdw blurRad="38100" dist="38100" dir="2700000" algn="tl">
                    <a:srgbClr val="C0C0C0"/>
                  </a:outerShdw>
                </a:effectLst>
                <a:latin typeface="Lucida Sans Unicode" pitchFamily="34" charset="0"/>
              </a:rPr>
              <a:t> </a:t>
            </a:r>
          </a:p>
        </p:txBody>
      </p:sp>
    </p:spTree>
    <p:extLst>
      <p:ext uri="{BB962C8B-B14F-4D97-AF65-F5344CB8AC3E}">
        <p14:creationId xmlns:p14="http://schemas.microsoft.com/office/powerpoint/2010/main" val="1225284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r>
              <a:rPr lang="ar-SA" sz="2800" dirty="0" smtClean="0"/>
              <a:t>.</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chemeClr val="accent2"/>
                </a:solidFill>
                <a:effectLst>
                  <a:outerShdw blurRad="38100" dist="38100" dir="2700000" algn="tl">
                    <a:srgbClr val="C0C0C0"/>
                  </a:outerShdw>
                </a:effectLst>
                <a:latin typeface="Lucida Sans Unicode" pitchFamily="34" charset="0"/>
              </a:rPr>
              <a:t>المكونات المادية للشبكة </a:t>
            </a:r>
            <a:r>
              <a:rPr lang="ar-SA" b="1" dirty="0" smtClean="0">
                <a:solidFill>
                  <a:schemeClr val="accent2"/>
                </a:solidFill>
                <a:effectLst>
                  <a:outerShdw blurRad="38100" dist="38100" dir="2700000" algn="tl">
                    <a:srgbClr val="C0C0C0"/>
                  </a:outerShdw>
                </a:effectLst>
                <a:latin typeface="Lucida Sans Unicode" pitchFamily="34" charset="0"/>
              </a:rPr>
              <a:t/>
            </a:r>
            <a:br>
              <a:rPr lang="ar-SA" b="1" dirty="0" smtClean="0">
                <a:solidFill>
                  <a:schemeClr val="accent2"/>
                </a:solidFill>
                <a:effectLst>
                  <a:outerShdw blurRad="38100" dist="38100" dir="2700000" algn="tl">
                    <a:srgbClr val="C0C0C0"/>
                  </a:outerShdw>
                </a:effectLst>
                <a:latin typeface="Lucida Sans Unicode" pitchFamily="34" charset="0"/>
              </a:rPr>
            </a:b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Network Hardware</a:t>
            </a:r>
            <a:r>
              <a:rPr lang="ar-SA" b="1" dirty="0">
                <a:solidFill>
                  <a:schemeClr val="accent2"/>
                </a:solidFill>
                <a:effectLst>
                  <a:outerShdw blurRad="38100" dist="38100" dir="2700000" algn="tl">
                    <a:srgbClr val="C0C0C0"/>
                  </a:outerShdw>
                </a:effectLst>
                <a:latin typeface="Lucida Sans Unicode" pitchFamily="34" charset="0"/>
              </a:rPr>
              <a:t>) </a:t>
            </a:r>
            <a:endParaRPr lang="en-US" dirty="0"/>
          </a:p>
        </p:txBody>
      </p:sp>
      <p:pic>
        <p:nvPicPr>
          <p:cNvPr id="6" name="عنصر نائب للمحتوى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72817"/>
            <a:ext cx="4038600" cy="2592288"/>
          </a:xfrm>
        </p:spPr>
      </p:pic>
      <p:sp>
        <p:nvSpPr>
          <p:cNvPr id="5" name="عنصر نائب للمحتوى 4"/>
          <p:cNvSpPr>
            <a:spLocks noGrp="1"/>
          </p:cNvSpPr>
          <p:nvPr>
            <p:ph sz="half" idx="2"/>
          </p:nvPr>
        </p:nvSpPr>
        <p:spPr>
          <a:xfrm>
            <a:off x="4648200" y="1600201"/>
            <a:ext cx="4038600" cy="2620888"/>
          </a:xfrm>
        </p:spPr>
        <p:txBody>
          <a:bodyPr>
            <a:normAutofit fontScale="92500" lnSpcReduction="10000"/>
          </a:bodyPr>
          <a:lstStyle/>
          <a:p>
            <a:pPr lvl="0" algn="just"/>
            <a:r>
              <a:rPr lang="ar-SA" sz="3200" b="1" dirty="0"/>
              <a:t>جهاز (</a:t>
            </a:r>
            <a:r>
              <a:rPr lang="en-US" sz="3200" b="1" dirty="0"/>
              <a:t>Hub</a:t>
            </a:r>
            <a:r>
              <a:rPr lang="ar-SA" sz="3200" b="1" dirty="0"/>
              <a:t>) </a:t>
            </a:r>
            <a:r>
              <a:rPr lang="ar-SA" sz="3200" b="1" dirty="0" smtClean="0"/>
              <a:t>:</a:t>
            </a:r>
            <a:r>
              <a:rPr lang="ar-SA" sz="3200" dirty="0" smtClean="0"/>
              <a:t>هذا </a:t>
            </a:r>
            <a:r>
              <a:rPr lang="ar-SA" sz="3200" dirty="0"/>
              <a:t>الجهاز يعمل بمثابة المستقبل والموزع للشبكة حيث أنه يوفر التداخل والاندماج المطلوب بين أجهزة مستخدمي الشبكة.</a:t>
            </a:r>
            <a:endParaRPr lang="en-US" sz="3200" dirty="0"/>
          </a:p>
          <a:p>
            <a:pPr algn="just"/>
            <a:endParaRPr lang="en-US" sz="3200" dirty="0"/>
          </a:p>
        </p:txBody>
      </p:sp>
      <p:sp>
        <p:nvSpPr>
          <p:cNvPr id="7" name="مربع نص 6"/>
          <p:cNvSpPr txBox="1"/>
          <p:nvPr/>
        </p:nvSpPr>
        <p:spPr>
          <a:xfrm>
            <a:off x="4716016" y="4293096"/>
            <a:ext cx="3888432" cy="2092881"/>
          </a:xfrm>
          <a:prstGeom prst="rect">
            <a:avLst/>
          </a:prstGeom>
          <a:noFill/>
        </p:spPr>
        <p:txBody>
          <a:bodyPr wrap="square" rtlCol="0">
            <a:spAutoFit/>
          </a:bodyPr>
          <a:lstStyle/>
          <a:p>
            <a:pPr marL="342900" lvl="0" indent="-342900">
              <a:spcBef>
                <a:spcPct val="20000"/>
              </a:spcBef>
              <a:buFont typeface="Arial" panose="020B0604020202020204" pitchFamily="34" charset="0"/>
              <a:buChar char="•"/>
            </a:pPr>
            <a:r>
              <a:rPr lang="ar-SA" sz="2800" b="1" dirty="0">
                <a:solidFill>
                  <a:prstClr val="black"/>
                </a:solidFill>
              </a:rPr>
              <a:t>الكابلات (</a:t>
            </a:r>
            <a:r>
              <a:rPr lang="en-US" sz="2800" b="1" dirty="0">
                <a:solidFill>
                  <a:prstClr val="black"/>
                </a:solidFill>
              </a:rPr>
              <a:t>Cables</a:t>
            </a:r>
            <a:r>
              <a:rPr lang="ar-SA" sz="2800" b="1" dirty="0">
                <a:solidFill>
                  <a:prstClr val="black"/>
                </a:solidFill>
              </a:rPr>
              <a:t>) : </a:t>
            </a:r>
            <a:r>
              <a:rPr lang="ar-SA" sz="2800" dirty="0">
                <a:solidFill>
                  <a:prstClr val="black"/>
                </a:solidFill>
              </a:rPr>
              <a:t>تعتبر الكابلات حلقة الوصل بين الأجهزة وبين جهاز الـ(</a:t>
            </a:r>
            <a:r>
              <a:rPr lang="en-US" sz="2800" dirty="0">
                <a:solidFill>
                  <a:prstClr val="black"/>
                </a:solidFill>
              </a:rPr>
              <a:t>Hub</a:t>
            </a:r>
            <a:r>
              <a:rPr lang="ar-SA" sz="2800" dirty="0" smtClean="0">
                <a:solidFill>
                  <a:prstClr val="black"/>
                </a:solidFill>
              </a:rPr>
              <a:t>).</a:t>
            </a:r>
            <a:endParaRPr lang="en-US" sz="2800" dirty="0">
              <a:solidFill>
                <a:prstClr val="black"/>
              </a:solidFill>
            </a:endParaRPr>
          </a:p>
          <a:p>
            <a:endParaRPr lang="en-US" dirty="0"/>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4746908"/>
            <a:ext cx="3240360" cy="1639069"/>
          </a:xfrm>
          <a:prstGeom prst="rect">
            <a:avLst/>
          </a:prstGeom>
        </p:spPr>
      </p:pic>
    </p:spTree>
    <p:extLst>
      <p:ext uri="{BB962C8B-B14F-4D97-AF65-F5344CB8AC3E}">
        <p14:creationId xmlns:p14="http://schemas.microsoft.com/office/powerpoint/2010/main" val="2715891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chemeClr val="accent2"/>
                </a:solidFill>
                <a:effectLst>
                  <a:outerShdw blurRad="38100" dist="38100" dir="2700000" algn="tl">
                    <a:srgbClr val="C0C0C0"/>
                  </a:outerShdw>
                </a:effectLst>
                <a:latin typeface="Lucida Sans Unicode" pitchFamily="34" charset="0"/>
              </a:rPr>
              <a:t>المكونات المادية للشبكة </a:t>
            </a:r>
            <a:br>
              <a:rPr lang="ar-SA" b="1" dirty="0">
                <a:solidFill>
                  <a:schemeClr val="accent2"/>
                </a:solidFill>
                <a:effectLst>
                  <a:outerShdw blurRad="38100" dist="38100" dir="2700000" algn="tl">
                    <a:srgbClr val="C0C0C0"/>
                  </a:outerShdw>
                </a:effectLst>
                <a:latin typeface="Lucida Sans Unicode" pitchFamily="34" charset="0"/>
              </a:rPr>
            </a:br>
            <a:r>
              <a:rPr lang="ar-SA" b="1" dirty="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Network Hardware</a:t>
            </a:r>
            <a:r>
              <a:rPr lang="ar-SA" b="1" dirty="0">
                <a:solidFill>
                  <a:schemeClr val="accent2"/>
                </a:solidFill>
                <a:effectLst>
                  <a:outerShdw blurRad="38100" dist="38100" dir="2700000" algn="tl">
                    <a:srgbClr val="C0C0C0"/>
                  </a:outerShdw>
                </a:effectLst>
                <a:latin typeface="Lucida Sans Unicode" pitchFamily="34" charset="0"/>
              </a:rPr>
              <a:t>) </a:t>
            </a:r>
            <a:endParaRPr lang="en-US" dirty="0"/>
          </a:p>
        </p:txBody>
      </p:sp>
      <p:pic>
        <p:nvPicPr>
          <p:cNvPr id="6" name="عنصر نائب للمحتوى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28743" y="1772817"/>
            <a:ext cx="3895514" cy="2592288"/>
          </a:xfrm>
        </p:spPr>
      </p:pic>
      <p:sp>
        <p:nvSpPr>
          <p:cNvPr id="5" name="عنصر نائب للمحتوى 4"/>
          <p:cNvSpPr>
            <a:spLocks noGrp="1"/>
          </p:cNvSpPr>
          <p:nvPr>
            <p:ph sz="half" idx="2"/>
          </p:nvPr>
        </p:nvSpPr>
        <p:spPr>
          <a:xfrm>
            <a:off x="4648200" y="1600201"/>
            <a:ext cx="4038600" cy="2620888"/>
          </a:xfrm>
        </p:spPr>
        <p:txBody>
          <a:bodyPr>
            <a:normAutofit fontScale="85000" lnSpcReduction="20000"/>
          </a:bodyPr>
          <a:lstStyle/>
          <a:p>
            <a:pPr lvl="0"/>
            <a:r>
              <a:rPr lang="ar-SA" sz="3200" b="1" dirty="0"/>
              <a:t>بطاقات الشبكة (</a:t>
            </a:r>
            <a:r>
              <a:rPr lang="en-US" sz="3200" b="1" dirty="0"/>
              <a:t>Network Cards</a:t>
            </a:r>
            <a:r>
              <a:rPr lang="ar-SA" sz="3200" b="1" dirty="0"/>
              <a:t>): </a:t>
            </a:r>
            <a:r>
              <a:rPr lang="ar-SA" sz="3200" dirty="0"/>
              <a:t>عبارة عن البطاقات التي تركب على الأجهزة الخاصة بمستخدمي الشبكة وهي البطاقة التي يتم تركيب كيل الشبكة عليها ثم الربط مع الـ </a:t>
            </a:r>
            <a:r>
              <a:rPr lang="en-US" sz="3200" dirty="0"/>
              <a:t>Hub</a:t>
            </a:r>
            <a:r>
              <a:rPr lang="ar-SA" sz="3200" dirty="0" smtClean="0"/>
              <a:t>.</a:t>
            </a:r>
            <a:endParaRPr lang="en-US" sz="3200" dirty="0"/>
          </a:p>
        </p:txBody>
      </p:sp>
      <p:sp>
        <p:nvSpPr>
          <p:cNvPr id="7" name="مربع نص 6"/>
          <p:cNvSpPr txBox="1"/>
          <p:nvPr/>
        </p:nvSpPr>
        <p:spPr>
          <a:xfrm>
            <a:off x="4716016" y="4293096"/>
            <a:ext cx="3888432" cy="1815882"/>
          </a:xfrm>
          <a:prstGeom prst="rect">
            <a:avLst/>
          </a:prstGeom>
          <a:noFill/>
        </p:spPr>
        <p:txBody>
          <a:bodyPr wrap="square" rtlCol="0">
            <a:spAutoFit/>
          </a:bodyPr>
          <a:lstStyle/>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r>
              <a:rPr lang="ar-SA" sz="2800" dirty="0" smtClean="0"/>
              <a:t>.</a:t>
            </a:r>
            <a:endParaRPr lang="en-US" sz="2800" dirty="0"/>
          </a:p>
        </p:txBody>
      </p:sp>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4746908"/>
            <a:ext cx="3744415" cy="1639069"/>
          </a:xfrm>
          <a:prstGeom prst="rect">
            <a:avLst/>
          </a:prstGeom>
        </p:spPr>
      </p:pic>
    </p:spTree>
    <p:extLst>
      <p:ext uri="{BB962C8B-B14F-4D97-AF65-F5344CB8AC3E}">
        <p14:creationId xmlns:p14="http://schemas.microsoft.com/office/powerpoint/2010/main" val="3098528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lnSpcReduction="10000"/>
          </a:bodyPr>
          <a:lstStyle/>
          <a:p>
            <a:pPr lvl="0">
              <a:lnSpc>
                <a:spcPct val="150000"/>
              </a:lnSpc>
            </a:pPr>
            <a:r>
              <a:rPr lang="ar-SA" dirty="0" smtClean="0"/>
              <a:t>هي شبكات تستخدم خاصية </a:t>
            </a:r>
            <a:r>
              <a:rPr lang="ar-SA" dirty="0" smtClean="0"/>
              <a:t>الموجات.</a:t>
            </a:r>
          </a:p>
          <a:p>
            <a:pPr lvl="0">
              <a:lnSpc>
                <a:spcPct val="150000"/>
              </a:lnSpc>
            </a:pPr>
            <a:r>
              <a:rPr lang="ar-SA" dirty="0" smtClean="0"/>
              <a:t> </a:t>
            </a:r>
            <a:r>
              <a:rPr lang="ar-SA" dirty="0" smtClean="0"/>
              <a:t>أي أن نقل المعلومات تنتقل بواسطة الهواء باستخدام الموجات الكهرومغناطيسية وليس باستخدام الكابلات كما في الشبكة العادية </a:t>
            </a:r>
            <a:r>
              <a:rPr lang="ar-SA" dirty="0" smtClean="0"/>
              <a:t>.</a:t>
            </a:r>
          </a:p>
          <a:p>
            <a:pPr lvl="0">
              <a:lnSpc>
                <a:spcPct val="150000"/>
              </a:lnSpc>
            </a:pPr>
            <a:r>
              <a:rPr lang="ar-SA" dirty="0" smtClean="0"/>
              <a:t>وتتكون </a:t>
            </a:r>
            <a:r>
              <a:rPr lang="ar-SA" dirty="0" smtClean="0"/>
              <a:t>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val="9293777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lnSpc>
                <a:spcPct val="150000"/>
              </a:lnSpc>
            </a:pPr>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lnSpc>
                <a:spcPct val="150000"/>
              </a:lnSpc>
            </a:pPr>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lnSpc>
                <a:spcPct val="150000"/>
              </a:lnSpc>
            </a:pPr>
            <a:r>
              <a:rPr lang="ar-SA" dirty="0">
                <a:solidFill>
                  <a:schemeClr val="accent2"/>
                </a:solidFill>
              </a:rPr>
              <a:t>قطع أو ثني الأسلاك </a:t>
            </a:r>
            <a:r>
              <a:rPr lang="ar-SA" sz="3200" dirty="0"/>
              <a:t>( الكابلات) يؤدي إلى تعطيل الشبكة.</a:t>
            </a:r>
            <a:endParaRPr lang="en-US" sz="3200" dirty="0"/>
          </a:p>
          <a:p>
            <a:pPr>
              <a:lnSpc>
                <a:spcPct val="150000"/>
              </a:lnSpc>
            </a:pPr>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a:t>
            </a:r>
          </a:p>
          <a:p>
            <a:pPr lvl="0"/>
            <a:r>
              <a:rPr lang="ar-SA" sz="3000" dirty="0" smtClean="0">
                <a:cs typeface="+mj-cs"/>
              </a:rPr>
              <a:t> </a:t>
            </a:r>
            <a:r>
              <a:rPr lang="ar-SA" sz="3000" dirty="0" smtClean="0">
                <a:cs typeface="+mj-cs"/>
              </a:rPr>
              <a:t>بدأت </a:t>
            </a:r>
            <a:r>
              <a:rPr lang="ar-SA" sz="3000" dirty="0">
                <a:cs typeface="+mj-cs"/>
              </a:rPr>
              <a:t>فكرة الانترنت كفكرة حكومية عسكرية في </a:t>
            </a:r>
            <a:r>
              <a:rPr lang="ar-SA" sz="3000" dirty="0" smtClean="0">
                <a:cs typeface="+mj-cs"/>
              </a:rPr>
              <a:t>وزارة الدفاع الأمريكية  </a:t>
            </a:r>
            <a:endParaRPr lang="ar-SA" sz="3000" dirty="0" smtClean="0">
              <a:cs typeface="+mj-cs"/>
            </a:endParaRPr>
          </a:p>
          <a:p>
            <a:pPr lvl="0"/>
            <a:r>
              <a:rPr lang="ar-SA" sz="3000" dirty="0" smtClean="0">
                <a:cs typeface="+mj-cs"/>
              </a:rPr>
              <a:t>ثم </a:t>
            </a:r>
            <a:r>
              <a:rPr lang="ar-SA" sz="3000" dirty="0">
                <a:cs typeface="+mj-cs"/>
              </a:rPr>
              <a:t>امتدت لتشمل القطاع الأكاديمي و التعليمي </a:t>
            </a:r>
            <a:endParaRPr lang="ar-SA" sz="3000" dirty="0" smtClean="0">
              <a:cs typeface="+mj-cs"/>
            </a:endParaRPr>
          </a:p>
          <a:p>
            <a:pPr lvl="0"/>
            <a:r>
              <a:rPr lang="ar-SA" sz="3000" dirty="0" smtClean="0">
                <a:cs typeface="+mj-cs"/>
              </a:rPr>
              <a:t>ثم </a:t>
            </a:r>
            <a:r>
              <a:rPr lang="ar-SA" sz="3000" dirty="0" smtClean="0">
                <a:cs typeface="+mj-cs"/>
              </a:rPr>
              <a:t>بعد </a:t>
            </a:r>
            <a:r>
              <a:rPr lang="ar-SA" sz="3000" dirty="0">
                <a:cs typeface="+mj-cs"/>
              </a:rPr>
              <a:t>ذلك إلى القطاع التجاري و أخير أصبحت في متناول </a:t>
            </a:r>
            <a:r>
              <a:rPr lang="ar-SA" sz="3000" dirty="0" smtClean="0">
                <a:cs typeface="+mj-cs"/>
              </a:rPr>
              <a:t>الأفراد.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noFill/>
          <a:ln w="9525">
            <a:noFill/>
            <a:miter lim="800000"/>
            <a:headEnd/>
            <a:tailEnd/>
          </a:ln>
        </p:spPr>
        <p:txBody>
          <a:bodyPr vert="horz" lIns="91440" tIns="45720" rIns="91440" bIns="45720" rtlCol="1" anchor="ctr">
            <a:noAutofit/>
          </a:bodyPr>
          <a:lstStyle/>
          <a:p>
            <a:pP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تقدم هذه الشبكة العديد من الخدمات </a:t>
            </a:r>
            <a:endParaRPr lang="en-US"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عنصر نائب للمحتوى 2"/>
          <p:cNvSpPr>
            <a:spLocks noGrp="1"/>
          </p:cNvSpPr>
          <p:nvPr>
            <p:ph idx="1"/>
          </p:nvPr>
        </p:nvSpPr>
        <p:spPr/>
        <p:txBody>
          <a:bodyPr/>
          <a:lstStyle/>
          <a:p>
            <a:pPr>
              <a:buFont typeface="Wingdings" pitchFamily="2" charset="2"/>
              <a:buChar char="§"/>
            </a:pPr>
            <a:r>
              <a:rPr lang="ar-SA" sz="3400" dirty="0" smtClean="0"/>
              <a:t>البريد </a:t>
            </a:r>
            <a:r>
              <a:rPr lang="ar-SA" sz="3400" dirty="0"/>
              <a:t>الالكتروني .</a:t>
            </a:r>
          </a:p>
          <a:p>
            <a:pPr>
              <a:buFont typeface="Wingdings" pitchFamily="2" charset="2"/>
              <a:buChar char="§"/>
            </a:pPr>
            <a:r>
              <a:rPr lang="ar-SA" sz="3400" dirty="0"/>
              <a:t>التجارة الالكترونية .</a:t>
            </a:r>
          </a:p>
          <a:p>
            <a:pPr>
              <a:buFont typeface="Wingdings" pitchFamily="2" charset="2"/>
              <a:buChar char="§"/>
            </a:pPr>
            <a:r>
              <a:rPr lang="ar-SA" sz="3400" dirty="0"/>
              <a:t>الأخبار .</a:t>
            </a:r>
          </a:p>
          <a:p>
            <a:pPr>
              <a:buFont typeface="Wingdings" pitchFamily="2" charset="2"/>
              <a:buChar char="§"/>
            </a:pPr>
            <a:r>
              <a:rPr lang="ar-SA" sz="3400" dirty="0"/>
              <a:t>برامج التواصل الاجتماعي .</a:t>
            </a:r>
          </a:p>
          <a:p>
            <a:pPr>
              <a:buFont typeface="Wingdings" pitchFamily="2" charset="2"/>
              <a:buChar char="§"/>
            </a:pPr>
            <a:r>
              <a:rPr lang="ar-SA" sz="3400" dirty="0"/>
              <a:t>التعليم . </a:t>
            </a:r>
          </a:p>
          <a:p>
            <a:pPr>
              <a:buFont typeface="Wingdings" pitchFamily="2" charset="2"/>
              <a:buChar char="§"/>
            </a:pPr>
            <a:r>
              <a:rPr lang="ar-SA" dirty="0" smtClean="0"/>
              <a:t>والعديد من الخدمات غيرها </a:t>
            </a:r>
            <a:endParaRPr lang="en-US" dirty="0"/>
          </a:p>
        </p:txBody>
      </p:sp>
    </p:spTree>
    <p:extLst>
      <p:ext uri="{BB962C8B-B14F-4D97-AF65-F5344CB8AC3E}">
        <p14:creationId xmlns:p14="http://schemas.microsoft.com/office/powerpoint/2010/main" val="24146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
        <p:nvSpPr>
          <p:cNvPr id="4" name="عنصر نائب للمحتوى 3"/>
          <p:cNvSpPr>
            <a:spLocks noGrp="1"/>
          </p:cNvSpPr>
          <p:nvPr>
            <p:ph sz="half" idx="2"/>
          </p:nvPr>
        </p:nvSpPr>
        <p:spPr/>
        <p:txBody>
          <a:bodyPr/>
          <a:lstStyle/>
          <a:p>
            <a:r>
              <a:rPr lang="ar-SA" dirty="0"/>
              <a:t>هو عبارة عن برنامج </a:t>
            </a:r>
            <a:r>
              <a:rPr lang="ar-SA" dirty="0" smtClean="0"/>
              <a:t>.</a:t>
            </a:r>
          </a:p>
          <a:p>
            <a:r>
              <a:rPr lang="ar-SA" dirty="0" smtClean="0"/>
              <a:t>تم </a:t>
            </a:r>
            <a:r>
              <a:rPr lang="ar-SA" dirty="0"/>
              <a:t>تصميمه بهدف إلحاق الضرر بنظام الحاسب </a:t>
            </a:r>
            <a:r>
              <a:rPr lang="ar-SA" dirty="0" smtClean="0"/>
              <a:t>.</a:t>
            </a:r>
          </a:p>
          <a:p>
            <a:r>
              <a:rPr lang="ar-SA" dirty="0" smtClean="0"/>
              <a:t>ليتحقق </a:t>
            </a:r>
            <a:r>
              <a:rPr lang="ar-SA" dirty="0"/>
              <a:t>ذلك يلزم أن تكون لهذا البرنامج القدرة على ربط نفسه بالبرامج الأخرى </a:t>
            </a:r>
            <a:r>
              <a:rPr lang="ar-SA" dirty="0" smtClean="0"/>
              <a:t>أو/ و </a:t>
            </a:r>
            <a:r>
              <a:rPr lang="ar-SA" dirty="0"/>
              <a:t>كذلك القدرة على إعادة تكرار نفسه بحيث يتوالد ويتكاثر مما يتيح له فرصة الانتشار .</a:t>
            </a:r>
            <a:endParaRPr lang="en-US" dirty="0"/>
          </a:p>
          <a:p>
            <a:pPr marL="0" indent="0">
              <a:buNone/>
            </a:pPr>
            <a:endParaRPr lang="en-US" dirty="0"/>
          </a:p>
        </p:txBody>
      </p:sp>
      <p:pic>
        <p:nvPicPr>
          <p:cNvPr id="7" name="Picture 4" descr="http://lh6.ggpht.com/_7j9_wImuykI/Sp8yoi38E8I/AAAAAAAACBc/trpyii35lmI/s800/computer-virus-picture.jpg"/>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l="7847" t="7303" r="8125" b="8290"/>
          <a:stretch/>
        </p:blipFill>
        <p:spPr bwMode="auto">
          <a:xfrm>
            <a:off x="807735" y="2476321"/>
            <a:ext cx="3337529" cy="2773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pic>
        <p:nvPicPr>
          <p:cNvPr id="5" name="عنصر نائب للمحتوى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30151" y="1700808"/>
            <a:ext cx="3609801" cy="4248472"/>
          </a:xfrm>
        </p:spPr>
      </p:pic>
      <p:sp>
        <p:nvSpPr>
          <p:cNvPr id="4" name="عنصر نائب للمحتوى 3"/>
          <p:cNvSpPr>
            <a:spLocks noGrp="1"/>
          </p:cNvSpPr>
          <p:nvPr>
            <p:ph sz="half" idx="2"/>
          </p:nvPr>
        </p:nvSpPr>
        <p:spPr/>
        <p:txBody>
          <a:bodyPr/>
          <a:lstStyle/>
          <a:p>
            <a:r>
              <a:rPr lang="ar-SA" dirty="0">
                <a:solidFill>
                  <a:schemeClr val="accent2">
                    <a:lumMod val="75000"/>
                  </a:schemeClr>
                </a:solidFill>
              </a:rPr>
              <a:t>فيروسات </a:t>
            </a:r>
            <a:r>
              <a:rPr lang="ar-SA" dirty="0" smtClean="0">
                <a:solidFill>
                  <a:schemeClr val="accent2">
                    <a:lumMod val="75000"/>
                  </a:schemeClr>
                </a:solidFill>
              </a:rPr>
              <a:t>الكمبيوتر</a:t>
            </a:r>
          </a:p>
          <a:p>
            <a:pPr lvl="1">
              <a:buFont typeface="Wingdings" pitchFamily="2" charset="2"/>
              <a:buChar char="Ø"/>
            </a:pPr>
            <a:r>
              <a:rPr lang="ar-SA" dirty="0"/>
              <a:t>هي برامج كمبيوتر مصممة للعمل على جهاز الكمبيوتر لديك دون إذن منك</a:t>
            </a:r>
          </a:p>
          <a:p>
            <a:pPr lvl="1">
              <a:buFont typeface="Wingdings" pitchFamily="2" charset="2"/>
              <a:buChar char="Ø"/>
            </a:pPr>
            <a:r>
              <a:rPr lang="ar-SA" dirty="0"/>
              <a:t> والتداخل مع عمليات وسجلات الكمبيوتر </a:t>
            </a:r>
          </a:p>
          <a:p>
            <a:pPr lvl="1">
              <a:buFont typeface="Wingdings" pitchFamily="2" charset="2"/>
              <a:buChar char="Ø"/>
            </a:pPr>
            <a:r>
              <a:rPr lang="ar-SA" dirty="0"/>
              <a:t>وتخريب أو حذف المعلومات</a:t>
            </a:r>
          </a:p>
          <a:p>
            <a:pPr lvl="1">
              <a:buFont typeface="Wingdings" pitchFamily="2" charset="2"/>
              <a:buChar char="Ø"/>
            </a:pPr>
            <a:r>
              <a:rPr lang="ar-SA" dirty="0"/>
              <a:t> أو حتى استغلال موارد النظام لديك لأغراض تخريبية أخرى.</a:t>
            </a:r>
            <a:endParaRPr lang="en-US"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pic>
        <p:nvPicPr>
          <p:cNvPr id="6" name="عنصر نائب للمحتوى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72817"/>
            <a:ext cx="4038600" cy="3642354"/>
          </a:xfrm>
        </p:spPr>
      </p:pic>
      <p:sp>
        <p:nvSpPr>
          <p:cNvPr id="5" name="عنصر نائب للمحتوى 4"/>
          <p:cNvSpPr>
            <a:spLocks noGrp="1"/>
          </p:cNvSpPr>
          <p:nvPr>
            <p:ph sz="half" idx="2"/>
          </p:nvPr>
        </p:nvSpPr>
        <p:spPr/>
        <p:txBody>
          <a:bodyPr/>
          <a:lstStyle/>
          <a:p>
            <a:r>
              <a:rPr lang="ar-SA" dirty="0">
                <a:solidFill>
                  <a:schemeClr val="accent2">
                    <a:lumMod val="75000"/>
                  </a:schemeClr>
                </a:solidFill>
              </a:rPr>
              <a:t>برامج الإعلانات </a:t>
            </a:r>
            <a:r>
              <a:rPr lang="en-US" dirty="0" smtClean="0">
                <a:solidFill>
                  <a:schemeClr val="accent2">
                    <a:lumMod val="75000"/>
                  </a:schemeClr>
                </a:solidFill>
              </a:rPr>
              <a:t>Adware </a:t>
            </a:r>
            <a:r>
              <a:rPr lang="ar-SA" dirty="0" smtClean="0">
                <a:solidFill>
                  <a:schemeClr val="accent2">
                    <a:lumMod val="75000"/>
                  </a:schemeClr>
                </a:solidFill>
              </a:rPr>
              <a:t> </a:t>
            </a:r>
            <a:endParaRPr lang="en-US" dirty="0" smtClean="0">
              <a:solidFill>
                <a:schemeClr val="accent2">
                  <a:lumMod val="75000"/>
                </a:schemeClr>
              </a:solidFill>
            </a:endParaRPr>
          </a:p>
          <a:p>
            <a:r>
              <a:rPr lang="ar-SA" dirty="0"/>
              <a:t>مصممة للدعاية والإعلان </a:t>
            </a:r>
            <a:r>
              <a:rPr lang="ar-SA" dirty="0" smtClean="0"/>
              <a:t>.</a:t>
            </a:r>
          </a:p>
          <a:p>
            <a:r>
              <a:rPr lang="ar-SA" dirty="0" smtClean="0"/>
              <a:t>وتغيير </a:t>
            </a:r>
            <a:r>
              <a:rPr lang="ar-SA" dirty="0"/>
              <a:t>الإعدادات العامة في أجهزة الكمبيوتر التي تتغلغل فيها. </a:t>
            </a:r>
          </a:p>
          <a:p>
            <a:pPr marL="0" indent="0">
              <a:buNone/>
            </a:pPr>
            <a:endParaRPr lang="en-US" dirty="0"/>
          </a:p>
        </p:txBody>
      </p:sp>
    </p:spTree>
    <p:extLst>
      <p:ext uri="{BB962C8B-B14F-4D97-AF65-F5344CB8AC3E}">
        <p14:creationId xmlns:p14="http://schemas.microsoft.com/office/powerpoint/2010/main" val="2388738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a:solidFill>
                  <a:srgbClr val="C0504D"/>
                </a:solidFill>
                <a:effectLst>
                  <a:outerShdw blurRad="38100" dist="38100" dir="2700000" algn="tl">
                    <a:srgbClr val="C0C0C0"/>
                  </a:outerShdw>
                </a:effectLst>
                <a:latin typeface="Lucida Sans Unicode" pitchFamily="34" charset="0"/>
                <a:cs typeface="Arial"/>
              </a:rPr>
              <a:t>ما هي فيروسات الكمبيوتر وبرامج التجسس والإعلانات</a:t>
            </a:r>
            <a:r>
              <a:rPr lang="ar-SA" sz="3600" dirty="0">
                <a:solidFill>
                  <a:srgbClr val="C0504D">
                    <a:lumMod val="75000"/>
                  </a:srgbClr>
                </a:solidFill>
              </a:rPr>
              <a:t>؟</a:t>
            </a:r>
            <a:endParaRPr lang="en-US" dirty="0"/>
          </a:p>
        </p:txBody>
      </p:sp>
      <p:pic>
        <p:nvPicPr>
          <p:cNvPr id="5" name="عنصر نائب للمحتوى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47750" y="1844824"/>
            <a:ext cx="2857500" cy="4104456"/>
          </a:xfrm>
        </p:spPr>
      </p:pic>
      <p:sp>
        <p:nvSpPr>
          <p:cNvPr id="4" name="عنصر نائب للمحتوى 3"/>
          <p:cNvSpPr>
            <a:spLocks noGrp="1"/>
          </p:cNvSpPr>
          <p:nvPr>
            <p:ph sz="half" idx="2"/>
          </p:nvPr>
        </p:nvSpPr>
        <p:spPr/>
        <p:txBody>
          <a:bodyPr/>
          <a:lstStyle/>
          <a:p>
            <a:r>
              <a:rPr lang="ar-SA" dirty="0">
                <a:solidFill>
                  <a:schemeClr val="accent2">
                    <a:lumMod val="75000"/>
                  </a:schemeClr>
                </a:solidFill>
              </a:rPr>
              <a:t>برامج التجسس  </a:t>
            </a:r>
            <a:r>
              <a:rPr lang="en-US" dirty="0">
                <a:solidFill>
                  <a:schemeClr val="accent2">
                    <a:lumMod val="75000"/>
                  </a:schemeClr>
                </a:solidFill>
              </a:rPr>
              <a:t> : spyware </a:t>
            </a:r>
            <a:r>
              <a:rPr lang="ar-SA" dirty="0">
                <a:solidFill>
                  <a:schemeClr val="accent2">
                    <a:lumMod val="75000"/>
                  </a:schemeClr>
                </a:solidFill>
              </a:rPr>
              <a:t> </a:t>
            </a:r>
            <a:endParaRPr lang="en-US" dirty="0" smtClean="0">
              <a:solidFill>
                <a:schemeClr val="accent2">
                  <a:lumMod val="75000"/>
                </a:schemeClr>
              </a:solidFill>
            </a:endParaRPr>
          </a:p>
          <a:p>
            <a:pPr lvl="1">
              <a:buFont typeface="Wingdings" pitchFamily="2" charset="2"/>
              <a:buChar char="Ø"/>
            </a:pPr>
            <a:r>
              <a:rPr lang="ar-SA" dirty="0" smtClean="0"/>
              <a:t>مصممة </a:t>
            </a:r>
            <a:r>
              <a:rPr lang="ar-SA" dirty="0"/>
              <a:t>لجمع المعلومات الشخصية من المواقع الإلكترونية التي </a:t>
            </a:r>
            <a:r>
              <a:rPr lang="ar-SA" dirty="0" smtClean="0"/>
              <a:t>تزورها.</a:t>
            </a:r>
          </a:p>
          <a:p>
            <a:pPr lvl="1">
              <a:buFont typeface="Wingdings" pitchFamily="2" charset="2"/>
              <a:buChar char="Ø"/>
            </a:pPr>
            <a:r>
              <a:rPr lang="ar-SA" dirty="0"/>
              <a:t> بل أنها تستطيع الحصول على رقم بطاقة الائتمان الخاصة بك من كمبيوترك دون علمك.</a:t>
            </a:r>
          </a:p>
          <a:p>
            <a:endParaRPr lang="en-US" dirty="0"/>
          </a:p>
        </p:txBody>
      </p:sp>
    </p:spTree>
    <p:extLst>
      <p:ext uri="{BB962C8B-B14F-4D97-AF65-F5344CB8AC3E}">
        <p14:creationId xmlns:p14="http://schemas.microsoft.com/office/powerpoint/2010/main" val="27015161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412776"/>
            <a:ext cx="8507288" cy="5256584"/>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err="1" smtClean="0">
                <a:solidFill>
                  <a:schemeClr val="accent2">
                    <a:lumMod val="75000"/>
                  </a:schemeClr>
                </a:solidFill>
              </a:rPr>
              <a:t>طراودة</a:t>
            </a:r>
            <a:r>
              <a:rPr lang="ar-SA" sz="2800" b="1" dirty="0" smtClean="0">
                <a:solidFill>
                  <a:schemeClr val="accent2">
                    <a:lumMod val="75000"/>
                  </a:schemeClr>
                </a:solidFill>
              </a:rPr>
              <a:t>   </a:t>
            </a:r>
            <a:r>
              <a:rPr lang="en-US" sz="2800" b="1" dirty="0" smtClean="0">
                <a:solidFill>
                  <a:schemeClr val="accent2">
                    <a:lumMod val="75000"/>
                  </a:schemeClr>
                </a:solidFill>
              </a:rPr>
              <a:t>Trojan</a:t>
            </a:r>
            <a:r>
              <a:rPr lang="ar-SA" sz="2800" dirty="0" smtClean="0">
                <a:solidFill>
                  <a:schemeClr val="accent2">
                    <a:lumMod val="75000"/>
                  </a:schemeClr>
                </a:solidFill>
              </a:rPr>
              <a:t>:</a:t>
            </a:r>
            <a:endParaRPr lang="ar-SA" sz="2800" dirty="0">
              <a:solidFill>
                <a:schemeClr val="accent2">
                  <a:lumMod val="75000"/>
                </a:schemeClr>
              </a:solidFill>
            </a:endParaRP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0000" lnSpcReduction="20000"/>
          </a:bodyPr>
          <a:lstStyle/>
          <a:p>
            <a:pPr marL="0" indent="0">
              <a:lnSpc>
                <a:spcPct val="170000"/>
              </a:lnSpc>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a:t>
            </a:r>
            <a:r>
              <a:rPr lang="ar-SA" sz="3400" dirty="0" smtClean="0">
                <a:cs typeface="+mj-cs"/>
              </a:rPr>
              <a:t>لكن قد تظهر لك مجموعة من </a:t>
            </a:r>
            <a:endParaRPr lang="ar-SA" sz="3400" dirty="0" smtClean="0">
              <a:cs typeface="+mj-cs"/>
            </a:endParaRPr>
          </a:p>
          <a:p>
            <a:pPr marL="0" indent="0">
              <a:lnSpc>
                <a:spcPct val="170000"/>
              </a:lnSpc>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solidFill>
                  <a:srgbClr val="FF0000"/>
                </a:solidFill>
                <a:cs typeface="+mj-cs"/>
              </a:rPr>
              <a:t>بطء</a:t>
            </a:r>
            <a:r>
              <a:rPr lang="ar-SA" sz="3400" dirty="0" smtClean="0">
                <a:cs typeface="+mj-cs"/>
              </a:rPr>
              <a:t> </a:t>
            </a:r>
            <a:r>
              <a:rPr lang="ar-SA" sz="3400" dirty="0">
                <a:cs typeface="+mj-cs"/>
              </a:rPr>
              <a:t>جهازك بصورة أكثر نسبياً من العادة </a:t>
            </a:r>
            <a:r>
              <a:rPr lang="ar-SA" sz="3400" dirty="0" smtClean="0">
                <a:cs typeface="+mj-cs"/>
              </a:rPr>
              <a:t>.</a:t>
            </a:r>
          </a:p>
          <a:p>
            <a:r>
              <a:rPr lang="ar-SA" sz="3400" dirty="0" smtClean="0">
                <a:solidFill>
                  <a:srgbClr val="FF0000"/>
                </a:solidFill>
                <a:cs typeface="+mj-cs"/>
              </a:rPr>
              <a:t>التوقف </a:t>
            </a:r>
            <a:r>
              <a:rPr lang="ar-SA" sz="3400" dirty="0">
                <a:solidFill>
                  <a:srgbClr val="FF0000"/>
                </a:solidFill>
                <a:cs typeface="+mj-cs"/>
              </a:rPr>
              <a:t>عن الاستجابة </a:t>
            </a:r>
            <a:r>
              <a:rPr lang="ar-SA" sz="3400" dirty="0">
                <a:cs typeface="+mj-cs"/>
              </a:rPr>
              <a:t>والقفل بين الحين والآخر </a:t>
            </a:r>
            <a:r>
              <a:rPr lang="ar-SA" sz="3400" dirty="0" smtClean="0">
                <a:cs typeface="+mj-cs"/>
              </a:rPr>
              <a:t>.</a:t>
            </a:r>
          </a:p>
          <a:p>
            <a:r>
              <a:rPr lang="ar-SA" sz="3400" dirty="0" smtClean="0">
                <a:cs typeface="+mj-cs"/>
              </a:rPr>
              <a:t>حدوث </a:t>
            </a:r>
            <a:r>
              <a:rPr lang="ar-SA" sz="3400" dirty="0">
                <a:cs typeface="+mj-cs"/>
              </a:rPr>
              <a:t>ا</a:t>
            </a:r>
            <a:r>
              <a:rPr lang="ar-SA" sz="3400" dirty="0">
                <a:solidFill>
                  <a:srgbClr val="FF0000"/>
                </a:solidFill>
                <a:cs typeface="+mj-cs"/>
              </a:rPr>
              <a:t>نهيار</a:t>
            </a:r>
            <a:r>
              <a:rPr lang="ar-SA" sz="3400" dirty="0">
                <a:cs typeface="+mj-cs"/>
              </a:rPr>
              <a:t> في النظام وإعادة التشغيل كل عدة دقائق وعدم التشغيل بشكل اعتيادي. </a:t>
            </a:r>
            <a:endParaRPr lang="ar-SA" sz="3400" dirty="0" smtClean="0">
              <a:cs typeface="+mj-cs"/>
            </a:endParaRPr>
          </a:p>
          <a:p>
            <a:r>
              <a:rPr lang="ar-SA" sz="3400" dirty="0" smtClean="0">
                <a:solidFill>
                  <a:srgbClr val="FF0000"/>
                </a:solidFill>
                <a:cs typeface="+mj-cs"/>
              </a:rPr>
              <a:t>تعطيل</a:t>
            </a:r>
            <a:r>
              <a:rPr lang="ar-SA" sz="3400" dirty="0" smtClean="0">
                <a:cs typeface="+mj-cs"/>
              </a:rPr>
              <a:t> </a:t>
            </a:r>
            <a:r>
              <a:rPr lang="ar-SA" sz="3400" dirty="0">
                <a:cs typeface="+mj-cs"/>
              </a:rPr>
              <a:t>عمل </a:t>
            </a:r>
            <a:r>
              <a:rPr lang="ar-SA" sz="3400" dirty="0" smtClean="0">
                <a:cs typeface="+mj-cs"/>
              </a:rPr>
              <a:t>البرامج </a:t>
            </a:r>
            <a:r>
              <a:rPr lang="ar-SA" sz="3400" dirty="0">
                <a:solidFill>
                  <a:srgbClr val="FF0000"/>
                </a:solidFill>
                <a:cs typeface="+mj-cs"/>
              </a:rPr>
              <a:t>وعدم</a:t>
            </a:r>
            <a:r>
              <a:rPr lang="ar-SA" sz="3400" dirty="0">
                <a:cs typeface="+mj-cs"/>
              </a:rPr>
              <a:t> إمكانية الطباعة بالشكل </a:t>
            </a:r>
            <a:r>
              <a:rPr lang="ar-SA" sz="3400" dirty="0" smtClean="0">
                <a:cs typeface="+mj-cs"/>
              </a:rPr>
              <a:t>الصحيح.</a:t>
            </a:r>
          </a:p>
          <a:p>
            <a:r>
              <a:rPr lang="ar-SA" sz="3400" dirty="0" smtClean="0">
                <a:solidFill>
                  <a:srgbClr val="FF0000"/>
                </a:solidFill>
                <a:cs typeface="+mj-cs"/>
              </a:rPr>
              <a:t>تعذر</a:t>
            </a:r>
            <a:r>
              <a:rPr lang="ar-SA" sz="3400" dirty="0" smtClean="0">
                <a:cs typeface="+mj-cs"/>
              </a:rPr>
              <a:t>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a:t>
            </a:r>
            <a:r>
              <a:rPr lang="ar-SA" sz="3400" dirty="0">
                <a:solidFill>
                  <a:srgbClr val="FF0000"/>
                </a:solidFill>
                <a:cs typeface="+mj-cs"/>
              </a:rPr>
              <a:t>نوافذ منبثقة </a:t>
            </a:r>
            <a:r>
              <a:rPr lang="ar-SA" sz="3400" dirty="0">
                <a:cs typeface="+mj-cs"/>
              </a:rPr>
              <a:t>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solidFill>
                  <a:srgbClr val="FF0000"/>
                </a:solidFill>
                <a:cs typeface="+mj-cs"/>
              </a:rPr>
              <a:t>صفحة </a:t>
            </a:r>
            <a:r>
              <a:rPr lang="ar-SA" sz="3400" dirty="0">
                <a:solidFill>
                  <a:srgbClr val="FF0000"/>
                </a:solidFill>
                <a:cs typeface="+mj-cs"/>
              </a:rPr>
              <a:t>البدء </a:t>
            </a:r>
            <a:r>
              <a:rPr lang="ar-SA" sz="3400" dirty="0">
                <a:cs typeface="+mj-cs"/>
              </a:rPr>
              <a:t>لمستعرض الإنترنت لديك قد تختلف عن الصفحة التي تستخدمها، وقد تلاحظ </a:t>
            </a:r>
            <a:r>
              <a:rPr lang="ar-SA" sz="3400" dirty="0">
                <a:solidFill>
                  <a:srgbClr val="FF0000"/>
                </a:solidFill>
                <a:cs typeface="+mj-cs"/>
              </a:rPr>
              <a:t>وجود شريط أدوات </a:t>
            </a:r>
            <a:r>
              <a:rPr lang="ar-SA" sz="3400" dirty="0">
                <a:cs typeface="+mj-cs"/>
              </a:rPr>
              <a:t>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700" b="1" dirty="0" smtClean="0">
                <a:solidFill>
                  <a:schemeClr val="accent2">
                    <a:lumMod val="75000"/>
                  </a:schemeClr>
                </a:solidFill>
              </a:rPr>
              <a:t>الحصول </a:t>
            </a:r>
            <a:r>
              <a:rPr lang="ar-SA" sz="2700" b="1" dirty="0">
                <a:solidFill>
                  <a:schemeClr val="accent2">
                    <a:lumMod val="75000"/>
                  </a:schemeClr>
                </a:solidFill>
              </a:rPr>
              <a:t>على جدار حماية ناري </a:t>
            </a:r>
            <a:r>
              <a:rPr lang="ar-SA" sz="2700" b="1" dirty="0" smtClean="0">
                <a:solidFill>
                  <a:schemeClr val="accent2">
                    <a:lumMod val="75000"/>
                  </a:schemeClr>
                </a:solidFill>
              </a:rPr>
              <a:t> </a:t>
            </a:r>
            <a:r>
              <a:rPr lang="en-US" sz="2700" b="1" dirty="0" smtClean="0">
                <a:solidFill>
                  <a:schemeClr val="accent2">
                    <a:lumMod val="75000"/>
                  </a:schemeClr>
                </a:solidFill>
              </a:rPr>
              <a:t>Firewall</a:t>
            </a:r>
            <a:r>
              <a:rPr lang="ar-SA" sz="2700" b="1" dirty="0" smtClean="0">
                <a:solidFill>
                  <a:schemeClr val="accent2">
                    <a:lumMod val="75000"/>
                  </a:schemeClr>
                </a:solidFill>
              </a:rPr>
              <a:t> :</a:t>
            </a:r>
            <a:endParaRPr lang="en-US" sz="2700" b="1" dirty="0">
              <a:solidFill>
                <a:schemeClr val="accent2">
                  <a:lumMod val="75000"/>
                </a:schemeClr>
              </a:solidFill>
            </a:endParaRPr>
          </a:p>
          <a:p>
            <a:r>
              <a:rPr lang="ar-SA" sz="2700" dirty="0" smtClean="0">
                <a:cs typeface="+mj-cs"/>
              </a:rPr>
              <a:t>جدار </a:t>
            </a:r>
            <a:r>
              <a:rPr lang="ar-SA" sz="27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a:t>
            </a:r>
            <a:r>
              <a:rPr lang="ar-SA" sz="2700" dirty="0" smtClean="0">
                <a:cs typeface="+mj-cs"/>
              </a:rPr>
              <a:t>الإنترنت.</a:t>
            </a:r>
          </a:p>
          <a:p>
            <a:r>
              <a:rPr lang="ar-SA" sz="2700" dirty="0" smtClean="0">
                <a:cs typeface="+mj-cs"/>
              </a:rPr>
              <a:t>ويعتبر </a:t>
            </a:r>
            <a:r>
              <a:rPr lang="ar-SA" sz="2700" dirty="0">
                <a:cs typeface="+mj-cs"/>
              </a:rPr>
              <a:t>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a:t>
            </a:r>
            <a:r>
              <a:rPr lang="ar-SA" sz="2700" dirty="0" smtClean="0">
                <a:cs typeface="+mj-cs"/>
              </a:rPr>
              <a:t>الأوقات.</a:t>
            </a:r>
          </a:p>
          <a:p>
            <a:r>
              <a:rPr lang="ar-SA" sz="2700" dirty="0" smtClean="0">
                <a:cs typeface="+mj-cs"/>
              </a:rPr>
              <a:t>يمكنك </a:t>
            </a:r>
            <a:r>
              <a:rPr lang="ar-SA" sz="2700" dirty="0">
                <a:cs typeface="+mj-cs"/>
              </a:rPr>
              <a:t>الحصول على جدار حماية ناري لجهازك من محلات الكمبيوتر أو من خلال الإنترنت. </a:t>
            </a:r>
            <a:endParaRPr lang="ar-SA" sz="2700" dirty="0" smtClean="0">
              <a:cs typeface="+mj-cs"/>
            </a:endParaRPr>
          </a:p>
          <a:p>
            <a:r>
              <a:rPr lang="ar-SA" sz="2700" dirty="0" smtClean="0">
                <a:cs typeface="+mj-cs"/>
              </a:rPr>
              <a:t>علما </a:t>
            </a:r>
            <a:r>
              <a:rPr lang="ar-SA" sz="2700" dirty="0">
                <a:cs typeface="+mj-cs"/>
              </a:rPr>
              <a:t>أن بعض أنظمة التشغيل مثل ويندوز </a:t>
            </a:r>
            <a:r>
              <a:rPr lang="en-US" sz="2700" dirty="0" smtClean="0">
                <a:cs typeface="+mj-cs"/>
              </a:rPr>
              <a:t> </a:t>
            </a:r>
            <a:r>
              <a:rPr lang="ar-SA" sz="2700" dirty="0">
                <a:cs typeface="+mj-cs"/>
              </a:rPr>
              <a:t>يوجد من ضمنها جدار حماية ناري</a:t>
            </a:r>
            <a:r>
              <a:rPr lang="ar-SA" sz="2700" dirty="0" smtClean="0">
                <a:cs typeface="+mj-cs"/>
              </a:rPr>
              <a:t>.</a:t>
            </a:r>
            <a:endParaRPr lang="ar-SA" sz="27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925144"/>
          </a:xfrm>
        </p:spPr>
        <p:txBody>
          <a:bodyPr>
            <a:noAutofit/>
          </a:bodyPr>
          <a:lstStyle/>
          <a:p>
            <a:pPr marL="0" lvl="0" indent="0" algn="just">
              <a:buNone/>
            </a:pPr>
            <a:r>
              <a:rPr lang="ar-SA" sz="2700" dirty="0" smtClean="0">
                <a:solidFill>
                  <a:schemeClr val="accent2">
                    <a:lumMod val="75000"/>
                  </a:schemeClr>
                </a:solidFill>
              </a:rPr>
              <a:t>2</a:t>
            </a:r>
            <a:r>
              <a:rPr lang="ar-SA" sz="2700" b="1" dirty="0">
                <a:solidFill>
                  <a:schemeClr val="accent2">
                    <a:lumMod val="75000"/>
                  </a:schemeClr>
                </a:solidFill>
              </a:rPr>
              <a:t>. تحميل البرامج المضادة </a:t>
            </a:r>
            <a:r>
              <a:rPr lang="ar-SA" sz="2700" b="1" dirty="0" smtClean="0">
                <a:solidFill>
                  <a:schemeClr val="accent2">
                    <a:lumMod val="75000"/>
                  </a:schemeClr>
                </a:solidFill>
              </a:rPr>
              <a:t>للفيروسات   </a:t>
            </a:r>
            <a:r>
              <a:rPr lang="en-US" sz="2700" b="1" dirty="0" smtClean="0">
                <a:solidFill>
                  <a:schemeClr val="accent2">
                    <a:lumMod val="75000"/>
                  </a:schemeClr>
                </a:solidFill>
              </a:rPr>
              <a:t>Antiviruses</a:t>
            </a:r>
            <a:r>
              <a:rPr lang="ar-SA" sz="2700" b="1" dirty="0" smtClean="0">
                <a:solidFill>
                  <a:schemeClr val="accent2">
                    <a:lumMod val="75000"/>
                  </a:schemeClr>
                </a:solidFill>
              </a:rPr>
              <a:t>: </a:t>
            </a:r>
            <a:endParaRPr lang="ar-SA" sz="2700" b="1" dirty="0">
              <a:solidFill>
                <a:schemeClr val="accent2">
                  <a:lumMod val="75000"/>
                </a:schemeClr>
              </a:solidFill>
            </a:endParaRPr>
          </a:p>
          <a:p>
            <a:pPr algn="just"/>
            <a:r>
              <a:rPr lang="ar-SA" sz="2700" dirty="0" smtClean="0">
                <a:cs typeface="+mj-cs"/>
              </a:rPr>
              <a:t>حيث </a:t>
            </a:r>
            <a:r>
              <a:rPr lang="ar-SA" sz="27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700" dirty="0" smtClean="0">
                <a:cs typeface="+mj-cs"/>
              </a:rPr>
              <a:t>. </a:t>
            </a:r>
            <a:endParaRPr lang="ar-SA" sz="2700" dirty="0" smtClean="0">
              <a:cs typeface="+mj-cs"/>
            </a:endParaRPr>
          </a:p>
          <a:p>
            <a:pPr algn="just"/>
            <a:r>
              <a:rPr lang="ar-SA" sz="2700" dirty="0" smtClean="0">
                <a:cs typeface="+mj-cs"/>
              </a:rPr>
              <a:t>وتكون </a:t>
            </a:r>
            <a:r>
              <a:rPr lang="ar-SA" sz="2700" dirty="0">
                <a:cs typeface="+mj-cs"/>
              </a:rPr>
              <a:t>عديمة الفائدة في مواجهة الفيروسات الجديدة إلا إذا تم تحديث البرنامج من موقع الشركة المنتجة أو المصنعة له على شبكة </a:t>
            </a:r>
            <a:r>
              <a:rPr lang="ar-SA" sz="2700" dirty="0" smtClean="0">
                <a:cs typeface="+mj-cs"/>
              </a:rPr>
              <a:t>الانترنت.</a:t>
            </a:r>
          </a:p>
          <a:p>
            <a:pPr algn="just"/>
            <a:r>
              <a:rPr lang="ar-SA" sz="2700" dirty="0" smtClean="0">
                <a:cs typeface="+mj-cs"/>
              </a:rPr>
              <a:t>لابد </a:t>
            </a:r>
            <a:r>
              <a:rPr lang="ar-SA" sz="2700" dirty="0" smtClean="0">
                <a:cs typeface="+mj-cs"/>
              </a:rPr>
              <a:t>أن يكون عاملاً </a:t>
            </a:r>
            <a:r>
              <a:rPr lang="ar-SA" sz="27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700" dirty="0" smtClean="0">
                <a:cs typeface="+mj-cs"/>
              </a:rPr>
              <a:t>بالكشف </a:t>
            </a:r>
            <a:r>
              <a:rPr lang="ar-SA" sz="27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7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700" b="1" dirty="0" smtClean="0">
                <a:solidFill>
                  <a:schemeClr val="accent2">
                    <a:lumMod val="75000"/>
                  </a:schemeClr>
                </a:solidFill>
              </a:rPr>
              <a:t>3.</a:t>
            </a:r>
            <a:r>
              <a:rPr lang="ar-SA" sz="2700" b="1" dirty="0">
                <a:solidFill>
                  <a:schemeClr val="accent2">
                    <a:lumMod val="75000"/>
                  </a:schemeClr>
                </a:solidFill>
              </a:rPr>
              <a:t>  لا تفتح رسائل البريد الإلكتروني المشكوك </a:t>
            </a:r>
            <a:r>
              <a:rPr lang="ar-SA" sz="2700" b="1" dirty="0" smtClean="0">
                <a:solidFill>
                  <a:schemeClr val="accent2">
                    <a:lumMod val="75000"/>
                  </a:schemeClr>
                </a:solidFill>
              </a:rPr>
              <a:t>فيها :</a:t>
            </a:r>
            <a:endParaRPr lang="ar-SA" sz="2700" b="1" dirty="0">
              <a:solidFill>
                <a:schemeClr val="accent2">
                  <a:lumMod val="75000"/>
                </a:schemeClr>
              </a:solidFill>
            </a:endParaRPr>
          </a:p>
          <a:p>
            <a:pPr marL="0" indent="0">
              <a:buNone/>
            </a:pPr>
            <a:r>
              <a:rPr lang="ar-SA" sz="2700" dirty="0" smtClean="0"/>
              <a:t> </a:t>
            </a:r>
            <a:r>
              <a:rPr lang="ar-SA" sz="2700" dirty="0"/>
              <a:t>لا تفتح أي مرفقات بريد إلكتروني لا تعرف مصدره أو غير متأكد من محتوياته حتى ولو كنت تستخدم برنامج مكافحة </a:t>
            </a:r>
            <a:r>
              <a:rPr lang="ar-SA" sz="2700" dirty="0" smtClean="0"/>
              <a:t>فيروسات وحتى أن كان بريد غريب من أحد اصدقائك. </a:t>
            </a:r>
          </a:p>
          <a:p>
            <a:pPr marL="0" indent="0">
              <a:buNone/>
            </a:pPr>
            <a:endParaRPr lang="ar-SA" sz="2700" dirty="0"/>
          </a:p>
          <a:p>
            <a:pPr marL="0" indent="0">
              <a:buNone/>
            </a:pPr>
            <a:r>
              <a:rPr lang="ar-SA" sz="2700" b="1" dirty="0" smtClean="0">
                <a:solidFill>
                  <a:schemeClr val="accent2">
                    <a:lumMod val="75000"/>
                  </a:schemeClr>
                </a:solidFill>
              </a:rPr>
              <a:t>4.</a:t>
            </a:r>
            <a:r>
              <a:rPr lang="ar-SA" sz="2700" b="1" dirty="0">
                <a:solidFill>
                  <a:schemeClr val="accent2">
                    <a:lumMod val="75000"/>
                  </a:schemeClr>
                </a:solidFill>
              </a:rPr>
              <a:t>   الحذر عند إقفال النوافذ </a:t>
            </a:r>
            <a:r>
              <a:rPr lang="ar-SA" sz="2700" b="1" dirty="0" smtClean="0">
                <a:solidFill>
                  <a:schemeClr val="accent2">
                    <a:lumMod val="75000"/>
                  </a:schemeClr>
                </a:solidFill>
              </a:rPr>
              <a:t>المنبثقة :</a:t>
            </a:r>
            <a:endParaRPr lang="ar-SA" sz="2700" b="1" dirty="0">
              <a:solidFill>
                <a:schemeClr val="accent2">
                  <a:lumMod val="75000"/>
                </a:schemeClr>
              </a:solidFill>
            </a:endParaRPr>
          </a:p>
          <a:p>
            <a:pPr marL="0" indent="0">
              <a:buNone/>
            </a:pPr>
            <a:r>
              <a:rPr lang="ar-SA" sz="2700" dirty="0" smtClean="0"/>
              <a:t>هي </a:t>
            </a:r>
            <a:r>
              <a:rPr lang="ar-SA" sz="2700" dirty="0"/>
              <a:t>النوافذ التي تقفز على شاشة الكمبيوتر لديك عند ذهابك إلى مواقع إلكترونية محددة</a:t>
            </a:r>
            <a:r>
              <a:rPr lang="ar-SA" sz="2700" dirty="0" smtClean="0"/>
              <a:t>. </a:t>
            </a:r>
            <a:r>
              <a:rPr lang="ar-SA" sz="2700" dirty="0"/>
              <a:t>وعليك إتباع وسيلة آمنة لإقفال هذه النوافذ آلا وهي الإقفال من مربع العنوان </a:t>
            </a:r>
            <a:r>
              <a:rPr lang="ar-SA" sz="2700" dirty="0" smtClean="0"/>
              <a:t>(</a:t>
            </a:r>
            <a:r>
              <a:rPr lang="en-US" sz="2700" dirty="0" smtClean="0"/>
              <a:t>(x</a:t>
            </a:r>
            <a:r>
              <a:rPr lang="ar-SA" sz="2700" dirty="0" smtClean="0"/>
              <a:t>الموجود </a:t>
            </a:r>
            <a:r>
              <a:rPr lang="ar-SA" sz="2700" dirty="0"/>
              <a:t>في أعلى النافذة.</a:t>
            </a:r>
            <a:br>
              <a:rPr lang="ar-SA" sz="2700" dirty="0"/>
            </a:br>
            <a:r>
              <a:rPr lang="ar-SA" sz="2700" dirty="0"/>
              <a:t/>
            </a:r>
            <a:br>
              <a:rPr lang="ar-SA" sz="2700" dirty="0"/>
            </a:br>
            <a:endParaRPr lang="ar-SA" sz="27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700" b="1" dirty="0" smtClean="0">
                <a:solidFill>
                  <a:schemeClr val="accent2">
                    <a:lumMod val="75000"/>
                  </a:schemeClr>
                </a:solidFill>
              </a:rPr>
              <a:t>5.</a:t>
            </a:r>
            <a:r>
              <a:rPr lang="ar-SA" sz="2700" b="1" dirty="0">
                <a:solidFill>
                  <a:schemeClr val="accent2">
                    <a:lumMod val="75000"/>
                  </a:schemeClr>
                </a:solidFill>
              </a:rPr>
              <a:t>  فكر ملياً قبل تنزيل ملفات من </a:t>
            </a:r>
            <a:r>
              <a:rPr lang="ar-SA" sz="2700" b="1" dirty="0" smtClean="0">
                <a:solidFill>
                  <a:schemeClr val="accent2">
                    <a:lumMod val="75000"/>
                  </a:schemeClr>
                </a:solidFill>
              </a:rPr>
              <a:t>الإنترنت :</a:t>
            </a:r>
          </a:p>
          <a:p>
            <a:r>
              <a:rPr lang="ar-SA" sz="2700" dirty="0" smtClean="0"/>
              <a:t>يمكن </a:t>
            </a:r>
            <a:r>
              <a:rPr lang="ar-SA" sz="2700" dirty="0"/>
              <a:t>كذلك أن </a:t>
            </a:r>
            <a:r>
              <a:rPr lang="ar-SA" sz="2700" dirty="0"/>
              <a:t>ي</a:t>
            </a:r>
            <a:r>
              <a:rPr lang="ar-SA" sz="2700" dirty="0" smtClean="0"/>
              <a:t>صاب</a:t>
            </a:r>
            <a:r>
              <a:rPr lang="ar-SA" sz="2700" dirty="0"/>
              <a:t> </a:t>
            </a:r>
            <a:r>
              <a:rPr lang="ar-SA" sz="2700" dirty="0" smtClean="0"/>
              <a:t>جهازك بفيروسات </a:t>
            </a:r>
            <a:r>
              <a:rPr lang="ar-SA" sz="2700" dirty="0"/>
              <a:t>وبرامج دعاية وبرامج تجسس من خلال تنزيل برامج وملفات أخرى من الإنترنت. </a:t>
            </a:r>
            <a:endParaRPr lang="ar-SA" sz="2700" dirty="0" smtClean="0"/>
          </a:p>
          <a:p>
            <a:r>
              <a:rPr lang="ar-SA" sz="2700" dirty="0" smtClean="0"/>
              <a:t>فإذا </a:t>
            </a:r>
            <a:r>
              <a:rPr lang="ar-SA" sz="2700" dirty="0"/>
              <a:t>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700" dirty="0"/>
            </a:br>
            <a:endParaRPr lang="ar-SA" sz="2700" b="1" dirty="0">
              <a:solidFill>
                <a:schemeClr val="accent2">
                  <a:lumMod val="75000"/>
                </a:schemeClr>
              </a:solidFill>
            </a:endParaRPr>
          </a:p>
          <a:p>
            <a:pPr marL="0" indent="0">
              <a:buNone/>
            </a:pPr>
            <a:r>
              <a:rPr lang="ar-SA" sz="2700" b="1" dirty="0" smtClean="0">
                <a:solidFill>
                  <a:schemeClr val="accent2">
                    <a:lumMod val="75000"/>
                  </a:schemeClr>
                </a:solidFill>
              </a:rPr>
              <a:t>6.  </a:t>
            </a:r>
            <a:r>
              <a:rPr lang="ar-SA" sz="2700" b="1" dirty="0">
                <a:solidFill>
                  <a:schemeClr val="accent2">
                    <a:lumMod val="75000"/>
                  </a:schemeClr>
                </a:solidFill>
              </a:rPr>
              <a:t>عمل نسخ احتياطية من ملفاتك :</a:t>
            </a:r>
          </a:p>
          <a:p>
            <a:pPr marL="0" indent="0">
              <a:buNone/>
            </a:pPr>
            <a:r>
              <a:rPr lang="ar-SA" sz="2700" dirty="0"/>
              <a:t>	</a:t>
            </a:r>
            <a:r>
              <a:rPr lang="ar-SA" sz="2700" smtClean="0"/>
              <a:t>لتفادي </a:t>
            </a:r>
            <a:r>
              <a:rPr lang="ar-SA" sz="2700" dirty="0"/>
              <a:t>فقد ملفات العمل لديك في حالة تعرض كمبيوترك للإصابة بالفيروسات، عليك التأكد من عمل نسخ احتياطية لملفاتك المهمة. </a:t>
            </a:r>
            <a:endParaRPr lang="en-US" sz="2700" dirty="0"/>
          </a:p>
          <a:p>
            <a:pPr marL="0" indent="0">
              <a:buNone/>
            </a:pPr>
            <a:endParaRPr lang="ar-SA" sz="27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idx="1"/>
          </p:nvPr>
        </p:nvSpPr>
        <p:spPr/>
        <p:txBody>
          <a:bodyPr/>
          <a:lstStyle/>
          <a:p>
            <a:pPr lvl="0" algn="ctr" rtl="1" eaLnBrk="0" hangingPunct="0">
              <a:spcBef>
                <a:spcPts val="0"/>
              </a:spcBef>
              <a:spcAft>
                <a:spcPts val="0"/>
              </a:spcAft>
              <a:buClrTx/>
            </a:pPr>
            <a:r>
              <a:rPr lang="ar-SA" sz="4100" b="1" spc="0" dirty="0">
                <a:solidFill>
                  <a:srgbClr val="CC8E60"/>
                </a:solidFill>
                <a:effectLst>
                  <a:outerShdw blurRad="38100" dist="38100" dir="2700000" algn="tl">
                    <a:srgbClr val="C0C0C0"/>
                  </a:outerShdw>
                </a:effectLst>
                <a:latin typeface="Lucida Sans Unicode" pitchFamily="34" charset="0"/>
              </a:rPr>
              <a:t>أنواع الشبكات حسب </a:t>
            </a:r>
            <a:r>
              <a:rPr lang="ar-SA" sz="4100" b="1" spc="0" dirty="0" smtClean="0">
                <a:solidFill>
                  <a:srgbClr val="CC8E60"/>
                </a:solidFill>
                <a:effectLst>
                  <a:outerShdw blurRad="38100" dist="38100" dir="2700000" algn="tl">
                    <a:srgbClr val="C0C0C0"/>
                  </a:outerShdw>
                </a:effectLst>
                <a:latin typeface="Lucida Sans Unicode" pitchFamily="34" charset="0"/>
              </a:rPr>
              <a:t>البعد </a:t>
            </a:r>
            <a:endParaRPr lang="ar-SA" sz="4100" b="1" spc="0" dirty="0">
              <a:solidFill>
                <a:srgbClr val="CC8E60"/>
              </a:solidFill>
              <a:effectLst>
                <a:outerShdw blurRad="38100" dist="38100" dir="2700000" algn="tl">
                  <a:srgbClr val="C0C0C0"/>
                </a:outerShdw>
              </a:effectLst>
              <a:latin typeface="Lucida Sans Unicode" pitchFamily="34" charset="0"/>
            </a:endParaRPr>
          </a:p>
          <a:p>
            <a:endParaRPr lang="en-US" dirty="0"/>
          </a:p>
        </p:txBody>
      </p:sp>
    </p:spTree>
    <p:extLst>
      <p:ext uri="{BB962C8B-B14F-4D97-AF65-F5344CB8AC3E}">
        <p14:creationId xmlns:p14="http://schemas.microsoft.com/office/powerpoint/2010/main" val="3119853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1- شبكات محلية </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LAN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4" name="عنصر نائب للمحتوى 3"/>
          <p:cNvSpPr>
            <a:spLocks noGrp="1"/>
          </p:cNvSpPr>
          <p:nvPr>
            <p:ph sz="half" idx="2"/>
          </p:nvPr>
        </p:nvSpPr>
        <p:spPr/>
        <p:txBody>
          <a:bodyPr>
            <a:normAutofit fontScale="85000" lnSpcReduction="10000"/>
          </a:bodyPr>
          <a:lstStyle/>
          <a:p>
            <a:pPr marL="0" lvl="0" indent="0">
              <a:lnSpc>
                <a:spcPct val="150000"/>
              </a:lnSpc>
              <a:buNone/>
            </a:pPr>
            <a:r>
              <a:rPr lang="ar-SA" sz="1600" b="1" dirty="0"/>
              <a:t>وهي اختصار </a:t>
            </a:r>
            <a:r>
              <a:rPr lang="en-US" b="1" dirty="0"/>
              <a:t>Local Area Network </a:t>
            </a:r>
            <a:endParaRPr lang="en-US" dirty="0"/>
          </a:p>
          <a:p>
            <a:pPr>
              <a:lnSpc>
                <a:spcPct val="150000"/>
              </a:lnSpc>
            </a:pPr>
            <a:r>
              <a:rPr lang="ar-SA" dirty="0"/>
              <a:t>أي شبكة منطقة محلية وهي عبارة عن مجموعة من أجهزة الحاسب </a:t>
            </a:r>
            <a:r>
              <a:rPr lang="ar-SA" dirty="0" smtClean="0"/>
              <a:t>.</a:t>
            </a:r>
          </a:p>
          <a:p>
            <a:pPr>
              <a:lnSpc>
                <a:spcPct val="150000"/>
              </a:lnSpc>
            </a:pPr>
            <a:r>
              <a:rPr lang="ar-SA" dirty="0" smtClean="0"/>
              <a:t>تكون مرتبطة </a:t>
            </a:r>
            <a:r>
              <a:rPr lang="ar-SA" dirty="0"/>
              <a:t>مع بعضها البعض بواسطة كابلات كوسيلة للاتصال بين </a:t>
            </a:r>
            <a:r>
              <a:rPr lang="ar-SA" dirty="0" smtClean="0"/>
              <a:t>الأجهزة.</a:t>
            </a:r>
          </a:p>
          <a:p>
            <a:pPr>
              <a:lnSpc>
                <a:spcPct val="150000"/>
              </a:lnSpc>
            </a:pPr>
            <a:r>
              <a:rPr lang="ar-SA" dirty="0" smtClean="0"/>
              <a:t>تتواجد في </a:t>
            </a:r>
            <a:r>
              <a:rPr lang="ar-SA" dirty="0"/>
              <a:t>منطقة واحدة أو مبنى </a:t>
            </a:r>
            <a:r>
              <a:rPr lang="ar-SA" dirty="0" smtClean="0"/>
              <a:t>واحد.</a:t>
            </a:r>
            <a:endParaRPr lang="en-US" dirty="0"/>
          </a:p>
        </p:txBody>
      </p:sp>
      <p:pic>
        <p:nvPicPr>
          <p:cNvPr id="7" name="Picture 2" descr="http://111000.net/networks/images/stories/nn14.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76275" y="2596356"/>
            <a:ext cx="3600450" cy="253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2- شبكات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موسعة</a:t>
            </a:r>
            <a:r>
              <a:rPr lang="en-US" sz="4100" b="1" dirty="0" smtClean="0">
                <a:solidFill>
                  <a:schemeClr val="accent2"/>
                </a:solidFill>
                <a:effectLst>
                  <a:outerShdw blurRad="38100" dist="38100" dir="2700000" algn="tl">
                    <a:srgbClr val="C0C0C0"/>
                  </a:outerShdw>
                </a:effectLst>
                <a:latin typeface="Lucida Sans Unicode" pitchFamily="34" charset="0"/>
                <a:ea typeface="+mn-ea"/>
                <a:cs typeface="+mn-cs"/>
              </a:rPr>
              <a:t>WAN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4" name="عنصر نائب للمحتوى 3"/>
          <p:cNvSpPr>
            <a:spLocks noGrp="1"/>
          </p:cNvSpPr>
          <p:nvPr>
            <p:ph sz="half" idx="2"/>
          </p:nvPr>
        </p:nvSpPr>
        <p:spPr/>
        <p:txBody>
          <a:bodyPr>
            <a:normAutofit/>
          </a:bodyPr>
          <a:lstStyle/>
          <a:p>
            <a:pPr>
              <a:lnSpc>
                <a:spcPct val="150000"/>
              </a:lnSpc>
            </a:pPr>
            <a:r>
              <a:rPr lang="ar-SA" sz="1600" b="1" dirty="0"/>
              <a:t>وهي اختصار </a:t>
            </a:r>
            <a:r>
              <a:rPr lang="en-US" sz="2400" b="1" dirty="0"/>
              <a:t>Wide Area Network</a:t>
            </a:r>
            <a:endParaRPr lang="en-US" dirty="0"/>
          </a:p>
          <a:p>
            <a:r>
              <a:rPr lang="ar-SA" dirty="0"/>
              <a:t>أي </a:t>
            </a:r>
            <a:r>
              <a:rPr lang="ar-SA" dirty="0" smtClean="0"/>
              <a:t>شبكة </a:t>
            </a:r>
            <a:r>
              <a:rPr lang="ar-SA" dirty="0"/>
              <a:t>منطقة </a:t>
            </a:r>
            <a:r>
              <a:rPr lang="ar-SA" dirty="0" smtClean="0"/>
              <a:t>موسعة</a:t>
            </a:r>
            <a:r>
              <a:rPr lang="ar-SA" dirty="0"/>
              <a:t>, في هذا النوع من الشبكات يتم ربط أجهزة الحاسب في مناطق مختلفة ( مباني متباعدة) </a:t>
            </a:r>
            <a:r>
              <a:rPr lang="ar-SA" dirty="0" smtClean="0"/>
              <a:t> </a:t>
            </a:r>
            <a:endParaRPr lang="ar-SA" dirty="0"/>
          </a:p>
          <a:p>
            <a:pPr marL="0" indent="0">
              <a:buNone/>
            </a:pPr>
            <a:r>
              <a:rPr lang="ar-SA" u="sng" dirty="0" smtClean="0"/>
              <a:t>ويتم ذلك </a:t>
            </a:r>
            <a:r>
              <a:rPr lang="ar-SA" u="sng" dirty="0"/>
              <a:t>باستخدام وسائط  مثل : </a:t>
            </a:r>
          </a:p>
          <a:p>
            <a:pPr>
              <a:buFont typeface="Wingdings" panose="05000000000000000000" pitchFamily="2" charset="2"/>
              <a:buChar char="§"/>
            </a:pPr>
            <a:r>
              <a:rPr lang="ar-SA" sz="2400" dirty="0"/>
              <a:t>الاتصال الهاتفي (</a:t>
            </a:r>
            <a:r>
              <a:rPr lang="en-US" sz="2400" dirty="0"/>
              <a:t>Telephone </a:t>
            </a:r>
            <a:r>
              <a:rPr lang="ar-SA" sz="2400" dirty="0"/>
              <a:t>) .</a:t>
            </a:r>
          </a:p>
          <a:p>
            <a:pPr>
              <a:buFont typeface="Wingdings" panose="05000000000000000000" pitchFamily="2" charset="2"/>
              <a:buChar char="§"/>
            </a:pPr>
            <a:r>
              <a:rPr lang="ar-SA" sz="2400" dirty="0"/>
              <a:t> القمر الصناعي (</a:t>
            </a:r>
            <a:r>
              <a:rPr lang="en-US" sz="2400" dirty="0"/>
              <a:t>Satellite</a:t>
            </a:r>
            <a:r>
              <a:rPr lang="ar-SA" sz="2400" dirty="0"/>
              <a:t>) </a:t>
            </a:r>
            <a:r>
              <a:rPr lang="ar-SA" dirty="0"/>
              <a:t>.</a:t>
            </a:r>
            <a:endParaRPr lang="en-US" dirty="0"/>
          </a:p>
          <a:p>
            <a:pPr marL="0" indent="0">
              <a:lnSpc>
                <a:spcPct val="150000"/>
              </a:lnSpc>
              <a:buNone/>
            </a:pPr>
            <a:endParaRPr lang="en-US" dirty="0"/>
          </a:p>
        </p:txBody>
      </p:sp>
      <p:pic>
        <p:nvPicPr>
          <p:cNvPr id="6" name="Picture 2" descr="http://www.techbusiness.me/images1/netwerk/wan.gif"/>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25856" y="1700808"/>
            <a:ext cx="3593719"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627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آلي (وحدة طرفية ) 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جميع 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نص 5"/>
          <p:cNvSpPr>
            <a:spLocks noGrp="1"/>
          </p:cNvSpPr>
          <p:nvPr>
            <p:ph type="body" idx="1"/>
          </p:nvPr>
        </p:nvSpPr>
        <p:spPr/>
        <p:txBody>
          <a:bodyPr/>
          <a:lstStyle/>
          <a:p>
            <a:pPr lvl="0" algn="ctr" rtl="1" eaLnBrk="0" hangingPunct="0">
              <a:spcBef>
                <a:spcPts val="0"/>
              </a:spcBef>
              <a:spcAft>
                <a:spcPts val="0"/>
              </a:spcAft>
              <a:buClrTx/>
            </a:pPr>
            <a:r>
              <a:rPr lang="ar-SA" sz="4100" b="1" spc="0" dirty="0">
                <a:solidFill>
                  <a:srgbClr val="CC8E60"/>
                </a:solidFill>
                <a:effectLst>
                  <a:outerShdw blurRad="38100" dist="38100" dir="2700000" algn="tl">
                    <a:srgbClr val="C0C0C0"/>
                  </a:outerShdw>
                </a:effectLst>
                <a:latin typeface="Lucida Sans Unicode" pitchFamily="34" charset="0"/>
              </a:rPr>
              <a:t>أنواع الشبكات حسب المكونات </a:t>
            </a:r>
          </a:p>
          <a:p>
            <a:endParaRPr lang="en-US" dirty="0"/>
          </a:p>
        </p:txBody>
      </p:sp>
    </p:spTree>
    <p:extLst>
      <p:ext uri="{BB962C8B-B14F-4D97-AF65-F5344CB8AC3E}">
        <p14:creationId xmlns:p14="http://schemas.microsoft.com/office/powerpoint/2010/main" val="2584961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أفق">
  <a:themeElements>
    <a:clrScheme name="أف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أف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ف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E62220-9EC5-4825-B8EC-2EBFCDEFC78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15EEFDCC-BE3C-465A-9749-3657A5436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Horizon</Template>
  <TotalTime>706</TotalTime>
  <Words>1146</Words>
  <Application>Microsoft Office PowerPoint</Application>
  <PresentationFormat>عرض على الشاشة (3:4)‏</PresentationFormat>
  <Paragraphs>173</Paragraphs>
  <Slides>32</Slides>
  <Notes>3</Notes>
  <HiddenSlides>0</HiddenSlides>
  <MMClips>0</MMClips>
  <ScaleCrop>false</ScaleCrop>
  <HeadingPairs>
    <vt:vector size="4" baseType="variant">
      <vt:variant>
        <vt:lpstr>نسق</vt:lpstr>
      </vt:variant>
      <vt:variant>
        <vt:i4>2</vt:i4>
      </vt:variant>
      <vt:variant>
        <vt:lpstr>عناوين الشرائح</vt:lpstr>
      </vt:variant>
      <vt:variant>
        <vt:i4>32</vt:i4>
      </vt:variant>
    </vt:vector>
  </HeadingPairs>
  <TitlesOfParts>
    <vt:vector size="34" baseType="lpstr">
      <vt:lpstr>Office Theme</vt:lpstr>
      <vt:lpstr>أفق</vt:lpstr>
      <vt:lpstr>عرض تقديمي في PowerPoint</vt:lpstr>
      <vt:lpstr>شبكات الحاسب الآلي</vt:lpstr>
      <vt:lpstr>أهم فوائد ومميزات الشبكات </vt:lpstr>
      <vt:lpstr>أهم فوائد ومميزات الشبكات </vt:lpstr>
      <vt:lpstr>عرض تقديمي في PowerPoint</vt:lpstr>
      <vt:lpstr>1- شبكات محلية LAN </vt:lpstr>
      <vt:lpstr>2- شبكات موسعةWAN </vt:lpstr>
      <vt:lpstr>محور التعامل مع الشبكة</vt:lpstr>
      <vt:lpstr>عرض تقديمي في PowerPoint</vt:lpstr>
      <vt:lpstr>1. شبكة النظير  Peer To Peer Network  :</vt:lpstr>
      <vt:lpstr>1. شبكة النظير  Peer To Peer Network  :</vt:lpstr>
      <vt:lpstr>2.شبكة الخادم و العميل   Server/Client Network </vt:lpstr>
      <vt:lpstr>2.شبكة الخادم و العميل   Server/Client Network </vt:lpstr>
      <vt:lpstr>المكونات المادية للشبكة ( Network Hardware) </vt:lpstr>
      <vt:lpstr>المكونات المادية للشبكة  ( Network Hardware) </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تقدم هذه الشبكة العديد من الخدمات </vt:lpstr>
      <vt:lpstr>الفيروسات</vt:lpstr>
      <vt:lpstr>تعريف الفيروس </vt:lpstr>
      <vt:lpstr>ما هي فيروسات الكمبيوتر وبرامج التجسس والإعلانات؟</vt:lpstr>
      <vt:lpstr>ما هي فيروسات الكمبيوتر وبرامج التجسس والإعلانات؟</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asoma</cp:lastModifiedBy>
  <cp:revision>57</cp:revision>
  <dcterms:created xsi:type="dcterms:W3CDTF">2011-10-02T13:55:47Z</dcterms:created>
  <dcterms:modified xsi:type="dcterms:W3CDTF">2017-10-08T21:05:40Z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