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81" r:id="rId3"/>
    <p:sldId id="282" r:id="rId4"/>
    <p:sldId id="283" r:id="rId5"/>
    <p:sldId id="272" r:id="rId6"/>
    <p:sldId id="269" r:id="rId7"/>
    <p:sldId id="273" r:id="rId8"/>
    <p:sldId id="274" r:id="rId9"/>
    <p:sldId id="256" r:id="rId10"/>
    <p:sldId id="257" r:id="rId11"/>
    <p:sldId id="279" r:id="rId12"/>
    <p:sldId id="284" r:id="rId13"/>
    <p:sldId id="285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5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499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30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8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1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8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3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2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4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50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2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90B7B-6921-7949-BD25-BBE6B13D3C91}" type="datetimeFigureOut">
              <a:rPr lang="en-US" smtClean="0"/>
              <a:t>09/02/2016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6808A-D7F6-594C-A71D-EDEA815A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140 </a:t>
            </a:r>
            <a:r>
              <a:rPr lang="en-US" dirty="0" err="1" smtClean="0"/>
              <a:t>MBio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3</a:t>
            </a:r>
          </a:p>
          <a:p>
            <a:r>
              <a:rPr lang="en-US" dirty="0" smtClean="0"/>
              <a:t>9-2-2016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2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3337670" y="888952"/>
            <a:ext cx="2786082" cy="1000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Microorganisms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265967" y="2389150"/>
            <a:ext cx="2061395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x-none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 Prokaryotic </a:t>
            </a:r>
            <a:r>
              <a:rPr lang="en-US" dirty="0" smtClean="0">
                <a:solidFill>
                  <a:schemeClr val="tx1"/>
                </a:solidFill>
              </a:rPr>
              <a:t>cells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552248" y="2389150"/>
            <a:ext cx="171451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Eukaryotic cells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5" name="مستطيل مستدير الزوايا 5"/>
          <p:cNvSpPr/>
          <p:nvPr/>
        </p:nvSpPr>
        <p:spPr>
          <a:xfrm>
            <a:off x="943332" y="3675828"/>
            <a:ext cx="2706664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Cyanobacteria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Bacteria</a:t>
            </a:r>
          </a:p>
          <a:p>
            <a:pPr algn="l" rtl="0"/>
            <a:r>
              <a:rPr lang="en-US" dirty="0" err="1" smtClean="0">
                <a:solidFill>
                  <a:srgbClr val="FF0000"/>
                </a:solidFill>
              </a:rPr>
              <a:t>Archaea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6" name="مستطيل مستدير الزوايا 6"/>
          <p:cNvSpPr/>
          <p:nvPr/>
        </p:nvSpPr>
        <p:spPr>
          <a:xfrm>
            <a:off x="5131030" y="3567877"/>
            <a:ext cx="3102614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Fungi (Molds  and Yeast)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Algae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Protozoa</a:t>
            </a:r>
          </a:p>
          <a:p>
            <a:pPr algn="l"/>
            <a:r>
              <a:rPr lang="x-none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Parasitic worms</a:t>
            </a:r>
            <a:r>
              <a:rPr lang="x-none" dirty="0" smtClean="0">
                <a:solidFill>
                  <a:srgbClr val="FF0000"/>
                </a:solidFill>
              </a:rPr>
              <a:t>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Helminths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7" name="رابط كسهم مستقيم 8"/>
          <p:cNvCxnSpPr>
            <a:stCxn id="2" idx="5"/>
          </p:cNvCxnSpPr>
          <p:nvPr/>
        </p:nvCxnSpPr>
        <p:spPr>
          <a:xfrm rot="16200000" flipH="1">
            <a:off x="5632198" y="1826158"/>
            <a:ext cx="646532" cy="479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10"/>
          <p:cNvCxnSpPr>
            <a:stCxn id="2" idx="3"/>
          </p:cNvCxnSpPr>
          <p:nvPr/>
        </p:nvCxnSpPr>
        <p:spPr>
          <a:xfrm rot="5400000">
            <a:off x="3039816" y="1611845"/>
            <a:ext cx="575094" cy="836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12"/>
          <p:cNvCxnSpPr/>
          <p:nvPr/>
        </p:nvCxnSpPr>
        <p:spPr>
          <a:xfrm rot="5400000">
            <a:off x="2051786" y="346072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14"/>
          <p:cNvCxnSpPr/>
          <p:nvPr/>
        </p:nvCxnSpPr>
        <p:spPr>
          <a:xfrm rot="5400000">
            <a:off x="6266628" y="338928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24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9780323054706-002-f0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4" y="411162"/>
            <a:ext cx="4626810" cy="6035675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867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09600" y="228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Major Differences between prokaryotic and eukaryotic micro-organisms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975174"/>
              </p:ext>
            </p:extLst>
          </p:nvPr>
        </p:nvGraphicFramePr>
        <p:xfrm>
          <a:off x="609600" y="1411965"/>
          <a:ext cx="7545029" cy="520279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47443"/>
                <a:gridCol w="4197586"/>
              </a:tblGrid>
              <a:tr h="29258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Prokaryotes</a:t>
                      </a:r>
                    </a:p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Eukaryotes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47017">
                <a:tc>
                  <a:txBody>
                    <a:bodyPr/>
                    <a:lstStyle/>
                    <a:p>
                      <a:r>
                        <a:rPr lang="en-US" dirty="0" smtClean="0"/>
                        <a:t>1-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Lack membrane bound </a:t>
                      </a:r>
                    </a:p>
                    <a:p>
                      <a:r>
                        <a:rPr lang="en-US" dirty="0" smtClean="0"/>
                        <a:t>      </a:t>
                      </a:r>
                      <a:r>
                        <a:rPr lang="en-US" dirty="0" err="1" smtClean="0"/>
                        <a:t>nucleiod</a:t>
                      </a:r>
                      <a:r>
                        <a:rPr lang="en-US" dirty="0" smtClean="0"/>
                        <a:t> region</a:t>
                      </a:r>
                    </a:p>
                    <a:p>
                      <a:pPr>
                        <a:buFontTx/>
                        <a:buNone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 Membrane bound nucleus</a:t>
                      </a:r>
                    </a:p>
                    <a:p>
                      <a:r>
                        <a:rPr lang="en-US" dirty="0" smtClean="0"/>
                        <a:t>      containing DNA</a:t>
                      </a:r>
                    </a:p>
                    <a:p>
                      <a:pPr>
                        <a:buFontTx/>
                        <a:buAutoNum type="arabicPeriod" startAt="3"/>
                      </a:pP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831838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2- DNA-one circular molecule</a:t>
                      </a:r>
                    </a:p>
                    <a:p>
                      <a:r>
                        <a:rPr lang="en-US" dirty="0" smtClean="0"/>
                        <a:t>      one chromosome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2- DNA-linear molecules arranged</a:t>
                      </a:r>
                    </a:p>
                    <a:p>
                      <a:r>
                        <a:rPr lang="en-US" dirty="0" smtClean="0"/>
                        <a:t>      to form several chromosomes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47912">
                <a:tc>
                  <a:txBody>
                    <a:bodyPr/>
                    <a:lstStyle/>
                    <a:p>
                      <a:r>
                        <a:rPr lang="en-US" dirty="0" smtClean="0"/>
                        <a:t>3- Haploid-One copy of a gene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 Diploid-Two copies of a gene</a:t>
                      </a:r>
                      <a:endParaRPr lang="en-US" dirty="0"/>
                    </a:p>
                  </a:txBody>
                  <a:tcPr/>
                </a:tc>
              </a:tr>
              <a:tr h="831838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4- Plasma membrane does not </a:t>
                      </a:r>
                    </a:p>
                    <a:p>
                      <a:r>
                        <a:rPr lang="en-US" dirty="0" smtClean="0"/>
                        <a:t>       contain sterols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4- Plasma membrane contains </a:t>
                      </a:r>
                    </a:p>
                    <a:p>
                      <a:r>
                        <a:rPr lang="en-US" dirty="0" smtClean="0"/>
                        <a:t>	sterols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31838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5- Reproduction—simple binary</a:t>
                      </a:r>
                    </a:p>
                    <a:p>
                      <a:r>
                        <a:rPr lang="en-US" dirty="0" smtClean="0"/>
                        <a:t>	fission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5- Reproduction—meiosis and </a:t>
                      </a:r>
                    </a:p>
                    <a:p>
                      <a:r>
                        <a:rPr lang="en-US" dirty="0" smtClean="0"/>
                        <a:t>      mitosis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748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908978"/>
              </p:ext>
            </p:extLst>
          </p:nvPr>
        </p:nvGraphicFramePr>
        <p:xfrm>
          <a:off x="700888" y="1962907"/>
          <a:ext cx="7681112" cy="325448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840556"/>
                <a:gridCol w="3840556"/>
              </a:tblGrid>
              <a:tr h="29258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Prokaryotes</a:t>
                      </a:r>
                    </a:p>
                    <a:p>
                      <a:pPr algn="ctr"/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Eukaryotes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599688">
                <a:tc>
                  <a:txBody>
                    <a:bodyPr/>
                    <a:lstStyle/>
                    <a:p>
                      <a:r>
                        <a:rPr lang="en-US" dirty="0" smtClean="0"/>
                        <a:t>6-  lack membrane bound organelles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6- Presence of membrane bound</a:t>
                      </a:r>
                    </a:p>
                    <a:p>
                      <a:r>
                        <a:rPr lang="en-US" dirty="0" smtClean="0"/>
                        <a:t>	organelles such as chloroplasts </a:t>
                      </a:r>
                    </a:p>
                    <a:p>
                      <a:r>
                        <a:rPr lang="en-US" dirty="0" smtClean="0"/>
                        <a:t>	and mitochondria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31838">
                <a:tc>
                  <a:txBody>
                    <a:bodyPr/>
                    <a:lstStyle/>
                    <a:p>
                      <a:r>
                        <a:rPr lang="en-US" dirty="0" smtClean="0"/>
                        <a:t>7-</a:t>
                      </a:r>
                      <a:r>
                        <a:rPr lang="en-US" baseline="0" dirty="0" smtClean="0"/>
                        <a:t> Cell walls almost contain complex polysaccharide Peptidoglycan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 Cell wall is chemically simple when present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09600" y="228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Major Differences between prokaryotic and eukaryotic micro-organisms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917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ownload photo.JPG (94.6 KB)"/>
          <p:cNvSpPr>
            <a:spLocks noChangeAspect="1" noChangeArrowheads="1"/>
          </p:cNvSpPr>
          <p:nvPr/>
        </p:nvSpPr>
        <p:spPr bwMode="auto">
          <a:xfrm>
            <a:off x="8472488" y="-7239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3" name="AutoShape 5" descr="Download photo.JPG (94.6 KB)"/>
          <p:cNvSpPr>
            <a:spLocks noChangeAspect="1" noChangeArrowheads="1"/>
          </p:cNvSpPr>
          <p:nvPr/>
        </p:nvSpPr>
        <p:spPr bwMode="auto">
          <a:xfrm>
            <a:off x="8624888" y="-5715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263073"/>
              </p:ext>
            </p:extLst>
          </p:nvPr>
        </p:nvGraphicFramePr>
        <p:xfrm>
          <a:off x="1164263" y="211654"/>
          <a:ext cx="6271444" cy="6241682"/>
        </p:xfrm>
        <a:graphic>
          <a:graphicData uri="http://schemas.openxmlformats.org/drawingml/2006/table">
            <a:tbl>
              <a:tblPr rtl="1" firstRow="1" firstCol="1" bandRow="1"/>
              <a:tblGrid>
                <a:gridCol w="2166221"/>
                <a:gridCol w="1796294"/>
                <a:gridCol w="2308929"/>
              </a:tblGrid>
              <a:tr h="38416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Eukaryotic cells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Prokaryotic cells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Organism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52100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Algae, Fungi, Protozoa, plant, Animal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Bacteria, Cyanobacteria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</a:tr>
              <a:tr h="37188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Diameter greater than 5 µm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1-4 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µ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 or less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Size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Multi-fiber (9+2) of microtubule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Simple fiber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Members of the movement 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Pseudopodia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Cell walls (Peptidoglycan)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9523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Sterols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523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Respiratory enzymes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9523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Optical pigments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motion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Pinocytosis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Mesosomes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9523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Located in endoplasmic reticulum, type of 80s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Distributed in cytoplasm,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type of 70s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Ribosomes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26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Mitochondrion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Chloroplast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Golgi complex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Endoplasmic reticulum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Vacuole (enclosed membranes)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4731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May present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Gas vacuole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811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12" y="654795"/>
            <a:ext cx="5705900" cy="595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12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24" y="552484"/>
            <a:ext cx="4020326" cy="59913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255" y="1213007"/>
            <a:ext cx="3508780" cy="412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6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882" y="1607748"/>
            <a:ext cx="4087906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88" y="1607748"/>
            <a:ext cx="3848100" cy="3657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32178" y="737597"/>
            <a:ext cx="2803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Phase</a:t>
            </a:r>
            <a:r>
              <a:rPr lang="en-US" dirty="0"/>
              <a:t>-Contrast </a:t>
            </a:r>
            <a:r>
              <a:rPr lang="en-US" dirty="0" smtClean="0"/>
              <a:t>Microscopy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443411" y="746633"/>
            <a:ext cx="2279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Dark-Field Microscopy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60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307" y="2095500"/>
            <a:ext cx="4254500" cy="2667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0968" y="791559"/>
            <a:ext cx="3853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Fluorescence microscopy</a:t>
            </a:r>
          </a:p>
        </p:txBody>
      </p:sp>
    </p:spTree>
    <p:extLst>
      <p:ext uri="{BB962C8B-B14F-4D97-AF65-F5344CB8AC3E}">
        <p14:creationId xmlns:p14="http://schemas.microsoft.com/office/powerpoint/2010/main" val="4124356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880" y="555585"/>
            <a:ext cx="2488310" cy="33062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35" y="3861811"/>
            <a:ext cx="4246162" cy="26999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3046" y="555585"/>
            <a:ext cx="4775666" cy="21113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electron </a:t>
            </a:r>
            <a:r>
              <a:rPr lang="en-US" sz="2800" dirty="0" smtClean="0"/>
              <a:t>microscope:</a:t>
            </a:r>
          </a:p>
          <a:p>
            <a:endParaRPr lang="en-US" dirty="0"/>
          </a:p>
          <a:p>
            <a:pPr>
              <a:lnSpc>
                <a:spcPct val="140000"/>
              </a:lnSpc>
            </a:pPr>
            <a:r>
              <a:rPr lang="en-US" sz="2400" dirty="0" smtClean="0"/>
              <a:t>1- Transmission </a:t>
            </a:r>
            <a:r>
              <a:rPr lang="en-US" sz="2400" dirty="0"/>
              <a:t>Electron </a:t>
            </a:r>
            <a:r>
              <a:rPr lang="en-US" sz="2400" dirty="0" smtClean="0"/>
              <a:t>Microscopy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2- Scanning Electron Microscopy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03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99" y="3631144"/>
            <a:ext cx="3919924" cy="28727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099" y="779371"/>
            <a:ext cx="3919924" cy="26347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2542" y="1690882"/>
            <a:ext cx="3707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Differential interference</a:t>
            </a:r>
          </a:p>
          <a:p>
            <a:pPr algn="ctr"/>
            <a:r>
              <a:rPr lang="en-US" sz="2400" dirty="0" smtClean="0"/>
              <a:t>Contrast microscopy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19306" y="4599696"/>
            <a:ext cx="3290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tomic force microscopy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02542" y="234510"/>
            <a:ext cx="5159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Imaging Cells in Three Dimensions</a:t>
            </a:r>
          </a:p>
        </p:txBody>
      </p:sp>
    </p:spTree>
    <p:extLst>
      <p:ext uri="{BB962C8B-B14F-4D97-AF65-F5344CB8AC3E}">
        <p14:creationId xmlns:p14="http://schemas.microsoft.com/office/powerpoint/2010/main" val="2914592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2191" y="992345"/>
            <a:ext cx="4711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Confocal Scanning Laser Microscopy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200" y="1858930"/>
            <a:ext cx="61976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4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Classification of living organisms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5029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modern classification of five Kingdoms system of living organisms, according to Whittaker (1969), classify the living organisms to five kingdoms: </a:t>
            </a:r>
          </a:p>
          <a:p>
            <a:pPr algn="ctr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Living Organisms</a:t>
            </a:r>
          </a:p>
          <a:p>
            <a:pPr algn="ctr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428750" y="3286125"/>
            <a:ext cx="2857500" cy="121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857500" y="3286125"/>
            <a:ext cx="142875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86250" y="3286125"/>
            <a:ext cx="500066" cy="1214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286250" y="3286125"/>
            <a:ext cx="228600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86250" y="3286125"/>
            <a:ext cx="3429000" cy="135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14375" y="4643438"/>
            <a:ext cx="121443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Monera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428875" y="4714875"/>
            <a:ext cx="121443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Protista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38206" y="4572000"/>
            <a:ext cx="1214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Fungi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29313" y="4786313"/>
            <a:ext cx="114300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Plantae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358063" y="4786313"/>
            <a:ext cx="1214437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Animalia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55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370</Words>
  <Application>Microsoft Macintosh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140 MBio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17</cp:revision>
  <dcterms:created xsi:type="dcterms:W3CDTF">2015-09-07T15:42:00Z</dcterms:created>
  <dcterms:modified xsi:type="dcterms:W3CDTF">2016-02-08T22:47:51Z</dcterms:modified>
</cp:coreProperties>
</file>