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6" r:id="rId2"/>
    <p:sldId id="258" r:id="rId3"/>
    <p:sldId id="259" r:id="rId4"/>
    <p:sldId id="260" r:id="rId5"/>
    <p:sldId id="262" r:id="rId6"/>
    <p:sldId id="263" r:id="rId7"/>
    <p:sldId id="29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95" r:id="rId17"/>
    <p:sldId id="272" r:id="rId18"/>
    <p:sldId id="273" r:id="rId19"/>
    <p:sldId id="274" r:id="rId20"/>
    <p:sldId id="275" r:id="rId21"/>
    <p:sldId id="276" r:id="rId22"/>
    <p:sldId id="296" r:id="rId23"/>
    <p:sldId id="277" r:id="rId24"/>
    <p:sldId id="278" r:id="rId25"/>
    <p:sldId id="279" r:id="rId26"/>
    <p:sldId id="280" r:id="rId27"/>
    <p:sldId id="281" r:id="rId28"/>
    <p:sldId id="282" r:id="rId29"/>
    <p:sldId id="297" r:id="rId30"/>
    <p:sldId id="283" r:id="rId31"/>
    <p:sldId id="284" r:id="rId32"/>
    <p:sldId id="285" r:id="rId33"/>
    <p:sldId id="294" r:id="rId34"/>
    <p:sldId id="286" r:id="rId35"/>
    <p:sldId id="287" r:id="rId36"/>
    <p:sldId id="288" r:id="rId37"/>
    <p:sldId id="289" r:id="rId38"/>
    <p:sldId id="290" r:id="rId39"/>
    <p:sldId id="291" r:id="rId40"/>
    <p:sldId id="292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086794-D5E0-4B02-88FC-2C0CB652E455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C62B0-0870-48FF-8383-B66AC85E43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A7954F-EC5A-4945-92EE-BBCC6D8194AC}" type="datetimeFigureOut">
              <a:rPr lang="en-US" smtClean="0"/>
              <a:pPr/>
              <a:t>1/27/2016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54270F-C1D1-47C3-BF39-E953C9294D4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104C65-B7F5-4B52-A67E-A8E74F4F0AFC}" type="slidenum">
              <a:rPr lang="en-GB"/>
              <a:pPr/>
              <a:t>2</a:t>
            </a:fld>
            <a:endParaRPr lang="en-GB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E18730-AF63-4563-9395-932F029ADE51}" type="slidenum">
              <a:rPr lang="en-GB"/>
              <a:pPr/>
              <a:t>13</a:t>
            </a:fld>
            <a:endParaRPr lang="en-GB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DCB129-D23D-469C-8294-B20653BBF00E}" type="slidenum">
              <a:rPr lang="en-GB"/>
              <a:pPr/>
              <a:t>14</a:t>
            </a:fld>
            <a:endParaRPr lang="en-GB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A3BBBB-5A1C-40E7-A3E2-DEBBA64AD0B4}" type="slidenum">
              <a:rPr lang="en-GB"/>
              <a:pPr/>
              <a:t>15</a:t>
            </a:fld>
            <a:endParaRPr lang="en-GB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660B7B-C028-41F7-9084-B5B7F24FAFF2}" type="slidenum">
              <a:rPr lang="en-GB"/>
              <a:pPr/>
              <a:t>17</a:t>
            </a:fld>
            <a:endParaRPr lang="en-GB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D462C6-3078-429D-A85F-4FD7C281D09B}" type="slidenum">
              <a:rPr lang="en-GB"/>
              <a:pPr/>
              <a:t>18</a:t>
            </a:fld>
            <a:endParaRPr lang="en-GB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CBDD73-A52C-4C2C-B831-77510319D39F}" type="slidenum">
              <a:rPr lang="en-GB"/>
              <a:pPr/>
              <a:t>19</a:t>
            </a:fld>
            <a:endParaRPr lang="en-GB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BE2FAD-48E1-4274-9914-3CDEDED0624B}" type="slidenum">
              <a:rPr lang="en-GB"/>
              <a:pPr/>
              <a:t>20</a:t>
            </a:fld>
            <a:endParaRPr lang="en-GB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E899AE-254B-4A0D-B68B-09D80A0A3C99}" type="slidenum">
              <a:rPr lang="en-GB"/>
              <a:pPr/>
              <a:t>21</a:t>
            </a:fld>
            <a:endParaRPr lang="en-GB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A5742C-CD73-4094-BE1B-4E27A590E082}" type="slidenum">
              <a:rPr lang="en-GB"/>
              <a:pPr/>
              <a:t>23</a:t>
            </a:fld>
            <a:endParaRPr lang="en-GB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DE7F27-4026-45DD-B240-2A95A49769EF}" type="slidenum">
              <a:rPr lang="en-GB"/>
              <a:pPr/>
              <a:t>24</a:t>
            </a:fld>
            <a:endParaRPr lang="en-GB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2C08AC-C4A7-4819-82AE-9216B08505D8}" type="slidenum">
              <a:rPr lang="en-GB"/>
              <a:pPr/>
              <a:t>3</a:t>
            </a:fld>
            <a:endParaRPr lang="en-GB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462702-AC08-442E-86FC-778C8BB97F94}" type="slidenum">
              <a:rPr lang="en-GB"/>
              <a:pPr/>
              <a:t>25</a:t>
            </a:fld>
            <a:endParaRPr lang="en-GB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BCEAD2-8057-4FDF-AF27-AD1F4A85CDAB}" type="slidenum">
              <a:rPr lang="en-GB"/>
              <a:pPr/>
              <a:t>26</a:t>
            </a:fld>
            <a:endParaRPr lang="en-GB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109567-03BE-4BF4-9DD8-601ED4106872}" type="slidenum">
              <a:rPr lang="en-GB"/>
              <a:pPr/>
              <a:t>27</a:t>
            </a:fld>
            <a:endParaRPr lang="en-GB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3BF718-25B1-46E4-8779-F8C6857C0F2A}" type="slidenum">
              <a:rPr lang="en-GB"/>
              <a:pPr/>
              <a:t>28</a:t>
            </a:fld>
            <a:endParaRPr lang="en-GB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59916F-0C74-40A0-99E4-995D295F6B7A}" type="slidenum">
              <a:rPr lang="en-GB"/>
              <a:pPr/>
              <a:t>30</a:t>
            </a:fld>
            <a:endParaRPr lang="en-GB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0F33F4-5644-4BC2-ADB4-82EB77D0A36A}" type="slidenum">
              <a:rPr lang="en-GB"/>
              <a:pPr/>
              <a:t>31</a:t>
            </a:fld>
            <a:endParaRPr lang="en-GB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37BD5D-CA8B-4AA5-8B92-EFC7F2CBEE90}" type="slidenum">
              <a:rPr lang="en-GB"/>
              <a:pPr/>
              <a:t>32</a:t>
            </a:fld>
            <a:endParaRPr lang="en-GB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C5D132-5C2E-4EBB-B56C-8A86842176DF}" type="slidenum">
              <a:rPr lang="en-GB"/>
              <a:pPr/>
              <a:t>34</a:t>
            </a:fld>
            <a:endParaRPr lang="en-GB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F4C2EC-BBDA-4584-883E-959B69863791}" type="slidenum">
              <a:rPr lang="en-GB"/>
              <a:pPr/>
              <a:t>35</a:t>
            </a:fld>
            <a:endParaRPr lang="en-GB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1352A2-C146-4637-9E17-C9948264F261}" type="slidenum">
              <a:rPr lang="en-GB"/>
              <a:pPr/>
              <a:t>36</a:t>
            </a:fld>
            <a:endParaRPr lang="en-GB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C30429-2D27-4311-B631-83CCC727A1CB}" type="slidenum">
              <a:rPr lang="en-GB"/>
              <a:pPr/>
              <a:t>4</a:t>
            </a:fld>
            <a:endParaRPr lang="en-GB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0253E0-90DA-496E-9281-3C5DED153CE7}" type="slidenum">
              <a:rPr lang="en-GB"/>
              <a:pPr/>
              <a:t>37</a:t>
            </a:fld>
            <a:endParaRPr lang="en-GB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BB8C74-CF25-4A1C-8AE2-001CB78FB15A}" type="slidenum">
              <a:rPr lang="en-GB"/>
              <a:pPr/>
              <a:t>38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A463D1-DC29-427D-987D-49BD4FF8A557}" type="slidenum">
              <a:rPr lang="en-GB"/>
              <a:pPr/>
              <a:t>39</a:t>
            </a:fld>
            <a:endParaRPr lang="en-GB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9EA0D5-9CFC-4FF8-9D42-9AA3FC2C2A1A}" type="slidenum">
              <a:rPr lang="en-GB"/>
              <a:pPr/>
              <a:t>40</a:t>
            </a:fld>
            <a:endParaRPr lang="en-GB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AEA665-48E1-4583-8F1E-E98511922352}" type="slidenum">
              <a:rPr lang="en-GB"/>
              <a:pPr/>
              <a:t>6</a:t>
            </a:fld>
            <a:endParaRPr lang="en-GB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BA45AE-33F2-44D4-AA9C-27B8EA7D0D52}" type="slidenum">
              <a:rPr lang="en-GB"/>
              <a:pPr/>
              <a:t>8</a:t>
            </a:fld>
            <a:endParaRPr lang="en-GB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BDB0A-A7E4-4E67-90A1-29538681DDD9}" type="slidenum">
              <a:rPr lang="en-GB"/>
              <a:pPr/>
              <a:t>9</a:t>
            </a:fld>
            <a:endParaRPr lang="en-GB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9580D7-1F44-464B-912C-FD97DC9C1A2B}" type="slidenum">
              <a:rPr lang="en-GB"/>
              <a:pPr/>
              <a:t>10</a:t>
            </a:fld>
            <a:endParaRPr lang="en-GB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02B18A-AC5D-45D5-85B8-D82F2C0A7CC9}" type="slidenum">
              <a:rPr lang="en-GB"/>
              <a:pPr/>
              <a:t>11</a:t>
            </a:fld>
            <a:endParaRPr lang="en-GB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A6C73E-B2B2-4DB2-95B2-6CFB03132C36}" type="slidenum">
              <a:rPr lang="en-GB"/>
              <a:pPr/>
              <a:t>12</a:t>
            </a:fld>
            <a:endParaRPr lang="en-GB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D90FA74-98EC-498D-A3F5-A9ED551D9BFE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0DDEE00-2991-43E9-8FB8-F172841D80C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D5F72B2-3629-45BB-AD25-A0774B36BD11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CDC95C6-B959-48ED-8D2F-1F4B6257392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XgdGRP-xVf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m.sa/url?sa=i&amp;rct=j&amp;q=&amp;esrc=s&amp;source=images&amp;cd=&amp;cad=rja&amp;uact=8&amp;ved=0ahUKEwjF7a-I8cnKAhXJPBoKHYU8ADAQjRwIBw&amp;url=http%3A%2F%2Fwww.jianke.com%2Fask%2Fquestion%2F5815535&amp;psig=AFQjCNHuucRSbFSRDPMIcVYX3qGDQRLWcw&amp;ust=1453980168213423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google.com.sa/url?sa=i&amp;rct=j&amp;q=&amp;esrc=s&amp;source=images&amp;cd=&amp;cad=rja&amp;uact=8&amp;ved=0ahUKEwjRjdG78cnKAhXD1hoKHSqKBGQQjRwIBw&amp;url=http%3A%2F%2Ftgp.com.ph%2Fblog%2Ftonsilitis-101%2F&amp;psig=AFQjCNFpXfG2kEtcyG_2k3c8bRCuTNr7rg&amp;ust=1453980462697145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google.com.sa/url?sa=i&amp;rct=j&amp;q=&amp;esrc=s&amp;source=images&amp;cd=&amp;cad=rja&amp;uact=8&amp;ved=0ahUKEwiCvsj58cnKAhUMnBoKHXaBBL0QjRwIBw&amp;url=http%3A%2F%2Fwww.guildfordent.co.uk%2Fearnose-and-throat%2Fchildrens-ent-tonsillitis%2F&amp;psig=AFQjCNEBQRjUCSDrrXjB3KLyhfgLsVJySQ&amp;ust=145398058967124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://www.google.com.sa/url?sa=i&amp;rct=j&amp;q=&amp;esrc=s&amp;source=images&amp;cd=&amp;cad=rja&amp;uact=8&amp;ved=0ahUKEwis0r2t8snKAhXD2hoKHSy5Dj0QjRwIBw&amp;url=http%3A%2F%2Fdfwsinus.com%2Fnasal-airway-obstruction%2Fadenoid-tonsil-hypertrophy%2F&amp;psig=AFQjCNEBQRjUCSDrrXjB3KLyhfgLsVJySQ&amp;ust=1453980589671245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.sa/url?sa=i&amp;rct=j&amp;q=&amp;esrc=s&amp;source=images&amp;cd=&amp;cad=rja&amp;uact=8&amp;ved=0ahUKEwjS4Je19cnKAhWCthoKHdskCa8QjRwIBw&amp;url=https%3A%2F%2Fen.wikipedia.org%2Fwiki%2FPneumonia&amp;psig=AFQjCNF8_1anp0O3nw5Qa7kXMYIsd3S39g&amp;ust=1453981514604600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hyperlink" Target="http://www.google.com.sa/url?sa=i&amp;rct=j&amp;q=&amp;esrc=s&amp;source=images&amp;cd=&amp;cad=rja&amp;uact=8&amp;ved=0ahUKEwjK-LvB9snKAhUL2BoKHQeWD8oQjRwIBw&amp;url=http%3A%2F%2Fwww.newhealthadvisor.com%2FCan-You-Catch-Pneumonia.html&amp;psig=AFQjCNF8_1anp0O3nw5Qa7kXMYIsd3S39g&amp;ust=1453981514604600" TargetMode="External"/><Relationship Id="rId4" Type="http://schemas.openxmlformats.org/officeDocument/2006/relationships/image" Target="../media/image17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298575"/>
          </a:xfr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 Rounded MT Bold" pitchFamily="34" charset="0"/>
              </a:rPr>
              <a:t>The child with respiratory Alteration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800600"/>
            <a:ext cx="3200400" cy="762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algn="l"/>
            <a:r>
              <a:rPr lang="en-GB" dirty="0" smtClean="0">
                <a:solidFill>
                  <a:schemeClr val="bg1"/>
                </a:solidFill>
              </a:rPr>
              <a:t>Lecture </a:t>
            </a:r>
            <a:r>
              <a:rPr lang="en-GB" dirty="0" smtClean="0">
                <a:solidFill>
                  <a:schemeClr val="bg1"/>
                </a:solidFill>
              </a:rPr>
              <a:t>3, </a:t>
            </a:r>
            <a:r>
              <a:rPr lang="en-GB" dirty="0" smtClean="0">
                <a:solidFill>
                  <a:schemeClr val="bg1"/>
                </a:solidFill>
              </a:rPr>
              <a:t>Part one 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44045-747A-4380-84D6-1D3256A0BDE5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01925-6F1B-456C-A695-9352B2AAC3A3}" type="slidenum">
              <a:rPr lang="en-GB"/>
              <a:pPr/>
              <a:t>10</a:t>
            </a:fld>
            <a:endParaRPr lang="en-GB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zh-TW" dirty="0" smtClean="0">
                <a:ea typeface="PMingLiU" pitchFamily="18" charset="-120"/>
              </a:rPr>
              <a:t>ASSESSMENT</a:t>
            </a:r>
            <a:endParaRPr lang="en-US" altLang="zh-TW" sz="1800" dirty="0">
              <a:ea typeface="PMingLiU" pitchFamily="18" charset="-12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017713"/>
            <a:ext cx="8955088" cy="4535487"/>
          </a:xfrm>
        </p:spPr>
        <p:txBody>
          <a:bodyPr>
            <a:normAutofit fontScale="92500" lnSpcReduction="10000"/>
          </a:bodyPr>
          <a:lstStyle/>
          <a:p>
            <a:r>
              <a:rPr lang="en-US" altLang="zh-TW" sz="2500" b="1" dirty="0">
                <a:ea typeface="PMingLiU" pitchFamily="18" charset="-120"/>
              </a:rPr>
              <a:t>Observation (cont</a:t>
            </a:r>
            <a:r>
              <a:rPr lang="en-US" altLang="zh-TW" sz="2500" b="1" dirty="0" smtClean="0">
                <a:ea typeface="PMingLiU" pitchFamily="18" charset="-120"/>
              </a:rPr>
              <a:t>.)</a:t>
            </a:r>
            <a:endParaRPr lang="en-US" altLang="zh-TW" sz="2500" b="1" dirty="0">
              <a:ea typeface="PMingLiU" pitchFamily="18" charset="-120"/>
            </a:endParaRPr>
          </a:p>
          <a:p>
            <a:pPr lvl="1"/>
            <a:r>
              <a:rPr lang="en-US" altLang="zh-TW" sz="2500" b="1" dirty="0">
                <a:ea typeface="PMingLiU" pitchFamily="18" charset="-120"/>
              </a:rPr>
              <a:t>Respiratory Rate &amp; Work of Breathing</a:t>
            </a:r>
          </a:p>
          <a:p>
            <a:pPr lvl="2"/>
            <a:r>
              <a:rPr lang="en-US" altLang="zh-TW" sz="2500" dirty="0">
                <a:ea typeface="PMingLiU" pitchFamily="18" charset="-120"/>
              </a:rPr>
              <a:t>Grunting:  Audible at End of Expiration; Attempt to Keep Airway </a:t>
            </a:r>
            <a:r>
              <a:rPr lang="en-US" altLang="zh-TW" sz="2500" dirty="0" smtClean="0">
                <a:ea typeface="PMingLiU" pitchFamily="18" charset="-120"/>
              </a:rPr>
              <a:t>Open</a:t>
            </a:r>
          </a:p>
          <a:p>
            <a:pPr lvl="2"/>
            <a:r>
              <a:rPr lang="en-US" altLang="zh-TW" sz="2500" dirty="0" smtClean="0">
                <a:ea typeface="PMingLiU" pitchFamily="18" charset="-120"/>
                <a:hlinkClick r:id="rId3"/>
              </a:rPr>
              <a:t>http://www.youtube.com/watch?v=XgdGRP-xVfM</a:t>
            </a:r>
            <a:endParaRPr lang="en-US" altLang="zh-TW" sz="2500" dirty="0" smtClean="0">
              <a:ea typeface="PMingLiU" pitchFamily="18" charset="-120"/>
            </a:endParaRPr>
          </a:p>
          <a:p>
            <a:pPr lvl="2">
              <a:buNone/>
            </a:pPr>
            <a:endParaRPr lang="en-US" altLang="zh-TW" sz="2500" dirty="0">
              <a:ea typeface="PMingLiU" pitchFamily="18" charset="-120"/>
            </a:endParaRPr>
          </a:p>
          <a:p>
            <a:pPr lvl="2"/>
            <a:r>
              <a:rPr lang="en-US" altLang="zh-TW" sz="2500" b="1" dirty="0">
                <a:ea typeface="PMingLiU" pitchFamily="18" charset="-120"/>
              </a:rPr>
              <a:t>Stridor</a:t>
            </a:r>
            <a:r>
              <a:rPr lang="en-US" altLang="zh-TW" sz="2500" dirty="0">
                <a:ea typeface="PMingLiU" pitchFamily="18" charset="-120"/>
              </a:rPr>
              <a:t>: High-pitched sound produced by an obstruction of the trachea or larynx that can be heard at inspiration or expiration. </a:t>
            </a:r>
          </a:p>
          <a:p>
            <a:pPr lvl="2"/>
            <a:r>
              <a:rPr lang="en-US" altLang="zh-TW" sz="2500" b="1" dirty="0">
                <a:ea typeface="PMingLiU" pitchFamily="18" charset="-120"/>
              </a:rPr>
              <a:t>Nasal Flaring</a:t>
            </a:r>
            <a:r>
              <a:rPr lang="en-US" altLang="zh-TW" sz="2500" dirty="0">
                <a:ea typeface="PMingLiU" pitchFamily="18" charset="-120"/>
              </a:rPr>
              <a:t>:  Nostrils Flare in Attempt to Increase Airway Diameter</a:t>
            </a:r>
          </a:p>
          <a:p>
            <a:pPr lvl="2"/>
            <a:r>
              <a:rPr lang="en-US" altLang="zh-TW" sz="2500" b="1" dirty="0">
                <a:ea typeface="PMingLiU" pitchFamily="18" charset="-120"/>
              </a:rPr>
              <a:t>Retractions</a:t>
            </a:r>
            <a:r>
              <a:rPr lang="en-US" altLang="zh-TW" sz="2500" dirty="0">
                <a:ea typeface="PMingLiU" pitchFamily="18" charset="-120"/>
              </a:rPr>
              <a:t>:  Chest Wall is Drawn Inward During Inspiration Due to Flexible (Cartilage) Airway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088D-7782-4B8B-8B6D-6B4348D18F10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8757-F213-4AC0-95A7-453D914AEA1F}" type="slidenum">
              <a:rPr lang="en-GB"/>
              <a:pPr/>
              <a:t>11</a:t>
            </a:fld>
            <a:endParaRPr lang="en-GB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457200" y="1600200"/>
            <a:ext cx="83058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6627" name="Picture 3" descr="resp distress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855BB-45DC-406A-99F5-9C95FD06D78F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AFC8-1379-4012-A84D-2D182AEE6295}" type="slidenum">
              <a:rPr lang="en-GB"/>
              <a:pPr/>
              <a:t>12</a:t>
            </a:fld>
            <a:endParaRPr lang="en-GB"/>
          </a:p>
        </p:txBody>
      </p:sp>
      <p:pic>
        <p:nvPicPr>
          <p:cNvPr id="32770" name="Picture 2" descr="14-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143000"/>
            <a:ext cx="6096000" cy="5294313"/>
          </a:xfrm>
          <a:prstGeom prst="rect">
            <a:avLst/>
          </a:prstGeom>
          <a:noFill/>
        </p:spPr>
      </p:pic>
      <p:sp>
        <p:nvSpPr>
          <p:cNvPr id="32771" name="Text Box 3"/>
          <p:cNvSpPr txBox="1">
            <a:spLocks noChangeArrowheads="1"/>
          </p:cNvSpPr>
          <p:nvPr/>
        </p:nvSpPr>
        <p:spPr bwMode="ltGray">
          <a:xfrm>
            <a:off x="457200" y="533400"/>
            <a:ext cx="3733800" cy="45720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  <a:ea typeface="PMingLiU" pitchFamily="18" charset="-120"/>
              </a:rPr>
              <a:t>Location of Retractions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48A3C-0630-4E1F-B256-6AEEB5C256A3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23056-1879-42B7-80F9-911F46B36053}" type="slidenum">
              <a:rPr lang="en-GB"/>
              <a:pPr/>
              <a:t>13</a:t>
            </a:fld>
            <a:endParaRPr lang="en-GB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7921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zh-TW" dirty="0" smtClean="0">
                <a:ea typeface="PMingLiU" pitchFamily="18" charset="-120"/>
              </a:rPr>
              <a:t>ASSESSMENT</a:t>
            </a:r>
            <a:endParaRPr lang="en-US" altLang="zh-TW" sz="1800" i="1" dirty="0">
              <a:solidFill>
                <a:schemeClr val="tx1"/>
              </a:solidFill>
              <a:ea typeface="PMingLiU" pitchFamily="18" charset="-12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285163" cy="4181475"/>
          </a:xfrm>
        </p:spPr>
        <p:txBody>
          <a:bodyPr/>
          <a:lstStyle/>
          <a:p>
            <a:r>
              <a:rPr lang="en-US" altLang="zh-TW" sz="2500" b="1" dirty="0">
                <a:ea typeface="PMingLiU" pitchFamily="18" charset="-120"/>
              </a:rPr>
              <a:t>Auscultation</a:t>
            </a:r>
          </a:p>
          <a:p>
            <a:pPr lvl="1"/>
            <a:r>
              <a:rPr lang="en-US" altLang="zh-TW" sz="2500" dirty="0">
                <a:ea typeface="PMingLiU" pitchFamily="18" charset="-120"/>
              </a:rPr>
              <a:t>CRACKLES:  Coarse or Fine; Related to Fluid in Airway (Pneumonia, CHF)</a:t>
            </a:r>
          </a:p>
          <a:p>
            <a:pPr lvl="1"/>
            <a:r>
              <a:rPr lang="en-US" altLang="zh-TW" sz="2500" dirty="0">
                <a:ea typeface="PMingLiU" pitchFamily="18" charset="-120"/>
              </a:rPr>
              <a:t>WHEEZES:  Musical Sound Related to Turbulent Airflow in Constricted Airway (Asthma) </a:t>
            </a:r>
          </a:p>
          <a:p>
            <a:pPr lvl="1"/>
            <a:endParaRPr lang="en-US" altLang="zh-TW" sz="2500" dirty="0">
              <a:ea typeface="PMingLiU" pitchFamily="18" charset="-120"/>
            </a:endParaRPr>
          </a:p>
          <a:p>
            <a:r>
              <a:rPr lang="en-US" altLang="zh-TW" sz="2500" b="1" dirty="0">
                <a:ea typeface="PMingLiU" pitchFamily="18" charset="-120"/>
              </a:rPr>
              <a:t>DESCRIBE</a:t>
            </a:r>
            <a:r>
              <a:rPr lang="en-US" altLang="zh-TW" sz="2500" dirty="0">
                <a:ea typeface="PMingLiU" pitchFamily="18" charset="-120"/>
              </a:rPr>
              <a:t> Location of Retractions &amp; Adventitious Airway Sounds; Use LANDMARKS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046C-C9AC-4720-AE54-DB096067BB37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7DD9-405D-48D4-8354-5FB5D8D63985}" type="slidenum">
              <a:rPr lang="en-GB"/>
              <a:pPr/>
              <a:t>14</a:t>
            </a:fld>
            <a:endParaRPr lang="en-GB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UPPER RESPIRATORY TRACT INFECTION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5E0C-0B3B-41FC-BCA6-45D4ED810FA1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7683C-2143-4367-A478-B9AB0314F2B4}" type="slidenum">
              <a:rPr lang="en-GB"/>
              <a:pPr/>
              <a:t>15</a:t>
            </a:fld>
            <a:endParaRPr lang="en-GB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9445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Nasopharyngitis</a:t>
            </a: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17713"/>
            <a:ext cx="8763000" cy="4114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b="1" dirty="0" err="1"/>
              <a:t>Nasopharyngitis</a:t>
            </a:r>
            <a:r>
              <a:rPr lang="en-US" sz="2800" b="1" dirty="0"/>
              <a:t>:</a:t>
            </a:r>
            <a:r>
              <a:rPr lang="en-US" sz="2800" dirty="0"/>
              <a:t> </a:t>
            </a:r>
            <a:r>
              <a:rPr lang="en-US" sz="2800" dirty="0" smtClean="0"/>
              <a:t>Common </a:t>
            </a:r>
            <a:r>
              <a:rPr lang="en-US" sz="2800" dirty="0"/>
              <a:t>cold 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en-US" sz="2800" dirty="0"/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b="1" dirty="0"/>
              <a:t>Causes:</a:t>
            </a:r>
            <a:r>
              <a:rPr lang="en-US" sz="2800" dirty="0"/>
              <a:t> rhinovirus, adenovirus, influenza virus, Resp. </a:t>
            </a:r>
            <a:r>
              <a:rPr lang="en-US" sz="2800" dirty="0" err="1"/>
              <a:t>syncytial</a:t>
            </a:r>
            <a:r>
              <a:rPr lang="en-US" sz="2800" dirty="0"/>
              <a:t> virus (RSV), Para influenza virus.</a:t>
            </a:r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b="1" dirty="0"/>
              <a:t>Clinical manifestations:</a:t>
            </a:r>
          </a:p>
          <a:p>
            <a:pPr>
              <a:lnSpc>
                <a:spcPct val="80000"/>
              </a:lnSpc>
              <a:buBlip>
                <a:blip r:embed="rId3"/>
              </a:buBlip>
            </a:pPr>
            <a:r>
              <a:rPr lang="en-US" sz="2800" dirty="0" smtClean="0"/>
              <a:t>fever</a:t>
            </a:r>
            <a:r>
              <a:rPr lang="en-US" sz="2800" dirty="0"/>
              <a:t>, irritability, restlessness, sneezing, vomiting, </a:t>
            </a:r>
            <a:r>
              <a:rPr lang="en-US" sz="2800" dirty="0" smtClean="0"/>
              <a:t>diarrhea. dryness</a:t>
            </a:r>
            <a:r>
              <a:rPr lang="en-US" sz="2800" dirty="0"/>
              <a:t>, irritation of nose, &amp; Throat, cough, sneezing , chilly sensation, muscular aches.</a:t>
            </a:r>
          </a:p>
          <a:p>
            <a:pPr>
              <a:lnSpc>
                <a:spcPct val="80000"/>
              </a:lnSpc>
              <a:buBlip>
                <a:blip r:embed="rId3"/>
              </a:buBlip>
            </a:pPr>
            <a:r>
              <a:rPr lang="en-US" sz="2800" b="1" dirty="0"/>
              <a:t>Physical signs</a:t>
            </a:r>
            <a:r>
              <a:rPr lang="en-US" sz="2800" dirty="0"/>
              <a:t>: edema&amp; vasodilatation of mucosa.</a:t>
            </a:r>
          </a:p>
          <a:p>
            <a:pPr>
              <a:lnSpc>
                <a:spcPct val="8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err="1" smtClean="0"/>
              <a:t>Nasopharyngitis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 descr="https://encrypted-tbn1.gstatic.com/images?q=tbn:ANd9GcTfutbes2nhjKbwWvTVE8FUO4i4mICm5QHqgCUQMWxe8Ds6nIh_m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2895600"/>
            <a:ext cx="2971800" cy="2438400"/>
          </a:xfrm>
          <a:prstGeom prst="rect">
            <a:avLst/>
          </a:prstGeom>
          <a:noFill/>
        </p:spPr>
      </p:pic>
      <p:pic>
        <p:nvPicPr>
          <p:cNvPr id="1030" name="Picture 6" descr="http://tgp.com.ph/blog/wp-content/uploads/2015/06/tonsillitis-viral-bacteria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2438400"/>
            <a:ext cx="5638800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2A1A-CC24-4263-B268-6F21D85F49D2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0B6EB-A6A3-418E-9B7B-F2CABD311335}" type="slidenum">
              <a:rPr lang="en-GB"/>
              <a:pPr/>
              <a:t>17</a:t>
            </a:fld>
            <a:endParaRPr lang="en-GB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915400" cy="9445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Nasopharyngitis</a:t>
            </a:r>
            <a:r>
              <a:rPr lang="en-US" dirty="0"/>
              <a:t> (cont.)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8915400" cy="4876800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C03A10"/>
              </a:buClr>
              <a:buFont typeface="Wingdings" pitchFamily="2" charset="2"/>
              <a:buChar char="q"/>
            </a:pPr>
            <a:r>
              <a:rPr lang="en-US" sz="2500" b="1" dirty="0">
                <a:solidFill>
                  <a:srgbClr val="FF0000"/>
                </a:solidFill>
              </a:rPr>
              <a:t>Therapeutic management</a:t>
            </a:r>
            <a:r>
              <a:rPr lang="en-US" sz="2500" b="1" dirty="0"/>
              <a:t>:</a:t>
            </a:r>
          </a:p>
          <a:p>
            <a:pPr>
              <a:lnSpc>
                <a:spcPct val="80000"/>
              </a:lnSpc>
              <a:buClr>
                <a:srgbClr val="C03A10"/>
              </a:buClr>
              <a:buFont typeface="Wingdings" pitchFamily="2" charset="2"/>
              <a:buChar char="§"/>
            </a:pPr>
            <a:r>
              <a:rPr lang="en-US" sz="2500" dirty="0" smtClean="0"/>
              <a:t>Mostly </a:t>
            </a:r>
            <a:r>
              <a:rPr lang="en-US" sz="2500" dirty="0"/>
              <a:t>treated at home , no vaccine, antipyretics for fever.</a:t>
            </a:r>
          </a:p>
          <a:p>
            <a:pPr>
              <a:lnSpc>
                <a:spcPct val="80000"/>
              </a:lnSpc>
              <a:buClr>
                <a:srgbClr val="C03A10"/>
              </a:buClr>
              <a:buFont typeface="Wingdings" pitchFamily="2" charset="2"/>
              <a:buChar char="§"/>
            </a:pPr>
            <a:r>
              <a:rPr lang="en-US" sz="2500" dirty="0"/>
              <a:t>Decongestants: nose drops more effective than orally.</a:t>
            </a:r>
          </a:p>
          <a:p>
            <a:pPr>
              <a:lnSpc>
                <a:spcPct val="80000"/>
              </a:lnSpc>
              <a:buClr>
                <a:srgbClr val="C03A10"/>
              </a:buClr>
              <a:buFont typeface="Wingdings" pitchFamily="2" charset="2"/>
              <a:buChar char="§"/>
            </a:pPr>
            <a:r>
              <a:rPr lang="en-US" sz="2500" dirty="0"/>
              <a:t>Cough: </a:t>
            </a:r>
            <a:r>
              <a:rPr lang="en-US" sz="2500" dirty="0" smtClean="0"/>
              <a:t>suppressant.</a:t>
            </a:r>
            <a:endParaRPr lang="en-US" sz="2500" dirty="0"/>
          </a:p>
          <a:p>
            <a:pPr>
              <a:lnSpc>
                <a:spcPct val="80000"/>
              </a:lnSpc>
              <a:buClr>
                <a:srgbClr val="C03A10"/>
              </a:buClr>
              <a:buFont typeface="Wingdings" pitchFamily="2" charset="2"/>
              <a:buChar char="§"/>
            </a:pPr>
            <a:r>
              <a:rPr lang="en-US" sz="2500" dirty="0"/>
              <a:t>Antihistamine are ineffective.</a:t>
            </a:r>
          </a:p>
          <a:p>
            <a:pPr>
              <a:lnSpc>
                <a:spcPct val="80000"/>
              </a:lnSpc>
              <a:buClr>
                <a:srgbClr val="C03A10"/>
              </a:buClr>
              <a:buFont typeface="Wingdings" pitchFamily="2" charset="2"/>
              <a:buChar char="§"/>
            </a:pPr>
            <a:r>
              <a:rPr lang="en-US" sz="2500" dirty="0"/>
              <a:t>Antibiotic: usually not indication.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500" dirty="0"/>
              <a:t>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500" b="1" dirty="0">
                <a:solidFill>
                  <a:srgbClr val="FF0000"/>
                </a:solidFill>
              </a:rPr>
              <a:t>Nursing consideration:</a:t>
            </a:r>
          </a:p>
          <a:p>
            <a:pPr>
              <a:lnSpc>
                <a:spcPct val="80000"/>
              </a:lnSpc>
            </a:pPr>
            <a:r>
              <a:rPr lang="en-US" sz="2500" dirty="0"/>
              <a:t>For nasal obstruction: elevate head of bed, suctioning and vaporization, saline nasal drops.</a:t>
            </a:r>
          </a:p>
          <a:p>
            <a:pPr>
              <a:lnSpc>
                <a:spcPct val="80000"/>
              </a:lnSpc>
            </a:pPr>
            <a:r>
              <a:rPr lang="en-US" sz="2500" dirty="0"/>
              <a:t>Maintain adequate fluid intake to prevent dehydration.</a:t>
            </a:r>
          </a:p>
          <a:p>
            <a:pPr>
              <a:lnSpc>
                <a:spcPct val="80000"/>
              </a:lnSpc>
            </a:pPr>
            <a:r>
              <a:rPr lang="en-US" sz="2500" dirty="0"/>
              <a:t>Avoiding spread the virus.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3268-C3A5-4F52-8C2D-9B010DCB2456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D7D7-7A7D-405B-86B2-8C06DE829374}" type="slidenum">
              <a:rPr lang="en-GB"/>
              <a:pPr/>
              <a:t>18</a:t>
            </a:fld>
            <a:endParaRPr lang="en-GB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991600" cy="9445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err="1"/>
              <a:t>Pharyngitis</a:t>
            </a:r>
            <a:r>
              <a:rPr lang="en-US" dirty="0"/>
              <a:t>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8915400" cy="5105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900" b="1" dirty="0">
                <a:solidFill>
                  <a:srgbClr val="FF0000"/>
                </a:solidFill>
              </a:rPr>
              <a:t>Causes</a:t>
            </a:r>
            <a:r>
              <a:rPr lang="en-US" sz="2900" dirty="0">
                <a:solidFill>
                  <a:srgbClr val="FF0000"/>
                </a:solidFill>
              </a:rPr>
              <a:t> </a:t>
            </a:r>
            <a:r>
              <a:rPr lang="en-US" sz="2900" dirty="0"/>
              <a:t>: 80-90%of cases are viral cause , other is group A and B hemolytic streptococci</a:t>
            </a:r>
          </a:p>
          <a:p>
            <a:pPr>
              <a:lnSpc>
                <a:spcPct val="80000"/>
              </a:lnSpc>
            </a:pPr>
            <a:endParaRPr lang="en-US" sz="2900" b="1" dirty="0"/>
          </a:p>
          <a:p>
            <a:pPr>
              <a:lnSpc>
                <a:spcPct val="80000"/>
              </a:lnSpc>
            </a:pPr>
            <a:r>
              <a:rPr lang="en-US" sz="2900" b="1" dirty="0">
                <a:solidFill>
                  <a:srgbClr val="FF0000"/>
                </a:solidFill>
              </a:rPr>
              <a:t>Clinical manifestation</a:t>
            </a:r>
            <a:r>
              <a:rPr lang="en-US" sz="2900" dirty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900" dirty="0"/>
              <a:t>May be mild so no symptoms.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900" dirty="0"/>
              <a:t>Headache, fever, abdominal pain exudates on pharynx&amp; tonsils, </a:t>
            </a:r>
            <a:r>
              <a:rPr lang="en-US" sz="2900" i="1" u="sng" dirty="0"/>
              <a:t>3-5 days usually symptoms are subside</a:t>
            </a:r>
          </a:p>
          <a:p>
            <a:pPr>
              <a:lnSpc>
                <a:spcPct val="80000"/>
              </a:lnSpc>
              <a:buClr>
                <a:srgbClr val="C03A10"/>
              </a:buClr>
            </a:pPr>
            <a:endParaRPr lang="en-US" sz="2900" i="1" u="sng" dirty="0"/>
          </a:p>
          <a:p>
            <a:pPr>
              <a:lnSpc>
                <a:spcPct val="80000"/>
              </a:lnSpc>
              <a:buClr>
                <a:srgbClr val="C03A10"/>
              </a:buClr>
            </a:pPr>
            <a:r>
              <a:rPr lang="en-US" sz="2900" b="1" dirty="0">
                <a:solidFill>
                  <a:srgbClr val="0070C0"/>
                </a:solidFill>
              </a:rPr>
              <a:t>Complication</a:t>
            </a:r>
            <a:r>
              <a:rPr lang="en-US" sz="2900" dirty="0">
                <a:solidFill>
                  <a:srgbClr val="0070C0"/>
                </a:solidFill>
              </a:rPr>
              <a:t> if not treated :</a:t>
            </a:r>
          </a:p>
          <a:p>
            <a:pPr>
              <a:lnSpc>
                <a:spcPct val="80000"/>
              </a:lnSpc>
              <a:buClr>
                <a:srgbClr val="C03A10"/>
              </a:buClr>
              <a:buFontTx/>
              <a:buChar char="-"/>
            </a:pPr>
            <a:r>
              <a:rPr lang="en-US" sz="2900" dirty="0"/>
              <a:t>Acute </a:t>
            </a:r>
            <a:r>
              <a:rPr lang="en-US" sz="2900" dirty="0" err="1"/>
              <a:t>glumerulonephritis</a:t>
            </a:r>
            <a:r>
              <a:rPr lang="en-US" sz="2900" dirty="0"/>
              <a:t> syndrome in about 10 days.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2DD87-B99D-4347-802A-F4902707128B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2526-6D76-457C-8367-C9E43DA814DC}" type="slidenum">
              <a:rPr lang="en-GB"/>
              <a:pPr/>
              <a:t>19</a:t>
            </a:fld>
            <a:endParaRPr lang="en-GB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err="1"/>
              <a:t>Pharyngitis</a:t>
            </a:r>
            <a:r>
              <a:rPr lang="en-US" dirty="0"/>
              <a:t> (cont.)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17713"/>
            <a:ext cx="8650288" cy="48402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500" b="1" dirty="0">
                <a:solidFill>
                  <a:srgbClr val="0070C0"/>
                </a:solidFill>
              </a:rPr>
              <a:t>Diagnostic evaluation</a:t>
            </a:r>
            <a:r>
              <a:rPr lang="en-US" sz="2500" dirty="0">
                <a:solidFill>
                  <a:srgbClr val="0070C0"/>
                </a:solidFill>
              </a:rPr>
              <a:t>: </a:t>
            </a:r>
            <a:r>
              <a:rPr lang="en-US" sz="2500" dirty="0"/>
              <a:t>throat culture should be performed to rule </a:t>
            </a:r>
            <a:r>
              <a:rPr lang="en-US" sz="2500" dirty="0" smtClean="0"/>
              <a:t>out.</a:t>
            </a:r>
            <a:endParaRPr lang="en-US" sz="2500" dirty="0"/>
          </a:p>
          <a:p>
            <a:pPr>
              <a:lnSpc>
                <a:spcPct val="80000"/>
              </a:lnSpc>
            </a:pPr>
            <a:endParaRPr lang="en-US" sz="2500" dirty="0"/>
          </a:p>
          <a:p>
            <a:pPr>
              <a:lnSpc>
                <a:spcPct val="80000"/>
              </a:lnSpc>
            </a:pPr>
            <a:r>
              <a:rPr lang="en-US" sz="2500" b="1" dirty="0">
                <a:solidFill>
                  <a:srgbClr val="0070C0"/>
                </a:solidFill>
              </a:rPr>
              <a:t>Therapeutic management</a:t>
            </a:r>
            <a:r>
              <a:rPr lang="en-US" sz="2500" dirty="0">
                <a:solidFill>
                  <a:srgbClr val="0070C0"/>
                </a:solidFill>
              </a:rPr>
              <a:t>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500" dirty="0"/>
              <a:t>- If streptococcal sore throat infection: oral Penicillin for 10 days ,or IM </a:t>
            </a:r>
            <a:r>
              <a:rPr lang="en-US" sz="2500" dirty="0" err="1"/>
              <a:t>Benzathine</a:t>
            </a:r>
            <a:r>
              <a:rPr lang="en-US" sz="2500" dirty="0"/>
              <a:t> penicillin G.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Oral Erythromycin if the child has allergy to penicillin.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en-US" sz="2500" dirty="0"/>
          </a:p>
          <a:p>
            <a:pPr>
              <a:lnSpc>
                <a:spcPct val="80000"/>
              </a:lnSpc>
            </a:pPr>
            <a:r>
              <a:rPr lang="en-US" sz="2500" b="1" dirty="0">
                <a:solidFill>
                  <a:srgbClr val="0070C0"/>
                </a:solidFill>
              </a:rPr>
              <a:t>Nursing consideration: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500" dirty="0"/>
              <a:t>-  Obtain throat swab for culture.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Administer penicillin &amp; analgesic.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Cold or warm compresses to the neck may provide relief.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Warm saline gargles.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02C6-FC9D-4942-9864-66222F29E82E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DFD8-377C-40FB-B09C-943F95ACBF3A}" type="slidenum">
              <a:rPr lang="en-GB"/>
              <a:pPr/>
              <a:t>2</a:t>
            </a:fld>
            <a:endParaRPr lang="en-GB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Anatomy of the Respiratory System</a:t>
            </a:r>
            <a:r>
              <a:rPr lang="en-US"/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4" name="Picture 4" descr="Anatomy of the respiratory system, chil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00B35-6C4F-475A-AA9D-D0F5757C8C67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2DB2A-6345-46CF-91EF-29A79657BAFC}" type="slidenum">
              <a:rPr lang="en-GB"/>
              <a:pPr/>
              <a:t>20</a:t>
            </a:fld>
            <a:endParaRPr lang="en-GB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Pharyngitis</a:t>
            </a:r>
            <a:r>
              <a:rPr lang="en-US" dirty="0"/>
              <a:t> (cont.)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17713"/>
            <a:ext cx="8650288" cy="4114800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en-US" sz="2500" b="1" dirty="0">
                <a:solidFill>
                  <a:srgbClr val="0070C0"/>
                </a:solidFill>
              </a:rPr>
              <a:t>Nursing consideration (cont.)</a:t>
            </a:r>
            <a:endParaRPr lang="en-US" sz="2500" dirty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Soft liquid food are more acceptable than solid.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en-US" sz="2500" dirty="0"/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Continue oral medication to complete the course.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en-US" sz="2500" dirty="0"/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>
                <a:solidFill>
                  <a:srgbClr val="C00000"/>
                </a:solidFill>
              </a:rPr>
              <a:t>IM injection applied in deep muscle as </a:t>
            </a:r>
            <a:r>
              <a:rPr lang="en-US" sz="2500" dirty="0" err="1">
                <a:solidFill>
                  <a:srgbClr val="C00000"/>
                </a:solidFill>
              </a:rPr>
              <a:t>vastus</a:t>
            </a:r>
            <a:r>
              <a:rPr lang="en-US" sz="2500" dirty="0">
                <a:solidFill>
                  <a:srgbClr val="C00000"/>
                </a:solidFill>
              </a:rPr>
              <a:t> </a:t>
            </a:r>
            <a:r>
              <a:rPr lang="en-US" sz="2500" dirty="0" err="1">
                <a:solidFill>
                  <a:srgbClr val="C00000"/>
                </a:solidFill>
              </a:rPr>
              <a:t>lateralis</a:t>
            </a:r>
            <a:r>
              <a:rPr lang="en-US" sz="2500" dirty="0">
                <a:solidFill>
                  <a:srgbClr val="C00000"/>
                </a:solidFill>
              </a:rPr>
              <a:t> or </a:t>
            </a:r>
            <a:r>
              <a:rPr lang="en-US" sz="2500" dirty="0" err="1">
                <a:solidFill>
                  <a:srgbClr val="C00000"/>
                </a:solidFill>
              </a:rPr>
              <a:t>ventrogluteal</a:t>
            </a:r>
            <a:r>
              <a:rPr lang="en-US" sz="2500" dirty="0">
                <a:solidFill>
                  <a:srgbClr val="C00000"/>
                </a:solidFill>
              </a:rPr>
              <a:t> muscle, use </a:t>
            </a:r>
            <a:r>
              <a:rPr lang="en-US" sz="2500" dirty="0" err="1">
                <a:solidFill>
                  <a:srgbClr val="C00000"/>
                </a:solidFill>
              </a:rPr>
              <a:t>Emla</a:t>
            </a:r>
            <a:r>
              <a:rPr lang="en-US" sz="2500" dirty="0">
                <a:solidFill>
                  <a:srgbClr val="C00000"/>
                </a:solidFill>
              </a:rPr>
              <a:t> cream before IM around 2 hours.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en-US" sz="2500" dirty="0"/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Nurse role to prevent the spread of disease.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en-US" sz="25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500" dirty="0"/>
              <a:t>- Children are considered non infectious to other 24 hours after initiation of antibiotics therapy.</a:t>
            </a:r>
          </a:p>
          <a:p>
            <a:pPr>
              <a:lnSpc>
                <a:spcPct val="80000"/>
              </a:lnSpc>
            </a:pP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8DB77-83E4-4288-B29E-E45434C3867B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0C27D-E4FC-4D96-B70B-24BE3A2AE863}" type="slidenum">
              <a:rPr lang="en-GB"/>
              <a:pPr/>
              <a:t>21</a:t>
            </a:fld>
            <a:endParaRPr lang="en-GB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Tonsillitis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726488" cy="4075113"/>
          </a:xfrm>
        </p:spPr>
        <p:txBody>
          <a:bodyPr/>
          <a:lstStyle/>
          <a:p>
            <a:r>
              <a:rPr lang="en-US" sz="2800" b="1"/>
              <a:t>Tonsils</a:t>
            </a:r>
            <a:r>
              <a:rPr lang="en-US" sz="2800"/>
              <a:t> are masses of lymphoid tissue, first immune defense.</a:t>
            </a:r>
          </a:p>
          <a:p>
            <a:r>
              <a:rPr lang="en-US" sz="2800" b="1"/>
              <a:t>Tonsillitis</a:t>
            </a:r>
            <a:r>
              <a:rPr lang="en-US" sz="2800"/>
              <a:t> often occur with pharyngitis, viral or bacterial causes.</a:t>
            </a:r>
          </a:p>
          <a:p>
            <a:r>
              <a:rPr lang="en-US" sz="2800" b="1"/>
              <a:t>S&amp; S:</a:t>
            </a:r>
            <a:r>
              <a:rPr lang="en-US" sz="2800"/>
              <a:t> </a:t>
            </a:r>
          </a:p>
          <a:p>
            <a:pPr>
              <a:buFontTx/>
              <a:buChar char="-"/>
            </a:pPr>
            <a:r>
              <a:rPr lang="en-US" sz="2800"/>
              <a:t>enlarge tonsils, difficult breathing &amp; swallow.</a:t>
            </a:r>
          </a:p>
          <a:p>
            <a:pPr>
              <a:buFontTx/>
              <a:buChar char="-"/>
            </a:pPr>
            <a:r>
              <a:rPr lang="en-US" sz="2800"/>
              <a:t>Enlargement of adenoid, blocked postnasal space &amp;mouth breathing.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Tonsillitis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0114" name="Picture 2" descr="http://176.32.230.21/guildfordent.co.uk/wp-content/uploads/2013/08/img2031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362200"/>
            <a:ext cx="4419600" cy="3657600"/>
          </a:xfrm>
          <a:prstGeom prst="rect">
            <a:avLst/>
          </a:prstGeom>
          <a:noFill/>
        </p:spPr>
      </p:pic>
      <p:pic>
        <p:nvPicPr>
          <p:cNvPr id="90116" name="Picture 4" descr="http://dfwsinus.com/wp-content/uploads/2015/02/Enlarged-Tonsils-and-Adenoids-1024x569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2362200"/>
            <a:ext cx="4114801" cy="3952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C12B-B5D6-4CE1-BE3B-89ADD9DB6662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D5A0-8955-4D30-9DCF-AF005BD22759}" type="slidenum">
              <a:rPr lang="en-GB"/>
              <a:pPr/>
              <a:t>23</a:t>
            </a:fld>
            <a:endParaRPr lang="en-GB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Tonsillitis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41513"/>
            <a:ext cx="8650288" cy="4840287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500" b="1" dirty="0">
                <a:solidFill>
                  <a:srgbClr val="C00000"/>
                </a:solidFill>
              </a:rPr>
              <a:t>Therapeutic management: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2500" dirty="0"/>
              <a:t>throat culture to determine the causative agent ,viral or bacterial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2500" dirty="0"/>
              <a:t>Tonsillectomy &amp; adenoidectomy (T&amp;S)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2500" dirty="0"/>
              <a:t>Contraindicating for Ts &amp;As: cleft palate, tonsillitis, blood disorder.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500" dirty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  <a:buClr>
                <a:srgbClr val="C03A10"/>
              </a:buClr>
            </a:pPr>
            <a:r>
              <a:rPr lang="en-US" sz="2500" b="1" dirty="0">
                <a:solidFill>
                  <a:srgbClr val="C00000"/>
                </a:solidFill>
              </a:rPr>
              <a:t>Nursing consideration:</a:t>
            </a:r>
          </a:p>
          <a:p>
            <a:pPr>
              <a:lnSpc>
                <a:spcPct val="90000"/>
              </a:lnSpc>
              <a:buClr>
                <a:srgbClr val="C03A10"/>
              </a:buClr>
              <a:buFont typeface="Wingdings" pitchFamily="2" charset="2"/>
              <a:buChar char="Ø"/>
            </a:pPr>
            <a:r>
              <a:rPr lang="en-US" sz="2500" dirty="0"/>
              <a:t>Providing comfort &amp; maintain minimize activities.</a:t>
            </a:r>
          </a:p>
          <a:p>
            <a:pPr>
              <a:lnSpc>
                <a:spcPct val="90000"/>
              </a:lnSpc>
              <a:buClr>
                <a:srgbClr val="C03A10"/>
              </a:buClr>
              <a:buFont typeface="Wingdings" pitchFamily="2" charset="2"/>
              <a:buChar char="Ø"/>
            </a:pPr>
            <a:r>
              <a:rPr lang="en-US" sz="2500" dirty="0"/>
              <a:t>A soft or liquid diet is prescribed.</a:t>
            </a:r>
          </a:p>
          <a:p>
            <a:pPr>
              <a:lnSpc>
                <a:spcPct val="90000"/>
              </a:lnSpc>
              <a:buClr>
                <a:srgbClr val="C03A10"/>
              </a:buClr>
              <a:buFont typeface="Wingdings" pitchFamily="2" charset="2"/>
              <a:buChar char="Ø"/>
            </a:pPr>
            <a:r>
              <a:rPr lang="en-US" sz="2500" dirty="0"/>
              <a:t>Warm salt water gargles</a:t>
            </a:r>
          </a:p>
          <a:p>
            <a:pPr>
              <a:lnSpc>
                <a:spcPct val="90000"/>
              </a:lnSpc>
              <a:buClr>
                <a:srgbClr val="C03A10"/>
              </a:buClr>
              <a:buFont typeface="Wingdings" pitchFamily="2" charset="2"/>
              <a:buChar char="Ø"/>
            </a:pPr>
            <a:r>
              <a:rPr lang="en-US" sz="2500" dirty="0"/>
              <a:t>Analgesic, antipyretic.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740-2862-41AB-83BE-8ED5FA8DA170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06154-4E53-4DFD-AA51-0647A2467810}" type="slidenum">
              <a:rPr lang="en-GB"/>
              <a:pPr/>
              <a:t>24</a:t>
            </a:fld>
            <a:endParaRPr lang="en-GB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Tonsillitis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9800"/>
            <a:ext cx="8229600" cy="4343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/>
              <a:t>Post operative care: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/>
              <a:t>Position (place child on abdomen or side).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/>
              <a:t>Discourage child from coughing frequency.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/>
              <a:t>Some secretion are common as dried blood.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/>
              <a:t>Crushed ice&amp; ice water to relief pain.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/>
              <a:t>Analgesic may be rectally or IV, avoid oral route.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CCF74-B567-4E35-9F07-19FED39BD79D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CAC1C-CE02-469A-9411-EB56518C6462}" type="slidenum">
              <a:rPr lang="en-GB"/>
              <a:pPr/>
              <a:t>25</a:t>
            </a:fld>
            <a:endParaRPr lang="en-GB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Tonsillitis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839200" cy="46878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b="1" dirty="0">
                <a:solidFill>
                  <a:srgbClr val="C00000"/>
                </a:solidFill>
              </a:rPr>
              <a:t>Post operative care (cont.):</a:t>
            </a:r>
            <a:endParaRPr lang="en-US" dirty="0">
              <a:solidFill>
                <a:srgbClr val="C000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900" dirty="0"/>
              <a:t>Soft food, milk or ice cream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en-US" sz="2900" dirty="0"/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900" dirty="0"/>
              <a:t>Check post operative signs of Hemorrhage: </a:t>
            </a:r>
          </a:p>
          <a:p>
            <a:pPr lvl="1">
              <a:lnSpc>
                <a:spcPct val="80000"/>
              </a:lnSpc>
              <a:buFontTx/>
              <a:buChar char="-"/>
            </a:pPr>
            <a:r>
              <a:rPr lang="en-US" sz="2500" dirty="0"/>
              <a:t>Increase pulse more than 120b/min.</a:t>
            </a:r>
          </a:p>
          <a:p>
            <a:pPr lvl="1">
              <a:lnSpc>
                <a:spcPct val="80000"/>
              </a:lnSpc>
              <a:buFontTx/>
              <a:buChar char="-"/>
            </a:pPr>
            <a:r>
              <a:rPr lang="en-US" sz="2500" dirty="0"/>
              <a:t>Pallor.  </a:t>
            </a:r>
          </a:p>
          <a:p>
            <a:pPr lvl="1">
              <a:lnSpc>
                <a:spcPct val="80000"/>
              </a:lnSpc>
              <a:buFontTx/>
              <a:buChar char="-"/>
            </a:pPr>
            <a:r>
              <a:rPr lang="en-US" sz="2500" dirty="0"/>
              <a:t>Frequent swallowing.   </a:t>
            </a:r>
          </a:p>
          <a:p>
            <a:pPr lvl="1">
              <a:lnSpc>
                <a:spcPct val="80000"/>
              </a:lnSpc>
              <a:buFontTx/>
              <a:buChar char="-"/>
            </a:pPr>
            <a:r>
              <a:rPr lang="en-US" sz="2500" dirty="0"/>
              <a:t>Vomiting of bright blood</a:t>
            </a:r>
          </a:p>
          <a:p>
            <a:pPr lvl="1">
              <a:lnSpc>
                <a:spcPct val="80000"/>
              </a:lnSpc>
              <a:buFontTx/>
              <a:buChar char="-"/>
            </a:pPr>
            <a:r>
              <a:rPr lang="en-US" sz="2500" dirty="0"/>
              <a:t>Decrease blood pressure is late sign of shock.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900" dirty="0"/>
              <a:t>Note: use good light to look direct on site of operation.</a:t>
            </a:r>
          </a:p>
          <a:p>
            <a:pPr>
              <a:lnSpc>
                <a:spcPct val="80000"/>
              </a:lnSpc>
            </a:pPr>
            <a:endParaRPr lang="en-US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9C76-AC55-4272-B100-A3D0307431FF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A68A1-E33D-41CB-96FE-0F6929419BB4}" type="slidenum">
              <a:rPr lang="en-GB"/>
              <a:pPr/>
              <a:t>26</a:t>
            </a:fld>
            <a:endParaRPr lang="en-GB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Otitis</a:t>
            </a:r>
            <a:r>
              <a:rPr lang="en-US" dirty="0"/>
              <a:t> </a:t>
            </a:r>
            <a:r>
              <a:rPr lang="en-US" dirty="0" err="1"/>
              <a:t>Media:OM</a:t>
            </a:r>
            <a:endParaRPr lang="en-US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8726488" cy="484028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600" b="1" dirty="0"/>
              <a:t>OM</a:t>
            </a:r>
            <a:r>
              <a:rPr lang="en-US" sz="2600" dirty="0"/>
              <a:t> is inflammation of middle ear.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600" dirty="0"/>
          </a:p>
          <a:p>
            <a:pPr>
              <a:lnSpc>
                <a:spcPct val="90000"/>
              </a:lnSpc>
            </a:pPr>
            <a:r>
              <a:rPr lang="en-US" sz="2600" b="1" dirty="0"/>
              <a:t>Episode of acute OM</a:t>
            </a:r>
            <a:r>
              <a:rPr lang="en-US" sz="2600" dirty="0"/>
              <a:t> occur in the first 24 month, decrease at 5 years, r/to drainage through the Eustachian tube &amp; inflammatory of Resp. system.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600" dirty="0"/>
          </a:p>
          <a:p>
            <a:pPr>
              <a:lnSpc>
                <a:spcPct val="90000"/>
              </a:lnSpc>
            </a:pPr>
            <a:r>
              <a:rPr lang="en-US" sz="2600" b="1" dirty="0"/>
              <a:t>Etiology:</a:t>
            </a:r>
            <a:r>
              <a:rPr lang="en-US" sz="2600" dirty="0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600" dirty="0"/>
              <a:t>-  </a:t>
            </a:r>
            <a:r>
              <a:rPr lang="en-US" sz="2500" i="1" u="sng" dirty="0"/>
              <a:t>Acute (AOM):</a:t>
            </a:r>
            <a:r>
              <a:rPr lang="en-US" sz="2500" dirty="0"/>
              <a:t> streptococcus, </a:t>
            </a:r>
            <a:r>
              <a:rPr lang="en-US" sz="2500" dirty="0" err="1"/>
              <a:t>Haemophilus</a:t>
            </a:r>
            <a:r>
              <a:rPr lang="en-US" sz="2500" dirty="0"/>
              <a:t> influenza, </a:t>
            </a:r>
            <a:r>
              <a:rPr lang="en-US" sz="2500" dirty="0" err="1"/>
              <a:t>moraxella</a:t>
            </a:r>
            <a:r>
              <a:rPr lang="en-US" sz="2500" dirty="0"/>
              <a:t> </a:t>
            </a:r>
            <a:r>
              <a:rPr lang="en-US" sz="2500" dirty="0" err="1"/>
              <a:t>catarrhlis</a:t>
            </a:r>
            <a:r>
              <a:rPr lang="en-US" sz="2500" dirty="0"/>
              <a:t>, are the most common bacteria.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2500" i="1" u="sng" dirty="0"/>
              <a:t>OM</a:t>
            </a:r>
            <a:r>
              <a:rPr lang="en-US" sz="2500" dirty="0"/>
              <a:t>: blocked Eustachian tube from edema of URTI , allergic hypertrophy adenoid.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2500" i="1" u="sng" dirty="0"/>
              <a:t>Chronic (COM):</a:t>
            </a:r>
            <a:r>
              <a:rPr lang="en-US" sz="2500" dirty="0"/>
              <a:t> extension of AOM.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7B877-F8AC-47EE-BCAD-7C127B2900E1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E8695-C654-4580-AC5F-2E73A848CCC7}" type="slidenum">
              <a:rPr lang="en-GB"/>
              <a:pPr/>
              <a:t>27</a:t>
            </a:fld>
            <a:endParaRPr lang="en-GB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Otitis</a:t>
            </a:r>
            <a:r>
              <a:rPr lang="en-US" dirty="0"/>
              <a:t> </a:t>
            </a:r>
            <a:r>
              <a:rPr lang="en-US" dirty="0" err="1"/>
              <a:t>Media:OM</a:t>
            </a:r>
            <a:r>
              <a:rPr lang="en-US" dirty="0"/>
              <a:t> (cont.)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17713"/>
            <a:ext cx="7772400" cy="41148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2800" b="1" dirty="0"/>
              <a:t>Diagnostic evaluation:</a:t>
            </a:r>
            <a:r>
              <a:rPr lang="en-US" sz="2800" dirty="0"/>
              <a:t> assessment of tympanic membrane with otoscope:-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  </a:t>
            </a:r>
            <a:r>
              <a:rPr lang="en-US" sz="2800" u="sng" dirty="0"/>
              <a:t>AOM</a:t>
            </a:r>
            <a:r>
              <a:rPr lang="en-US" sz="2800" dirty="0"/>
              <a:t>: purulent discolored effusion, bulging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b="1" dirty="0"/>
              <a:t>S&amp;S:</a:t>
            </a:r>
            <a:r>
              <a:rPr lang="en-US" sz="2800" dirty="0"/>
              <a:t> </a:t>
            </a:r>
            <a:r>
              <a:rPr lang="en-US" sz="2800" dirty="0" err="1"/>
              <a:t>otalgia</a:t>
            </a:r>
            <a:r>
              <a:rPr lang="en-US" sz="2800" dirty="0"/>
              <a:t> (earache), fever, purulent discharge, infant rolls his head from side to side, loss of appetite, crying or verbalized feeling of discomfort (older child).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b="1" dirty="0"/>
              <a:t>COM</a:t>
            </a:r>
            <a:r>
              <a:rPr lang="en-US" sz="2800" dirty="0"/>
              <a:t>: hearing loss, feeling of fullness, vertigo, tinnitus.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3455-BAE0-494E-B6CF-D18B9A98323F}" type="slidenum">
              <a:rPr lang="en-GB"/>
              <a:pPr/>
              <a:t>28</a:t>
            </a:fld>
            <a:endParaRPr lang="en-GB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Otitis</a:t>
            </a:r>
            <a:r>
              <a:rPr lang="en-US" dirty="0"/>
              <a:t> </a:t>
            </a:r>
            <a:r>
              <a:rPr lang="en-US" dirty="0" err="1"/>
              <a:t>Media:OM</a:t>
            </a:r>
            <a:r>
              <a:rPr lang="en-US" dirty="0"/>
              <a:t> (cont.)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41513"/>
            <a:ext cx="8726488" cy="4611687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600" b="1" dirty="0"/>
              <a:t>Therapeutic management: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600" dirty="0"/>
              <a:t>Antibiotic for 10-14 days e.g. Amoxicillin.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600" dirty="0" err="1"/>
              <a:t>Myringotomy</a:t>
            </a:r>
            <a:r>
              <a:rPr lang="en-US" sz="2600" dirty="0"/>
              <a:t>: surgical incision of eardrum&amp; grommets.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600" dirty="0"/>
              <a:t>Hear test after 3 month of AOM.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600" dirty="0"/>
          </a:p>
          <a:p>
            <a:pPr>
              <a:lnSpc>
                <a:spcPct val="80000"/>
              </a:lnSpc>
            </a:pPr>
            <a:r>
              <a:rPr lang="en-US" sz="2600" b="1" dirty="0">
                <a:solidFill>
                  <a:srgbClr val="C00000"/>
                </a:solidFill>
              </a:rPr>
              <a:t>Nursing consideration: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600" dirty="0"/>
              <a:t>Relieving pain. analgesic drug +ice bag on ear.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600" dirty="0"/>
              <a:t>Facilitate drainage &amp; topical </a:t>
            </a:r>
            <a:r>
              <a:rPr lang="en-US" sz="2600" dirty="0" err="1"/>
              <a:t>A.Biotics</a:t>
            </a:r>
            <a:r>
              <a:rPr lang="en-US" sz="2600" dirty="0"/>
              <a:t>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600" dirty="0"/>
              <a:t>Preventing complication.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600" dirty="0"/>
              <a:t>Instruct family to be careful when deal with child. With temporary hearing loss.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600" dirty="0"/>
              <a:t>Preventing OM during infant feeding and setting after that.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921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err="1" smtClean="0"/>
              <a:t>Otitis</a:t>
            </a:r>
            <a:r>
              <a:rPr lang="en-US" b="1" dirty="0" smtClean="0"/>
              <a:t> </a:t>
            </a:r>
            <a:r>
              <a:rPr lang="en-US" b="1" dirty="0" err="1" smtClean="0"/>
              <a:t>Media:OM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1138" name="Picture 2" descr="Acute otitis media with purulent effusion behind 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4572000" cy="4000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01247-BB70-47AB-A261-E56F11A90302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2D29-4758-497A-879F-B26431E71941}" type="slidenum">
              <a:rPr lang="en-GB"/>
              <a:pPr/>
              <a:t>3</a:t>
            </a:fld>
            <a:endParaRPr lang="en-GB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3333CC"/>
                </a:solidFill>
              </a:rPr>
              <a:t>Anatomy of the Respiratory System (cont.)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650288" cy="5029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 b="1" dirty="0"/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What </a:t>
            </a:r>
            <a:r>
              <a:rPr lang="en-US" sz="2800" b="1" dirty="0">
                <a:solidFill>
                  <a:srgbClr val="FF0000"/>
                </a:solidFill>
              </a:rPr>
              <a:t>is respiration?</a:t>
            </a:r>
            <a:endParaRPr lang="en-US" sz="2800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800" dirty="0"/>
              <a:t>Respiration is the act of breathing: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inhaling (inspiration) - taking in oxygen. 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exhaling (expiration) - giving off carbon dioxide. </a:t>
            </a:r>
          </a:p>
          <a:p>
            <a:pPr>
              <a:lnSpc>
                <a:spcPct val="80000"/>
              </a:lnSpc>
            </a:pPr>
            <a:endParaRPr lang="en-US" sz="2800" b="1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b="1" dirty="0" smtClean="0"/>
              <a:t> </a:t>
            </a:r>
            <a:r>
              <a:rPr lang="en-US" sz="2800" b="1" dirty="0">
                <a:solidFill>
                  <a:srgbClr val="FF0000"/>
                </a:solidFill>
              </a:rPr>
              <a:t>What makes up the respiratory system?</a:t>
            </a:r>
            <a:endParaRPr lang="en-US" sz="2800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800" dirty="0"/>
              <a:t>The respiratory system is made up of the organs involved in the interchanges of gases, and consists of the: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/>
              <a:t>- nose                                     - pharynx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/>
              <a:t>- larynx                                   - trachea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/>
              <a:t>- bronchi                                 - lungs </a:t>
            </a:r>
          </a:p>
          <a:p>
            <a:pPr>
              <a:lnSpc>
                <a:spcPct val="8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2199D-149E-4F8B-9272-D059E3214991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E2A0-8980-42E1-99F0-60A31430416A}" type="slidenum">
              <a:rPr lang="en-GB"/>
              <a:pPr/>
              <a:t>30</a:t>
            </a:fld>
            <a:endParaRPr lang="en-GB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130425"/>
            <a:ext cx="9144000" cy="1222375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Lower </a:t>
            </a:r>
            <a:r>
              <a:rPr lang="en-US" dirty="0" smtClean="0"/>
              <a:t>Respiratory </a:t>
            </a:r>
            <a:r>
              <a:rPr lang="en-US" dirty="0"/>
              <a:t>T</a:t>
            </a:r>
            <a:r>
              <a:rPr lang="en-US" dirty="0" smtClean="0"/>
              <a:t>ract </a:t>
            </a:r>
            <a:r>
              <a:rPr lang="en-US" dirty="0"/>
              <a:t>I</a:t>
            </a:r>
            <a:r>
              <a:rPr lang="en-US" dirty="0" smtClean="0"/>
              <a:t>nfections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199D-8331-4D59-BB84-33B5699239E4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803A7-D0B0-4D5A-ADB3-9AC4033F0991}" type="slidenum">
              <a:rPr lang="en-GB"/>
              <a:pPr/>
              <a:t>31</a:t>
            </a:fld>
            <a:endParaRPr lang="en-GB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Infection of the Lower Air ways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Cartilaginous support of the air ways is not fully developed until adolescence, consequently the smooth muscle in these structures represents a major factor in the constriction of the airway.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5013-E883-4545-9AE8-26D870C361DD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5F7BB-6BDB-46B5-A680-E05EC555CA06}" type="slidenum">
              <a:rPr lang="en-GB"/>
              <a:pPr/>
              <a:t>32</a:t>
            </a:fld>
            <a:endParaRPr lang="en-GB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0207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Bronchitis 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17713"/>
            <a:ext cx="8726488" cy="46116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700" b="1"/>
              <a:t>Bronchitis</a:t>
            </a:r>
            <a:r>
              <a:rPr lang="en-US" sz="2700"/>
              <a:t> or tracheobronchitis is inflammation of larger air way (trachea and bronchi).</a:t>
            </a:r>
          </a:p>
          <a:p>
            <a:pPr>
              <a:lnSpc>
                <a:spcPct val="80000"/>
              </a:lnSpc>
            </a:pPr>
            <a:endParaRPr lang="en-US" sz="2700"/>
          </a:p>
          <a:p>
            <a:pPr>
              <a:lnSpc>
                <a:spcPct val="80000"/>
              </a:lnSpc>
            </a:pPr>
            <a:r>
              <a:rPr lang="en-US" sz="2700" b="1"/>
              <a:t>Causative agents:</a:t>
            </a:r>
            <a:r>
              <a:rPr lang="en-US" sz="2700"/>
              <a:t> viruses or mycoplasma pneumonia.</a:t>
            </a:r>
          </a:p>
          <a:p>
            <a:pPr>
              <a:lnSpc>
                <a:spcPct val="80000"/>
              </a:lnSpc>
            </a:pPr>
            <a:endParaRPr lang="en-US" sz="2700"/>
          </a:p>
          <a:p>
            <a:pPr>
              <a:lnSpc>
                <a:spcPct val="80000"/>
              </a:lnSpc>
            </a:pPr>
            <a:r>
              <a:rPr lang="en-US" sz="2700" b="1"/>
              <a:t>Ch-ch &amp; symptoms:</a:t>
            </a:r>
            <a:r>
              <a:rPr lang="en-US" sz="2700"/>
              <a:t> dry, nonproductive cough that  worsens at night then become productive in 2-3 days.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700"/>
          </a:p>
          <a:p>
            <a:pPr>
              <a:lnSpc>
                <a:spcPct val="80000"/>
              </a:lnSpc>
            </a:pPr>
            <a:r>
              <a:rPr lang="en-US" sz="2700" b="1"/>
              <a:t>Bronchitis</a:t>
            </a:r>
            <a:r>
              <a:rPr lang="en-US" sz="2700"/>
              <a:t> is a mild disease required symptomatic treatment as antipyretic, analgesic and humidity, cough suppressants may be useful at night.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4500"/>
            <a:ext cx="5334000" cy="5143500"/>
          </a:xfrm>
          <a:prstGeom prst="rect">
            <a:avLst/>
          </a:prstGeom>
          <a:noFill/>
        </p:spPr>
      </p:pic>
      <p:pic>
        <p:nvPicPr>
          <p:cNvPr id="5" name="Picture 2" descr="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1732" y="1676400"/>
            <a:ext cx="3742267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E62D5-A8E8-4599-84A4-B4FBCFA24BBF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0165-C42F-4B1E-97CD-7BC3871D5154}" type="slidenum">
              <a:rPr lang="en-GB"/>
              <a:pPr/>
              <a:t>34</a:t>
            </a:fld>
            <a:endParaRPr lang="en-GB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0207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300" dirty="0" err="1"/>
              <a:t>Bronchiolitis</a:t>
            </a:r>
            <a:r>
              <a:rPr lang="en-US" sz="3300" dirty="0"/>
              <a:t> &amp; Resp. </a:t>
            </a:r>
            <a:r>
              <a:rPr lang="en-US" sz="3300" dirty="0" err="1"/>
              <a:t>Syncytial</a:t>
            </a:r>
            <a:r>
              <a:rPr lang="en-US" sz="3300" dirty="0"/>
              <a:t> Virus RSV</a:t>
            </a:r>
            <a:r>
              <a:rPr lang="en-US" sz="4000" dirty="0"/>
              <a:t> 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9154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500" b="1" dirty="0" err="1"/>
              <a:t>Bronchiolitis</a:t>
            </a:r>
            <a:r>
              <a:rPr lang="en-US" sz="2500" b="1" dirty="0"/>
              <a:t>:</a:t>
            </a:r>
            <a:r>
              <a:rPr lang="en-US" sz="2500" dirty="0"/>
              <a:t> is an acute viral infection with maximum effect at the bronchiolar level, and rare in children older of 2 years.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500" dirty="0"/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500" b="1" dirty="0">
                <a:ea typeface="PMingLiU" pitchFamily="18" charset="-120"/>
              </a:rPr>
              <a:t>One of the Most Frequent Cause</a:t>
            </a:r>
            <a:r>
              <a:rPr lang="en-US" altLang="zh-TW" sz="2500" dirty="0">
                <a:ea typeface="PMingLiU" pitchFamily="18" charset="-120"/>
              </a:rPr>
              <a:t> of Hospitalization in Infants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zh-TW" sz="2500" dirty="0">
              <a:ea typeface="PMingLiU" pitchFamily="18" charset="-12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500" b="1" dirty="0">
                <a:ea typeface="PMingLiU" pitchFamily="18" charset="-120"/>
              </a:rPr>
              <a:t>Virus or Bacteria</a:t>
            </a:r>
            <a:r>
              <a:rPr lang="en-US" altLang="zh-TW" sz="2500" dirty="0">
                <a:ea typeface="PMingLiU" pitchFamily="18" charset="-120"/>
              </a:rPr>
              <a:t> Causes Inflammatory Response &amp; Obstruction of Small Airways From Edema</a:t>
            </a:r>
          </a:p>
          <a:p>
            <a:pPr>
              <a:lnSpc>
                <a:spcPct val="90000"/>
              </a:lnSpc>
            </a:pPr>
            <a:endParaRPr lang="en-US" sz="2500" dirty="0"/>
          </a:p>
          <a:p>
            <a:pPr>
              <a:lnSpc>
                <a:spcPct val="90000"/>
              </a:lnSpc>
            </a:pPr>
            <a:r>
              <a:rPr lang="en-US" sz="2500" b="1" dirty="0"/>
              <a:t>RSV</a:t>
            </a:r>
            <a:r>
              <a:rPr lang="en-US" sz="2500" dirty="0"/>
              <a:t> is responsible of 80% of cases during epidemic periods.</a:t>
            </a:r>
          </a:p>
          <a:p>
            <a:pPr>
              <a:lnSpc>
                <a:spcPct val="90000"/>
              </a:lnSpc>
            </a:pP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D009D-78B6-40EA-B09A-BAF3B22562AD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54B52-7F0A-4083-AF3A-5D82516192B4}" type="slidenum">
              <a:rPr lang="en-GB"/>
              <a:pPr/>
              <a:t>35</a:t>
            </a:fld>
            <a:endParaRPr lang="en-GB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Pneumonia 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500" b="1"/>
              <a:t>Pneumonia</a:t>
            </a:r>
            <a:r>
              <a:rPr lang="en-US" sz="2500"/>
              <a:t>: is inflammation of the pulmonary parenchyma.</a:t>
            </a:r>
          </a:p>
          <a:p>
            <a:pPr>
              <a:lnSpc>
                <a:spcPct val="80000"/>
              </a:lnSpc>
            </a:pPr>
            <a:endParaRPr lang="en-US" sz="2500"/>
          </a:p>
          <a:p>
            <a:pPr>
              <a:lnSpc>
                <a:spcPct val="80000"/>
              </a:lnSpc>
            </a:pPr>
            <a:r>
              <a:rPr lang="en-US" sz="2500" b="1"/>
              <a:t>Common in children</a:t>
            </a:r>
            <a:r>
              <a:rPr lang="en-US" sz="2500"/>
              <a:t> but more frequently occur in infancy &amp; early childhood.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500"/>
          </a:p>
          <a:p>
            <a:pPr>
              <a:lnSpc>
                <a:spcPct val="80000"/>
              </a:lnSpc>
            </a:pPr>
            <a:r>
              <a:rPr lang="en-US" sz="2500" b="1"/>
              <a:t>Types of pneumonia (depend on place):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500"/>
              <a:t>Lobar- Pneumonia: one-lobe or more (bilateral or double Pneumonia).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500"/>
              <a:t>Broncho Pneumonia: begins in the terminal bronchioles form consolidated patches in nearly lobules, also called lobular Pneumonia 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500"/>
              <a:t>Interstitial Pneumonia: inflammatory process is confined within the alveolar walls and peribronchial and interlobular tissues.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8D2BF-601A-4F3E-B778-60DB87B3FDE6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AC23-2D7D-4969-A8C7-74E3EF2E95B3}" type="slidenum">
              <a:rPr lang="en-GB"/>
              <a:pPr/>
              <a:t>36</a:t>
            </a:fld>
            <a:endParaRPr lang="en-GB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Pneumonia (cont.)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/>
              <a:t>Morphology classification</a:t>
            </a:r>
            <a:r>
              <a:rPr lang="en-US" sz="2800"/>
              <a:t>: viral, bacterial, mycoplasma , aspiration of foreign body, fungal.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 b="1">
                <a:cs typeface="Tahoma" pitchFamily="34" charset="0"/>
              </a:rPr>
              <a:t>Viral Pneumonia: </a:t>
            </a:r>
          </a:p>
          <a:p>
            <a:pPr>
              <a:lnSpc>
                <a:spcPct val="80000"/>
              </a:lnSpc>
              <a:buClr>
                <a:srgbClr val="BF093D"/>
              </a:buClr>
              <a:buFont typeface="Wingdings" pitchFamily="2" charset="2"/>
              <a:buChar char="Ø"/>
            </a:pPr>
            <a:r>
              <a:rPr lang="en-US" sz="2800"/>
              <a:t>Occurs more than bacterial.</a:t>
            </a:r>
          </a:p>
          <a:p>
            <a:pPr>
              <a:lnSpc>
                <a:spcPct val="80000"/>
              </a:lnSpc>
              <a:buClr>
                <a:srgbClr val="BF093D"/>
              </a:buClr>
              <a:buFont typeface="Wingdings" pitchFamily="2" charset="2"/>
              <a:buChar char="Ø"/>
            </a:pPr>
            <a:r>
              <a:rPr lang="en-US" sz="2800" i="1" u="sng"/>
              <a:t>Causes:</a:t>
            </a:r>
            <a:r>
              <a:rPr lang="en-US" sz="2800"/>
              <a:t> RSV, parainfluenza, influenza, adenovirus.</a:t>
            </a:r>
          </a:p>
          <a:p>
            <a:pPr>
              <a:lnSpc>
                <a:spcPct val="80000"/>
              </a:lnSpc>
              <a:buClr>
                <a:srgbClr val="BF093D"/>
              </a:buClr>
              <a:buFont typeface="Wingdings" pitchFamily="2" charset="2"/>
              <a:buChar char="Ø"/>
            </a:pPr>
            <a:r>
              <a:rPr lang="en-US" sz="2800" i="1" u="sng"/>
              <a:t>Clinical symptoms</a:t>
            </a:r>
            <a:r>
              <a:rPr lang="en-US" sz="2800"/>
              <a:t>: fever, cough, abnormal breath sound; whitish sputum, nasal flaring, retraction, chest pain, pallor to cyanosis, irritable, restless, anorexia, vomiting, diarrhea, abdominal pain.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9187-4F6C-4018-8BCE-365AE5ABA784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B9A1-F232-4154-AAB6-A0382A5DDDAB}" type="slidenum">
              <a:rPr lang="en-GB"/>
              <a:pPr/>
              <a:t>37</a:t>
            </a:fld>
            <a:endParaRPr lang="en-GB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Pneumonia (cont.)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1"/>
            <a:ext cx="9144000" cy="5486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500" b="1" dirty="0">
                <a:cs typeface="Tahoma" pitchFamily="34" charset="0"/>
              </a:rPr>
              <a:t>Viral Pneumonia (cont.):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500" i="1" u="sng" dirty="0"/>
              <a:t>Treatment: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symptomatic: O2 therapy, Comfort.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Chest physiotherapy and postural drainage.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Antipyretics, Fluid intake, &amp; Family supports.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500" dirty="0"/>
          </a:p>
          <a:p>
            <a:pPr>
              <a:lnSpc>
                <a:spcPct val="80000"/>
              </a:lnSpc>
              <a:buFontTx/>
              <a:buNone/>
            </a:pPr>
            <a:endParaRPr lang="en-US" sz="2500" dirty="0"/>
          </a:p>
          <a:p>
            <a:pPr>
              <a:lnSpc>
                <a:spcPct val="80000"/>
              </a:lnSpc>
            </a:pPr>
            <a:endParaRPr lang="en-US" sz="10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800" dirty="0"/>
              <a:t> </a:t>
            </a:r>
          </a:p>
        </p:txBody>
      </p:sp>
      <p:pic>
        <p:nvPicPr>
          <p:cNvPr id="10242" name="Picture 2" descr="https://upload.wikimedia.org/wikipedia/commons/a/ac/PneumonisWedge09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1" y="4106170"/>
            <a:ext cx="4419600" cy="2751830"/>
          </a:xfrm>
          <a:prstGeom prst="rect">
            <a:avLst/>
          </a:prstGeom>
          <a:noFill/>
        </p:spPr>
      </p:pic>
      <p:pic>
        <p:nvPicPr>
          <p:cNvPr id="10244" name="Picture 4" descr="http://www.newhealthadvisor.com/images/1HT03450/pneumonia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3810000"/>
            <a:ext cx="3810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B53A6-067F-4697-8B23-9328FAF3710F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EC784-0BE8-4F14-8669-4353F7B69353}" type="slidenum">
              <a:rPr lang="en-GB"/>
              <a:pPr/>
              <a:t>38</a:t>
            </a:fld>
            <a:endParaRPr lang="en-GB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Bacterial Pneumonia 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81200"/>
            <a:ext cx="8610600" cy="4114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sz="2800" b="1"/>
              <a:t>Streptococcus Pneumonia</a:t>
            </a:r>
            <a:r>
              <a:rPr lang="en-US" sz="2800"/>
              <a:t> is the most common cause in children and adult 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 b="1"/>
              <a:t>In infant</a:t>
            </a:r>
            <a:r>
              <a:rPr lang="en-US" sz="2800"/>
              <a:t> mainly followed viral infection.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 b="1"/>
              <a:t>Symptoms</a:t>
            </a:r>
            <a:r>
              <a:rPr lang="en-US" sz="2800"/>
              <a:t>: fever, malaise, rapid&amp; shallow respiration, cough, chest pain, abdominal pain?? Appendicitis, meningeal symptoms.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 b="1"/>
              <a:t>Treatment:</a:t>
            </a:r>
            <a:r>
              <a:rPr lang="en-US" sz="2800"/>
              <a:t> bed rest, antipyretic, fluid intake, need hospitalization when pleural effusion or empyema, I.V fluid, O2 therapy.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C5B3A-3397-4615-88DE-AD74A87F602F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860A0-50B0-49F2-BCAC-A4D1E5EF8AA7}" type="slidenum">
              <a:rPr lang="en-GB"/>
              <a:pPr/>
              <a:t>39</a:t>
            </a:fld>
            <a:endParaRPr lang="en-GB"/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Bacterial Pneumonia (cont.)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6800" cy="5029200"/>
          </a:xfrm>
        </p:spPr>
        <p:txBody>
          <a:bodyPr/>
          <a:lstStyle/>
          <a:p>
            <a:r>
              <a:rPr lang="en-US" sz="2800" b="1"/>
              <a:t>Complication:</a:t>
            </a:r>
          </a:p>
          <a:p>
            <a:pPr>
              <a:buFontTx/>
              <a:buChar char="-"/>
            </a:pPr>
            <a:r>
              <a:rPr lang="en-US" sz="2800"/>
              <a:t>Tension pneumothorax and empyema if the causative agent is staphelococcus auoraus, </a:t>
            </a:r>
          </a:p>
          <a:p>
            <a:pPr>
              <a:buFontTx/>
              <a:buChar char="-"/>
            </a:pPr>
            <a:r>
              <a:rPr lang="en-US" sz="2800"/>
              <a:t>lung abscess if pnumococcal pneumonia.</a:t>
            </a:r>
          </a:p>
          <a:p>
            <a:pPr>
              <a:buFontTx/>
              <a:buNone/>
            </a:pPr>
            <a:endParaRPr lang="en-US" sz="2800"/>
          </a:p>
          <a:p>
            <a:r>
              <a:rPr lang="en-US" sz="2800" b="1"/>
              <a:t>Prognosis:</a:t>
            </a:r>
            <a:r>
              <a:rPr lang="en-US" sz="2800"/>
              <a:t> is generally  good if recognize the disease early &amp; treat early.</a:t>
            </a:r>
          </a:p>
          <a:p>
            <a:pPr>
              <a:buFontTx/>
              <a:buNone/>
            </a:pPr>
            <a:endParaRPr lang="en-US" sz="2800"/>
          </a:p>
          <a:p>
            <a:r>
              <a:rPr lang="en-US" sz="2800" b="1"/>
              <a:t>Prevention:</a:t>
            </a:r>
            <a:r>
              <a:rPr lang="en-US" sz="2800"/>
              <a:t> pnumococcal poysaetheride vaccine for children older than 2 years who is risk.</a:t>
            </a:r>
          </a:p>
          <a:p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47A4-D245-4EC3-8517-E35B8671B8D4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0A60C-3AD9-4A77-BB63-4F1C64A8B745}" type="slidenum">
              <a:rPr lang="en-GB"/>
              <a:pPr/>
              <a:t>4</a:t>
            </a:fld>
            <a:endParaRPr lang="en-GB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800" b="1" dirty="0"/>
              <a:t>Anatomy of the Respiratory System</a:t>
            </a:r>
            <a:r>
              <a:rPr lang="en-US" sz="2800" dirty="0"/>
              <a:t> (cont.)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726488" cy="484028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</a:rPr>
              <a:t>The upper respiratory tract</a:t>
            </a:r>
            <a:r>
              <a:rPr lang="en-US" sz="2800">
                <a:solidFill>
                  <a:srgbClr val="FF0000"/>
                </a:solidFill>
              </a:rPr>
              <a:t> includes the following: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sz="2800"/>
              <a:t>nose 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sz="2800"/>
              <a:t>nasal cavity 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sz="2800"/>
              <a:t>Sinuses: ethmoid, frontal, maxillary, sphenoid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sz="2800"/>
              <a:t>larynx 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sz="2800"/>
              <a:t>trachea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</a:rPr>
              <a:t>The lower respiratory tract</a:t>
            </a:r>
            <a:r>
              <a:rPr lang="en-US" sz="2800">
                <a:solidFill>
                  <a:srgbClr val="FF0000"/>
                </a:solidFill>
              </a:rPr>
              <a:t> includes the following</a:t>
            </a:r>
            <a:r>
              <a:rPr lang="en-US" sz="2800"/>
              <a:t>: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</a:pPr>
            <a:r>
              <a:rPr lang="en-US" sz="2800"/>
              <a:t>lungs 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</a:pPr>
            <a:r>
              <a:rPr lang="en-US" sz="2800"/>
              <a:t>airways (bronchi and bronchioles) 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</a:pPr>
            <a:r>
              <a:rPr lang="en-US" sz="2800"/>
              <a:t>air sacs (alveoli) 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  <a:buFontTx/>
              <a:buNone/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E655D-E72D-42AA-AE64-AEB2B0F6E099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568AE-085E-4B61-9841-7EF3929880C1}" type="slidenum">
              <a:rPr lang="en-GB"/>
              <a:pPr/>
              <a:t>40</a:t>
            </a:fld>
            <a:endParaRPr lang="en-GB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Bacterial Pneumonia (cont.)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0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/>
              <a:t>Nursing consideration: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Administer of O2 therapy , rest, humidity.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Assess Resp. status frequently.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I.V fluid intake.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Antipyretic.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Lying the child on affected side.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Suctioning by bulb syringe for infant.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Chest physiotherapy &amp; postural drainage.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Family support &amp; reassurance.</a:t>
            </a:r>
          </a:p>
          <a:p>
            <a:pPr>
              <a:lnSpc>
                <a:spcPct val="80000"/>
              </a:lnSpc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GB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Variations in Pediatric</a:t>
            </a:r>
            <a:br>
              <a:rPr lang="en-GB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GB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Anatomy and Physiology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GB" dirty="0" smtClean="0"/>
              <a:t>Nose</a:t>
            </a:r>
          </a:p>
          <a:p>
            <a:r>
              <a:rPr lang="en-GB" dirty="0" smtClean="0"/>
              <a:t>Newborns are obligatory nose breathers until at least 4 weeks of age.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Throat</a:t>
            </a:r>
          </a:p>
          <a:p>
            <a:r>
              <a:rPr lang="en-GB" dirty="0" smtClean="0"/>
              <a:t>The tongue of the infant relative to the oropharynx is larger than in adults.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Trachea</a:t>
            </a:r>
          </a:p>
          <a:p>
            <a:r>
              <a:rPr lang="en-GB" dirty="0" smtClean="0"/>
              <a:t>The airway lumen is smaller in infants and children than in adults. The infant’s trachea is approximately 4 mm wide compared with the adult width of 20 mm.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F4B07-19ED-469C-A840-BD88BD516F96}" type="datetime1">
              <a:rPr lang="en-GB" smtClean="0"/>
              <a:pPr/>
              <a:t>27/01/2016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0457-BD6B-46B8-9818-0D5A34D8307F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5867400"/>
            <a:ext cx="225766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BC1A-8B24-4304-BAA2-875BAB344861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F0D07-4CFF-4303-93C5-BA36E1B8F311}" type="slidenum">
              <a:rPr lang="en-GB"/>
              <a:pPr/>
              <a:t>6</a:t>
            </a:fld>
            <a:endParaRPr lang="en-GB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828800"/>
            <a:ext cx="7696200" cy="3736975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2500" b="1" dirty="0" smtClean="0">
                <a:cs typeface="Times New Roman" pitchFamily="18" charset="0"/>
              </a:rPr>
              <a:t>Fewer </a:t>
            </a:r>
            <a:r>
              <a:rPr lang="en-US" sz="2500" b="1" dirty="0">
                <a:cs typeface="Times New Roman" pitchFamily="18" charset="0"/>
              </a:rPr>
              <a:t>alveoli</a:t>
            </a:r>
          </a:p>
          <a:p>
            <a:pPr lvl="1">
              <a:lnSpc>
                <a:spcPct val="90000"/>
              </a:lnSpc>
            </a:pPr>
            <a:r>
              <a:rPr lang="en-US" altLang="zh-TW" sz="2500" dirty="0">
                <a:ea typeface="PMingLiU" pitchFamily="18" charset="-120"/>
              </a:rPr>
              <a:t>Constantly Growing</a:t>
            </a:r>
          </a:p>
          <a:p>
            <a:pPr lvl="1">
              <a:lnSpc>
                <a:spcPct val="90000"/>
              </a:lnSpc>
            </a:pPr>
            <a:r>
              <a:rPr lang="en-US" altLang="zh-TW" sz="2500" dirty="0">
                <a:ea typeface="PMingLiU" pitchFamily="18" charset="-120"/>
              </a:rPr>
              <a:t>Alveoli Increase in Number &amp; Size Until 12 </a:t>
            </a:r>
            <a:r>
              <a:rPr lang="en-US" altLang="zh-TW" sz="2500" dirty="0" smtClean="0">
                <a:ea typeface="PMingLiU" pitchFamily="18" charset="-120"/>
              </a:rPr>
              <a:t>yr</a:t>
            </a:r>
            <a:endParaRPr lang="en-US" altLang="zh-TW" sz="2500" dirty="0">
              <a:ea typeface="PMingLiU" pitchFamily="18" charset="-120"/>
            </a:endParaRPr>
          </a:p>
          <a:p>
            <a:pPr lvl="1">
              <a:lnSpc>
                <a:spcPct val="90000"/>
              </a:lnSpc>
            </a:pPr>
            <a:r>
              <a:rPr lang="en-US" altLang="zh-TW" sz="2500" dirty="0">
                <a:ea typeface="PMingLiU" pitchFamily="18" charset="-120"/>
              </a:rPr>
              <a:t>Primarily diaphragmatic breathers until ~ 6 yr</a:t>
            </a:r>
            <a:endParaRPr lang="en-US" sz="2500" dirty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500" b="1" dirty="0">
                <a:cs typeface="Times New Roman" pitchFamily="18" charset="0"/>
              </a:rPr>
              <a:t>Increased chest compliance:</a:t>
            </a:r>
            <a:r>
              <a:rPr lang="en-US" sz="2500" dirty="0">
                <a:cs typeface="Times New Roman" pitchFamily="18" charset="0"/>
              </a:rPr>
              <a:t> poor expansion &amp; decreased lung </a:t>
            </a:r>
            <a:r>
              <a:rPr lang="en-US" sz="2500" dirty="0" smtClean="0">
                <a:cs typeface="Times New Roman" pitchFamily="18" charset="0"/>
              </a:rPr>
              <a:t>volume</a:t>
            </a:r>
          </a:p>
          <a:p>
            <a:r>
              <a:rPr lang="en-GB" sz="2800" dirty="0" smtClean="0">
                <a:solidFill>
                  <a:srgbClr val="FF0000"/>
                </a:solidFill>
              </a:rPr>
              <a:t>The bifurcation of the trachea</a:t>
            </a:r>
            <a:r>
              <a:rPr lang="en-GB" sz="2800" dirty="0" smtClean="0"/>
              <a:t> occurs at the level of the third thoracic vertebra in children, compared to the level of the sixth thoracic vertebra in adults</a:t>
            </a:r>
            <a:endParaRPr lang="en-US" altLang="zh-TW" sz="2500" dirty="0">
              <a:ea typeface="PMingLiU" pitchFamily="18" charset="-12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GB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Variations in Pediatric</a:t>
            </a:r>
            <a:br>
              <a:rPr lang="en-GB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GB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Anatomy and Physiology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infants are born with about </a:t>
            </a:r>
            <a:r>
              <a:rPr lang="en-GB" dirty="0" smtClean="0">
                <a:solidFill>
                  <a:srgbClr val="FF0000"/>
                </a:solidFill>
              </a:rPr>
              <a:t>50 million </a:t>
            </a:r>
            <a:r>
              <a:rPr lang="en-GB" dirty="0" smtClean="0"/>
              <a:t>alveoli. After birth, alveolar growth slows until 3 months of age and then progresses until the child reaches 7 or 8 years of age, at which time the alveoli reach the adult number of around </a:t>
            </a:r>
            <a:r>
              <a:rPr lang="en-GB" dirty="0" smtClean="0">
                <a:solidFill>
                  <a:srgbClr val="FF0000"/>
                </a:solidFill>
              </a:rPr>
              <a:t>300 million</a:t>
            </a:r>
            <a:r>
              <a:rPr lang="en-GB" dirty="0" smtClean="0"/>
              <a:t>. place the child at a higher risk of </a:t>
            </a:r>
            <a:r>
              <a:rPr lang="en-GB" b="1" dirty="0" smtClean="0"/>
              <a:t>hypoxemia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04800"/>
            <a:ext cx="8229600" cy="1143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Variations in Pediatric</a:t>
            </a:r>
            <a:b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Anatomy and Physiology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6084-F2AA-4C85-ACB9-A51E410946E7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406C6-F58F-42D0-ABB0-CB52DAF1824E}" type="slidenum">
              <a:rPr lang="en-GB"/>
              <a:pPr/>
              <a:t>8</a:t>
            </a:fld>
            <a:endParaRPr lang="en-GB"/>
          </a:p>
        </p:txBody>
      </p:sp>
      <p:pic>
        <p:nvPicPr>
          <p:cNvPr id="20482" name="Picture 2" descr="Resp differenc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0483" name="Line 3"/>
          <p:cNvSpPr>
            <a:spLocks noChangeShapeType="1"/>
          </p:cNvSpPr>
          <p:nvPr/>
        </p:nvSpPr>
        <p:spPr bwMode="ltGray">
          <a:xfrm>
            <a:off x="2590800" y="1371600"/>
            <a:ext cx="1447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ltGray">
          <a:xfrm>
            <a:off x="2590800" y="2362200"/>
            <a:ext cx="1066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ltGray">
          <a:xfrm>
            <a:off x="2590800" y="3886200"/>
            <a:ext cx="24384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ltGray">
          <a:xfrm>
            <a:off x="2590800" y="3352800"/>
            <a:ext cx="1447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ltGray">
          <a:xfrm>
            <a:off x="2590800" y="2819400"/>
            <a:ext cx="2286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ltGray">
          <a:xfrm>
            <a:off x="3048000" y="5257800"/>
            <a:ext cx="1447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ltGray">
          <a:xfrm>
            <a:off x="5181600" y="4648200"/>
            <a:ext cx="762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4E82-1108-481F-8F99-3F226FD9CE82}" type="datetime1">
              <a:rPr lang="en-GB"/>
              <a:pPr/>
              <a:t>27/01/2016</a:t>
            </a:fld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B0E69-D644-4E09-9B28-8BC155C31368}" type="slidenum">
              <a:rPr lang="en-GB"/>
              <a:pPr/>
              <a:t>9</a:t>
            </a:fld>
            <a:endParaRPr lang="en-GB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01638"/>
            <a:ext cx="7772400" cy="9525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zh-TW" dirty="0" smtClean="0">
                <a:ea typeface="PMingLiU" pitchFamily="18" charset="-120"/>
              </a:rPr>
              <a:t>ASSESSMENT</a:t>
            </a:r>
            <a:endParaRPr lang="en-US" altLang="zh-TW" i="1" dirty="0">
              <a:solidFill>
                <a:schemeClr val="tx1"/>
              </a:solidFill>
              <a:ea typeface="PMingLiU" pitchFamily="18" charset="-12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305800" cy="2362200"/>
          </a:xfrm>
        </p:spPr>
        <p:txBody>
          <a:bodyPr/>
          <a:lstStyle/>
          <a:p>
            <a:r>
              <a:rPr lang="en-US" altLang="zh-TW" b="1" dirty="0">
                <a:ea typeface="PMingLiU" pitchFamily="18" charset="-120"/>
              </a:rPr>
              <a:t>Observation</a:t>
            </a:r>
          </a:p>
          <a:p>
            <a:pPr lvl="1"/>
            <a:r>
              <a:rPr lang="en-US" altLang="zh-TW" dirty="0">
                <a:ea typeface="PMingLiU" pitchFamily="18" charset="-120"/>
              </a:rPr>
              <a:t>Level of Consciousness, Activity; </a:t>
            </a:r>
            <a:r>
              <a:rPr lang="en-US" altLang="zh-TW" dirty="0" smtClean="0">
                <a:ea typeface="PMingLiU" pitchFamily="18" charset="-120"/>
              </a:rPr>
              <a:t>Awareness</a:t>
            </a:r>
            <a:endParaRPr lang="en-US" altLang="zh-TW" dirty="0">
              <a:ea typeface="PMingLiU" pitchFamily="18" charset="-120"/>
            </a:endParaRPr>
          </a:p>
          <a:p>
            <a:pPr lvl="1"/>
            <a:r>
              <a:rPr lang="en-US" altLang="zh-TW" dirty="0">
                <a:ea typeface="PMingLiU" pitchFamily="18" charset="-120"/>
              </a:rPr>
              <a:t>Skin Color: Pink, </a:t>
            </a:r>
            <a:r>
              <a:rPr lang="en-US" altLang="zh-TW" dirty="0" smtClean="0">
                <a:ea typeface="PMingLiU" pitchFamily="18" charset="-120"/>
              </a:rPr>
              <a:t>Pale.</a:t>
            </a:r>
          </a:p>
          <a:p>
            <a:pPr lvl="1"/>
            <a:r>
              <a:rPr lang="en-US" altLang="zh-TW" sz="2000" b="1" dirty="0" smtClean="0">
                <a:ea typeface="PMingLiU" pitchFamily="18" charset="-120"/>
              </a:rPr>
              <a:t>Cough : dry, wet, forceful or week </a:t>
            </a:r>
            <a:endParaRPr lang="en-US" altLang="zh-TW" sz="2000" b="1" dirty="0">
              <a:ea typeface="PMingLiU" pitchFamily="18" charset="-120"/>
            </a:endParaRPr>
          </a:p>
          <a:p>
            <a:pPr lvl="1"/>
            <a:endParaRPr lang="en-US" altLang="zh-TW" dirty="0">
              <a:ea typeface="PMingLiU" pitchFamily="18" charset="-120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6172200" y="6019800"/>
            <a:ext cx="29718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sz="2000" b="1">
                <a:latin typeface="Times New Roman" pitchFamily="18" charset="0"/>
                <a:ea typeface="PMingLiU" pitchFamily="18" charset="-120"/>
              </a:rPr>
              <a:t>Child with Mild Cyanosis</a:t>
            </a:r>
          </a:p>
        </p:txBody>
      </p:sp>
      <p:pic>
        <p:nvPicPr>
          <p:cNvPr id="22533" name="Picture 5" descr="Child Mild Cyanosis"/>
          <p:cNvPicPr>
            <a:picLocks noChangeAspect="1" noChangeArrowheads="1"/>
          </p:cNvPicPr>
          <p:nvPr/>
        </p:nvPicPr>
        <p:blipFill>
          <a:blip r:embed="rId3" cstate="print"/>
          <a:srcRect t="191" r="7535" b="59149"/>
          <a:stretch>
            <a:fillRect/>
          </a:stretch>
        </p:blipFill>
        <p:spPr bwMode="auto">
          <a:xfrm>
            <a:off x="1371600" y="3886200"/>
            <a:ext cx="46482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1927</Words>
  <Application>Microsoft Office PowerPoint</Application>
  <PresentationFormat>On-screen Show (4:3)</PresentationFormat>
  <Paragraphs>354</Paragraphs>
  <Slides>40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The child with respiratory Alteration </vt:lpstr>
      <vt:lpstr>Anatomy of the Respiratory System </vt:lpstr>
      <vt:lpstr>Anatomy of the Respiratory System (cont.)</vt:lpstr>
      <vt:lpstr>Anatomy of the Respiratory System (cont.)</vt:lpstr>
      <vt:lpstr>Variations in Pediatric Anatomy and Physiology</vt:lpstr>
      <vt:lpstr>Variations in Pediatric Anatomy and Physiology</vt:lpstr>
      <vt:lpstr>Slide 7</vt:lpstr>
      <vt:lpstr>Slide 8</vt:lpstr>
      <vt:lpstr>ASSESSMENT</vt:lpstr>
      <vt:lpstr>ASSESSMENT</vt:lpstr>
      <vt:lpstr>Slide 11</vt:lpstr>
      <vt:lpstr>Slide 12</vt:lpstr>
      <vt:lpstr>ASSESSMENT</vt:lpstr>
      <vt:lpstr>UPPER RESPIRATORY TRACT INFECTION</vt:lpstr>
      <vt:lpstr>Nasopharyngitis</vt:lpstr>
      <vt:lpstr>Nasopharyngitis</vt:lpstr>
      <vt:lpstr>Nasopharyngitis (cont.)</vt:lpstr>
      <vt:lpstr>Pharyngitis </vt:lpstr>
      <vt:lpstr>Pharyngitis (cont.)</vt:lpstr>
      <vt:lpstr>Pharyngitis (cont.)</vt:lpstr>
      <vt:lpstr>Tonsillitis </vt:lpstr>
      <vt:lpstr>Tonsillitis</vt:lpstr>
      <vt:lpstr>Tonsillitis</vt:lpstr>
      <vt:lpstr>Tonsillitis</vt:lpstr>
      <vt:lpstr>Tonsillitis</vt:lpstr>
      <vt:lpstr>Otitis Media:OM</vt:lpstr>
      <vt:lpstr>Otitis Media:OM (cont.)</vt:lpstr>
      <vt:lpstr>Otitis Media:OM (cont.)</vt:lpstr>
      <vt:lpstr>Otitis Media:OM</vt:lpstr>
      <vt:lpstr>Lower Respiratory Tract Infections</vt:lpstr>
      <vt:lpstr>Infection of the Lower Air ways</vt:lpstr>
      <vt:lpstr>Bronchitis </vt:lpstr>
      <vt:lpstr>Slide 33</vt:lpstr>
      <vt:lpstr>Bronchiolitis &amp; Resp. Syncytial Virus RSV </vt:lpstr>
      <vt:lpstr>Pneumonia </vt:lpstr>
      <vt:lpstr>Pneumonia (cont.)</vt:lpstr>
      <vt:lpstr>Pneumonia (cont.)</vt:lpstr>
      <vt:lpstr>Bacterial Pneumonia </vt:lpstr>
      <vt:lpstr>Bacterial Pneumonia (cont.)</vt:lpstr>
      <vt:lpstr>Bacterial Pneumonia (cont.)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child with respiratory Alteration</dc:title>
  <dc:creator>AHMAD RAWHI</dc:creator>
  <cp:lastModifiedBy>user</cp:lastModifiedBy>
  <cp:revision>16</cp:revision>
  <dcterms:created xsi:type="dcterms:W3CDTF">2006-08-16T00:00:00Z</dcterms:created>
  <dcterms:modified xsi:type="dcterms:W3CDTF">2016-01-27T11:50:52Z</dcterms:modified>
</cp:coreProperties>
</file>