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0"/>
  </p:notesMasterIdLst>
  <p:handoutMasterIdLst>
    <p:handoutMasterId r:id="rId51"/>
  </p:handoutMasterIdLst>
  <p:sldIdLst>
    <p:sldId id="256" r:id="rId2"/>
    <p:sldId id="258" r:id="rId3"/>
    <p:sldId id="259" r:id="rId4"/>
    <p:sldId id="260" r:id="rId5"/>
    <p:sldId id="299" r:id="rId6"/>
    <p:sldId id="262" r:id="rId7"/>
    <p:sldId id="263" r:id="rId8"/>
    <p:sldId id="293" r:id="rId9"/>
    <p:sldId id="298" r:id="rId10"/>
    <p:sldId id="264" r:id="rId11"/>
    <p:sldId id="265" r:id="rId12"/>
    <p:sldId id="266" r:id="rId13"/>
    <p:sldId id="301" r:id="rId14"/>
    <p:sldId id="267" r:id="rId15"/>
    <p:sldId id="268" r:id="rId16"/>
    <p:sldId id="269" r:id="rId17"/>
    <p:sldId id="300" r:id="rId18"/>
    <p:sldId id="270" r:id="rId19"/>
    <p:sldId id="271" r:id="rId20"/>
    <p:sldId id="295" r:id="rId21"/>
    <p:sldId id="272" r:id="rId22"/>
    <p:sldId id="273" r:id="rId23"/>
    <p:sldId id="274" r:id="rId24"/>
    <p:sldId id="275" r:id="rId25"/>
    <p:sldId id="276" r:id="rId26"/>
    <p:sldId id="296" r:id="rId27"/>
    <p:sldId id="277" r:id="rId28"/>
    <p:sldId id="278" r:id="rId29"/>
    <p:sldId id="279" r:id="rId30"/>
    <p:sldId id="280" r:id="rId31"/>
    <p:sldId id="281" r:id="rId32"/>
    <p:sldId id="282" r:id="rId33"/>
    <p:sldId id="297" r:id="rId34"/>
    <p:sldId id="302" r:id="rId35"/>
    <p:sldId id="303" r:id="rId36"/>
    <p:sldId id="304" r:id="rId37"/>
    <p:sldId id="305" r:id="rId38"/>
    <p:sldId id="283" r:id="rId39"/>
    <p:sldId id="284" r:id="rId40"/>
    <p:sldId id="285" r:id="rId41"/>
    <p:sldId id="294" r:id="rId42"/>
    <p:sldId id="286" r:id="rId43"/>
    <p:sldId id="287" r:id="rId44"/>
    <p:sldId id="288" r:id="rId45"/>
    <p:sldId id="289" r:id="rId46"/>
    <p:sldId id="290" r:id="rId47"/>
    <p:sldId id="291" r:id="rId48"/>
    <p:sldId id="292" r:id="rId4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1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handoutMaster" Target="handoutMasters/handoutMaster1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086794-D5E0-4B02-88FC-2C0CB652E455}" type="datetimeFigureOut">
              <a:rPr lang="en-US" smtClean="0"/>
              <a:pPr/>
              <a:t>10/17/2017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6C62B0-0870-48FF-8383-B66AC85E435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2369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A7954F-EC5A-4945-92EE-BBCC6D8194AC}" type="datetimeFigureOut">
              <a:rPr lang="en-US" smtClean="0"/>
              <a:pPr/>
              <a:t>10/17/2017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54270F-C1D1-47C3-BF39-E953C9294D4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05181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4104C65-B7F5-4B52-A67E-A8E74F4F0AFC}" type="slidenum">
              <a:rPr lang="en-GB"/>
              <a:pPr/>
              <a:t>2</a:t>
            </a:fld>
            <a:endParaRPr lang="en-GB"/>
          </a:p>
        </p:txBody>
      </p:sp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5E18730-AF63-4563-9395-932F029ADE51}" type="slidenum">
              <a:rPr lang="en-GB"/>
              <a:pPr/>
              <a:t>16</a:t>
            </a:fld>
            <a:endParaRPr lang="en-GB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0DCB129-D23D-469C-8294-B20653BBF00E}" type="slidenum">
              <a:rPr lang="en-GB"/>
              <a:pPr/>
              <a:t>18</a:t>
            </a:fld>
            <a:endParaRPr lang="en-GB"/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EA3BBBB-5A1C-40E7-A3E2-DEBBA64AD0B4}" type="slidenum">
              <a:rPr lang="en-GB"/>
              <a:pPr/>
              <a:t>19</a:t>
            </a:fld>
            <a:endParaRPr lang="en-GB"/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E660B7B-C028-41F7-9084-B5B7F24FAFF2}" type="slidenum">
              <a:rPr lang="en-GB"/>
              <a:pPr/>
              <a:t>21</a:t>
            </a:fld>
            <a:endParaRPr lang="en-GB"/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AD462C6-3078-429D-A85F-4FD7C281D09B}" type="slidenum">
              <a:rPr lang="en-GB"/>
              <a:pPr/>
              <a:t>22</a:t>
            </a:fld>
            <a:endParaRPr lang="en-GB"/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8CBDD73-A52C-4C2C-B831-77510319D39F}" type="slidenum">
              <a:rPr lang="en-GB"/>
              <a:pPr/>
              <a:t>23</a:t>
            </a:fld>
            <a:endParaRPr lang="en-GB"/>
          </a:p>
        </p:txBody>
      </p:sp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DBE2FAD-48E1-4274-9914-3CDEDED0624B}" type="slidenum">
              <a:rPr lang="en-GB"/>
              <a:pPr/>
              <a:t>24</a:t>
            </a:fld>
            <a:endParaRPr lang="en-GB"/>
          </a:p>
        </p:txBody>
      </p:sp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EE899AE-254B-4A0D-B68B-09D80A0A3C99}" type="slidenum">
              <a:rPr lang="en-GB"/>
              <a:pPr/>
              <a:t>25</a:t>
            </a:fld>
            <a:endParaRPr lang="en-GB"/>
          </a:p>
        </p:txBody>
      </p:sp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FA5742C-CD73-4094-BE1B-4E27A590E082}" type="slidenum">
              <a:rPr lang="en-GB"/>
              <a:pPr/>
              <a:t>27</a:t>
            </a:fld>
            <a:endParaRPr lang="en-GB"/>
          </a:p>
        </p:txBody>
      </p:sp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6DE7F27-4026-45DD-B240-2A95A49769EF}" type="slidenum">
              <a:rPr lang="en-GB"/>
              <a:pPr/>
              <a:t>28</a:t>
            </a:fld>
            <a:endParaRPr lang="en-GB"/>
          </a:p>
        </p:txBody>
      </p:sp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2C08AC-C4A7-4819-82AE-9216B08505D8}" type="slidenum">
              <a:rPr lang="en-GB"/>
              <a:pPr/>
              <a:t>3</a:t>
            </a:fld>
            <a:endParaRPr lang="en-GB"/>
          </a:p>
        </p:txBody>
      </p:sp>
      <p:sp>
        <p:nvSpPr>
          <p:cNvPr id="1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462702-AC08-442E-86FC-778C8BB97F94}" type="slidenum">
              <a:rPr lang="en-GB"/>
              <a:pPr/>
              <a:t>29</a:t>
            </a:fld>
            <a:endParaRPr lang="en-GB"/>
          </a:p>
        </p:txBody>
      </p:sp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EBCEAD2-8057-4FDF-AF27-AD1F4A85CDAB}" type="slidenum">
              <a:rPr lang="en-GB"/>
              <a:pPr/>
              <a:t>30</a:t>
            </a:fld>
            <a:endParaRPr lang="en-GB"/>
          </a:p>
        </p:txBody>
      </p:sp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6109567-03BE-4BF4-9DD8-601ED4106872}" type="slidenum">
              <a:rPr lang="en-GB"/>
              <a:pPr/>
              <a:t>31</a:t>
            </a:fld>
            <a:endParaRPr lang="en-GB"/>
          </a:p>
        </p:txBody>
      </p:sp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53BF718-25B1-46E4-8779-F8C6857C0F2A}" type="slidenum">
              <a:rPr lang="en-GB"/>
              <a:pPr/>
              <a:t>32</a:t>
            </a:fld>
            <a:endParaRPr lang="en-GB"/>
          </a:p>
        </p:txBody>
      </p:sp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259916F-0C74-40A0-99E4-995D295F6B7A}" type="slidenum">
              <a:rPr lang="en-GB"/>
              <a:pPr/>
              <a:t>38</a:t>
            </a:fld>
            <a:endParaRPr lang="en-GB"/>
          </a:p>
        </p:txBody>
      </p:sp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60F33F4-5644-4BC2-ADB4-82EB77D0A36A}" type="slidenum">
              <a:rPr lang="en-GB"/>
              <a:pPr/>
              <a:t>39</a:t>
            </a:fld>
            <a:endParaRPr lang="en-GB"/>
          </a:p>
        </p:txBody>
      </p:sp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A37BD5D-CA8B-4AA5-8B92-EFC7F2CBEE90}" type="slidenum">
              <a:rPr lang="en-GB"/>
              <a:pPr/>
              <a:t>40</a:t>
            </a:fld>
            <a:endParaRPr lang="en-GB"/>
          </a:p>
        </p:txBody>
      </p:sp>
      <p:sp>
        <p:nvSpPr>
          <p:cNvPr id="6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6C5D132-5C2E-4EBB-B56C-8A86842176DF}" type="slidenum">
              <a:rPr lang="en-GB"/>
              <a:pPr/>
              <a:t>42</a:t>
            </a:fld>
            <a:endParaRPr lang="en-GB"/>
          </a:p>
        </p:txBody>
      </p:sp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5F4C2EC-BBDA-4584-883E-959B69863791}" type="slidenum">
              <a:rPr lang="en-GB"/>
              <a:pPr/>
              <a:t>43</a:t>
            </a:fld>
            <a:endParaRPr lang="en-GB"/>
          </a:p>
        </p:txBody>
      </p:sp>
      <p:sp>
        <p:nvSpPr>
          <p:cNvPr id="8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B1352A2-C146-4637-9E17-C9948264F261}" type="slidenum">
              <a:rPr lang="en-GB"/>
              <a:pPr/>
              <a:t>44</a:t>
            </a:fld>
            <a:endParaRPr lang="en-GB"/>
          </a:p>
        </p:txBody>
      </p:sp>
      <p:sp>
        <p:nvSpPr>
          <p:cNvPr id="82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5C30429-2D27-4311-B631-83CCC727A1CB}" type="slidenum">
              <a:rPr lang="en-GB"/>
              <a:pPr/>
              <a:t>4</a:t>
            </a:fld>
            <a:endParaRPr lang="en-GB"/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50253E0-90DA-496E-9281-3C5DED153CE7}" type="slidenum">
              <a:rPr lang="en-GB"/>
              <a:pPr/>
              <a:t>45</a:t>
            </a:fld>
            <a:endParaRPr lang="en-GB"/>
          </a:p>
        </p:txBody>
      </p:sp>
      <p:sp>
        <p:nvSpPr>
          <p:cNvPr id="84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6BB8C74-CF25-4A1C-8AE2-001CB78FB15A}" type="slidenum">
              <a:rPr lang="en-GB"/>
              <a:pPr/>
              <a:t>46</a:t>
            </a:fld>
            <a:endParaRPr lang="en-GB"/>
          </a:p>
        </p:txBody>
      </p:sp>
      <p:sp>
        <p:nvSpPr>
          <p:cNvPr id="87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8A463D1-DC29-427D-987D-49BD4FF8A557}" type="slidenum">
              <a:rPr lang="en-GB"/>
              <a:pPr/>
              <a:t>47</a:t>
            </a:fld>
            <a:endParaRPr lang="en-GB"/>
          </a:p>
        </p:txBody>
      </p:sp>
      <p:sp>
        <p:nvSpPr>
          <p:cNvPr id="89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49EA0D5-9CFC-4FF8-9D42-9AA3FC2C2A1A}" type="slidenum">
              <a:rPr lang="en-GB"/>
              <a:pPr/>
              <a:t>48</a:t>
            </a:fld>
            <a:endParaRPr lang="en-GB"/>
          </a:p>
        </p:txBody>
      </p:sp>
      <p:sp>
        <p:nvSpPr>
          <p:cNvPr id="91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2AEA665-48E1-4583-8F1E-E98511922352}" type="slidenum">
              <a:rPr lang="en-GB"/>
              <a:pPr/>
              <a:t>7</a:t>
            </a:fld>
            <a:endParaRPr lang="en-GB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8BA45AE-33F2-44D4-AA9C-27B8EA7D0D52}" type="slidenum">
              <a:rPr lang="en-GB"/>
              <a:pPr/>
              <a:t>10</a:t>
            </a:fld>
            <a:endParaRPr lang="en-GB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1DBDB0A-A7E4-4E67-90A1-29538681DDD9}" type="slidenum">
              <a:rPr lang="en-GB"/>
              <a:pPr/>
              <a:t>11</a:t>
            </a:fld>
            <a:endParaRPr lang="en-GB"/>
          </a:p>
        </p:txBody>
      </p:sp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39580D7-1F44-464B-912C-FD97DC9C1A2B}" type="slidenum">
              <a:rPr lang="en-GB"/>
              <a:pPr/>
              <a:t>12</a:t>
            </a:fld>
            <a:endParaRPr lang="en-GB"/>
          </a:p>
        </p:txBody>
      </p:sp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802B18A-AC5D-45D5-85B8-D82F2C0A7CC9}" type="slidenum">
              <a:rPr lang="en-GB"/>
              <a:pPr/>
              <a:t>14</a:t>
            </a:fld>
            <a:endParaRPr lang="en-GB"/>
          </a:p>
        </p:txBody>
      </p:sp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EA6C73E-B2B2-4DB2-95B2-6CFB03132C36}" type="slidenum">
              <a:rPr lang="en-GB"/>
              <a:pPr/>
              <a:t>15</a:t>
            </a:fld>
            <a:endParaRPr lang="en-GB"/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D90FA74-98EC-498D-A3F5-A9ED551D9BFE}" type="datetime1">
              <a:rPr lang="en-GB"/>
              <a:pPr/>
              <a:t>17/10/2017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80DDEE00-2991-43E9-8FB8-F172841D80C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D5F72B2-3629-45BB-AD25-A0774B36BD11}" type="datetime1">
              <a:rPr lang="en-GB"/>
              <a:pPr/>
              <a:t>17/10/2017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CDC95C6-B959-48ED-8D2F-1F4B6257392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.sa/url?sa=i&amp;rct=j&amp;q=&amp;esrc=s&amp;source=images&amp;cd=&amp;cad=rja&amp;uact=8&amp;ved=0ahUKEwixrcGT6_XWAhVEOBQKHTtwDKkQjRwIBw&amp;url=https://community.babycenter.com/post/a19902055/dip_in_chest_-_symptom_of_nothing_good?cpg%3D3&amp;psig=AOvVaw0cWdZh4Rlu1nxi-K_Goaeu&amp;ust=1508267072799154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0.jpeg"/><Relationship Id="rId5" Type="http://schemas.openxmlformats.org/officeDocument/2006/relationships/hyperlink" Target="https://www.google.com.sa/url?sa=i&amp;rct=j&amp;q=&amp;esrc=s&amp;source=images&amp;cd=&amp;cad=rja&amp;uact=8&amp;ved=0ahUKEwiQm_el6_XWAhUBWhQKHfVdCw4QjRwIBw&amp;url=https://www.youtube.com/watch?v%3DmHUgsIBOfoY&amp;psig=AOvVaw0cWdZh4Rlu1nxi-K_Goaeu&amp;ust=1508267072799154" TargetMode="External"/><Relationship Id="rId4" Type="http://schemas.openxmlformats.org/officeDocument/2006/relationships/image" Target="../media/image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hyperlink" Target="https://www.google.com.sa/url?sa=i&amp;rct=j&amp;q=&amp;esrc=s&amp;source=images&amp;cd=&amp;cad=rja&amp;uact=8&amp;ved=0ahUKEwiv7q3n6_XWAhVCtBQKHT1GCEQQjRwIBw&amp;url=https://www.slideshare.net/nurulainbintirosli/respiratory-assessment-of-baby-based-on-signs-of-rds&amp;psig=AOvVaw0cWdZh4Rlu1nxi-K_Goaeu&amp;ust=1508267072799154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s://www.google.com.sa/url?sa=i&amp;rct=j&amp;q=&amp;esrc=s&amp;source=images&amp;cd=&amp;cad=rja&amp;uact=8&amp;ved=0ahUKEwigiaDB7vXWAhUHiRoKHcVOBG8QjRwIBw&amp;url=https://wildirismedicaleducation.com/courses/asthma-ceu-continuing-education&amp;psig=AOvVaw2b2ylgw2_0P2P5NJvbfiiQ&amp;ust=1508267960818611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hyperlink" Target="https://www.google.com.sa/url?sa=i&amp;rct=j&amp;q=&amp;esrc=s&amp;source=images&amp;cd=&amp;cad=rja&amp;uact=8&amp;ved=0ahUKEwick-vr7vXWAhUMORoKHTIlDTMQjRwIBw&amp;url=https://www.slideshare.net/AndreasTeferra/medical-surgical-nursing-respiratory-disorders-and-their-interventions&amp;psig=AOvVaw2b2ylgw2_0P2P5NJvbfiiQ&amp;ust=1508267960818611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ol.com.my/blog/item/191-treat-sinusitis-without-medication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www.google.com.sa/url?sa=i&amp;rct=j&amp;q=&amp;esrc=s&amp;source=images&amp;cd=&amp;cad=rja&amp;uact=8&amp;ved=0ahUKEwjF7a-I8cnKAhXJPBoKHYU8ADAQjRwIBw&amp;url=http://www.jianke.com/ask/question/5815535&amp;psig=AFQjCNHuucRSbFSRDPMIcVYX3qGDQRLWcw&amp;ust=1453980168213423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hyperlink" Target="http://www.google.com.sa/url?sa=i&amp;rct=j&amp;q=&amp;esrc=s&amp;source=images&amp;cd=&amp;cad=rja&amp;uact=8&amp;ved=0ahUKEwjRjdG78cnKAhXD1hoKHSqKBGQQjRwIBw&amp;url=http://tgp.com.ph/blog/tonsilitis-101/&amp;psig=AFQjCNFpXfG2kEtcyG_2k3c8bRCuTNr7rg&amp;ust=1453980462697145" TargetMode="Externa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http://www.google.com.sa/url?sa=i&amp;rct=j&amp;q=&amp;esrc=s&amp;source=images&amp;cd=&amp;cad=rja&amp;uact=8&amp;ved=0ahUKEwiCvsj58cnKAhUMnBoKHXaBBL0QjRwIBw&amp;url=http://www.guildfordent.co.uk/earnose-and-throat/childrens-ent-tonsillitis/&amp;psig=AFQjCNEBQRjUCSDrrXjB3KLyhfgLsVJySQ&amp;ust=1453980589671245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hyperlink" Target="http://www.google.com.sa/url?sa=i&amp;rct=j&amp;q=&amp;esrc=s&amp;source=images&amp;cd=&amp;cad=rja&amp;uact=8&amp;ved=0ahUKEwis0r2t8snKAhXD2hoKHSy5Dj0QjRwIBw&amp;url=http://dfwsinus.com/nasal-airway-obstruction/adenoid-tonsil-hypertrophy/&amp;psig=AFQjCNEBQRjUCSDrrXjB3KLyhfgLsVJySQ&amp;ust=1453980589671245" TargetMode="Externa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.sa/url?sa=i&amp;rct=j&amp;q=&amp;esrc=s&amp;source=images&amp;cd=&amp;cad=rja&amp;uact=8&amp;ved=0ahUKEwjS4Je19cnKAhWCthoKHdskCa8QjRwIBw&amp;url=https://en.wikipedia.org/wiki/Pneumonia&amp;psig=AFQjCNF8_1anp0O3nw5Qa7kXMYIsd3S39g&amp;ust=1453981514604600" TargetMode="Externa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hyperlink" Target="http://www.google.com.sa/url?sa=i&amp;rct=j&amp;q=&amp;esrc=s&amp;source=images&amp;cd=&amp;cad=rja&amp;uact=8&amp;ved=0ahUKEwjK-LvB9snKAhUL2BoKHQeWD8oQjRwIBw&amp;url=http://www.newhealthadvisor.com/Can-You-Catch-Pneumonia.html&amp;psig=AFQjCNF8_1anp0O3nw5Qa7kXMYIsd3S39g&amp;ust=1453981514604600" TargetMode="External"/><Relationship Id="rId4" Type="http://schemas.openxmlformats.org/officeDocument/2006/relationships/image" Target="../media/image23.jpe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www.google.com.sa/url?sa=i&amp;rct=j&amp;q=&amp;esrc=s&amp;source=images&amp;cd=&amp;cad=rja&amp;uact=8&amp;ved=0ahUKEwjd-IXJ3fXWAhVBXBQKHQPND-MQjRwIBw&amp;url=https://www.studyblue.com/notes/note/n/chapter-32-33/deck/6991875&amp;psig=AOvVaw20dlYGfwZjzVFU7F2-4Wu0&amp;ust=1508263381854277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298575"/>
          </a:xfr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Arial Rounded MT Bold" pitchFamily="34" charset="0"/>
              </a:rPr>
              <a:t>The child with respiratory </a:t>
            </a:r>
            <a:r>
              <a:rPr lang="en-US" b="1" dirty="0">
                <a:solidFill>
                  <a:schemeClr val="bg1"/>
                </a:solidFill>
                <a:latin typeface="Arial Rounded MT Bold" pitchFamily="34" charset="0"/>
              </a:rPr>
              <a:t>D</a:t>
            </a:r>
            <a:r>
              <a:rPr lang="en-US" b="1" dirty="0" smtClean="0">
                <a:solidFill>
                  <a:schemeClr val="bg1"/>
                </a:solidFill>
                <a:latin typeface="Arial Rounded MT Bold" pitchFamily="34" charset="0"/>
              </a:rPr>
              <a:t>isorder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800600"/>
            <a:ext cx="3200400" cy="762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normAutofit fontScale="92500"/>
          </a:bodyPr>
          <a:lstStyle/>
          <a:p>
            <a:pPr algn="l"/>
            <a:r>
              <a:rPr lang="en-GB" dirty="0" smtClean="0">
                <a:solidFill>
                  <a:schemeClr val="bg1"/>
                </a:solidFill>
              </a:rPr>
              <a:t>Lecture 3, Part one </a:t>
            </a:r>
            <a:endParaRPr lang="en-GB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56084-F2AA-4C85-ACB9-A51E410946E7}" type="datetime1">
              <a:rPr lang="en-GB"/>
              <a:pPr/>
              <a:t>17/10/2017</a:t>
            </a:fld>
            <a:endParaRPr lang="en-GB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406C6-F58F-42D0-ABB0-CB52DAF1824E}" type="slidenum">
              <a:rPr lang="en-GB"/>
              <a:pPr/>
              <a:t>10</a:t>
            </a:fld>
            <a:endParaRPr lang="en-GB"/>
          </a:p>
        </p:txBody>
      </p:sp>
      <p:pic>
        <p:nvPicPr>
          <p:cNvPr id="20482" name="Picture 2" descr="Resp differenc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0483" name="Line 3"/>
          <p:cNvSpPr>
            <a:spLocks noChangeShapeType="1"/>
          </p:cNvSpPr>
          <p:nvPr/>
        </p:nvSpPr>
        <p:spPr bwMode="ltGray">
          <a:xfrm>
            <a:off x="2590800" y="1371600"/>
            <a:ext cx="14478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/>
          <a:lstStyle/>
          <a:p>
            <a:endParaRPr lang="en-GB"/>
          </a:p>
        </p:txBody>
      </p:sp>
      <p:sp>
        <p:nvSpPr>
          <p:cNvPr id="20484" name="Line 4"/>
          <p:cNvSpPr>
            <a:spLocks noChangeShapeType="1"/>
          </p:cNvSpPr>
          <p:nvPr/>
        </p:nvSpPr>
        <p:spPr bwMode="ltGray">
          <a:xfrm>
            <a:off x="2590800" y="2362200"/>
            <a:ext cx="10668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/>
          <a:lstStyle/>
          <a:p>
            <a:endParaRPr lang="en-GB"/>
          </a:p>
        </p:txBody>
      </p:sp>
      <p:sp>
        <p:nvSpPr>
          <p:cNvPr id="20485" name="Line 5"/>
          <p:cNvSpPr>
            <a:spLocks noChangeShapeType="1"/>
          </p:cNvSpPr>
          <p:nvPr/>
        </p:nvSpPr>
        <p:spPr bwMode="ltGray">
          <a:xfrm>
            <a:off x="2590800" y="3886200"/>
            <a:ext cx="24384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/>
          <a:lstStyle/>
          <a:p>
            <a:endParaRPr lang="en-GB"/>
          </a:p>
        </p:txBody>
      </p:sp>
      <p:sp>
        <p:nvSpPr>
          <p:cNvPr id="20486" name="Line 6"/>
          <p:cNvSpPr>
            <a:spLocks noChangeShapeType="1"/>
          </p:cNvSpPr>
          <p:nvPr/>
        </p:nvSpPr>
        <p:spPr bwMode="ltGray">
          <a:xfrm>
            <a:off x="2590800" y="3352800"/>
            <a:ext cx="14478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/>
          <a:lstStyle/>
          <a:p>
            <a:endParaRPr lang="en-GB"/>
          </a:p>
        </p:txBody>
      </p:sp>
      <p:sp>
        <p:nvSpPr>
          <p:cNvPr id="20487" name="Line 7"/>
          <p:cNvSpPr>
            <a:spLocks noChangeShapeType="1"/>
          </p:cNvSpPr>
          <p:nvPr/>
        </p:nvSpPr>
        <p:spPr bwMode="ltGray">
          <a:xfrm>
            <a:off x="2590800" y="2819400"/>
            <a:ext cx="22860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/>
          <a:lstStyle/>
          <a:p>
            <a:endParaRPr lang="en-GB"/>
          </a:p>
        </p:txBody>
      </p:sp>
      <p:sp>
        <p:nvSpPr>
          <p:cNvPr id="20488" name="Line 8"/>
          <p:cNvSpPr>
            <a:spLocks noChangeShapeType="1"/>
          </p:cNvSpPr>
          <p:nvPr/>
        </p:nvSpPr>
        <p:spPr bwMode="ltGray">
          <a:xfrm>
            <a:off x="3048000" y="5257800"/>
            <a:ext cx="14478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/>
          <a:lstStyle/>
          <a:p>
            <a:endParaRPr lang="en-GB"/>
          </a:p>
        </p:txBody>
      </p:sp>
      <p:sp>
        <p:nvSpPr>
          <p:cNvPr id="20489" name="Line 9"/>
          <p:cNvSpPr>
            <a:spLocks noChangeShapeType="1"/>
          </p:cNvSpPr>
          <p:nvPr/>
        </p:nvSpPr>
        <p:spPr bwMode="ltGray">
          <a:xfrm>
            <a:off x="5181600" y="4648200"/>
            <a:ext cx="7620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64E82-1108-481F-8F99-3F226FD9CE82}" type="datetime1">
              <a:rPr lang="en-GB"/>
              <a:pPr/>
              <a:t>17/10/2017</a:t>
            </a:fld>
            <a:endParaRPr lang="en-GB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B0E69-D644-4E09-9B28-8BC155C31368}" type="slidenum">
              <a:rPr lang="en-GB"/>
              <a:pPr/>
              <a:t>11</a:t>
            </a:fld>
            <a:endParaRPr lang="en-GB"/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52500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altLang="zh-TW" dirty="0" smtClean="0">
                <a:ea typeface="PMingLiU" pitchFamily="18" charset="-120"/>
              </a:rPr>
              <a:t>ASSESSMENT</a:t>
            </a:r>
            <a:endParaRPr lang="en-US" altLang="zh-TW" i="1" dirty="0">
              <a:solidFill>
                <a:schemeClr val="tx1"/>
              </a:solidFill>
              <a:ea typeface="PMingLiU" pitchFamily="18" charset="-120"/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19200"/>
            <a:ext cx="8305800" cy="2362200"/>
          </a:xfrm>
        </p:spPr>
        <p:txBody>
          <a:bodyPr/>
          <a:lstStyle/>
          <a:p>
            <a:r>
              <a:rPr lang="en-US" altLang="zh-TW" b="1" dirty="0">
                <a:ea typeface="PMingLiU" pitchFamily="18" charset="-120"/>
              </a:rPr>
              <a:t>Observation</a:t>
            </a:r>
          </a:p>
          <a:p>
            <a:pPr lvl="1"/>
            <a:r>
              <a:rPr lang="en-US" altLang="zh-TW" sz="3200" dirty="0">
                <a:ea typeface="PMingLiU" pitchFamily="18" charset="-120"/>
              </a:rPr>
              <a:t>Level of Consciousness, Activity; </a:t>
            </a:r>
            <a:r>
              <a:rPr lang="en-US" altLang="zh-TW" sz="3200" dirty="0" smtClean="0">
                <a:ea typeface="PMingLiU" pitchFamily="18" charset="-120"/>
              </a:rPr>
              <a:t>Awareness</a:t>
            </a:r>
            <a:endParaRPr lang="en-US" altLang="zh-TW" sz="3200" dirty="0">
              <a:ea typeface="PMingLiU" pitchFamily="18" charset="-120"/>
            </a:endParaRPr>
          </a:p>
          <a:p>
            <a:pPr lvl="1"/>
            <a:r>
              <a:rPr lang="en-US" altLang="zh-TW" sz="3200" dirty="0">
                <a:ea typeface="PMingLiU" pitchFamily="18" charset="-120"/>
              </a:rPr>
              <a:t>Skin Color: Pink, </a:t>
            </a:r>
            <a:r>
              <a:rPr lang="en-US" altLang="zh-TW" sz="3200" dirty="0" smtClean="0">
                <a:ea typeface="PMingLiU" pitchFamily="18" charset="-120"/>
              </a:rPr>
              <a:t>Pale.</a:t>
            </a:r>
          </a:p>
          <a:p>
            <a:pPr lvl="1"/>
            <a:r>
              <a:rPr lang="en-US" altLang="zh-TW" sz="3200" dirty="0" smtClean="0">
                <a:ea typeface="PMingLiU" pitchFamily="18" charset="-120"/>
              </a:rPr>
              <a:t>Cough : dry, wet, forceful or week </a:t>
            </a:r>
            <a:endParaRPr lang="en-US" altLang="zh-TW" sz="3200" dirty="0">
              <a:ea typeface="PMingLiU" pitchFamily="18" charset="-120"/>
            </a:endParaRPr>
          </a:p>
          <a:p>
            <a:pPr lvl="1"/>
            <a:endParaRPr lang="en-US" altLang="zh-TW" dirty="0">
              <a:ea typeface="PMingLiU" pitchFamily="18" charset="-120"/>
            </a:endParaRPr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6172200" y="6019800"/>
            <a:ext cx="2971800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sz="2000" b="1" dirty="0">
                <a:latin typeface="Times New Roman" pitchFamily="18" charset="0"/>
                <a:ea typeface="PMingLiU" pitchFamily="18" charset="-120"/>
              </a:rPr>
              <a:t>Child with Mild Cyanosis</a:t>
            </a:r>
          </a:p>
        </p:txBody>
      </p:sp>
      <p:pic>
        <p:nvPicPr>
          <p:cNvPr id="22533" name="Picture 5" descr="Child Mild Cyanosis"/>
          <p:cNvPicPr>
            <a:picLocks noChangeAspect="1" noChangeArrowheads="1"/>
          </p:cNvPicPr>
          <p:nvPr/>
        </p:nvPicPr>
        <p:blipFill>
          <a:blip r:embed="rId3" cstate="print"/>
          <a:srcRect t="191" r="7535" b="59149"/>
          <a:stretch>
            <a:fillRect/>
          </a:stretch>
        </p:blipFill>
        <p:spPr bwMode="auto">
          <a:xfrm>
            <a:off x="1371600" y="3886200"/>
            <a:ext cx="4648200" cy="2819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44045-747A-4380-84D6-1D3256A0BDE5}" type="datetime1">
              <a:rPr lang="en-GB"/>
              <a:pPr/>
              <a:t>17/10/2017</a:t>
            </a:fld>
            <a:endParaRPr lang="en-GB"/>
          </a:p>
        </p:txBody>
      </p:sp>
      <p:sp>
        <p:nvSpPr>
          <p:cNvPr id="6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01925-6F1B-456C-A695-9352B2AAC3A3}" type="slidenum">
              <a:rPr lang="en-GB"/>
              <a:pPr/>
              <a:t>12</a:t>
            </a:fld>
            <a:endParaRPr lang="en-GB"/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868362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altLang="zh-TW" dirty="0" smtClean="0">
                <a:ea typeface="PMingLiU" pitchFamily="18" charset="-120"/>
              </a:rPr>
              <a:t>ASSESSMENT</a:t>
            </a:r>
            <a:endParaRPr lang="en-US" altLang="zh-TW" sz="1800" dirty="0">
              <a:ea typeface="PMingLiU" pitchFamily="18" charset="-120"/>
            </a:endParaRP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219201"/>
            <a:ext cx="8955088" cy="5334000"/>
          </a:xfrm>
        </p:spPr>
        <p:txBody>
          <a:bodyPr>
            <a:normAutofit/>
          </a:bodyPr>
          <a:lstStyle/>
          <a:p>
            <a:r>
              <a:rPr lang="en-US" altLang="zh-TW" sz="2500" b="1" dirty="0">
                <a:ea typeface="PMingLiU" pitchFamily="18" charset="-120"/>
              </a:rPr>
              <a:t>Observation (cont</a:t>
            </a:r>
            <a:r>
              <a:rPr lang="en-US" altLang="zh-TW" sz="2500" b="1" dirty="0" smtClean="0">
                <a:ea typeface="PMingLiU" pitchFamily="18" charset="-120"/>
              </a:rPr>
              <a:t>.)</a:t>
            </a:r>
            <a:endParaRPr lang="en-US" altLang="zh-TW" sz="2500" b="1" dirty="0">
              <a:ea typeface="PMingLiU" pitchFamily="18" charset="-120"/>
            </a:endParaRPr>
          </a:p>
          <a:p>
            <a:pPr lvl="2"/>
            <a:r>
              <a:rPr lang="en-US" sz="2600" b="1" dirty="0" smtClean="0">
                <a:latin typeface="+mj-lt"/>
              </a:rPr>
              <a:t>Clubbing </a:t>
            </a:r>
            <a:r>
              <a:rPr lang="en-US" sz="2600" b="1" dirty="0" smtClean="0">
                <a:latin typeface="+mj-lt"/>
              </a:rPr>
              <a:t>finger</a:t>
            </a:r>
            <a:endParaRPr lang="en-US" altLang="zh-TW" sz="2600" dirty="0">
              <a:latin typeface="+mj-lt"/>
              <a:ea typeface="PMingLiU" pitchFamily="18" charset="-120"/>
            </a:endParaRPr>
          </a:p>
          <a:p>
            <a:pPr lvl="2"/>
            <a:r>
              <a:rPr lang="en-US" altLang="zh-TW" sz="2600" b="1" dirty="0">
                <a:latin typeface="+mj-lt"/>
                <a:ea typeface="PMingLiU" pitchFamily="18" charset="-120"/>
              </a:rPr>
              <a:t>Stridor</a:t>
            </a:r>
            <a:r>
              <a:rPr lang="en-US" altLang="zh-TW" sz="2600" dirty="0">
                <a:latin typeface="+mj-lt"/>
                <a:ea typeface="PMingLiU" pitchFamily="18" charset="-120"/>
              </a:rPr>
              <a:t>: High-pitched </a:t>
            </a:r>
            <a:r>
              <a:rPr lang="en-US" altLang="zh-TW" sz="2500" dirty="0">
                <a:ea typeface="PMingLiU" pitchFamily="18" charset="-120"/>
              </a:rPr>
              <a:t>sound produced by an obstruction of the trachea or larynx that can be heard at inspiration or expiration. </a:t>
            </a:r>
          </a:p>
          <a:p>
            <a:pPr lvl="2"/>
            <a:r>
              <a:rPr lang="en-US" altLang="zh-TW" sz="2500" b="1" dirty="0">
                <a:ea typeface="PMingLiU" pitchFamily="18" charset="-120"/>
              </a:rPr>
              <a:t>Nasal Flaring</a:t>
            </a:r>
            <a:r>
              <a:rPr lang="en-US" altLang="zh-TW" sz="2500" dirty="0">
                <a:ea typeface="PMingLiU" pitchFamily="18" charset="-120"/>
              </a:rPr>
              <a:t>:  Nostrils Flare in Attempt to Increase Airway Diameter</a:t>
            </a:r>
          </a:p>
          <a:p>
            <a:pPr lvl="2"/>
            <a:r>
              <a:rPr lang="en-US" altLang="zh-TW" sz="2500" b="1" dirty="0">
                <a:ea typeface="PMingLiU" pitchFamily="18" charset="-120"/>
              </a:rPr>
              <a:t>Retractions</a:t>
            </a:r>
            <a:r>
              <a:rPr lang="en-US" altLang="zh-TW" sz="2500" dirty="0">
                <a:ea typeface="PMingLiU" pitchFamily="18" charset="-120"/>
              </a:rPr>
              <a:t>:  Chest Wall is Drawn Inward During Inspiration Due to Flexible (Cartilage) </a:t>
            </a:r>
            <a:r>
              <a:rPr lang="en-US" altLang="zh-TW" sz="2500" dirty="0" smtClean="0">
                <a:ea typeface="PMingLiU" pitchFamily="18" charset="-120"/>
              </a:rPr>
              <a:t>Airway.</a:t>
            </a:r>
          </a:p>
          <a:p>
            <a:pPr lvl="2"/>
            <a:r>
              <a:rPr lang="en-US" sz="2000" b="1" dirty="0">
                <a:latin typeface="Univers-CondensedBold"/>
              </a:rPr>
              <a:t>Evidence of </a:t>
            </a:r>
            <a:r>
              <a:rPr lang="en-US" sz="2000" b="1" dirty="0" smtClean="0">
                <a:latin typeface="Univers-CondensedBold"/>
              </a:rPr>
              <a:t>infection</a:t>
            </a:r>
            <a:r>
              <a:rPr lang="en-US" sz="2000" dirty="0" smtClean="0">
                <a:latin typeface="Univers-CondensedLight"/>
              </a:rPr>
              <a:t>.</a:t>
            </a:r>
          </a:p>
          <a:p>
            <a:pPr lvl="2"/>
            <a:r>
              <a:rPr lang="en-US" sz="2000" b="1" dirty="0" smtClean="0">
                <a:latin typeface="Univers-CondensedBold"/>
              </a:rPr>
              <a:t>Cyanosis</a:t>
            </a:r>
          </a:p>
          <a:p>
            <a:pPr lvl="2"/>
            <a:r>
              <a:rPr lang="en-US" sz="2000" b="1" dirty="0">
                <a:latin typeface="Univers-CondensedBold"/>
              </a:rPr>
              <a:t>Sputum</a:t>
            </a:r>
            <a:endParaRPr lang="en-US" altLang="zh-TW" sz="2000" dirty="0">
              <a:ea typeface="PMingLiU" pitchFamily="18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4525963"/>
          </a:xfrm>
        </p:spPr>
        <p:txBody>
          <a:bodyPr>
            <a:noAutofit/>
          </a:bodyPr>
          <a:lstStyle/>
          <a:p>
            <a:r>
              <a:rPr lang="en-US" sz="2400" b="1" dirty="0" smtClean="0">
                <a:latin typeface="Univers-CondensedBold"/>
              </a:rPr>
              <a:t>Rate</a:t>
            </a:r>
            <a:r>
              <a:rPr lang="en-US" sz="2400" dirty="0" smtClean="0">
                <a:latin typeface="Univers-CondensedLight"/>
              </a:rPr>
              <a:t>: Rapid </a:t>
            </a:r>
            <a:r>
              <a:rPr lang="en-US" sz="2400" dirty="0">
                <a:latin typeface="Univers-CondensedLight"/>
              </a:rPr>
              <a:t>(tachypnea), normal, or slow </a:t>
            </a:r>
            <a:r>
              <a:rPr lang="en-US" sz="2400" dirty="0" smtClean="0">
                <a:latin typeface="Univers-CondensedLight"/>
              </a:rPr>
              <a:t>for </a:t>
            </a:r>
            <a:r>
              <a:rPr lang="en-US" sz="2400" dirty="0">
                <a:latin typeface="Univers-CondensedLight"/>
              </a:rPr>
              <a:t>the particular </a:t>
            </a:r>
            <a:r>
              <a:rPr lang="en-US" sz="2400" dirty="0" smtClean="0">
                <a:latin typeface="Univers-CondensedLight"/>
              </a:rPr>
              <a:t>child.</a:t>
            </a:r>
          </a:p>
          <a:p>
            <a:r>
              <a:rPr lang="en-US" sz="2400" b="1" dirty="0" smtClean="0">
                <a:latin typeface="Univers-CondensedBold"/>
              </a:rPr>
              <a:t>Depth</a:t>
            </a:r>
            <a:r>
              <a:rPr lang="en-US" sz="2400" dirty="0" smtClean="0">
                <a:latin typeface="Univers-CondensedLight"/>
              </a:rPr>
              <a:t>: Normal </a:t>
            </a:r>
            <a:r>
              <a:rPr lang="en-US" sz="2400" dirty="0">
                <a:latin typeface="Univers-CondensedLight"/>
              </a:rPr>
              <a:t>depth, too shallow (hypopnea), too deep (</a:t>
            </a:r>
            <a:r>
              <a:rPr lang="en-US" sz="2400" dirty="0" err="1">
                <a:latin typeface="Univers-CondensedLight"/>
              </a:rPr>
              <a:t>hyperpnea</a:t>
            </a:r>
            <a:r>
              <a:rPr lang="en-US" sz="2400" dirty="0" smtClean="0">
                <a:latin typeface="Univers-CondensedLight"/>
              </a:rPr>
              <a:t>)</a:t>
            </a:r>
          </a:p>
          <a:p>
            <a:r>
              <a:rPr lang="en-US" sz="2400" b="1" dirty="0" smtClean="0">
                <a:latin typeface="Univers-CondensedBold"/>
              </a:rPr>
              <a:t>Ease</a:t>
            </a:r>
            <a:r>
              <a:rPr lang="en-US" sz="2400" dirty="0" smtClean="0">
                <a:latin typeface="Univers-CondensedLight"/>
              </a:rPr>
              <a:t>: Effortless</a:t>
            </a:r>
            <a:r>
              <a:rPr lang="en-US" sz="2400" dirty="0">
                <a:latin typeface="Univers-CondensedLight"/>
              </a:rPr>
              <a:t>, labored (dyspnea), orthopnea, associated with intercostal </a:t>
            </a:r>
            <a:r>
              <a:rPr lang="en-US" sz="2400" dirty="0" smtClean="0">
                <a:latin typeface="Univers-CondensedLight"/>
              </a:rPr>
              <a:t>or substernal retractions.</a:t>
            </a:r>
          </a:p>
          <a:p>
            <a:r>
              <a:rPr lang="en-US" sz="2400" b="1" dirty="0">
                <a:latin typeface="Univers-CondensedBold"/>
              </a:rPr>
              <a:t>Labored </a:t>
            </a:r>
            <a:r>
              <a:rPr lang="en-US" sz="2400" b="1" dirty="0" err="1" smtClean="0">
                <a:latin typeface="Univers-CondensedBold"/>
              </a:rPr>
              <a:t>breathing</a:t>
            </a:r>
            <a:r>
              <a:rPr lang="en-US" sz="2400" dirty="0" err="1" smtClean="0">
                <a:latin typeface="Univers-CondensedLight"/>
              </a:rPr>
              <a:t>:Continuous</a:t>
            </a:r>
            <a:r>
              <a:rPr lang="en-US" sz="2400" dirty="0">
                <a:latin typeface="Univers-CondensedLight"/>
              </a:rPr>
              <a:t>, </a:t>
            </a:r>
            <a:r>
              <a:rPr lang="en-US" sz="2400" dirty="0" smtClean="0">
                <a:latin typeface="Univers-CondensedLight"/>
              </a:rPr>
              <a:t>intermittent,</a:t>
            </a:r>
            <a:endParaRPr lang="en-US" sz="2400" dirty="0">
              <a:latin typeface="Univers-CondensedLight"/>
            </a:endParaRPr>
          </a:p>
          <a:p>
            <a:r>
              <a:rPr lang="en-US" sz="2400" dirty="0">
                <a:latin typeface="Univers-CondensedLight"/>
              </a:rPr>
              <a:t>sudden onset, at rest or on exertion, associated with wheezing, </a:t>
            </a:r>
            <a:r>
              <a:rPr lang="en-US" sz="2400" dirty="0" smtClean="0">
                <a:latin typeface="Univers-CondensedLight"/>
              </a:rPr>
              <a:t>grunting, associated </a:t>
            </a:r>
            <a:r>
              <a:rPr lang="en-US" sz="2400" dirty="0">
                <a:latin typeface="Univers-CondensedLight"/>
              </a:rPr>
              <a:t>with chest </a:t>
            </a:r>
            <a:r>
              <a:rPr lang="en-US" sz="2400" dirty="0" smtClean="0">
                <a:latin typeface="Univers-CondensedLight"/>
              </a:rPr>
              <a:t>pain.</a:t>
            </a:r>
          </a:p>
          <a:p>
            <a:r>
              <a:rPr lang="en-US" sz="2400" b="1" dirty="0" smtClean="0">
                <a:latin typeface="Univers-CondensedBold"/>
              </a:rPr>
              <a:t>Rhythm</a:t>
            </a:r>
          </a:p>
          <a:p>
            <a:r>
              <a:rPr lang="en-US" sz="2400" b="1" dirty="0">
                <a:latin typeface="Univers-CondensedBold"/>
              </a:rPr>
              <a:t>Bad </a:t>
            </a:r>
            <a:r>
              <a:rPr lang="en-US" sz="2400" b="1" dirty="0" smtClean="0">
                <a:latin typeface="Univers-CondensedBold"/>
              </a:rPr>
              <a:t>breath</a:t>
            </a:r>
            <a:endParaRPr lang="en-US" sz="2400" dirty="0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868362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altLang="zh-TW" dirty="0" smtClean="0">
                <a:ea typeface="PMingLiU" pitchFamily="18" charset="-120"/>
              </a:rPr>
              <a:t>ASSESSMENT</a:t>
            </a:r>
            <a:endParaRPr lang="en-US" altLang="zh-TW" sz="1800" dirty="0">
              <a:ea typeface="PMingLiU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8269064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088D-7782-4B8B-8B6D-6B4348D18F10}" type="datetime1">
              <a:rPr lang="en-GB"/>
              <a:pPr/>
              <a:t>17/10/2017</a:t>
            </a:fld>
            <a:endParaRPr lang="en-GB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18757-F213-4AC0-95A7-453D914AEA1F}" type="slidenum">
              <a:rPr lang="en-GB"/>
              <a:pPr/>
              <a:t>14</a:t>
            </a:fld>
            <a:endParaRPr lang="en-GB"/>
          </a:p>
        </p:txBody>
      </p:sp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457200" y="1600200"/>
            <a:ext cx="8305800" cy="6096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" name="Content Placeholder 1"/>
          <p:cNvSpPr>
            <a:spLocks noGrp="1"/>
          </p:cNvSpPr>
          <p:nvPr>
            <p:ph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Chest Retraction </a:t>
            </a:r>
            <a:endParaRPr lang="en-US" b="1" dirty="0">
              <a:solidFill>
                <a:srgbClr val="C00000"/>
              </a:solidFill>
            </a:endParaRPr>
          </a:p>
        </p:txBody>
      </p:sp>
      <p:pic>
        <p:nvPicPr>
          <p:cNvPr id="4098" name="Picture 2" descr="نتيجة بحث الصور عن ‪chest retraction in newborn‬‏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927" y="1572491"/>
            <a:ext cx="4762500" cy="4142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نتيجة بحث الصور عن ‪chest retraction in newborn‬‏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1218" y="1572491"/>
            <a:ext cx="4572000" cy="4142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855BB-45DC-406A-99F5-9C95FD06D78F}" type="datetime1">
              <a:rPr lang="en-GB"/>
              <a:pPr/>
              <a:t>17/10/2017</a:t>
            </a:fld>
            <a:endParaRPr lang="en-GB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9AFC8-1379-4012-A84D-2D182AEE6295}" type="slidenum">
              <a:rPr lang="en-GB"/>
              <a:pPr/>
              <a:t>15</a:t>
            </a:fld>
            <a:endParaRPr lang="en-GB"/>
          </a:p>
        </p:txBody>
      </p:sp>
      <p:pic>
        <p:nvPicPr>
          <p:cNvPr id="32770" name="Picture 2" descr="14-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1143000"/>
            <a:ext cx="4800600" cy="5181599"/>
          </a:xfrm>
          <a:prstGeom prst="rect">
            <a:avLst/>
          </a:prstGeom>
          <a:noFill/>
        </p:spPr>
      </p:pic>
      <p:sp>
        <p:nvSpPr>
          <p:cNvPr id="32771" name="Text Box 3"/>
          <p:cNvSpPr txBox="1">
            <a:spLocks noChangeArrowheads="1"/>
          </p:cNvSpPr>
          <p:nvPr/>
        </p:nvSpPr>
        <p:spPr bwMode="ltGray">
          <a:xfrm>
            <a:off x="457200" y="533400"/>
            <a:ext cx="3733800" cy="457200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dirty="0">
                <a:latin typeface="Times New Roman" pitchFamily="18" charset="0"/>
                <a:ea typeface="PMingLiU" pitchFamily="18" charset="-120"/>
              </a:rPr>
              <a:t>Location of Retractions</a:t>
            </a:r>
          </a:p>
        </p:txBody>
      </p:sp>
      <p:pic>
        <p:nvPicPr>
          <p:cNvPr id="5122" name="Picture 2" descr="نتيجة بحث الصور عن ‪chest retraction in newborn‬‏">
            <a:hlinkClick r:id="rId4"/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54" t="18323" r="11885" b="19461"/>
          <a:stretch/>
        </p:blipFill>
        <p:spPr bwMode="auto">
          <a:xfrm>
            <a:off x="4648200" y="1524000"/>
            <a:ext cx="4495800" cy="403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48A3C-0630-4E1F-B256-6AEEB5C256A3}" type="datetime1">
              <a:rPr lang="en-GB"/>
              <a:pPr/>
              <a:t>17/10/2017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23056-1879-42B7-80F9-911F46B36053}" type="slidenum">
              <a:rPr lang="en-GB"/>
              <a:pPr/>
              <a:t>16</a:t>
            </a:fld>
            <a:endParaRPr lang="en-GB"/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79216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altLang="zh-TW" dirty="0" smtClean="0">
                <a:ea typeface="PMingLiU" pitchFamily="18" charset="-120"/>
              </a:rPr>
              <a:t>ASSESSMENT</a:t>
            </a:r>
            <a:endParaRPr lang="en-US" altLang="zh-TW" sz="1800" i="1" dirty="0">
              <a:solidFill>
                <a:schemeClr val="tx1"/>
              </a:solidFill>
              <a:ea typeface="PMingLiU" pitchFamily="18" charset="-120"/>
            </a:endParaRP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828800"/>
            <a:ext cx="8285163" cy="4181475"/>
          </a:xfrm>
        </p:spPr>
        <p:txBody>
          <a:bodyPr/>
          <a:lstStyle/>
          <a:p>
            <a:r>
              <a:rPr lang="en-US" altLang="zh-TW" sz="2500" b="1" dirty="0">
                <a:ea typeface="PMingLiU" pitchFamily="18" charset="-120"/>
              </a:rPr>
              <a:t>Auscultation</a:t>
            </a:r>
          </a:p>
          <a:p>
            <a:pPr lvl="1"/>
            <a:r>
              <a:rPr lang="en-US" altLang="zh-TW" sz="2500" dirty="0">
                <a:ea typeface="PMingLiU" pitchFamily="18" charset="-120"/>
              </a:rPr>
              <a:t>CRACKLES:  Coarse or Fine; Related to Fluid in Airway (Pneumonia, CHF)</a:t>
            </a:r>
          </a:p>
          <a:p>
            <a:pPr lvl="1"/>
            <a:r>
              <a:rPr lang="en-US" altLang="zh-TW" sz="2500" dirty="0">
                <a:ea typeface="PMingLiU" pitchFamily="18" charset="-120"/>
              </a:rPr>
              <a:t>WHEEZES:  Musical Sound Related to Turbulent Airflow in Constricted Airway (Asthma) </a:t>
            </a:r>
          </a:p>
          <a:p>
            <a:pPr lvl="1"/>
            <a:endParaRPr lang="en-US" altLang="zh-TW" sz="2500" dirty="0">
              <a:ea typeface="PMingLiU" pitchFamily="18" charset="-12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6148" name="Picture 4" descr="نتيجة بحث الصور عن ‪diagnostic procedures respiratory system‬‏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-6927"/>
            <a:ext cx="3186545" cy="4121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نتيجة بحث الصور عن ‪diagnostic procedures respiratory system‬‏">
            <a:hlinkClick r:id="rId4"/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69" r="19148" b="18488"/>
          <a:stretch/>
        </p:blipFill>
        <p:spPr bwMode="auto">
          <a:xfrm>
            <a:off x="124690" y="34635"/>
            <a:ext cx="6123710" cy="6147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61090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8046C-C9AC-4720-AE54-DB096067BB37}" type="datetime1">
              <a:rPr lang="en-GB"/>
              <a:pPr/>
              <a:t>17/10/2017</a:t>
            </a:fld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27DD9-405D-48D4-8354-5FB5D8D63985}" type="slidenum">
              <a:rPr lang="en-GB"/>
              <a:pPr/>
              <a:t>18</a:t>
            </a:fld>
            <a:endParaRPr lang="en-GB"/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/>
              <a:t>UPPER RESPIRATORY TRACT INFECTION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45E0C-0B3B-41FC-BCA6-45D4ED810FA1}" type="datetime1">
              <a:rPr lang="en-GB"/>
              <a:pPr/>
              <a:t>17/10/2017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7683C-2143-4367-A478-B9AB0314F2B4}" type="slidenum">
              <a:rPr lang="en-GB"/>
              <a:pPr/>
              <a:t>19</a:t>
            </a:fld>
            <a:endParaRPr lang="en-GB"/>
          </a:p>
        </p:txBody>
      </p:sp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94456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err="1"/>
              <a:t>Nasopharyngitis</a:t>
            </a:r>
            <a:endParaRPr lang="en-US" dirty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017713"/>
            <a:ext cx="8763000" cy="41148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800" b="1" dirty="0" err="1"/>
              <a:t>Nasopharyngitis</a:t>
            </a:r>
            <a:r>
              <a:rPr lang="en-US" sz="2800" b="1" dirty="0"/>
              <a:t>:</a:t>
            </a:r>
            <a:r>
              <a:rPr lang="en-US" sz="2800" dirty="0"/>
              <a:t> </a:t>
            </a:r>
            <a:r>
              <a:rPr lang="en-US" sz="2800" dirty="0" smtClean="0"/>
              <a:t>Common </a:t>
            </a:r>
            <a:r>
              <a:rPr lang="en-US" sz="2800" dirty="0"/>
              <a:t>cold .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endParaRPr lang="en-US" sz="2800" dirty="0"/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800" b="1" dirty="0"/>
              <a:t>Causes:</a:t>
            </a:r>
            <a:r>
              <a:rPr lang="en-US" sz="2800" dirty="0"/>
              <a:t> rhinovirus, adenovirus, influenza virus, Resp. </a:t>
            </a:r>
            <a:r>
              <a:rPr lang="en-US" sz="2800" dirty="0" err="1"/>
              <a:t>syncytial</a:t>
            </a:r>
            <a:r>
              <a:rPr lang="en-US" sz="2800" dirty="0"/>
              <a:t> virus (RSV), Para influenza virus.</a:t>
            </a:r>
          </a:p>
          <a:p>
            <a:pPr>
              <a:lnSpc>
                <a:spcPct val="80000"/>
              </a:lnSpc>
            </a:pPr>
            <a:endParaRPr lang="en-US" sz="2800" dirty="0"/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800" b="1" dirty="0"/>
              <a:t>Clinical manifestations:</a:t>
            </a:r>
          </a:p>
          <a:p>
            <a:pPr>
              <a:lnSpc>
                <a:spcPct val="80000"/>
              </a:lnSpc>
              <a:buBlip>
                <a:blip r:embed="rId3"/>
              </a:buBlip>
            </a:pPr>
            <a:r>
              <a:rPr lang="en-US" sz="2800" dirty="0" smtClean="0"/>
              <a:t>fever</a:t>
            </a:r>
            <a:r>
              <a:rPr lang="en-US" sz="2800" dirty="0"/>
              <a:t>, irritability, restlessness, sneezing, vomiting, </a:t>
            </a:r>
            <a:r>
              <a:rPr lang="en-US" sz="2800" dirty="0" smtClean="0"/>
              <a:t>diarrhea. dryness</a:t>
            </a:r>
            <a:r>
              <a:rPr lang="en-US" sz="2800" dirty="0"/>
              <a:t>, irritation of nose, &amp; Throat, cough, sneezing , chilly sensation, muscular aches.</a:t>
            </a:r>
          </a:p>
          <a:p>
            <a:pPr>
              <a:lnSpc>
                <a:spcPct val="80000"/>
              </a:lnSpc>
              <a:buBlip>
                <a:blip r:embed="rId3"/>
              </a:buBlip>
            </a:pPr>
            <a:r>
              <a:rPr lang="en-US" sz="2800" b="1" dirty="0"/>
              <a:t>Physical signs</a:t>
            </a:r>
            <a:r>
              <a:rPr lang="en-US" sz="2800" dirty="0"/>
              <a:t>: edema&amp; vasodilatation of mucosa.</a:t>
            </a:r>
          </a:p>
          <a:p>
            <a:pPr>
              <a:lnSpc>
                <a:spcPct val="80000"/>
              </a:lnSpc>
            </a:pP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202C6-FC9D-4942-9864-66222F29E82E}" type="datetime1">
              <a:rPr lang="en-GB"/>
              <a:pPr/>
              <a:t>17/10/2017</a:t>
            </a:fld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DFD8-377C-40FB-B09C-943F95ACBF3A}" type="slidenum">
              <a:rPr lang="en-GB"/>
              <a:pPr/>
              <a:t>2</a:t>
            </a:fld>
            <a:endParaRPr lang="en-GB"/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Anatomy of the Respiratory System</a:t>
            </a:r>
            <a:r>
              <a:rPr lang="en-US"/>
              <a:t> </a:t>
            </a:r>
          </a:p>
        </p:txBody>
      </p:sp>
      <p:sp>
        <p:nvSpPr>
          <p:cNvPr id="2" name="AutoShape 2" descr="صورة ذات صلة">
            <a:hlinkClick r:id="rId3"/>
          </p:cNvPr>
          <p:cNvSpPr>
            <a:spLocks noGrp="1" noChangeAspect="1" noChangeArrowheads="1"/>
          </p:cNvSpPr>
          <p:nvPr>
            <p:ph type="body" idx="1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076" name="Picture 4" descr="صورة ذات صلة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524000"/>
            <a:ext cx="7467600" cy="510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b="1" dirty="0" err="1" smtClean="0"/>
              <a:t>Nasopharyngitis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8" name="Picture 4" descr="https://encrypted-tbn1.gstatic.com/images?q=tbn:ANd9GcTfutbes2nhjKbwWvTVE8FUO4i4mICm5QHqgCUQMWxe8Ds6nIh_m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9800" y="2895600"/>
            <a:ext cx="2971800" cy="2438400"/>
          </a:xfrm>
          <a:prstGeom prst="rect">
            <a:avLst/>
          </a:prstGeom>
          <a:noFill/>
        </p:spPr>
      </p:pic>
      <p:pic>
        <p:nvPicPr>
          <p:cNvPr id="1030" name="Picture 6" descr="http://tgp.com.ph/blog/wp-content/uploads/2015/06/tonsillitis-viral-bacterial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" y="2438400"/>
            <a:ext cx="5638800" cy="3581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52A1A-CC24-4263-B268-6F21D85F49D2}" type="datetime1">
              <a:rPr lang="en-GB"/>
              <a:pPr/>
              <a:t>17/10/2017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0B6EB-A6A3-418E-9B7B-F2CABD311335}" type="slidenum">
              <a:rPr lang="en-GB"/>
              <a:pPr/>
              <a:t>21</a:t>
            </a:fld>
            <a:endParaRPr lang="en-GB"/>
          </a:p>
        </p:txBody>
      </p:sp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8915400" cy="94456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err="1"/>
              <a:t>Nasopharyngitis</a:t>
            </a:r>
            <a:r>
              <a:rPr lang="en-US" dirty="0"/>
              <a:t> (cont.)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905000"/>
            <a:ext cx="8915400" cy="4876800"/>
          </a:xfrm>
        </p:spPr>
        <p:txBody>
          <a:bodyPr/>
          <a:lstStyle/>
          <a:p>
            <a:pPr>
              <a:lnSpc>
                <a:spcPct val="80000"/>
              </a:lnSpc>
              <a:buClr>
                <a:srgbClr val="C03A10"/>
              </a:buClr>
              <a:buFont typeface="Wingdings" pitchFamily="2" charset="2"/>
              <a:buChar char="q"/>
            </a:pPr>
            <a:r>
              <a:rPr lang="en-US" sz="2500" b="1" dirty="0">
                <a:solidFill>
                  <a:srgbClr val="FF0000"/>
                </a:solidFill>
              </a:rPr>
              <a:t>Therapeutic management</a:t>
            </a:r>
            <a:r>
              <a:rPr lang="en-US" sz="2500" b="1" dirty="0"/>
              <a:t>:</a:t>
            </a:r>
          </a:p>
          <a:p>
            <a:pPr>
              <a:lnSpc>
                <a:spcPct val="80000"/>
              </a:lnSpc>
              <a:buClr>
                <a:srgbClr val="C03A10"/>
              </a:buClr>
              <a:buFont typeface="Wingdings" pitchFamily="2" charset="2"/>
              <a:buChar char="§"/>
            </a:pPr>
            <a:r>
              <a:rPr lang="en-US" sz="2500" dirty="0" smtClean="0"/>
              <a:t>Mostly </a:t>
            </a:r>
            <a:r>
              <a:rPr lang="en-US" sz="2500" dirty="0"/>
              <a:t>treated at home , no vaccine, antipyretics for fever.</a:t>
            </a:r>
          </a:p>
          <a:p>
            <a:pPr>
              <a:lnSpc>
                <a:spcPct val="80000"/>
              </a:lnSpc>
              <a:buClr>
                <a:srgbClr val="C03A10"/>
              </a:buClr>
              <a:buFont typeface="Wingdings" pitchFamily="2" charset="2"/>
              <a:buChar char="§"/>
            </a:pPr>
            <a:r>
              <a:rPr lang="en-US" sz="2500" dirty="0"/>
              <a:t>Decongestants: nose drops more effective than orally.</a:t>
            </a:r>
          </a:p>
          <a:p>
            <a:pPr>
              <a:lnSpc>
                <a:spcPct val="80000"/>
              </a:lnSpc>
              <a:buClr>
                <a:srgbClr val="C03A10"/>
              </a:buClr>
              <a:buFont typeface="Wingdings" pitchFamily="2" charset="2"/>
              <a:buChar char="§"/>
            </a:pPr>
            <a:r>
              <a:rPr lang="en-US" sz="2500" dirty="0"/>
              <a:t>Cough: </a:t>
            </a:r>
            <a:r>
              <a:rPr lang="en-US" sz="2500" dirty="0" smtClean="0"/>
              <a:t>suppressant.</a:t>
            </a:r>
            <a:endParaRPr lang="en-US" sz="2500" dirty="0"/>
          </a:p>
          <a:p>
            <a:pPr>
              <a:lnSpc>
                <a:spcPct val="80000"/>
              </a:lnSpc>
              <a:buClr>
                <a:srgbClr val="C03A10"/>
              </a:buClr>
              <a:buFont typeface="Wingdings" pitchFamily="2" charset="2"/>
              <a:buChar char="§"/>
            </a:pPr>
            <a:r>
              <a:rPr lang="en-US" sz="2500" dirty="0"/>
              <a:t>Antihistamine are ineffective.</a:t>
            </a:r>
          </a:p>
          <a:p>
            <a:pPr>
              <a:lnSpc>
                <a:spcPct val="80000"/>
              </a:lnSpc>
              <a:buClr>
                <a:srgbClr val="C03A10"/>
              </a:buClr>
              <a:buFont typeface="Wingdings" pitchFamily="2" charset="2"/>
              <a:buChar char="§"/>
            </a:pPr>
            <a:r>
              <a:rPr lang="en-US" sz="2500" dirty="0"/>
              <a:t>Antibiotic: usually not indication.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500" dirty="0"/>
              <a:t>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500" b="1" dirty="0">
                <a:solidFill>
                  <a:srgbClr val="FF0000"/>
                </a:solidFill>
              </a:rPr>
              <a:t>Nursing consideration:</a:t>
            </a:r>
          </a:p>
          <a:p>
            <a:pPr>
              <a:lnSpc>
                <a:spcPct val="80000"/>
              </a:lnSpc>
            </a:pPr>
            <a:r>
              <a:rPr lang="en-US" sz="2500" dirty="0"/>
              <a:t>For nasal obstruction: elevate head of bed, suctioning and vaporization, saline nasal drops.</a:t>
            </a:r>
          </a:p>
          <a:p>
            <a:pPr>
              <a:lnSpc>
                <a:spcPct val="80000"/>
              </a:lnSpc>
            </a:pPr>
            <a:r>
              <a:rPr lang="en-US" sz="2500" dirty="0"/>
              <a:t>Maintain adequate fluid intake to prevent dehydration.</a:t>
            </a:r>
          </a:p>
          <a:p>
            <a:pPr>
              <a:lnSpc>
                <a:spcPct val="80000"/>
              </a:lnSpc>
            </a:pPr>
            <a:r>
              <a:rPr lang="en-US" sz="2500" dirty="0"/>
              <a:t>Avoiding spread the virus.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93268-C3A5-4F52-8C2D-9B010DCB2456}" type="datetime1">
              <a:rPr lang="en-GB"/>
              <a:pPr/>
              <a:t>17/10/2017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2D7D7-7A7D-405B-86B2-8C06DE829374}" type="slidenum">
              <a:rPr lang="en-GB"/>
              <a:pPr/>
              <a:t>22</a:t>
            </a:fld>
            <a:endParaRPr lang="en-GB"/>
          </a:p>
        </p:txBody>
      </p:sp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74638"/>
            <a:ext cx="8991600" cy="94456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 err="1"/>
              <a:t>Pharyngitis</a:t>
            </a:r>
            <a:r>
              <a:rPr lang="en-US" dirty="0"/>
              <a:t> 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905000"/>
            <a:ext cx="8915400" cy="51054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900" b="1" dirty="0">
                <a:solidFill>
                  <a:srgbClr val="FF0000"/>
                </a:solidFill>
              </a:rPr>
              <a:t>Causes</a:t>
            </a:r>
            <a:r>
              <a:rPr lang="en-US" sz="2900" dirty="0">
                <a:solidFill>
                  <a:srgbClr val="FF0000"/>
                </a:solidFill>
              </a:rPr>
              <a:t> </a:t>
            </a:r>
            <a:r>
              <a:rPr lang="en-US" sz="2900" dirty="0"/>
              <a:t>: 80-90%of cases are viral cause , other is group A and B hemolytic streptococci</a:t>
            </a:r>
          </a:p>
          <a:p>
            <a:pPr>
              <a:lnSpc>
                <a:spcPct val="80000"/>
              </a:lnSpc>
            </a:pPr>
            <a:endParaRPr lang="en-US" sz="2900" b="1" dirty="0"/>
          </a:p>
          <a:p>
            <a:pPr>
              <a:lnSpc>
                <a:spcPct val="80000"/>
              </a:lnSpc>
            </a:pPr>
            <a:r>
              <a:rPr lang="en-US" sz="2900" b="1" dirty="0">
                <a:solidFill>
                  <a:srgbClr val="FF0000"/>
                </a:solidFill>
              </a:rPr>
              <a:t>Clinical manifestation</a:t>
            </a:r>
            <a:r>
              <a:rPr lang="en-US" sz="2900" dirty="0">
                <a:solidFill>
                  <a:srgbClr val="FF0000"/>
                </a:solidFill>
              </a:rPr>
              <a:t>: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en-US" sz="2900" dirty="0"/>
              <a:t>May be mild so no symptoms.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en-US" sz="2900" dirty="0"/>
              <a:t>Headache, fever, abdominal pain exudates on pharynx&amp; tonsils, </a:t>
            </a:r>
            <a:r>
              <a:rPr lang="en-US" sz="2900" i="1" u="sng" dirty="0"/>
              <a:t>3-5 days usually symptoms are subside</a:t>
            </a:r>
          </a:p>
          <a:p>
            <a:pPr>
              <a:lnSpc>
                <a:spcPct val="80000"/>
              </a:lnSpc>
              <a:buClr>
                <a:srgbClr val="C03A10"/>
              </a:buClr>
            </a:pPr>
            <a:endParaRPr lang="en-US" sz="2900" i="1" u="sng" dirty="0"/>
          </a:p>
          <a:p>
            <a:pPr>
              <a:lnSpc>
                <a:spcPct val="80000"/>
              </a:lnSpc>
              <a:buClr>
                <a:srgbClr val="C03A10"/>
              </a:buClr>
            </a:pPr>
            <a:r>
              <a:rPr lang="en-US" sz="2900" b="1" dirty="0">
                <a:solidFill>
                  <a:srgbClr val="0070C0"/>
                </a:solidFill>
              </a:rPr>
              <a:t>Complication</a:t>
            </a:r>
            <a:r>
              <a:rPr lang="en-US" sz="2900" dirty="0">
                <a:solidFill>
                  <a:srgbClr val="0070C0"/>
                </a:solidFill>
              </a:rPr>
              <a:t> if not treated :</a:t>
            </a:r>
          </a:p>
          <a:p>
            <a:pPr>
              <a:lnSpc>
                <a:spcPct val="80000"/>
              </a:lnSpc>
              <a:buClr>
                <a:srgbClr val="C03A10"/>
              </a:buClr>
              <a:buFontTx/>
              <a:buChar char="-"/>
            </a:pPr>
            <a:r>
              <a:rPr lang="en-US" sz="2900" dirty="0"/>
              <a:t>Acute </a:t>
            </a:r>
            <a:r>
              <a:rPr lang="en-US" sz="2900" dirty="0" err="1"/>
              <a:t>glumerulonephritis</a:t>
            </a:r>
            <a:r>
              <a:rPr lang="en-US" sz="2900" dirty="0"/>
              <a:t> syndrome in about 10 days.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2DD87-B99D-4347-802A-F4902707128B}" type="datetime1">
              <a:rPr lang="en-GB"/>
              <a:pPr/>
              <a:t>17/10/2017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D2526-6D76-457C-8367-C9E43DA814DC}" type="slidenum">
              <a:rPr lang="en-GB"/>
              <a:pPr/>
              <a:t>23</a:t>
            </a:fld>
            <a:endParaRPr lang="en-GB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 err="1"/>
              <a:t>Pharyngitis</a:t>
            </a:r>
            <a:r>
              <a:rPr lang="en-US" dirty="0"/>
              <a:t> (cont.)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017713"/>
            <a:ext cx="8650288" cy="4840287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en-US" sz="2500" b="1" dirty="0">
                <a:solidFill>
                  <a:srgbClr val="0070C0"/>
                </a:solidFill>
              </a:rPr>
              <a:t>Diagnostic evaluation</a:t>
            </a:r>
            <a:r>
              <a:rPr lang="en-US" sz="2500" dirty="0">
                <a:solidFill>
                  <a:srgbClr val="0070C0"/>
                </a:solidFill>
              </a:rPr>
              <a:t>: </a:t>
            </a:r>
            <a:r>
              <a:rPr lang="en-US" sz="2500" dirty="0"/>
              <a:t>throat culture should be performed to rule </a:t>
            </a:r>
            <a:r>
              <a:rPr lang="en-US" sz="2500" dirty="0" smtClean="0"/>
              <a:t>out.</a:t>
            </a:r>
            <a:endParaRPr lang="en-US" sz="2500" dirty="0"/>
          </a:p>
          <a:p>
            <a:pPr>
              <a:lnSpc>
                <a:spcPct val="80000"/>
              </a:lnSpc>
            </a:pPr>
            <a:endParaRPr lang="en-US" sz="2500" dirty="0"/>
          </a:p>
          <a:p>
            <a:pPr>
              <a:lnSpc>
                <a:spcPct val="80000"/>
              </a:lnSpc>
            </a:pPr>
            <a:r>
              <a:rPr lang="en-US" sz="2500" b="1" dirty="0">
                <a:solidFill>
                  <a:srgbClr val="0070C0"/>
                </a:solidFill>
              </a:rPr>
              <a:t>Therapeutic management</a:t>
            </a:r>
            <a:r>
              <a:rPr lang="en-US" sz="2500" dirty="0">
                <a:solidFill>
                  <a:srgbClr val="0070C0"/>
                </a:solidFill>
              </a:rPr>
              <a:t>: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500" dirty="0"/>
              <a:t>- If streptococcal sore throat infection: oral Penicillin for 10 days ,or IM </a:t>
            </a:r>
            <a:r>
              <a:rPr lang="en-US" sz="2500" dirty="0" err="1"/>
              <a:t>Benzathine</a:t>
            </a:r>
            <a:r>
              <a:rPr lang="en-US" sz="2500" dirty="0"/>
              <a:t> penicillin G.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en-US" sz="2500" dirty="0"/>
              <a:t>Oral Erythromycin if the child has allergy to penicillin.</a:t>
            </a:r>
          </a:p>
          <a:p>
            <a:r>
              <a:rPr lang="en-US" sz="2200" dirty="0" smtClean="0">
                <a:latin typeface="Minion-Regular"/>
              </a:rPr>
              <a:t>erythromycin, clarithromycin</a:t>
            </a:r>
            <a:r>
              <a:rPr lang="en-US" sz="2200" dirty="0">
                <a:latin typeface="Minion-Regular"/>
              </a:rPr>
              <a:t>, azithromycin, clindamycin, oral </a:t>
            </a:r>
            <a:r>
              <a:rPr lang="en-US" sz="2200" dirty="0" err="1" smtClean="0">
                <a:latin typeface="Minion-Regular"/>
              </a:rPr>
              <a:t>cephalosporins</a:t>
            </a:r>
            <a:r>
              <a:rPr lang="en-US" sz="2200" dirty="0" smtClean="0">
                <a:latin typeface="Minion-Regular"/>
              </a:rPr>
              <a:t>, and </a:t>
            </a:r>
            <a:r>
              <a:rPr lang="en-US" sz="2200" dirty="0">
                <a:latin typeface="Minion-Regular"/>
              </a:rPr>
              <a:t>amoxicillin with clavulanic acid</a:t>
            </a:r>
            <a:endParaRPr lang="en-US" sz="1900" dirty="0"/>
          </a:p>
          <a:p>
            <a:pPr>
              <a:lnSpc>
                <a:spcPct val="80000"/>
              </a:lnSpc>
            </a:pPr>
            <a:r>
              <a:rPr lang="en-US" sz="2500" b="1" dirty="0">
                <a:solidFill>
                  <a:srgbClr val="0070C0"/>
                </a:solidFill>
              </a:rPr>
              <a:t>Nursing consideration: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500" dirty="0"/>
              <a:t>-  Obtain throat swab for culture.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en-US" sz="2500" dirty="0"/>
              <a:t>Administer penicillin &amp; analgesic.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en-US" sz="2500" dirty="0"/>
              <a:t>Cold or warm compresses to the neck may provide relief.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en-US" sz="2500" dirty="0"/>
              <a:t>Warm saline gargles.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00B35-6C4F-475A-AA9D-D0F5757C8C67}" type="datetime1">
              <a:rPr lang="en-GB"/>
              <a:pPr/>
              <a:t>17/10/2017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2DB2A-6345-46CF-91EF-29A79657BAFC}" type="slidenum">
              <a:rPr lang="en-GB"/>
              <a:pPr/>
              <a:t>24</a:t>
            </a:fld>
            <a:endParaRPr lang="en-GB"/>
          </a:p>
        </p:txBody>
      </p:sp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err="1"/>
              <a:t>Pharyngitis</a:t>
            </a:r>
            <a:r>
              <a:rPr lang="en-US" dirty="0"/>
              <a:t> (cont.)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017713"/>
            <a:ext cx="8650288" cy="4114800"/>
          </a:xfrm>
        </p:spPr>
        <p:txBody>
          <a:bodyPr>
            <a:normAutofit fontScale="92500"/>
          </a:bodyPr>
          <a:lstStyle/>
          <a:p>
            <a:pPr>
              <a:lnSpc>
                <a:spcPct val="80000"/>
              </a:lnSpc>
            </a:pPr>
            <a:r>
              <a:rPr lang="en-US" sz="2500" b="1" dirty="0">
                <a:solidFill>
                  <a:srgbClr val="0070C0"/>
                </a:solidFill>
              </a:rPr>
              <a:t>Nursing consideration (cont.)</a:t>
            </a:r>
            <a:endParaRPr lang="en-US" sz="2500" dirty="0">
              <a:solidFill>
                <a:srgbClr val="0070C0"/>
              </a:solidFill>
            </a:endParaRPr>
          </a:p>
          <a:p>
            <a:pPr>
              <a:lnSpc>
                <a:spcPct val="80000"/>
              </a:lnSpc>
              <a:buFontTx/>
              <a:buChar char="-"/>
            </a:pPr>
            <a:r>
              <a:rPr lang="en-US" sz="2500" dirty="0"/>
              <a:t>Soft liquid food are more acceptable than solid.</a:t>
            </a:r>
          </a:p>
          <a:p>
            <a:pPr>
              <a:lnSpc>
                <a:spcPct val="80000"/>
              </a:lnSpc>
              <a:buFontTx/>
              <a:buChar char="-"/>
            </a:pPr>
            <a:endParaRPr lang="en-US" sz="2500" dirty="0"/>
          </a:p>
          <a:p>
            <a:pPr>
              <a:lnSpc>
                <a:spcPct val="80000"/>
              </a:lnSpc>
              <a:buFontTx/>
              <a:buChar char="-"/>
            </a:pPr>
            <a:r>
              <a:rPr lang="en-US" sz="2500" dirty="0"/>
              <a:t>Continue oral medication to complete the course.</a:t>
            </a:r>
          </a:p>
          <a:p>
            <a:pPr>
              <a:lnSpc>
                <a:spcPct val="80000"/>
              </a:lnSpc>
              <a:buFontTx/>
              <a:buChar char="-"/>
            </a:pPr>
            <a:endParaRPr lang="en-US" sz="2500" dirty="0"/>
          </a:p>
          <a:p>
            <a:pPr>
              <a:lnSpc>
                <a:spcPct val="80000"/>
              </a:lnSpc>
              <a:buFontTx/>
              <a:buChar char="-"/>
            </a:pPr>
            <a:r>
              <a:rPr lang="en-US" sz="2500" dirty="0">
                <a:solidFill>
                  <a:srgbClr val="C00000"/>
                </a:solidFill>
              </a:rPr>
              <a:t>IM injection applied in deep muscle as </a:t>
            </a:r>
            <a:r>
              <a:rPr lang="en-US" sz="2500" dirty="0" err="1">
                <a:solidFill>
                  <a:srgbClr val="C00000"/>
                </a:solidFill>
              </a:rPr>
              <a:t>vastus</a:t>
            </a:r>
            <a:r>
              <a:rPr lang="en-US" sz="2500" dirty="0">
                <a:solidFill>
                  <a:srgbClr val="C00000"/>
                </a:solidFill>
              </a:rPr>
              <a:t> </a:t>
            </a:r>
            <a:r>
              <a:rPr lang="en-US" sz="2500" dirty="0" err="1">
                <a:solidFill>
                  <a:srgbClr val="C00000"/>
                </a:solidFill>
              </a:rPr>
              <a:t>lateralis</a:t>
            </a:r>
            <a:r>
              <a:rPr lang="en-US" sz="2500" dirty="0">
                <a:solidFill>
                  <a:srgbClr val="C00000"/>
                </a:solidFill>
              </a:rPr>
              <a:t> or </a:t>
            </a:r>
            <a:r>
              <a:rPr lang="en-US" sz="2500" dirty="0" err="1">
                <a:solidFill>
                  <a:srgbClr val="C00000"/>
                </a:solidFill>
              </a:rPr>
              <a:t>ventrogluteal</a:t>
            </a:r>
            <a:r>
              <a:rPr lang="en-US" sz="2500" dirty="0">
                <a:solidFill>
                  <a:srgbClr val="C00000"/>
                </a:solidFill>
              </a:rPr>
              <a:t> muscle, use </a:t>
            </a:r>
            <a:r>
              <a:rPr lang="en-US" sz="2500" dirty="0" err="1">
                <a:solidFill>
                  <a:srgbClr val="C00000"/>
                </a:solidFill>
              </a:rPr>
              <a:t>Emla</a:t>
            </a:r>
            <a:r>
              <a:rPr lang="en-US" sz="2500" dirty="0">
                <a:solidFill>
                  <a:srgbClr val="C00000"/>
                </a:solidFill>
              </a:rPr>
              <a:t> cream before IM around 2 hours.</a:t>
            </a:r>
          </a:p>
          <a:p>
            <a:pPr>
              <a:lnSpc>
                <a:spcPct val="80000"/>
              </a:lnSpc>
              <a:buFontTx/>
              <a:buChar char="-"/>
            </a:pPr>
            <a:endParaRPr lang="en-US" sz="2500" dirty="0"/>
          </a:p>
          <a:p>
            <a:pPr>
              <a:lnSpc>
                <a:spcPct val="80000"/>
              </a:lnSpc>
              <a:buFontTx/>
              <a:buChar char="-"/>
            </a:pPr>
            <a:r>
              <a:rPr lang="en-US" sz="2500" dirty="0"/>
              <a:t>Nurse role to prevent the spread of disease.</a:t>
            </a:r>
          </a:p>
          <a:p>
            <a:pPr>
              <a:lnSpc>
                <a:spcPct val="80000"/>
              </a:lnSpc>
              <a:buFontTx/>
              <a:buChar char="-"/>
            </a:pPr>
            <a:endParaRPr lang="en-US" sz="2500" dirty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2500" dirty="0"/>
              <a:t>- Children are considered non infectious to other 24 hours after initiation of antibiotics therapy.</a:t>
            </a:r>
          </a:p>
          <a:p>
            <a:pPr>
              <a:lnSpc>
                <a:spcPct val="80000"/>
              </a:lnSpc>
            </a:pPr>
            <a:endParaRPr lang="en-US" sz="2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8DB77-83E4-4288-B29E-E45434C3867B}" type="datetime1">
              <a:rPr lang="en-GB"/>
              <a:pPr/>
              <a:t>17/10/2017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0C27D-E4FC-4D96-B70B-24BE3A2AE863}" type="slidenum">
              <a:rPr lang="en-GB"/>
              <a:pPr/>
              <a:t>25</a:t>
            </a:fld>
            <a:endParaRPr lang="en-GB"/>
          </a:p>
        </p:txBody>
      </p:sp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/>
              <a:t>Tonsillitis 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981200"/>
            <a:ext cx="8726488" cy="4075113"/>
          </a:xfrm>
        </p:spPr>
        <p:txBody>
          <a:bodyPr>
            <a:normAutofit lnSpcReduction="10000"/>
          </a:bodyPr>
          <a:lstStyle/>
          <a:p>
            <a:r>
              <a:rPr lang="en-US" sz="2800" b="1" dirty="0"/>
              <a:t>Tonsils</a:t>
            </a:r>
            <a:r>
              <a:rPr lang="en-US" sz="2800" dirty="0"/>
              <a:t> are masses of lymphoid tissue, first immune defense.</a:t>
            </a:r>
          </a:p>
          <a:p>
            <a:r>
              <a:rPr lang="en-US" sz="2800" b="1" dirty="0"/>
              <a:t>Tonsillitis</a:t>
            </a:r>
            <a:r>
              <a:rPr lang="en-US" sz="2800" dirty="0"/>
              <a:t> often occur with pharyngitis, viral or bacterial causes.</a:t>
            </a:r>
          </a:p>
          <a:p>
            <a:r>
              <a:rPr lang="en-US" sz="2800" b="1" dirty="0"/>
              <a:t>S&amp; S:</a:t>
            </a:r>
            <a:r>
              <a:rPr lang="en-US" sz="2800" dirty="0"/>
              <a:t> </a:t>
            </a:r>
          </a:p>
          <a:p>
            <a:pPr>
              <a:buFontTx/>
              <a:buChar char="-"/>
            </a:pPr>
            <a:r>
              <a:rPr lang="en-US" sz="2800" dirty="0"/>
              <a:t>E</a:t>
            </a:r>
            <a:r>
              <a:rPr lang="en-US" sz="2800" dirty="0" smtClean="0"/>
              <a:t>nlarge tonsils </a:t>
            </a:r>
            <a:r>
              <a:rPr lang="en-US" sz="2800" dirty="0" smtClean="0">
                <a:latin typeface="Minion-Regular"/>
              </a:rPr>
              <a:t>(</a:t>
            </a:r>
            <a:r>
              <a:rPr lang="en-US" sz="2800" dirty="0">
                <a:latin typeface="Minion-Regular"/>
              </a:rPr>
              <a:t>kissing tonsils</a:t>
            </a:r>
            <a:r>
              <a:rPr lang="en-US" sz="2800" dirty="0" smtClean="0">
                <a:latin typeface="Minion-Regular"/>
              </a:rPr>
              <a:t>),</a:t>
            </a:r>
            <a:r>
              <a:rPr lang="en-US" sz="2800" dirty="0" smtClean="0"/>
              <a:t> </a:t>
            </a:r>
            <a:r>
              <a:rPr lang="en-US" sz="2800" dirty="0"/>
              <a:t>difficult breathing &amp; swallow.</a:t>
            </a:r>
          </a:p>
          <a:p>
            <a:pPr>
              <a:buFontTx/>
              <a:buChar char="-"/>
            </a:pPr>
            <a:r>
              <a:rPr lang="en-US" sz="2800" dirty="0"/>
              <a:t>Enlargement of adenoid, blocked postnasal space &amp;mouth breathing.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 smtClean="0"/>
              <a:t>Tonsillitis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90114" name="Picture 2" descr="http://176.32.230.21/guildfordent.co.uk/wp-content/uploads/2013/08/img2031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1752600"/>
            <a:ext cx="4419600" cy="4267200"/>
          </a:xfrm>
          <a:prstGeom prst="rect">
            <a:avLst/>
          </a:prstGeom>
          <a:noFill/>
        </p:spPr>
      </p:pic>
      <p:pic>
        <p:nvPicPr>
          <p:cNvPr id="90116" name="Picture 4" descr="http://dfwsinus.com/wp-content/uploads/2015/02/Enlarged-Tonsils-and-Adenoids-1024x569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676400"/>
            <a:ext cx="5257800" cy="4800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DC12B-B5D6-4CE1-BE3B-89ADD9DB6662}" type="datetime1">
              <a:rPr lang="en-GB"/>
              <a:pPr/>
              <a:t>17/10/2017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6D5A0-8955-4D30-9DCF-AF005BD22759}" type="slidenum">
              <a:rPr lang="en-GB"/>
              <a:pPr/>
              <a:t>27</a:t>
            </a:fld>
            <a:endParaRPr lang="en-GB"/>
          </a:p>
        </p:txBody>
      </p:sp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Therapeutic management</a:t>
            </a:r>
            <a:r>
              <a:rPr lang="en-US" b="1" dirty="0" smtClean="0">
                <a:solidFill>
                  <a:srgbClr val="C00000"/>
                </a:solidFill>
              </a:rPr>
              <a:t>:</a:t>
            </a:r>
            <a:endParaRPr lang="en-US" dirty="0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95401"/>
            <a:ext cx="8650288" cy="5486400"/>
          </a:xfrm>
        </p:spPr>
        <p:txBody>
          <a:bodyPr>
            <a:normAutofit fontScale="92500"/>
          </a:bodyPr>
          <a:lstStyle/>
          <a:p>
            <a:pPr>
              <a:lnSpc>
                <a:spcPct val="90000"/>
              </a:lnSpc>
              <a:buFontTx/>
              <a:buChar char="-"/>
            </a:pPr>
            <a:r>
              <a:rPr lang="en-US" sz="2600" dirty="0" smtClean="0"/>
              <a:t>Throat </a:t>
            </a:r>
            <a:r>
              <a:rPr lang="en-US" sz="2600" dirty="0"/>
              <a:t>culture to determine the causative agent ,viral or bacterial</a:t>
            </a:r>
          </a:p>
          <a:p>
            <a:r>
              <a:rPr lang="en-US" sz="2200" b="1" dirty="0" smtClean="0">
                <a:solidFill>
                  <a:srgbClr val="FF0000"/>
                </a:solidFill>
                <a:latin typeface="Minion-Bold"/>
              </a:rPr>
              <a:t>Tonsillectomy</a:t>
            </a:r>
            <a:r>
              <a:rPr lang="en-US" sz="2600" b="1" dirty="0" smtClean="0">
                <a:solidFill>
                  <a:srgbClr val="00FFFF"/>
                </a:solidFill>
                <a:latin typeface="Minion-Bold"/>
              </a:rPr>
              <a:t> </a:t>
            </a:r>
            <a:r>
              <a:rPr lang="en-US" sz="2600" dirty="0">
                <a:solidFill>
                  <a:srgbClr val="000000"/>
                </a:solidFill>
                <a:latin typeface="Minion-Regular"/>
              </a:rPr>
              <a:t>(surgical removal of the palatine tonsils) may</a:t>
            </a:r>
          </a:p>
          <a:p>
            <a:pPr marL="0" indent="0">
              <a:buNone/>
            </a:pPr>
            <a:r>
              <a:rPr lang="en-US" sz="2600" dirty="0" smtClean="0">
                <a:solidFill>
                  <a:srgbClr val="000000"/>
                </a:solidFill>
                <a:latin typeface="Minion-Regular"/>
              </a:rPr>
              <a:t>   be </a:t>
            </a:r>
            <a:r>
              <a:rPr lang="en-US" sz="2600" dirty="0">
                <a:solidFill>
                  <a:srgbClr val="000000"/>
                </a:solidFill>
                <a:latin typeface="Minion-Regular"/>
              </a:rPr>
              <a:t>indicated for massive hypertrophy that results in difficulty</a:t>
            </a:r>
          </a:p>
          <a:p>
            <a:pPr marL="0" indent="0">
              <a:buNone/>
            </a:pPr>
            <a:r>
              <a:rPr lang="en-US" sz="2600" dirty="0" smtClean="0">
                <a:solidFill>
                  <a:srgbClr val="000000"/>
                </a:solidFill>
                <a:latin typeface="Minion-Regular"/>
              </a:rPr>
              <a:t>    breathing </a:t>
            </a:r>
            <a:r>
              <a:rPr lang="en-US" sz="2600" dirty="0">
                <a:solidFill>
                  <a:srgbClr val="000000"/>
                </a:solidFill>
                <a:latin typeface="Minion-Regular"/>
              </a:rPr>
              <a:t>or eating</a:t>
            </a:r>
            <a:r>
              <a:rPr lang="en-US" sz="2600" dirty="0" smtClean="0">
                <a:solidFill>
                  <a:srgbClr val="000000"/>
                </a:solidFill>
                <a:latin typeface="Minion-Regular"/>
              </a:rPr>
              <a:t>.</a:t>
            </a:r>
          </a:p>
          <a:p>
            <a:r>
              <a:rPr lang="en-US" sz="2600" b="1" dirty="0">
                <a:solidFill>
                  <a:srgbClr val="FF0000"/>
                </a:solidFill>
                <a:latin typeface="+mj-lt"/>
              </a:rPr>
              <a:t>Adenoidectomy </a:t>
            </a:r>
            <a:r>
              <a:rPr lang="en-US" sz="2600" dirty="0">
                <a:solidFill>
                  <a:srgbClr val="000000"/>
                </a:solidFill>
                <a:latin typeface="+mj-lt"/>
              </a:rPr>
              <a:t>(the surgical removal of the adenoids)</a:t>
            </a:r>
            <a:endParaRPr lang="en-US" sz="2600" dirty="0">
              <a:latin typeface="+mj-lt"/>
            </a:endParaRPr>
          </a:p>
          <a:p>
            <a:pPr>
              <a:lnSpc>
                <a:spcPct val="90000"/>
              </a:lnSpc>
              <a:buFontTx/>
              <a:buChar char="-"/>
            </a:pPr>
            <a:r>
              <a:rPr lang="en-US" sz="2600" dirty="0"/>
              <a:t>Contraindicating for Ts &amp;As: cleft palate, tonsillitis, blood disorder</a:t>
            </a:r>
            <a:r>
              <a:rPr lang="en-US" sz="2600" dirty="0" smtClean="0"/>
              <a:t>.</a:t>
            </a:r>
            <a:endParaRPr lang="en-US" sz="3000" dirty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  <a:buClr>
                <a:srgbClr val="C03A10"/>
              </a:buClr>
            </a:pPr>
            <a:r>
              <a:rPr lang="en-US" sz="3000" b="1" dirty="0">
                <a:solidFill>
                  <a:srgbClr val="FF0000"/>
                </a:solidFill>
              </a:rPr>
              <a:t>Nursing consideration:</a:t>
            </a:r>
          </a:p>
          <a:p>
            <a:pPr>
              <a:lnSpc>
                <a:spcPct val="90000"/>
              </a:lnSpc>
              <a:buClr>
                <a:srgbClr val="C03A10"/>
              </a:buClr>
              <a:buFont typeface="Wingdings" pitchFamily="2" charset="2"/>
              <a:buChar char="Ø"/>
            </a:pPr>
            <a:r>
              <a:rPr lang="en-US" sz="2500" dirty="0"/>
              <a:t>Providing comfort &amp; maintain minimize activities.</a:t>
            </a:r>
          </a:p>
          <a:p>
            <a:pPr>
              <a:lnSpc>
                <a:spcPct val="90000"/>
              </a:lnSpc>
              <a:buClr>
                <a:srgbClr val="C03A10"/>
              </a:buClr>
              <a:buFont typeface="Wingdings" pitchFamily="2" charset="2"/>
              <a:buChar char="Ø"/>
            </a:pPr>
            <a:r>
              <a:rPr lang="en-US" sz="2500" dirty="0"/>
              <a:t>A soft or liquid diet is prescribed.</a:t>
            </a:r>
          </a:p>
          <a:p>
            <a:pPr>
              <a:lnSpc>
                <a:spcPct val="90000"/>
              </a:lnSpc>
              <a:buClr>
                <a:srgbClr val="C03A10"/>
              </a:buClr>
              <a:buFont typeface="Wingdings" pitchFamily="2" charset="2"/>
              <a:buChar char="Ø"/>
            </a:pPr>
            <a:r>
              <a:rPr lang="en-US" sz="2500" dirty="0"/>
              <a:t>Warm salt water gargles</a:t>
            </a:r>
          </a:p>
          <a:p>
            <a:pPr>
              <a:lnSpc>
                <a:spcPct val="90000"/>
              </a:lnSpc>
              <a:buClr>
                <a:srgbClr val="C03A10"/>
              </a:buClr>
              <a:buFont typeface="Wingdings" pitchFamily="2" charset="2"/>
              <a:buChar char="Ø"/>
            </a:pPr>
            <a:r>
              <a:rPr lang="en-US" sz="2500" dirty="0"/>
              <a:t>Analgesic, antipyretic.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7B740-2862-41AB-83BE-8ED5FA8DA170}" type="datetime1">
              <a:rPr lang="en-GB"/>
              <a:pPr/>
              <a:t>17/10/2017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06154-4E53-4DFD-AA51-0647A2467810}" type="slidenum">
              <a:rPr lang="en-GB"/>
              <a:pPr/>
              <a:t>28</a:t>
            </a:fld>
            <a:endParaRPr lang="en-GB"/>
          </a:p>
        </p:txBody>
      </p:sp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/>
              <a:t>Tonsillitis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52600"/>
            <a:ext cx="8229600" cy="4800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b="1" dirty="0"/>
              <a:t>Post operative care: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en-US" sz="2800" dirty="0"/>
              <a:t>Position (place child on abdomen or side).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en-US" sz="2800" dirty="0"/>
              <a:t>Discourage child from coughing frequency.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en-US" sz="2800" dirty="0"/>
              <a:t>Some secretion are common as dried blood.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en-US" sz="2800" dirty="0"/>
              <a:t>Crushed ice&amp; ice water to relief pain.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en-US" sz="2800" dirty="0"/>
              <a:t>Analgesic may be rectally or IV, avoid oral </a:t>
            </a:r>
            <a:r>
              <a:rPr lang="en-US" sz="2800" dirty="0" smtClean="0"/>
              <a:t>route.</a:t>
            </a:r>
          </a:p>
          <a:p>
            <a:pPr marL="0" indent="0">
              <a:lnSpc>
                <a:spcPct val="90000"/>
              </a:lnSpc>
              <a:buNone/>
            </a:pPr>
            <a:endParaRPr lang="en-US" sz="2800" dirty="0" smtClean="0">
              <a:solidFill>
                <a:srgbClr val="FF0000"/>
              </a:solidFill>
              <a:latin typeface="Minion-Regular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n-US" sz="2800" dirty="0" smtClean="0">
                <a:solidFill>
                  <a:srgbClr val="FF0000"/>
                </a:solidFill>
                <a:latin typeface="Minion-Regular"/>
              </a:rPr>
              <a:t>Generally</a:t>
            </a:r>
            <a:r>
              <a:rPr lang="en-US" sz="2800" dirty="0">
                <a:solidFill>
                  <a:srgbClr val="FF0000"/>
                </a:solidFill>
                <a:latin typeface="Minion-Regular"/>
              </a:rPr>
              <a:t>, </a:t>
            </a:r>
            <a:r>
              <a:rPr lang="en-US" sz="2800" dirty="0">
                <a:latin typeface="Minion-Regular"/>
              </a:rPr>
              <a:t>removal of the tonsils should not occur until </a:t>
            </a:r>
            <a:r>
              <a:rPr lang="en-US" sz="2800" dirty="0" smtClean="0">
                <a:latin typeface="Minion-Regular"/>
              </a:rPr>
              <a:t>after 3 </a:t>
            </a:r>
            <a:r>
              <a:rPr lang="en-US" sz="2800" dirty="0">
                <a:latin typeface="Minion-Regular"/>
              </a:rPr>
              <a:t>or 4 years of age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CCF74-B567-4E35-9F07-19FED39BD79D}" type="datetime1">
              <a:rPr lang="en-GB"/>
              <a:pPr/>
              <a:t>17/10/2017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CAC1C-CE02-469A-9411-EB56518C6462}" type="slidenum">
              <a:rPr lang="en-GB"/>
              <a:pPr/>
              <a:t>29</a:t>
            </a:fld>
            <a:endParaRPr lang="en-GB"/>
          </a:p>
        </p:txBody>
      </p:sp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/>
              <a:t>Tonsillitis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981200"/>
            <a:ext cx="8839200" cy="468788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b="1" dirty="0">
                <a:solidFill>
                  <a:srgbClr val="C00000"/>
                </a:solidFill>
              </a:rPr>
              <a:t>Post operative care (cont.):</a:t>
            </a:r>
            <a:endParaRPr lang="en-US" dirty="0">
              <a:solidFill>
                <a:srgbClr val="C00000"/>
              </a:solidFill>
            </a:endParaRP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900" dirty="0"/>
              <a:t>Soft food, milk or ice cream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endParaRPr lang="en-US" sz="2900" dirty="0"/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900" dirty="0"/>
              <a:t>Check post operative signs of Hemorrhage: </a:t>
            </a:r>
          </a:p>
          <a:p>
            <a:pPr lvl="1">
              <a:lnSpc>
                <a:spcPct val="80000"/>
              </a:lnSpc>
              <a:buFontTx/>
              <a:buChar char="-"/>
            </a:pPr>
            <a:r>
              <a:rPr lang="en-US" sz="2500" dirty="0"/>
              <a:t>Increase pulse more than 120b/min.</a:t>
            </a:r>
          </a:p>
          <a:p>
            <a:pPr lvl="1">
              <a:lnSpc>
                <a:spcPct val="80000"/>
              </a:lnSpc>
              <a:buFontTx/>
              <a:buChar char="-"/>
            </a:pPr>
            <a:r>
              <a:rPr lang="en-US" sz="2500" dirty="0"/>
              <a:t>Pallor.  </a:t>
            </a:r>
          </a:p>
          <a:p>
            <a:pPr lvl="1">
              <a:lnSpc>
                <a:spcPct val="80000"/>
              </a:lnSpc>
              <a:buFontTx/>
              <a:buChar char="-"/>
            </a:pPr>
            <a:r>
              <a:rPr lang="en-US" sz="2500" dirty="0"/>
              <a:t>Frequent swallowing.   </a:t>
            </a:r>
          </a:p>
          <a:p>
            <a:pPr lvl="1">
              <a:lnSpc>
                <a:spcPct val="80000"/>
              </a:lnSpc>
              <a:buFontTx/>
              <a:buChar char="-"/>
            </a:pPr>
            <a:r>
              <a:rPr lang="en-US" sz="2500" dirty="0"/>
              <a:t>Vomiting of bright blood</a:t>
            </a:r>
          </a:p>
          <a:p>
            <a:pPr lvl="1">
              <a:lnSpc>
                <a:spcPct val="80000"/>
              </a:lnSpc>
              <a:buFontTx/>
              <a:buChar char="-"/>
            </a:pPr>
            <a:r>
              <a:rPr lang="en-US" sz="2500" dirty="0"/>
              <a:t>Decrease blood pressure is late sign of shock.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900" dirty="0"/>
              <a:t>Note: use good light to look direct on site of operation.</a:t>
            </a:r>
          </a:p>
          <a:p>
            <a:pPr>
              <a:lnSpc>
                <a:spcPct val="80000"/>
              </a:lnSpc>
            </a:pPr>
            <a:endParaRPr lang="en-US" sz="2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01247-BB70-47AB-A261-E56F11A90302}" type="datetime1">
              <a:rPr lang="en-GB"/>
              <a:pPr/>
              <a:t>17/10/2017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A2D29-4758-497A-879F-B26431E71941}" type="slidenum">
              <a:rPr lang="en-GB"/>
              <a:pPr/>
              <a:t>3</a:t>
            </a:fld>
            <a:endParaRPr lang="en-GB"/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792162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en-US" sz="2800" b="1" dirty="0">
                <a:solidFill>
                  <a:srgbClr val="3333CC"/>
                </a:solidFill>
              </a:rPr>
              <a:t>Anatomy of the Respiratory System (cont.)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95400"/>
            <a:ext cx="8650288" cy="502920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2800" b="1" dirty="0"/>
              <a:t> </a:t>
            </a:r>
            <a:r>
              <a:rPr lang="en-US" sz="2800" b="1" dirty="0" smtClean="0">
                <a:solidFill>
                  <a:srgbClr val="FF0000"/>
                </a:solidFill>
              </a:rPr>
              <a:t>What </a:t>
            </a:r>
            <a:r>
              <a:rPr lang="en-US" sz="2800" b="1" dirty="0">
                <a:solidFill>
                  <a:srgbClr val="FF0000"/>
                </a:solidFill>
              </a:rPr>
              <a:t>is respiration?</a:t>
            </a:r>
            <a:endParaRPr lang="en-US" sz="2800" dirty="0">
              <a:solidFill>
                <a:srgbClr val="FF0000"/>
              </a:solidFill>
            </a:endParaRPr>
          </a:p>
          <a:p>
            <a:pPr>
              <a:lnSpc>
                <a:spcPct val="80000"/>
              </a:lnSpc>
            </a:pPr>
            <a:r>
              <a:rPr lang="en-US" sz="2800" dirty="0"/>
              <a:t>Respiration is the act of breathing:</a:t>
            </a:r>
          </a:p>
          <a:p>
            <a:pPr>
              <a:lnSpc>
                <a:spcPct val="80000"/>
              </a:lnSpc>
            </a:pPr>
            <a:r>
              <a:rPr lang="en-US" sz="2800" dirty="0"/>
              <a:t>inhaling (inspiration) - taking in oxygen. </a:t>
            </a:r>
          </a:p>
          <a:p>
            <a:pPr>
              <a:lnSpc>
                <a:spcPct val="80000"/>
              </a:lnSpc>
            </a:pPr>
            <a:r>
              <a:rPr lang="en-US" sz="2800" dirty="0"/>
              <a:t>exhaling (expiration) - giving off carbon dioxide. </a:t>
            </a:r>
          </a:p>
          <a:p>
            <a:pPr>
              <a:lnSpc>
                <a:spcPct val="80000"/>
              </a:lnSpc>
            </a:pPr>
            <a:endParaRPr lang="en-US" sz="2800" b="1" dirty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2800" b="1" dirty="0" smtClean="0"/>
              <a:t> </a:t>
            </a:r>
            <a:r>
              <a:rPr lang="en-US" sz="2800" b="1" dirty="0">
                <a:solidFill>
                  <a:srgbClr val="FF0000"/>
                </a:solidFill>
              </a:rPr>
              <a:t>What makes up the respiratory system?</a:t>
            </a:r>
            <a:endParaRPr lang="en-US" sz="2800" dirty="0">
              <a:solidFill>
                <a:srgbClr val="FF0000"/>
              </a:solidFill>
            </a:endParaRPr>
          </a:p>
          <a:p>
            <a:pPr>
              <a:lnSpc>
                <a:spcPct val="80000"/>
              </a:lnSpc>
            </a:pPr>
            <a:r>
              <a:rPr lang="en-US" sz="2800" dirty="0"/>
              <a:t>The respiratory system is made up of the organs involved in the interchanges of gases, and consists of the: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800" dirty="0"/>
              <a:t>- nose                                     - pharynx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800" dirty="0"/>
              <a:t>- larynx                                   - trachea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800" dirty="0"/>
              <a:t>- bronchi                                 - lungs </a:t>
            </a:r>
          </a:p>
          <a:p>
            <a:pPr>
              <a:lnSpc>
                <a:spcPct val="80000"/>
              </a:lnSpc>
            </a:pP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99C76-AC55-4272-B100-A3D0307431FF}" type="datetime1">
              <a:rPr lang="en-GB"/>
              <a:pPr/>
              <a:t>17/10/2017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A68A1-E33D-41CB-96FE-0F6929419BB4}" type="slidenum">
              <a:rPr lang="en-GB"/>
              <a:pPr/>
              <a:t>30</a:t>
            </a:fld>
            <a:endParaRPr lang="en-GB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err="1"/>
              <a:t>Otitis</a:t>
            </a:r>
            <a:r>
              <a:rPr lang="en-US" dirty="0"/>
              <a:t> </a:t>
            </a:r>
            <a:r>
              <a:rPr lang="en-US" dirty="0" err="1"/>
              <a:t>Media:OM</a:t>
            </a:r>
            <a:endParaRPr lang="en-US" dirty="0"/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295400"/>
            <a:ext cx="8726488" cy="5449888"/>
          </a:xfrm>
        </p:spPr>
        <p:txBody>
          <a:bodyPr>
            <a:normAutofit fontScale="92500" lnSpcReduction="10000"/>
          </a:bodyPr>
          <a:lstStyle/>
          <a:p>
            <a:r>
              <a:rPr lang="en-US" sz="2600" dirty="0">
                <a:solidFill>
                  <a:srgbClr val="FF0000"/>
                </a:solidFill>
                <a:latin typeface="+mj-lt"/>
              </a:rPr>
              <a:t>OM</a:t>
            </a:r>
            <a:r>
              <a:rPr lang="en-US" sz="2600" dirty="0">
                <a:latin typeface="+mj-lt"/>
              </a:rPr>
              <a:t> is inflammation of middle ear</a:t>
            </a:r>
            <a:r>
              <a:rPr lang="en-US" sz="2600" dirty="0" smtClean="0">
                <a:latin typeface="+mj-lt"/>
              </a:rPr>
              <a:t>.</a:t>
            </a:r>
            <a:r>
              <a:rPr lang="en-US" sz="2600" dirty="0" smtClean="0">
                <a:latin typeface="Minion-Regular"/>
              </a:rPr>
              <a:t>.</a:t>
            </a:r>
            <a:endParaRPr lang="en-US" sz="2600" dirty="0">
              <a:latin typeface="+mj-lt"/>
            </a:endParaRPr>
          </a:p>
          <a:p>
            <a:r>
              <a:rPr lang="en-US" sz="2800" dirty="0">
                <a:latin typeface="+mj-lt"/>
              </a:rPr>
              <a:t>Its incidence is highest </a:t>
            </a:r>
            <a:r>
              <a:rPr lang="en-US" sz="2800" dirty="0" smtClean="0">
                <a:latin typeface="+mj-lt"/>
              </a:rPr>
              <a:t>in the </a:t>
            </a:r>
            <a:r>
              <a:rPr lang="en-US" sz="2800" dirty="0">
                <a:latin typeface="+mj-lt"/>
              </a:rPr>
              <a:t>winter months. Many cases of bacterial OM are </a:t>
            </a:r>
            <a:r>
              <a:rPr lang="en-US" sz="2800" dirty="0" smtClean="0">
                <a:latin typeface="+mj-lt"/>
              </a:rPr>
              <a:t>preceded by </a:t>
            </a:r>
            <a:r>
              <a:rPr lang="en-US" sz="2800" dirty="0">
                <a:latin typeface="+mj-lt"/>
              </a:rPr>
              <a:t>a viral respiratory tract infection.</a:t>
            </a:r>
          </a:p>
          <a:p>
            <a:pPr>
              <a:lnSpc>
                <a:spcPct val="90000"/>
              </a:lnSpc>
            </a:pPr>
            <a:r>
              <a:rPr lang="en-US" sz="2800" dirty="0">
                <a:latin typeface="+mj-lt"/>
              </a:rPr>
              <a:t>Episode of acute OM occur in the first 24 month, decrease at 5 years, r/to drainage through the Eustachian tube &amp; inflammatory of Resp. system. 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800" dirty="0">
              <a:latin typeface="+mj-lt"/>
            </a:endParaRPr>
          </a:p>
          <a:p>
            <a:pPr>
              <a:lnSpc>
                <a:spcPct val="90000"/>
              </a:lnSpc>
            </a:pPr>
            <a:r>
              <a:rPr lang="en-US" sz="2800" b="1" dirty="0">
                <a:solidFill>
                  <a:srgbClr val="FF0000"/>
                </a:solidFill>
                <a:latin typeface="+mj-lt"/>
              </a:rPr>
              <a:t>Etiology: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dirty="0">
                <a:latin typeface="+mj-lt"/>
              </a:rPr>
              <a:t>-  </a:t>
            </a:r>
            <a:r>
              <a:rPr lang="en-US" sz="2800" i="1" u="sng" dirty="0">
                <a:latin typeface="+mj-lt"/>
              </a:rPr>
              <a:t>Acute (AOM):</a:t>
            </a:r>
            <a:r>
              <a:rPr lang="en-US" sz="2800" dirty="0">
                <a:latin typeface="+mj-lt"/>
              </a:rPr>
              <a:t> streptococcus, </a:t>
            </a:r>
            <a:r>
              <a:rPr lang="en-US" sz="2800" dirty="0" err="1">
                <a:latin typeface="+mj-lt"/>
              </a:rPr>
              <a:t>Haemophilus</a:t>
            </a:r>
            <a:r>
              <a:rPr lang="en-US" sz="2800" dirty="0">
                <a:latin typeface="+mj-lt"/>
              </a:rPr>
              <a:t> influenza, </a:t>
            </a:r>
            <a:r>
              <a:rPr lang="en-US" sz="2800" dirty="0" smtClean="0">
                <a:latin typeface="+mj-lt"/>
              </a:rPr>
              <a:t>are </a:t>
            </a:r>
            <a:r>
              <a:rPr lang="en-US" sz="2800" dirty="0">
                <a:latin typeface="+mj-lt"/>
              </a:rPr>
              <a:t>the most common bacteria.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en-US" sz="2800" i="1" u="sng" dirty="0">
                <a:latin typeface="+mj-lt"/>
              </a:rPr>
              <a:t>OM</a:t>
            </a:r>
            <a:r>
              <a:rPr lang="en-US" sz="2800" dirty="0">
                <a:latin typeface="+mj-lt"/>
              </a:rPr>
              <a:t>: blocked Eustachian tube from edema of URTI , allergic hypertrophy adenoid.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en-US" sz="2800" i="1" u="sng" dirty="0">
                <a:latin typeface="+mj-lt"/>
              </a:rPr>
              <a:t>Chronic (COM):</a:t>
            </a:r>
            <a:r>
              <a:rPr lang="en-US" sz="2800" dirty="0">
                <a:latin typeface="+mj-lt"/>
              </a:rPr>
              <a:t> extension of AOM.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7B877-F8AC-47EE-BCAD-7C127B2900E1}" type="datetime1">
              <a:rPr lang="en-GB"/>
              <a:pPr/>
              <a:t>17/10/2017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E8695-C654-4580-AC5F-2E73A848CCC7}" type="slidenum">
              <a:rPr lang="en-GB"/>
              <a:pPr/>
              <a:t>31</a:t>
            </a:fld>
            <a:endParaRPr lang="en-GB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err="1"/>
              <a:t>Otitis</a:t>
            </a:r>
            <a:r>
              <a:rPr lang="en-US" dirty="0"/>
              <a:t> </a:t>
            </a:r>
            <a:r>
              <a:rPr lang="en-US" dirty="0" err="1"/>
              <a:t>Media:OM</a:t>
            </a:r>
            <a:r>
              <a:rPr lang="en-US" dirty="0"/>
              <a:t> (cont.)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017713"/>
            <a:ext cx="7772400" cy="4114800"/>
          </a:xfrm>
        </p:spPr>
        <p:txBody>
          <a:bodyPr>
            <a:normAutofit fontScale="92500"/>
          </a:bodyPr>
          <a:lstStyle/>
          <a:p>
            <a:pPr>
              <a:lnSpc>
                <a:spcPct val="90000"/>
              </a:lnSpc>
            </a:pPr>
            <a:r>
              <a:rPr lang="en-US" sz="2800" b="1" dirty="0"/>
              <a:t>Diagnostic evaluation:</a:t>
            </a:r>
            <a:r>
              <a:rPr lang="en-US" sz="2800" dirty="0"/>
              <a:t> assessment of tympanic membrane with otoscope:-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dirty="0"/>
              <a:t>   </a:t>
            </a:r>
            <a:r>
              <a:rPr lang="en-US" sz="2800" u="sng" dirty="0"/>
              <a:t>AOM</a:t>
            </a:r>
            <a:r>
              <a:rPr lang="en-US" sz="2800" dirty="0"/>
              <a:t>: purulent discolored effusion, bulging</a:t>
            </a:r>
          </a:p>
          <a:p>
            <a:pPr>
              <a:lnSpc>
                <a:spcPct val="90000"/>
              </a:lnSpc>
            </a:pPr>
            <a:endParaRPr lang="en-US" sz="2800" dirty="0"/>
          </a:p>
          <a:p>
            <a:pPr>
              <a:lnSpc>
                <a:spcPct val="90000"/>
              </a:lnSpc>
            </a:pPr>
            <a:r>
              <a:rPr lang="en-US" sz="2800" b="1" dirty="0"/>
              <a:t>S&amp;S:</a:t>
            </a:r>
            <a:r>
              <a:rPr lang="en-US" sz="2800" dirty="0"/>
              <a:t> </a:t>
            </a:r>
            <a:r>
              <a:rPr lang="en-US" sz="2800" dirty="0" err="1"/>
              <a:t>otalgia</a:t>
            </a:r>
            <a:r>
              <a:rPr lang="en-US" sz="2800" dirty="0"/>
              <a:t> (earache), fever, purulent discharge, infant rolls his head from side to side, loss of appetite, crying or verbalized feeling of discomfort (older child).</a:t>
            </a:r>
          </a:p>
          <a:p>
            <a:pPr>
              <a:lnSpc>
                <a:spcPct val="90000"/>
              </a:lnSpc>
            </a:pPr>
            <a:endParaRPr lang="en-US" sz="2800" dirty="0"/>
          </a:p>
          <a:p>
            <a:pPr>
              <a:lnSpc>
                <a:spcPct val="90000"/>
              </a:lnSpc>
            </a:pPr>
            <a:r>
              <a:rPr lang="en-US" sz="2800" b="1" dirty="0"/>
              <a:t>COM</a:t>
            </a:r>
            <a:r>
              <a:rPr lang="en-US" sz="2800" dirty="0"/>
              <a:t>: hearing loss, feeling of fullness, vertigo, tinnitus.</a:t>
            </a:r>
          </a:p>
          <a:p>
            <a:pPr>
              <a:lnSpc>
                <a:spcPct val="90000"/>
              </a:lnSpc>
              <a:buFontTx/>
              <a:buChar char="-"/>
            </a:pPr>
            <a:endParaRPr lang="en-US" sz="2800" dirty="0"/>
          </a:p>
          <a:p>
            <a:pPr>
              <a:lnSpc>
                <a:spcPct val="90000"/>
              </a:lnSpc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E3455-BAE0-494E-B6CF-D18B9A98323F}" type="slidenum">
              <a:rPr lang="en-GB"/>
              <a:pPr/>
              <a:t>32</a:t>
            </a:fld>
            <a:endParaRPr lang="en-GB"/>
          </a:p>
        </p:txBody>
      </p:sp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err="1"/>
              <a:t>Otitis</a:t>
            </a:r>
            <a:r>
              <a:rPr lang="en-US" dirty="0"/>
              <a:t> </a:t>
            </a:r>
            <a:r>
              <a:rPr lang="en-US" dirty="0" err="1"/>
              <a:t>Media:OM</a:t>
            </a:r>
            <a:r>
              <a:rPr lang="en-US" dirty="0"/>
              <a:t> (cont.)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371601"/>
            <a:ext cx="8726488" cy="51816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</a:pPr>
            <a:r>
              <a:rPr lang="en-US" sz="2600" b="1" dirty="0"/>
              <a:t>Therapeutic management: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en-US" sz="2600" dirty="0"/>
              <a:t>Antibiotic for 10-14 days e.g. Amoxicillin.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en-US" sz="2600" dirty="0" err="1"/>
              <a:t>Myringotomy</a:t>
            </a:r>
            <a:r>
              <a:rPr lang="en-US" sz="2600" dirty="0"/>
              <a:t>: surgical incision of eardrum&amp; grommets.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en-US" sz="2600" dirty="0"/>
              <a:t>Hear test after 3 month of AOM.</a:t>
            </a:r>
          </a:p>
          <a:p>
            <a:r>
              <a:rPr lang="en-US" sz="2600" dirty="0">
                <a:latin typeface="Minion-Regular"/>
              </a:rPr>
              <a:t>Routine immunization with the pneumococcal conjugate</a:t>
            </a:r>
          </a:p>
          <a:p>
            <a:pPr marL="0" indent="0">
              <a:buNone/>
            </a:pPr>
            <a:r>
              <a:rPr lang="en-US" sz="2600" dirty="0" smtClean="0">
                <a:latin typeface="Minion-Regular"/>
              </a:rPr>
              <a:t>   vaccine </a:t>
            </a:r>
            <a:r>
              <a:rPr lang="en-US" sz="2600" dirty="0">
                <a:latin typeface="Minion-Regular"/>
              </a:rPr>
              <a:t>PCV 7 (</a:t>
            </a:r>
            <a:r>
              <a:rPr lang="en-US" sz="2600" dirty="0" err="1">
                <a:latin typeface="Minion-Regular"/>
              </a:rPr>
              <a:t>Prevnar</a:t>
            </a:r>
            <a:r>
              <a:rPr lang="en-US" sz="2600" dirty="0">
                <a:latin typeface="Minion-Regular"/>
              </a:rPr>
              <a:t>) has reduced the incidence of AOM </a:t>
            </a:r>
            <a:r>
              <a:rPr lang="en-US" sz="2600" dirty="0" smtClean="0">
                <a:latin typeface="Minion-Regular"/>
              </a:rPr>
              <a:t>         	in some </a:t>
            </a:r>
            <a:r>
              <a:rPr lang="en-US" sz="2600" dirty="0">
                <a:latin typeface="Minion-Regular"/>
              </a:rPr>
              <a:t>infants and children</a:t>
            </a:r>
            <a:endParaRPr lang="en-US" sz="2600" dirty="0"/>
          </a:p>
          <a:p>
            <a:pPr>
              <a:lnSpc>
                <a:spcPct val="80000"/>
              </a:lnSpc>
            </a:pPr>
            <a:r>
              <a:rPr lang="en-US" sz="2600" b="1" dirty="0">
                <a:solidFill>
                  <a:srgbClr val="C00000"/>
                </a:solidFill>
              </a:rPr>
              <a:t>Nursing consideration: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600" dirty="0"/>
              <a:t>Relieving pain. analgesic drug +ice bag on ear.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600" dirty="0"/>
              <a:t>Facilitate drainage &amp; topical </a:t>
            </a:r>
            <a:r>
              <a:rPr lang="en-US" sz="2600" dirty="0" err="1"/>
              <a:t>A.Biotics</a:t>
            </a:r>
            <a:r>
              <a:rPr lang="en-US" sz="2600" dirty="0"/>
              <a:t>.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600" dirty="0"/>
              <a:t>Preventing complication.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600" dirty="0"/>
              <a:t>Instruct family to be careful when deal with child. With temporary hearing loss.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600" dirty="0"/>
              <a:t>Preventing OM during infant feeding and setting after that.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79216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 err="1" smtClean="0"/>
              <a:t>Otitis</a:t>
            </a:r>
            <a:r>
              <a:rPr lang="en-US" b="1" dirty="0" smtClean="0"/>
              <a:t> </a:t>
            </a:r>
            <a:r>
              <a:rPr lang="en-US" b="1" dirty="0" err="1" smtClean="0"/>
              <a:t>Media:OM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1138" name="Picture 2" descr="Acute otitis media with purulent effusion behind 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057400"/>
            <a:ext cx="4572000" cy="4000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CD0000"/>
                </a:solidFill>
                <a:latin typeface="Univers-CondensedBold"/>
              </a:rPr>
              <a:t>CROUP SYNDROMES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b="1" dirty="0">
                <a:solidFill>
                  <a:srgbClr val="00FFFF"/>
                </a:solidFill>
              </a:rPr>
              <a:t>Croup </a:t>
            </a:r>
            <a:r>
              <a:rPr lang="en-US" sz="2800" dirty="0">
                <a:solidFill>
                  <a:srgbClr val="000000"/>
                </a:solidFill>
              </a:rPr>
              <a:t>is a general term applied to a group of symptoms </a:t>
            </a:r>
            <a:r>
              <a:rPr lang="en-US" sz="2800" dirty="0" smtClean="0">
                <a:solidFill>
                  <a:srgbClr val="000000"/>
                </a:solidFill>
              </a:rPr>
              <a:t>characterized by </a:t>
            </a:r>
            <a:r>
              <a:rPr lang="en-US" sz="2800" dirty="0">
                <a:solidFill>
                  <a:srgbClr val="000000"/>
                </a:solidFill>
              </a:rPr>
              <a:t>hoarseness, a resonant cough described as “</a:t>
            </a:r>
            <a:r>
              <a:rPr lang="en-US" sz="2800" dirty="0" smtClean="0">
                <a:solidFill>
                  <a:srgbClr val="000000"/>
                </a:solidFill>
              </a:rPr>
              <a:t>barking” varying </a:t>
            </a:r>
            <a:r>
              <a:rPr lang="en-US" sz="2800" dirty="0">
                <a:solidFill>
                  <a:srgbClr val="000000"/>
                </a:solidFill>
              </a:rPr>
              <a:t>degrees of respiratory distress resulting from </a:t>
            </a:r>
            <a:r>
              <a:rPr lang="en-US" sz="2800" dirty="0" smtClean="0">
                <a:solidFill>
                  <a:srgbClr val="000000"/>
                </a:solidFill>
              </a:rPr>
              <a:t>swelling or </a:t>
            </a:r>
            <a:r>
              <a:rPr lang="en-US" sz="2800" dirty="0">
                <a:solidFill>
                  <a:srgbClr val="000000"/>
                </a:solidFill>
              </a:rPr>
              <a:t>obstruction in the region of the larynx and subglottic airway</a:t>
            </a:r>
            <a:r>
              <a:rPr lang="en-US" sz="2800" dirty="0" smtClean="0">
                <a:solidFill>
                  <a:srgbClr val="000000"/>
                </a:solidFill>
              </a:rPr>
              <a:t>.</a:t>
            </a:r>
          </a:p>
          <a:p>
            <a:r>
              <a:rPr lang="en-US" sz="2800" dirty="0"/>
              <a:t>Acute infections of the larynx are of greater importance </a:t>
            </a:r>
            <a:r>
              <a:rPr lang="en-US" sz="2800" dirty="0" smtClean="0"/>
              <a:t>in infants </a:t>
            </a:r>
            <a:r>
              <a:rPr lang="en-US" sz="2800" dirty="0"/>
              <a:t>and small children than they are in older children</a:t>
            </a:r>
          </a:p>
        </p:txBody>
      </p:sp>
    </p:spTree>
    <p:extLst>
      <p:ext uri="{BB962C8B-B14F-4D97-AF65-F5344CB8AC3E}">
        <p14:creationId xmlns:p14="http://schemas.microsoft.com/office/powerpoint/2010/main" val="140675567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Minion-Regular"/>
              </a:rPr>
              <a:t>parainfluenza virus (types 1, 2, and 3), influenza types A and B,</a:t>
            </a:r>
          </a:p>
          <a:p>
            <a:r>
              <a:rPr lang="en-US" dirty="0">
                <a:latin typeface="Minion-Regular"/>
              </a:rPr>
              <a:t>human coronavirus, rhinoviruses, enteroviruses, adenoviruses, RSV, and </a:t>
            </a:r>
            <a:r>
              <a:rPr lang="en-US" dirty="0" smtClean="0">
                <a:latin typeface="Minion-Regular"/>
              </a:rPr>
              <a:t>measles.</a:t>
            </a:r>
          </a:p>
          <a:p>
            <a:r>
              <a:rPr lang="en-US" dirty="0" smtClean="0">
                <a:latin typeface="Minion-Regular"/>
              </a:rPr>
              <a:t>Bacteria such </a:t>
            </a:r>
            <a:r>
              <a:rPr lang="en-US" dirty="0">
                <a:latin typeface="Minion-Regular"/>
              </a:rPr>
              <a:t>as </a:t>
            </a:r>
            <a:r>
              <a:rPr lang="en-US" i="1" dirty="0">
                <a:latin typeface="Minion-Italic"/>
              </a:rPr>
              <a:t>Mycoplasma pneumonia </a:t>
            </a:r>
            <a:r>
              <a:rPr lang="en-US" dirty="0">
                <a:latin typeface="Minion-Regular"/>
              </a:rPr>
              <a:t>can also cause croup.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57299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The number of </a:t>
            </a:r>
            <a:r>
              <a:rPr lang="en-US" dirty="0" smtClean="0">
                <a:latin typeface="+mj-lt"/>
              </a:rPr>
              <a:t>croup cases </a:t>
            </a:r>
            <a:r>
              <a:rPr lang="en-US" dirty="0">
                <a:latin typeface="+mj-lt"/>
              </a:rPr>
              <a:t>increases in the late autumn through early winter months.</a:t>
            </a:r>
          </a:p>
          <a:p>
            <a:r>
              <a:rPr lang="en-US" dirty="0">
                <a:latin typeface="+mj-lt"/>
              </a:rPr>
              <a:t>It occurs primarily in children 6 months to 3 years of age </a:t>
            </a:r>
            <a:r>
              <a:rPr lang="en-US" dirty="0" smtClean="0">
                <a:latin typeface="+mj-lt"/>
              </a:rPr>
              <a:t>and is </a:t>
            </a:r>
            <a:r>
              <a:rPr lang="en-US" dirty="0">
                <a:latin typeface="+mj-lt"/>
              </a:rPr>
              <a:t>rare after 6 years of age. </a:t>
            </a:r>
            <a:endParaRPr lang="en-US" dirty="0" smtClean="0">
              <a:latin typeface="+mj-lt"/>
            </a:endParaRPr>
          </a:p>
          <a:p>
            <a:r>
              <a:rPr lang="en-US" dirty="0" smtClean="0">
                <a:latin typeface="+mj-lt"/>
              </a:rPr>
              <a:t>Hospitalization </a:t>
            </a:r>
            <a:r>
              <a:rPr lang="en-US" dirty="0">
                <a:latin typeface="+mj-lt"/>
              </a:rPr>
              <a:t>may be necessary </a:t>
            </a:r>
            <a:r>
              <a:rPr lang="en-US" dirty="0" smtClean="0">
                <a:latin typeface="+mj-lt"/>
              </a:rPr>
              <a:t>for some </a:t>
            </a:r>
            <a:r>
              <a:rPr lang="en-US" dirty="0">
                <a:latin typeface="+mj-lt"/>
              </a:rPr>
              <a:t>children with croup</a:t>
            </a:r>
          </a:p>
        </p:txBody>
      </p:sp>
    </p:spTree>
    <p:extLst>
      <p:ext uri="{BB962C8B-B14F-4D97-AF65-F5344CB8AC3E}">
        <p14:creationId xmlns:p14="http://schemas.microsoft.com/office/powerpoint/2010/main" val="364278819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Student assignment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525963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0000B3"/>
                </a:solidFill>
                <a:latin typeface="Univers-CondensedBold"/>
              </a:rPr>
              <a:t>ACUTE LARYNGOTRACHEOBRONCHITIS</a:t>
            </a:r>
          </a:p>
          <a:p>
            <a:r>
              <a:rPr lang="en-US" sz="2800" b="1" dirty="0">
                <a:solidFill>
                  <a:srgbClr val="0000B3"/>
                </a:solidFill>
                <a:latin typeface="Univers-CondensedBold"/>
              </a:rPr>
              <a:t>ACUTE SPASMODIC </a:t>
            </a:r>
            <a:r>
              <a:rPr lang="en-US" sz="2800" b="1" dirty="0" smtClean="0">
                <a:solidFill>
                  <a:srgbClr val="0000B3"/>
                </a:solidFill>
                <a:latin typeface="Univers-CondensedBold"/>
              </a:rPr>
              <a:t>LARYNGITIS</a:t>
            </a:r>
          </a:p>
          <a:p>
            <a:r>
              <a:rPr lang="en-US" sz="2800" b="1" dirty="0" smtClean="0">
                <a:solidFill>
                  <a:srgbClr val="0000B3"/>
                </a:solidFill>
                <a:latin typeface="Univers-CondensedBold"/>
              </a:rPr>
              <a:t>Nursing care of croup </a:t>
            </a:r>
          </a:p>
          <a:p>
            <a:endParaRPr lang="en-US" sz="2800" b="1" dirty="0">
              <a:solidFill>
                <a:srgbClr val="0000B3"/>
              </a:solidFill>
              <a:latin typeface="Univers-CondensedBold"/>
            </a:endParaRPr>
          </a:p>
          <a:p>
            <a:endParaRPr lang="en-US" sz="2800" b="1" dirty="0" smtClean="0">
              <a:solidFill>
                <a:srgbClr val="0000B3"/>
              </a:solidFill>
              <a:latin typeface="Univers-CondensedBold"/>
            </a:endParaRPr>
          </a:p>
          <a:p>
            <a:r>
              <a:rPr lang="en-US" b="1" dirty="0" smtClean="0">
                <a:solidFill>
                  <a:srgbClr val="0000B3"/>
                </a:solidFill>
                <a:latin typeface="Univers-CondensedBold"/>
              </a:rPr>
              <a:t>Page: 1186 -1187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316484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2199D-149E-4F8B-9272-D059E3214991}" type="datetime1">
              <a:rPr lang="en-GB"/>
              <a:pPr/>
              <a:t>17/10/2017</a:t>
            </a:fld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CE2A0-8980-42E1-99F0-60A31430416A}" type="slidenum">
              <a:rPr lang="en-GB"/>
              <a:pPr/>
              <a:t>38</a:t>
            </a:fld>
            <a:endParaRPr lang="en-GB"/>
          </a:p>
        </p:txBody>
      </p:sp>
      <p:sp>
        <p:nvSpPr>
          <p:cNvPr id="634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130425"/>
            <a:ext cx="9144000" cy="1222375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/>
              <a:t>Lower </a:t>
            </a:r>
            <a:r>
              <a:rPr lang="en-US" dirty="0" smtClean="0"/>
              <a:t>Respiratory </a:t>
            </a:r>
            <a:r>
              <a:rPr lang="en-US" dirty="0"/>
              <a:t>T</a:t>
            </a:r>
            <a:r>
              <a:rPr lang="en-US" dirty="0" smtClean="0"/>
              <a:t>ract </a:t>
            </a:r>
            <a:r>
              <a:rPr lang="en-US" dirty="0"/>
              <a:t>I</a:t>
            </a:r>
            <a:r>
              <a:rPr lang="en-US" dirty="0" smtClean="0"/>
              <a:t>nfections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A199D-8331-4D59-BB84-33B5699239E4}" type="datetime1">
              <a:rPr lang="en-GB"/>
              <a:pPr/>
              <a:t>17/10/2017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803A7-D0B0-4D5A-ADB3-9AC4033F0991}" type="slidenum">
              <a:rPr lang="en-GB"/>
              <a:pPr/>
              <a:t>39</a:t>
            </a:fld>
            <a:endParaRPr lang="en-GB"/>
          </a:p>
        </p:txBody>
      </p:sp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/>
              <a:t>Infection of the Lower Air ways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Cartilaginous support of the air ways is not fully developed until adolescence, consequently the smooth muscle in these structures represents a major factor in the constriction of the airway.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547A4-D245-4EC3-8517-E35B8671B8D4}" type="datetime1">
              <a:rPr lang="en-GB"/>
              <a:pPr/>
              <a:t>17/10/2017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0A60C-3AD9-4A77-BB63-4F1C64A8B745}" type="slidenum">
              <a:rPr lang="en-GB"/>
              <a:pPr/>
              <a:t>4</a:t>
            </a:fld>
            <a:endParaRPr lang="en-GB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715962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800" b="1" dirty="0"/>
              <a:t>Anatomy of the Respiratory System</a:t>
            </a:r>
            <a:r>
              <a:rPr lang="en-US" sz="2800" dirty="0"/>
              <a:t> (cont.)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447800"/>
            <a:ext cx="8726488" cy="4840288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800" b="1" dirty="0">
                <a:solidFill>
                  <a:srgbClr val="FF0000"/>
                </a:solidFill>
              </a:rPr>
              <a:t>The upper respiratory tract</a:t>
            </a:r>
            <a:r>
              <a:rPr lang="en-US" sz="2800" dirty="0">
                <a:solidFill>
                  <a:srgbClr val="FF0000"/>
                </a:solidFill>
              </a:rPr>
              <a:t> includes the following:</a:t>
            </a:r>
          </a:p>
          <a:p>
            <a:pPr>
              <a:lnSpc>
                <a:spcPct val="90000"/>
              </a:lnSpc>
              <a:buFontTx/>
              <a:buBlip>
                <a:blip r:embed="rId3"/>
              </a:buBlip>
            </a:pPr>
            <a:r>
              <a:rPr lang="en-US" sz="2800" dirty="0"/>
              <a:t>nose </a:t>
            </a:r>
          </a:p>
          <a:p>
            <a:pPr>
              <a:lnSpc>
                <a:spcPct val="90000"/>
              </a:lnSpc>
              <a:buFontTx/>
              <a:buBlip>
                <a:blip r:embed="rId3"/>
              </a:buBlip>
            </a:pPr>
            <a:r>
              <a:rPr lang="en-US" sz="2800" dirty="0"/>
              <a:t>nasal cavity </a:t>
            </a:r>
          </a:p>
          <a:p>
            <a:pPr>
              <a:lnSpc>
                <a:spcPct val="90000"/>
              </a:lnSpc>
              <a:buFontTx/>
              <a:buBlip>
                <a:blip r:embed="rId3"/>
              </a:buBlip>
            </a:pPr>
            <a:r>
              <a:rPr lang="en-US" sz="2800" dirty="0"/>
              <a:t>Sinuses: ethmoid, frontal, maxillary, sphenoid</a:t>
            </a:r>
          </a:p>
          <a:p>
            <a:pPr>
              <a:lnSpc>
                <a:spcPct val="90000"/>
              </a:lnSpc>
              <a:buFontTx/>
              <a:buBlip>
                <a:blip r:embed="rId3"/>
              </a:buBlip>
            </a:pPr>
            <a:r>
              <a:rPr lang="en-US" sz="2800" dirty="0"/>
              <a:t>larynx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b="1" dirty="0" smtClean="0">
                <a:solidFill>
                  <a:srgbClr val="FF0000"/>
                </a:solidFill>
              </a:rPr>
              <a:t>The </a:t>
            </a:r>
            <a:r>
              <a:rPr lang="en-US" sz="2800" b="1" dirty="0">
                <a:solidFill>
                  <a:srgbClr val="FF0000"/>
                </a:solidFill>
              </a:rPr>
              <a:t>lower respiratory tract</a:t>
            </a:r>
            <a:r>
              <a:rPr lang="en-US" sz="2800" dirty="0">
                <a:solidFill>
                  <a:srgbClr val="FF0000"/>
                </a:solidFill>
              </a:rPr>
              <a:t> includes the following</a:t>
            </a:r>
            <a:r>
              <a:rPr lang="en-US" sz="2800" dirty="0"/>
              <a:t>:</a:t>
            </a:r>
          </a:p>
          <a:p>
            <a:pPr>
              <a:lnSpc>
                <a:spcPct val="90000"/>
              </a:lnSpc>
              <a:buBlip>
                <a:blip r:embed="rId4"/>
              </a:buBlip>
            </a:pPr>
            <a:r>
              <a:rPr lang="en-US" sz="2800" dirty="0" smtClean="0"/>
              <a:t>Lungs</a:t>
            </a:r>
          </a:p>
          <a:p>
            <a:pPr>
              <a:lnSpc>
                <a:spcPct val="90000"/>
              </a:lnSpc>
              <a:buBlip>
                <a:blip r:embed="rId4"/>
              </a:buBlip>
            </a:pPr>
            <a:r>
              <a:rPr lang="en-US" sz="2800" dirty="0" smtClean="0"/>
              <a:t> </a:t>
            </a:r>
            <a:r>
              <a:rPr lang="en-US" sz="2800" dirty="0"/>
              <a:t>T</a:t>
            </a:r>
            <a:r>
              <a:rPr lang="en-US" sz="2800" dirty="0" smtClean="0"/>
              <a:t>rachea </a:t>
            </a:r>
            <a:endParaRPr lang="en-US" sz="2800" dirty="0"/>
          </a:p>
          <a:p>
            <a:pPr>
              <a:lnSpc>
                <a:spcPct val="90000"/>
              </a:lnSpc>
              <a:buFontTx/>
              <a:buBlip>
                <a:blip r:embed="rId4"/>
              </a:buBlip>
            </a:pPr>
            <a:r>
              <a:rPr lang="en-US" sz="2800" dirty="0"/>
              <a:t>A</a:t>
            </a:r>
            <a:r>
              <a:rPr lang="en-US" sz="2800" dirty="0" smtClean="0"/>
              <a:t>irways </a:t>
            </a:r>
            <a:r>
              <a:rPr lang="en-US" sz="2800" dirty="0"/>
              <a:t>(bronchi and bronchioles) </a:t>
            </a:r>
          </a:p>
          <a:p>
            <a:pPr>
              <a:lnSpc>
                <a:spcPct val="90000"/>
              </a:lnSpc>
              <a:buFontTx/>
              <a:buBlip>
                <a:blip r:embed="rId4"/>
              </a:buBlip>
            </a:pPr>
            <a:r>
              <a:rPr lang="en-US" sz="2800" dirty="0"/>
              <a:t>A</a:t>
            </a:r>
            <a:r>
              <a:rPr lang="en-US" sz="2800" dirty="0" smtClean="0"/>
              <a:t>ir </a:t>
            </a:r>
            <a:r>
              <a:rPr lang="en-US" sz="2800" dirty="0"/>
              <a:t>sacs (alveoli) </a:t>
            </a:r>
          </a:p>
          <a:p>
            <a:pPr>
              <a:lnSpc>
                <a:spcPct val="90000"/>
              </a:lnSpc>
            </a:pPr>
            <a:endParaRPr lang="en-US" sz="2800" dirty="0"/>
          </a:p>
          <a:p>
            <a:pPr>
              <a:lnSpc>
                <a:spcPct val="90000"/>
              </a:lnSpc>
              <a:buFontTx/>
              <a:buNone/>
            </a:pPr>
            <a:endParaRPr lang="en-US" sz="2400" dirty="0"/>
          </a:p>
          <a:p>
            <a:pPr>
              <a:lnSpc>
                <a:spcPct val="90000"/>
              </a:lnSpc>
            </a:pP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E5013-E883-4545-9AE8-26D870C361DD}" type="datetime1">
              <a:rPr lang="en-GB"/>
              <a:pPr/>
              <a:t>17/10/2017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5F7BB-6BDB-46B5-A680-E05EC555CA06}" type="slidenum">
              <a:rPr lang="en-GB"/>
              <a:pPr/>
              <a:t>40</a:t>
            </a:fld>
            <a:endParaRPr lang="en-GB"/>
          </a:p>
        </p:txBody>
      </p:sp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020762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/>
              <a:t>Bronchitis 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017713"/>
            <a:ext cx="8726488" cy="4611687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700" b="1"/>
              <a:t>Bronchitis</a:t>
            </a:r>
            <a:r>
              <a:rPr lang="en-US" sz="2700"/>
              <a:t> or tracheobronchitis is inflammation of larger air way (trachea and bronchi).</a:t>
            </a:r>
          </a:p>
          <a:p>
            <a:pPr>
              <a:lnSpc>
                <a:spcPct val="80000"/>
              </a:lnSpc>
            </a:pPr>
            <a:endParaRPr lang="en-US" sz="2700"/>
          </a:p>
          <a:p>
            <a:pPr>
              <a:lnSpc>
                <a:spcPct val="80000"/>
              </a:lnSpc>
            </a:pPr>
            <a:r>
              <a:rPr lang="en-US" sz="2700" b="1"/>
              <a:t>Causative agents:</a:t>
            </a:r>
            <a:r>
              <a:rPr lang="en-US" sz="2700"/>
              <a:t> viruses or mycoplasma pneumonia.</a:t>
            </a:r>
          </a:p>
          <a:p>
            <a:pPr>
              <a:lnSpc>
                <a:spcPct val="80000"/>
              </a:lnSpc>
            </a:pPr>
            <a:endParaRPr lang="en-US" sz="2700"/>
          </a:p>
          <a:p>
            <a:pPr>
              <a:lnSpc>
                <a:spcPct val="80000"/>
              </a:lnSpc>
            </a:pPr>
            <a:r>
              <a:rPr lang="en-US" sz="2700" b="1"/>
              <a:t>Ch-ch &amp; symptoms:</a:t>
            </a:r>
            <a:r>
              <a:rPr lang="en-US" sz="2700"/>
              <a:t> dry, nonproductive cough that  worsens at night then become productive in 2-3 days.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700"/>
          </a:p>
          <a:p>
            <a:pPr>
              <a:lnSpc>
                <a:spcPct val="80000"/>
              </a:lnSpc>
            </a:pPr>
            <a:r>
              <a:rPr lang="en-US" sz="2700" b="1"/>
              <a:t>Bronchitis</a:t>
            </a:r>
            <a:r>
              <a:rPr lang="en-US" sz="2700"/>
              <a:t> is a mild disease required symptomatic treatment as antipyretic, analgesic and humidity, cough suppressants may be useful at night.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026" name="Picture 2" descr="Ima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14500"/>
            <a:ext cx="5334000" cy="5143500"/>
          </a:xfrm>
          <a:prstGeom prst="rect">
            <a:avLst/>
          </a:prstGeom>
          <a:noFill/>
        </p:spPr>
      </p:pic>
      <p:pic>
        <p:nvPicPr>
          <p:cNvPr id="5" name="Picture 2" descr="Ima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01732" y="1676400"/>
            <a:ext cx="3742267" cy="5181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E62D5-A8E8-4599-84A4-B4FBCFA24BBF}" type="datetime1">
              <a:rPr lang="en-GB"/>
              <a:pPr/>
              <a:t>17/10/2017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50165-C42F-4B1E-97CD-7BC3871D5154}" type="slidenum">
              <a:rPr lang="en-GB"/>
              <a:pPr/>
              <a:t>42</a:t>
            </a:fld>
            <a:endParaRPr lang="en-GB"/>
          </a:p>
        </p:txBody>
      </p:sp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020762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n-US" sz="3300" dirty="0" err="1"/>
              <a:t>Bronchiolitis</a:t>
            </a:r>
            <a:r>
              <a:rPr lang="en-US" sz="3300" dirty="0"/>
              <a:t> &amp; Resp. </a:t>
            </a:r>
            <a:r>
              <a:rPr lang="en-US" sz="3300" dirty="0" err="1"/>
              <a:t>Syncytial</a:t>
            </a:r>
            <a:r>
              <a:rPr lang="en-US" sz="3300" dirty="0"/>
              <a:t> Virus RSV</a:t>
            </a:r>
            <a:r>
              <a:rPr lang="en-US" sz="4000" dirty="0"/>
              <a:t> 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981200"/>
            <a:ext cx="8915400" cy="4876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500" b="1" dirty="0" err="1"/>
              <a:t>Bronchiolitis</a:t>
            </a:r>
            <a:r>
              <a:rPr lang="en-US" sz="2500" b="1" dirty="0"/>
              <a:t>:</a:t>
            </a:r>
            <a:r>
              <a:rPr lang="en-US" sz="2500" dirty="0"/>
              <a:t> is an acute viral infection with maximum effect at the bronchiolar level, and rare in children older of 2 years.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500" dirty="0"/>
          </a:p>
          <a:p>
            <a:pPr>
              <a:lnSpc>
                <a:spcPct val="90000"/>
              </a:lnSpc>
              <a:buFont typeface="Wingdings" pitchFamily="2" charset="2"/>
              <a:buChar char="§"/>
            </a:pPr>
            <a:r>
              <a:rPr lang="en-US" altLang="zh-TW" sz="2500" b="1" dirty="0">
                <a:ea typeface="PMingLiU" pitchFamily="18" charset="-120"/>
              </a:rPr>
              <a:t>One of the Most Frequent Cause</a:t>
            </a:r>
            <a:r>
              <a:rPr lang="en-US" altLang="zh-TW" sz="2500" dirty="0">
                <a:ea typeface="PMingLiU" pitchFamily="18" charset="-120"/>
              </a:rPr>
              <a:t> of Hospitalization in Infants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altLang="zh-TW" sz="2500" dirty="0">
              <a:ea typeface="PMingLiU" pitchFamily="18" charset="-120"/>
            </a:endParaRPr>
          </a:p>
          <a:p>
            <a:pPr>
              <a:lnSpc>
                <a:spcPct val="90000"/>
              </a:lnSpc>
              <a:buFont typeface="Wingdings" pitchFamily="2" charset="2"/>
              <a:buChar char="§"/>
            </a:pPr>
            <a:r>
              <a:rPr lang="en-US" altLang="zh-TW" sz="2500" b="1" dirty="0">
                <a:ea typeface="PMingLiU" pitchFamily="18" charset="-120"/>
              </a:rPr>
              <a:t>Virus or Bacteria</a:t>
            </a:r>
            <a:r>
              <a:rPr lang="en-US" altLang="zh-TW" sz="2500" dirty="0">
                <a:ea typeface="PMingLiU" pitchFamily="18" charset="-120"/>
              </a:rPr>
              <a:t> Causes Inflammatory Response &amp; Obstruction of Small Airways From Edema</a:t>
            </a:r>
          </a:p>
          <a:p>
            <a:pPr>
              <a:lnSpc>
                <a:spcPct val="90000"/>
              </a:lnSpc>
            </a:pPr>
            <a:endParaRPr lang="en-US" sz="2500" dirty="0"/>
          </a:p>
          <a:p>
            <a:pPr>
              <a:lnSpc>
                <a:spcPct val="90000"/>
              </a:lnSpc>
            </a:pPr>
            <a:r>
              <a:rPr lang="en-US" sz="2500" b="1" dirty="0"/>
              <a:t>RSV</a:t>
            </a:r>
            <a:r>
              <a:rPr lang="en-US" sz="2500" dirty="0"/>
              <a:t> is responsible of 80% of cases during epidemic periods.</a:t>
            </a:r>
          </a:p>
          <a:p>
            <a:pPr>
              <a:lnSpc>
                <a:spcPct val="90000"/>
              </a:lnSpc>
            </a:pPr>
            <a:endParaRPr lang="en-US" sz="2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D009D-78B6-40EA-B09A-BAF3B22562AD}" type="datetime1">
              <a:rPr lang="en-GB"/>
              <a:pPr/>
              <a:t>17/10/2017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54B52-7F0A-4083-AF3A-5D82516192B4}" type="slidenum">
              <a:rPr lang="en-GB"/>
              <a:pPr/>
              <a:t>43</a:t>
            </a:fld>
            <a:endParaRPr lang="en-GB"/>
          </a:p>
        </p:txBody>
      </p:sp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/>
              <a:t>Pneumonia 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981200"/>
            <a:ext cx="9144000" cy="4876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500" b="1"/>
              <a:t>Pneumonia</a:t>
            </a:r>
            <a:r>
              <a:rPr lang="en-US" sz="2500"/>
              <a:t>: is inflammation of the pulmonary parenchyma.</a:t>
            </a:r>
          </a:p>
          <a:p>
            <a:pPr>
              <a:lnSpc>
                <a:spcPct val="80000"/>
              </a:lnSpc>
            </a:pPr>
            <a:endParaRPr lang="en-US" sz="2500"/>
          </a:p>
          <a:p>
            <a:pPr>
              <a:lnSpc>
                <a:spcPct val="80000"/>
              </a:lnSpc>
            </a:pPr>
            <a:r>
              <a:rPr lang="en-US" sz="2500" b="1"/>
              <a:t>Common in children</a:t>
            </a:r>
            <a:r>
              <a:rPr lang="en-US" sz="2500"/>
              <a:t> but more frequently occur in infancy &amp; early childhood.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500"/>
          </a:p>
          <a:p>
            <a:pPr>
              <a:lnSpc>
                <a:spcPct val="80000"/>
              </a:lnSpc>
            </a:pPr>
            <a:r>
              <a:rPr lang="en-US" sz="2500" b="1"/>
              <a:t>Types of pneumonia (depend on place):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500"/>
              <a:t>Lobar- Pneumonia: one-lobe or more (bilateral or double Pneumonia).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500"/>
              <a:t>Broncho Pneumonia: begins in the terminal bronchioles form consolidated patches in nearly lobules, also called lobular Pneumonia .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500"/>
              <a:t>Interstitial Pneumonia: inflammatory process is confined within the alveolar walls and peribronchial and interlobular tissues.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8D2BF-601A-4F3E-B778-60DB87B3FDE6}" type="datetime1">
              <a:rPr lang="en-GB"/>
              <a:pPr/>
              <a:t>17/10/2017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6AC23-2D7D-4969-A8C7-74E3EF2E95B3}" type="slidenum">
              <a:rPr lang="en-GB"/>
              <a:pPr/>
              <a:t>44</a:t>
            </a:fld>
            <a:endParaRPr lang="en-GB"/>
          </a:p>
        </p:txBody>
      </p:sp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/>
              <a:t>Pneumonia (cont.)</a:t>
            </a:r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905000"/>
            <a:ext cx="7772400" cy="4114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800" b="1"/>
              <a:t>Morphology classification</a:t>
            </a:r>
            <a:r>
              <a:rPr lang="en-US" sz="2800"/>
              <a:t>: viral, bacterial, mycoplasma , aspiration of foreign body, fungal.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800"/>
          </a:p>
          <a:p>
            <a:pPr>
              <a:lnSpc>
                <a:spcPct val="80000"/>
              </a:lnSpc>
            </a:pPr>
            <a:r>
              <a:rPr lang="en-US" sz="2800" b="1">
                <a:cs typeface="Tahoma" pitchFamily="34" charset="0"/>
              </a:rPr>
              <a:t>Viral Pneumonia: </a:t>
            </a:r>
          </a:p>
          <a:p>
            <a:pPr>
              <a:lnSpc>
                <a:spcPct val="80000"/>
              </a:lnSpc>
              <a:buClr>
                <a:srgbClr val="BF093D"/>
              </a:buClr>
              <a:buFont typeface="Wingdings" pitchFamily="2" charset="2"/>
              <a:buChar char="Ø"/>
            </a:pPr>
            <a:r>
              <a:rPr lang="en-US" sz="2800"/>
              <a:t>Occurs more than bacterial.</a:t>
            </a:r>
          </a:p>
          <a:p>
            <a:pPr>
              <a:lnSpc>
                <a:spcPct val="80000"/>
              </a:lnSpc>
              <a:buClr>
                <a:srgbClr val="BF093D"/>
              </a:buClr>
              <a:buFont typeface="Wingdings" pitchFamily="2" charset="2"/>
              <a:buChar char="Ø"/>
            </a:pPr>
            <a:r>
              <a:rPr lang="en-US" sz="2800" i="1" u="sng"/>
              <a:t>Causes:</a:t>
            </a:r>
            <a:r>
              <a:rPr lang="en-US" sz="2800"/>
              <a:t> RSV, parainfluenza, influenza, adenovirus.</a:t>
            </a:r>
          </a:p>
          <a:p>
            <a:pPr>
              <a:lnSpc>
                <a:spcPct val="80000"/>
              </a:lnSpc>
              <a:buClr>
                <a:srgbClr val="BF093D"/>
              </a:buClr>
              <a:buFont typeface="Wingdings" pitchFamily="2" charset="2"/>
              <a:buChar char="Ø"/>
            </a:pPr>
            <a:r>
              <a:rPr lang="en-US" sz="2800" i="1" u="sng"/>
              <a:t>Clinical symptoms</a:t>
            </a:r>
            <a:r>
              <a:rPr lang="en-US" sz="2800"/>
              <a:t>: fever, cough, abnormal breath sound; whitish sputum, nasal flaring, retraction, chest pain, pallor to cyanosis, irritable, restless, anorexia, vomiting, diarrhea, abdominal pain.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99187-4F6C-4018-8BCE-365AE5ABA784}" type="datetime1">
              <a:rPr lang="en-GB"/>
              <a:pPr/>
              <a:t>17/10/2017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EB9A1-F232-4154-AAB6-A0382A5DDDAB}" type="slidenum">
              <a:rPr lang="en-GB"/>
              <a:pPr/>
              <a:t>45</a:t>
            </a:fld>
            <a:endParaRPr lang="en-GB"/>
          </a:p>
        </p:txBody>
      </p:sp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/>
              <a:t>Pneumonia (cont.)</a:t>
            </a:r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76401"/>
            <a:ext cx="9144000" cy="54864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500" b="1" dirty="0">
                <a:cs typeface="Tahoma" pitchFamily="34" charset="0"/>
              </a:rPr>
              <a:t>Viral Pneumonia (cont.): 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500" i="1" u="sng" dirty="0"/>
              <a:t>Treatment: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en-US" sz="2500" dirty="0"/>
              <a:t>symptomatic: O2 therapy, Comfort.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en-US" sz="2500" dirty="0"/>
              <a:t>Chest physiotherapy and postural drainage.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en-US" sz="2500" dirty="0"/>
              <a:t>Antipyretics, Fluid intake, &amp; Family supports.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500" dirty="0"/>
          </a:p>
          <a:p>
            <a:pPr>
              <a:lnSpc>
                <a:spcPct val="80000"/>
              </a:lnSpc>
              <a:buFontTx/>
              <a:buNone/>
            </a:pPr>
            <a:endParaRPr lang="en-US" sz="2500" dirty="0"/>
          </a:p>
          <a:p>
            <a:pPr>
              <a:lnSpc>
                <a:spcPct val="80000"/>
              </a:lnSpc>
            </a:pPr>
            <a:endParaRPr lang="en-US" sz="1000" dirty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800" dirty="0"/>
              <a:t> </a:t>
            </a:r>
          </a:p>
        </p:txBody>
      </p:sp>
      <p:pic>
        <p:nvPicPr>
          <p:cNvPr id="10242" name="Picture 2" descr="https://upload.wikimedia.org/wikipedia/commons/a/ac/PneumonisWedge09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24401" y="4106170"/>
            <a:ext cx="4419600" cy="2751830"/>
          </a:xfrm>
          <a:prstGeom prst="rect">
            <a:avLst/>
          </a:prstGeom>
          <a:noFill/>
        </p:spPr>
      </p:pic>
      <p:pic>
        <p:nvPicPr>
          <p:cNvPr id="10244" name="Picture 4" descr="http://www.newhealthadvisor.com/images/1HT03450/pneumonia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4800" y="3810000"/>
            <a:ext cx="3810000" cy="304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B53A6-067F-4697-8B23-9328FAF3710F}" type="datetime1">
              <a:rPr lang="en-GB"/>
              <a:pPr/>
              <a:t>17/10/2017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EC784-0BE8-4F14-8669-4353F7B69353}" type="slidenum">
              <a:rPr lang="en-GB"/>
              <a:pPr/>
              <a:t>46</a:t>
            </a:fld>
            <a:endParaRPr lang="en-GB"/>
          </a:p>
        </p:txBody>
      </p:sp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/>
              <a:t>Bacterial Pneumonia </a:t>
            </a:r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981200"/>
            <a:ext cx="8610600" cy="41148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</a:pPr>
            <a:r>
              <a:rPr lang="en-US" sz="2800" b="1"/>
              <a:t>Streptococcus Pneumonia</a:t>
            </a:r>
            <a:r>
              <a:rPr lang="en-US" sz="2800"/>
              <a:t> is the most common cause in children and adult </a:t>
            </a:r>
          </a:p>
          <a:p>
            <a:pPr>
              <a:lnSpc>
                <a:spcPct val="80000"/>
              </a:lnSpc>
            </a:pPr>
            <a:endParaRPr lang="en-US" sz="2800"/>
          </a:p>
          <a:p>
            <a:pPr>
              <a:lnSpc>
                <a:spcPct val="80000"/>
              </a:lnSpc>
            </a:pPr>
            <a:r>
              <a:rPr lang="en-US" sz="2800" b="1"/>
              <a:t>In infant</a:t>
            </a:r>
            <a:r>
              <a:rPr lang="en-US" sz="2800"/>
              <a:t> mainly followed viral infection.</a:t>
            </a:r>
          </a:p>
          <a:p>
            <a:pPr>
              <a:lnSpc>
                <a:spcPct val="80000"/>
              </a:lnSpc>
            </a:pPr>
            <a:endParaRPr lang="en-US" sz="2800"/>
          </a:p>
          <a:p>
            <a:pPr>
              <a:lnSpc>
                <a:spcPct val="80000"/>
              </a:lnSpc>
            </a:pPr>
            <a:r>
              <a:rPr lang="en-US" sz="2800" b="1"/>
              <a:t>Symptoms</a:t>
            </a:r>
            <a:r>
              <a:rPr lang="en-US" sz="2800"/>
              <a:t>: fever, malaise, rapid&amp; shallow respiration, cough, chest pain, abdominal pain?? Appendicitis, meningeal symptoms.</a:t>
            </a:r>
          </a:p>
          <a:p>
            <a:pPr>
              <a:lnSpc>
                <a:spcPct val="80000"/>
              </a:lnSpc>
            </a:pPr>
            <a:endParaRPr lang="en-US" sz="2800"/>
          </a:p>
          <a:p>
            <a:pPr>
              <a:lnSpc>
                <a:spcPct val="80000"/>
              </a:lnSpc>
            </a:pPr>
            <a:r>
              <a:rPr lang="en-US" sz="2800" b="1"/>
              <a:t>Treatment:</a:t>
            </a:r>
            <a:r>
              <a:rPr lang="en-US" sz="2800"/>
              <a:t> bed rest, antipyretic, fluid intake, need hospitalization when pleural effusion or empyema, I.V fluid, O2 therapy.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C5B3A-3397-4615-88DE-AD74A87F602F}" type="datetime1">
              <a:rPr lang="en-GB"/>
              <a:pPr/>
              <a:t>17/10/2017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860A0-50B0-49F2-BCAC-A4D1E5EF8AA7}" type="slidenum">
              <a:rPr lang="en-GB"/>
              <a:pPr/>
              <a:t>47</a:t>
            </a:fld>
            <a:endParaRPr lang="en-GB"/>
          </a:p>
        </p:txBody>
      </p:sp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/>
              <a:t>Bacterial Pneumonia (cont.)</a:t>
            </a:r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981200"/>
            <a:ext cx="8686800" cy="5029200"/>
          </a:xfrm>
        </p:spPr>
        <p:txBody>
          <a:bodyPr/>
          <a:lstStyle/>
          <a:p>
            <a:r>
              <a:rPr lang="en-US" sz="2800" b="1"/>
              <a:t>Complication:</a:t>
            </a:r>
          </a:p>
          <a:p>
            <a:pPr>
              <a:buFontTx/>
              <a:buChar char="-"/>
            </a:pPr>
            <a:r>
              <a:rPr lang="en-US" sz="2800"/>
              <a:t>Tension pneumothorax and empyema if the causative agent is staphelococcus auoraus, </a:t>
            </a:r>
          </a:p>
          <a:p>
            <a:pPr>
              <a:buFontTx/>
              <a:buChar char="-"/>
            </a:pPr>
            <a:r>
              <a:rPr lang="en-US" sz="2800"/>
              <a:t>lung abscess if pnumococcal pneumonia.</a:t>
            </a:r>
          </a:p>
          <a:p>
            <a:pPr>
              <a:buFontTx/>
              <a:buNone/>
            </a:pPr>
            <a:endParaRPr lang="en-US" sz="2800"/>
          </a:p>
          <a:p>
            <a:r>
              <a:rPr lang="en-US" sz="2800" b="1"/>
              <a:t>Prognosis:</a:t>
            </a:r>
            <a:r>
              <a:rPr lang="en-US" sz="2800"/>
              <a:t> is generally  good if recognize the disease early &amp; treat early.</a:t>
            </a:r>
          </a:p>
          <a:p>
            <a:pPr>
              <a:buFontTx/>
              <a:buNone/>
            </a:pPr>
            <a:endParaRPr lang="en-US" sz="2800"/>
          </a:p>
          <a:p>
            <a:r>
              <a:rPr lang="en-US" sz="2800" b="1"/>
              <a:t>Prevention:</a:t>
            </a:r>
            <a:r>
              <a:rPr lang="en-US" sz="2800"/>
              <a:t> pnumococcal poysaetheride vaccine for children older than 2 years who is risk.</a:t>
            </a:r>
          </a:p>
          <a:p>
            <a:endParaRPr 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E655D-E72D-42AA-AE64-AEB2B0F6E099}" type="datetime1">
              <a:rPr lang="en-GB"/>
              <a:pPr/>
              <a:t>17/10/2017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568AE-085E-4B61-9841-7EF3929880C1}" type="slidenum">
              <a:rPr lang="en-GB"/>
              <a:pPr/>
              <a:t>48</a:t>
            </a:fld>
            <a:endParaRPr lang="en-GB"/>
          </a:p>
        </p:txBody>
      </p:sp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/>
              <a:t>Bacterial Pneumonia (cont.)</a:t>
            </a:r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286000"/>
            <a:ext cx="7772400" cy="4114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800" b="1"/>
              <a:t>Nursing consideration: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800"/>
              <a:t>Administer of O2 therapy , rest, humidity.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800"/>
              <a:t>Assess Resp. status frequently.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800"/>
              <a:t>I.V fluid intake. 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800"/>
              <a:t>Antipyretic.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800"/>
              <a:t>Lying the child on affected side.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800"/>
              <a:t>Suctioning by bulb syringe for infant.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800"/>
              <a:t>Chest physiotherapy &amp; postural drainage.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800"/>
              <a:t>Family support &amp; reassurance.</a:t>
            </a:r>
          </a:p>
          <a:p>
            <a:pPr>
              <a:lnSpc>
                <a:spcPct val="80000"/>
              </a:lnSpc>
            </a:pPr>
            <a:endParaRPr 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Univers-Light"/>
              </a:rPr>
              <a:t>Structures of the lower airway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صورة ذات صلة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990600"/>
            <a:ext cx="9067800" cy="586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67794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868362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GB" sz="32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Variations in Pediatric</a:t>
            </a:r>
            <a:br>
              <a:rPr lang="en-GB" sz="32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GB" sz="32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Anatomy and Physiology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41437"/>
            <a:ext cx="8458200" cy="4525963"/>
          </a:xfrm>
        </p:spPr>
        <p:txBody>
          <a:bodyPr>
            <a:normAutofit fontScale="85000"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en-GB" dirty="0" smtClean="0"/>
              <a:t>Nose</a:t>
            </a:r>
          </a:p>
          <a:p>
            <a:r>
              <a:rPr lang="en-GB" dirty="0" smtClean="0"/>
              <a:t>Newborns are obligatory nose breathers until at least 4 weeks of age.</a:t>
            </a:r>
          </a:p>
          <a:p>
            <a:pPr>
              <a:buFont typeface="Wingdings" pitchFamily="2" charset="2"/>
              <a:buChar char="Ø"/>
            </a:pPr>
            <a:r>
              <a:rPr lang="en-GB" dirty="0" smtClean="0"/>
              <a:t>Throat</a:t>
            </a:r>
          </a:p>
          <a:p>
            <a:r>
              <a:rPr lang="en-GB" dirty="0" smtClean="0"/>
              <a:t>The tongue of the infant relative to the oropharynx is larger than in adults.</a:t>
            </a:r>
          </a:p>
          <a:p>
            <a:pPr>
              <a:buFont typeface="Wingdings" pitchFamily="2" charset="2"/>
              <a:buChar char="Ø"/>
            </a:pPr>
            <a:r>
              <a:rPr lang="en-GB" dirty="0" smtClean="0"/>
              <a:t>Trachea</a:t>
            </a:r>
          </a:p>
          <a:p>
            <a:r>
              <a:rPr lang="en-GB" dirty="0" smtClean="0"/>
              <a:t>The airway lumen is smaller in infants and children than in adults. The infant’s trachea is approximately 4 mm wide compared with the adult width of 20 mm.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F4B07-19ED-469C-A840-BD88BD516F96}" type="datetime1">
              <a:rPr lang="en-GB" smtClean="0"/>
              <a:pPr/>
              <a:t>17/10/2017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D0457-BD6B-46B8-9818-0D5A34D8307F}" type="slidenum">
              <a:rPr lang="en-GB" smtClean="0"/>
              <a:pPr/>
              <a:t>6</a:t>
            </a:fld>
            <a:endParaRPr lang="en-GB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5562600"/>
            <a:ext cx="225766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1BC1A-8B24-4304-BAA2-875BAB344861}" type="datetime1">
              <a:rPr lang="en-GB"/>
              <a:pPr/>
              <a:t>17/10/2017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F0D07-4CFF-4303-93C5-BA36E1B8F311}" type="slidenum">
              <a:rPr lang="en-GB"/>
              <a:pPr/>
              <a:t>7</a:t>
            </a:fld>
            <a:endParaRPr lang="en-GB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828800"/>
            <a:ext cx="7696200" cy="3736975"/>
          </a:xfrm>
        </p:spPr>
        <p:txBody>
          <a:bodyPr>
            <a:normAutofit fontScale="92500"/>
          </a:bodyPr>
          <a:lstStyle/>
          <a:p>
            <a:pPr>
              <a:lnSpc>
                <a:spcPct val="90000"/>
              </a:lnSpc>
            </a:pPr>
            <a:r>
              <a:rPr lang="en-US" sz="2500" b="1" dirty="0" smtClean="0">
                <a:cs typeface="Times New Roman" pitchFamily="18" charset="0"/>
              </a:rPr>
              <a:t>Fewer </a:t>
            </a:r>
            <a:r>
              <a:rPr lang="en-US" sz="2500" b="1" dirty="0">
                <a:cs typeface="Times New Roman" pitchFamily="18" charset="0"/>
              </a:rPr>
              <a:t>alveoli</a:t>
            </a:r>
          </a:p>
          <a:p>
            <a:pPr lvl="1">
              <a:lnSpc>
                <a:spcPct val="90000"/>
              </a:lnSpc>
            </a:pPr>
            <a:r>
              <a:rPr lang="en-US" altLang="zh-TW" sz="2500" dirty="0">
                <a:ea typeface="PMingLiU" pitchFamily="18" charset="-120"/>
              </a:rPr>
              <a:t>Constantly Growing</a:t>
            </a:r>
          </a:p>
          <a:p>
            <a:pPr lvl="1">
              <a:lnSpc>
                <a:spcPct val="90000"/>
              </a:lnSpc>
            </a:pPr>
            <a:r>
              <a:rPr lang="en-US" altLang="zh-TW" sz="2500" dirty="0">
                <a:ea typeface="PMingLiU" pitchFamily="18" charset="-120"/>
              </a:rPr>
              <a:t>Alveoli Increase in Number &amp; Size Until 12 </a:t>
            </a:r>
            <a:r>
              <a:rPr lang="en-US" altLang="zh-TW" sz="2500" dirty="0" smtClean="0">
                <a:ea typeface="PMingLiU" pitchFamily="18" charset="-120"/>
              </a:rPr>
              <a:t>yr</a:t>
            </a:r>
            <a:endParaRPr lang="en-US" altLang="zh-TW" sz="2500" dirty="0">
              <a:ea typeface="PMingLiU" pitchFamily="18" charset="-120"/>
            </a:endParaRPr>
          </a:p>
          <a:p>
            <a:pPr lvl="1">
              <a:lnSpc>
                <a:spcPct val="90000"/>
              </a:lnSpc>
            </a:pPr>
            <a:r>
              <a:rPr lang="en-US" altLang="zh-TW" sz="2500" dirty="0">
                <a:ea typeface="PMingLiU" pitchFamily="18" charset="-120"/>
              </a:rPr>
              <a:t>Primarily diaphragmatic breathers until ~ 6 yr</a:t>
            </a:r>
            <a:endParaRPr lang="en-US" sz="2500" dirty="0"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2500" b="1" dirty="0">
                <a:cs typeface="Times New Roman" pitchFamily="18" charset="0"/>
              </a:rPr>
              <a:t>Increased chest compliance:</a:t>
            </a:r>
            <a:r>
              <a:rPr lang="en-US" sz="2500" dirty="0">
                <a:cs typeface="Times New Roman" pitchFamily="18" charset="0"/>
              </a:rPr>
              <a:t> poor expansion &amp; decreased lung </a:t>
            </a:r>
            <a:r>
              <a:rPr lang="en-US" sz="2500" dirty="0" smtClean="0">
                <a:cs typeface="Times New Roman" pitchFamily="18" charset="0"/>
              </a:rPr>
              <a:t>volume</a:t>
            </a:r>
          </a:p>
          <a:p>
            <a:r>
              <a:rPr lang="en-GB" sz="2800" dirty="0" smtClean="0">
                <a:solidFill>
                  <a:srgbClr val="FF0000"/>
                </a:solidFill>
              </a:rPr>
              <a:t>The bifurcation of the trachea</a:t>
            </a:r>
            <a:r>
              <a:rPr lang="en-GB" sz="2800" dirty="0" smtClean="0"/>
              <a:t> occurs at the level of the </a:t>
            </a:r>
            <a:r>
              <a:rPr lang="en-GB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third thoracic </a:t>
            </a:r>
            <a:r>
              <a:rPr lang="en-GB" sz="2800" dirty="0" smtClean="0"/>
              <a:t>vertebra in children, compared to the level of the </a:t>
            </a:r>
            <a:r>
              <a:rPr lang="en-GB" sz="2800" dirty="0" smtClean="0">
                <a:solidFill>
                  <a:srgbClr val="C00000"/>
                </a:solidFill>
              </a:rPr>
              <a:t>fourth thora</a:t>
            </a:r>
            <a:r>
              <a:rPr lang="en-GB" sz="2800" dirty="0" smtClean="0"/>
              <a:t>cic vertebra in adults</a:t>
            </a:r>
            <a:endParaRPr lang="en-US" altLang="zh-TW" sz="2500" dirty="0">
              <a:ea typeface="PMingLiU" pitchFamily="18" charset="-120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GB" sz="32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Variations in Pediatric</a:t>
            </a:r>
            <a:br>
              <a:rPr lang="en-GB" sz="32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GB" sz="32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Anatomy and Physiology</a:t>
            </a:r>
            <a:endParaRPr lang="en-GB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infants are born with about </a:t>
            </a:r>
            <a:r>
              <a:rPr lang="en-GB" dirty="0" smtClean="0">
                <a:solidFill>
                  <a:srgbClr val="FF0000"/>
                </a:solidFill>
              </a:rPr>
              <a:t>50 million </a:t>
            </a:r>
            <a:r>
              <a:rPr lang="en-GB" dirty="0" smtClean="0"/>
              <a:t>alveoli. After birth, alveolar growth slows until 3 months of age and then progresses until the child reaches 7 or 8 years of age, at which time the alveoli reach the adult number of around </a:t>
            </a:r>
            <a:r>
              <a:rPr lang="en-GB" dirty="0" smtClean="0">
                <a:solidFill>
                  <a:srgbClr val="FF0000"/>
                </a:solidFill>
              </a:rPr>
              <a:t>300 million</a:t>
            </a:r>
            <a:r>
              <a:rPr lang="en-GB" dirty="0" smtClean="0"/>
              <a:t>. place the child at a higher risk of </a:t>
            </a:r>
            <a:r>
              <a:rPr lang="en-GB" b="1" dirty="0" smtClean="0"/>
              <a:t>hypoxemia</a:t>
            </a:r>
            <a:endParaRPr lang="en-GB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304800"/>
            <a:ext cx="8229600" cy="11430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Variations in Pediatric</a:t>
            </a:r>
            <a:br>
              <a:rPr kumimoji="0" lang="en-GB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GB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Anatomy and Physiology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Univers-Light"/>
              </a:rPr>
              <a:t>More horizontal position of rib </a:t>
            </a:r>
            <a:r>
              <a:rPr lang="en-US" dirty="0" smtClean="0">
                <a:latin typeface="Univers-Light"/>
              </a:rPr>
              <a:t>in infant </a:t>
            </a:r>
            <a:r>
              <a:rPr lang="en-US" dirty="0">
                <a:latin typeface="Univers-Light"/>
              </a:rPr>
              <a:t>and decreased expansion of lung capacity on </a:t>
            </a:r>
            <a:r>
              <a:rPr lang="en-US" dirty="0" smtClean="0">
                <a:latin typeface="Univers-Light"/>
              </a:rPr>
              <a:t>thoracic inspiration</a:t>
            </a:r>
            <a:r>
              <a:rPr lang="en-US" dirty="0">
                <a:latin typeface="Univers-Light"/>
              </a:rPr>
              <a:t>.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152400"/>
            <a:ext cx="8229600" cy="8382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Variations in Pediatric</a:t>
            </a:r>
            <a:br>
              <a:rPr kumimoji="0" lang="en-GB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GB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Anatomy and Physiology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3429000"/>
            <a:ext cx="4833938" cy="32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997719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853</TotalTime>
  <Words>2228</Words>
  <Application>Microsoft Office PowerPoint</Application>
  <PresentationFormat>On-screen Show (4:3)</PresentationFormat>
  <Paragraphs>384</Paragraphs>
  <Slides>48</Slides>
  <Notes>33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49" baseType="lpstr">
      <vt:lpstr>Office Theme</vt:lpstr>
      <vt:lpstr>The child with respiratory Disorder </vt:lpstr>
      <vt:lpstr>Anatomy of the Respiratory System </vt:lpstr>
      <vt:lpstr>Anatomy of the Respiratory System (cont.)</vt:lpstr>
      <vt:lpstr>Anatomy of the Respiratory System (cont.)</vt:lpstr>
      <vt:lpstr>Structures of the lower airway</vt:lpstr>
      <vt:lpstr>Variations in Pediatric Anatomy and Physiology</vt:lpstr>
      <vt:lpstr>Variations in Pediatric Anatomy and Physiology</vt:lpstr>
      <vt:lpstr>PowerPoint Presentation</vt:lpstr>
      <vt:lpstr>PowerPoint Presentation</vt:lpstr>
      <vt:lpstr>PowerPoint Presentation</vt:lpstr>
      <vt:lpstr>ASSESSMENT</vt:lpstr>
      <vt:lpstr>ASSESSMENT</vt:lpstr>
      <vt:lpstr>ASSESSMENT</vt:lpstr>
      <vt:lpstr>PowerPoint Presentation</vt:lpstr>
      <vt:lpstr>PowerPoint Presentation</vt:lpstr>
      <vt:lpstr>ASSESSMENT</vt:lpstr>
      <vt:lpstr>PowerPoint Presentation</vt:lpstr>
      <vt:lpstr>UPPER RESPIRATORY TRACT INFECTION</vt:lpstr>
      <vt:lpstr>Nasopharyngitis</vt:lpstr>
      <vt:lpstr>Nasopharyngitis</vt:lpstr>
      <vt:lpstr>Nasopharyngitis (cont.)</vt:lpstr>
      <vt:lpstr>Pharyngitis </vt:lpstr>
      <vt:lpstr>Pharyngitis (cont.)</vt:lpstr>
      <vt:lpstr>Pharyngitis (cont.)</vt:lpstr>
      <vt:lpstr>Tonsillitis </vt:lpstr>
      <vt:lpstr>Tonsillitis</vt:lpstr>
      <vt:lpstr>Therapeutic management:</vt:lpstr>
      <vt:lpstr>Tonsillitis</vt:lpstr>
      <vt:lpstr>Tonsillitis</vt:lpstr>
      <vt:lpstr>Otitis Media:OM</vt:lpstr>
      <vt:lpstr>Otitis Media:OM (cont.)</vt:lpstr>
      <vt:lpstr>Otitis Media:OM (cont.)</vt:lpstr>
      <vt:lpstr>Otitis Media:OM</vt:lpstr>
      <vt:lpstr>CROUP SYNDROMES</vt:lpstr>
      <vt:lpstr>PowerPoint Presentation</vt:lpstr>
      <vt:lpstr>PowerPoint Presentation</vt:lpstr>
      <vt:lpstr>Student assignment </vt:lpstr>
      <vt:lpstr>Lower Respiratory Tract Infections</vt:lpstr>
      <vt:lpstr>Infection of the Lower Air ways</vt:lpstr>
      <vt:lpstr>Bronchitis </vt:lpstr>
      <vt:lpstr>PowerPoint Presentation</vt:lpstr>
      <vt:lpstr>Bronchiolitis &amp; Resp. Syncytial Virus RSV </vt:lpstr>
      <vt:lpstr>Pneumonia </vt:lpstr>
      <vt:lpstr>Pneumonia (cont.)</vt:lpstr>
      <vt:lpstr>Pneumonia (cont.)</vt:lpstr>
      <vt:lpstr>Bacterial Pneumonia </vt:lpstr>
      <vt:lpstr>Bacterial Pneumonia (cont.)</vt:lpstr>
      <vt:lpstr>Bacterial Pneumonia (cont.)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child with respiratory Alteration</dc:title>
  <dc:creator>AHMAD RAWHI</dc:creator>
  <cp:lastModifiedBy>Ahmad Rawhi</cp:lastModifiedBy>
  <cp:revision>34</cp:revision>
  <dcterms:created xsi:type="dcterms:W3CDTF">2006-08-16T00:00:00Z</dcterms:created>
  <dcterms:modified xsi:type="dcterms:W3CDTF">2017-10-17T17:54:43Z</dcterms:modified>
</cp:coreProperties>
</file>