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8" r:id="rId3"/>
    <p:sldId id="259" r:id="rId4"/>
    <p:sldId id="260" r:id="rId5"/>
    <p:sldId id="262" r:id="rId6"/>
    <p:sldId id="263" r:id="rId7"/>
    <p:sldId id="29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95" r:id="rId17"/>
    <p:sldId id="272" r:id="rId18"/>
    <p:sldId id="273" r:id="rId19"/>
    <p:sldId id="274" r:id="rId20"/>
    <p:sldId id="275" r:id="rId21"/>
    <p:sldId id="276" r:id="rId22"/>
    <p:sldId id="296" r:id="rId23"/>
    <p:sldId id="277" r:id="rId24"/>
    <p:sldId id="278" r:id="rId25"/>
    <p:sldId id="279" r:id="rId26"/>
    <p:sldId id="280" r:id="rId27"/>
    <p:sldId id="281" r:id="rId28"/>
    <p:sldId id="282" r:id="rId29"/>
    <p:sldId id="297" r:id="rId30"/>
    <p:sldId id="283" r:id="rId31"/>
    <p:sldId id="284" r:id="rId32"/>
    <p:sldId id="285" r:id="rId33"/>
    <p:sldId id="294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86794-D5E0-4B02-88FC-2C0CB652E455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C62B0-0870-48FF-8383-B66AC85E43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27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7954F-EC5A-4945-92EE-BBCC6D8194AC}" type="datetimeFigureOut">
              <a:rPr lang="en-US" smtClean="0"/>
              <a:pPr/>
              <a:t>2/20/2017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4270F-C1D1-47C3-BF39-E953C9294D4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28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04C65-B7F5-4B52-A67E-A8E74F4F0AFC}" type="slidenum">
              <a:rPr lang="en-GB"/>
              <a:pPr/>
              <a:t>2</a:t>
            </a:fld>
            <a:endParaRPr lang="en-GB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4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18730-AF63-4563-9395-932F029ADE51}" type="slidenum">
              <a:rPr lang="en-GB"/>
              <a:pPr/>
              <a:t>13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753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CB129-D23D-469C-8294-B20653BBF00E}" type="slidenum">
              <a:rPr lang="en-GB"/>
              <a:pPr/>
              <a:t>14</a:t>
            </a:fld>
            <a:endParaRPr lang="en-GB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02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3BBBB-5A1C-40E7-A3E2-DEBBA64AD0B4}" type="slidenum">
              <a:rPr lang="en-GB"/>
              <a:pPr/>
              <a:t>15</a:t>
            </a:fld>
            <a:endParaRPr lang="en-GB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0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60B7B-C028-41F7-9084-B5B7F24FAFF2}" type="slidenum">
              <a:rPr lang="en-GB"/>
              <a:pPr/>
              <a:t>17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85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462C6-3078-429D-A85F-4FD7C281D09B}" type="slidenum">
              <a:rPr lang="en-GB"/>
              <a:pPr/>
              <a:t>18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07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BDD73-A52C-4C2C-B831-77510319D39F}" type="slidenum">
              <a:rPr lang="en-GB"/>
              <a:pPr/>
              <a:t>19</a:t>
            </a:fld>
            <a:endParaRPr lang="en-GB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04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E2FAD-48E1-4274-9914-3CDEDED0624B}" type="slidenum">
              <a:rPr lang="en-GB"/>
              <a:pPr/>
              <a:t>20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16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899AE-254B-4A0D-B68B-09D80A0A3C99}" type="slidenum">
              <a:rPr lang="en-GB"/>
              <a:pPr/>
              <a:t>21</a:t>
            </a:fld>
            <a:endParaRPr lang="en-GB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19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5742C-CD73-4094-BE1B-4E27A590E082}" type="slidenum">
              <a:rPr lang="en-GB"/>
              <a:pPr/>
              <a:t>23</a:t>
            </a:fld>
            <a:endParaRPr lang="en-GB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52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E7F27-4026-45DD-B240-2A95A49769EF}" type="slidenum">
              <a:rPr lang="en-GB"/>
              <a:pPr/>
              <a:t>24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30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C08AC-C4A7-4819-82AE-9216B08505D8}" type="slidenum">
              <a:rPr lang="en-GB"/>
              <a:pPr/>
              <a:t>3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21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62702-AC08-442E-86FC-778C8BB97F94}" type="slidenum">
              <a:rPr lang="en-GB"/>
              <a:pPr/>
              <a:t>25</a:t>
            </a:fld>
            <a:endParaRPr lang="en-GB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09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CEAD2-8057-4FDF-AF27-AD1F4A85CDAB}" type="slidenum">
              <a:rPr lang="en-GB"/>
              <a:pPr/>
              <a:t>26</a:t>
            </a:fld>
            <a:endParaRPr lang="en-GB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758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09567-03BE-4BF4-9DD8-601ED4106872}" type="slidenum">
              <a:rPr lang="en-GB"/>
              <a:pPr/>
              <a:t>27</a:t>
            </a:fld>
            <a:endParaRPr lang="en-GB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173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BF718-25B1-46E4-8779-F8C6857C0F2A}" type="slidenum">
              <a:rPr lang="en-GB"/>
              <a:pPr/>
              <a:t>28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567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9916F-0C74-40A0-99E4-995D295F6B7A}" type="slidenum">
              <a:rPr lang="en-GB"/>
              <a:pPr/>
              <a:t>30</a:t>
            </a:fld>
            <a:endParaRPr lang="en-GB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725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F33F4-5644-4BC2-ADB4-82EB77D0A36A}" type="slidenum">
              <a:rPr lang="en-GB"/>
              <a:pPr/>
              <a:t>31</a:t>
            </a:fld>
            <a:endParaRPr lang="en-GB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07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37BD5D-CA8B-4AA5-8B92-EFC7F2CBEE90}" type="slidenum">
              <a:rPr lang="en-GB"/>
              <a:pPr/>
              <a:t>32</a:t>
            </a:fld>
            <a:endParaRPr lang="en-GB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579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C5D132-5C2E-4EBB-B56C-8A86842176DF}" type="slidenum">
              <a:rPr lang="en-GB"/>
              <a:pPr/>
              <a:t>34</a:t>
            </a:fld>
            <a:endParaRPr lang="en-GB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70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4C2EC-BBDA-4584-883E-959B69863791}" type="slidenum">
              <a:rPr lang="en-GB"/>
              <a:pPr/>
              <a:t>35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311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1352A2-C146-4637-9E17-C9948264F261}" type="slidenum">
              <a:rPr lang="en-GB"/>
              <a:pPr/>
              <a:t>36</a:t>
            </a:fld>
            <a:endParaRPr lang="en-GB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91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C30429-2D27-4311-B631-83CCC727A1CB}" type="slidenum">
              <a:rPr lang="en-GB"/>
              <a:pPr/>
              <a:t>4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773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253E0-90DA-496E-9281-3C5DED153CE7}" type="slidenum">
              <a:rPr lang="en-GB"/>
              <a:pPr/>
              <a:t>37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799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B8C74-CF25-4A1C-8AE2-001CB78FB15A}" type="slidenum">
              <a:rPr lang="en-GB"/>
              <a:pPr/>
              <a:t>38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640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463D1-DC29-427D-987D-49BD4FF8A557}" type="slidenum">
              <a:rPr lang="en-GB"/>
              <a:pPr/>
              <a:t>39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49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9EA0D5-9CFC-4FF8-9D42-9AA3FC2C2A1A}" type="slidenum">
              <a:rPr lang="en-GB"/>
              <a:pPr/>
              <a:t>40</a:t>
            </a:fld>
            <a:endParaRPr lang="en-GB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5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EA665-48E1-4583-8F1E-E98511922352}" type="slidenum">
              <a:rPr lang="en-GB"/>
              <a:pPr/>
              <a:t>6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0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A45AE-33F2-44D4-AA9C-27B8EA7D0D52}" type="slidenum">
              <a:rPr lang="en-GB"/>
              <a:pPr/>
              <a:t>8</a:t>
            </a:fld>
            <a:endParaRPr lang="en-GB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49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BDB0A-A7E4-4E67-90A1-29538681DDD9}" type="slidenum">
              <a:rPr lang="en-GB"/>
              <a:pPr/>
              <a:t>9</a:t>
            </a:fld>
            <a:endParaRPr lang="en-GB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85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9580D7-1F44-464B-912C-FD97DC9C1A2B}" type="slidenum">
              <a:rPr lang="en-GB"/>
              <a:pPr/>
              <a:t>10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06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2B18A-AC5D-45D5-85B8-D82F2C0A7CC9}" type="slidenum">
              <a:rPr lang="en-GB"/>
              <a:pPr/>
              <a:t>11</a:t>
            </a:fld>
            <a:endParaRPr lang="en-GB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6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6C73E-B2B2-4DB2-95B2-6CFB03132C36}" type="slidenum">
              <a:rPr lang="en-GB"/>
              <a:pPr/>
              <a:t>12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9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90FA74-98EC-498D-A3F5-A9ED551D9BFE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DDEE00-2991-43E9-8FB8-F172841D80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F72B2-3629-45BB-AD25-A0774B36BD11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DC95C6-B959-48ED-8D2F-1F4B6257392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gdGRP-xVf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url?sa=i&amp;rct=j&amp;q=&amp;esrc=s&amp;source=images&amp;cd=&amp;cad=rja&amp;uact=8&amp;ved=0ahUKEwjF7a-I8cnKAhXJPBoKHYU8ADAQjRwIBw&amp;url=http://www.jianke.com/ask/question/5815535&amp;psig=AFQjCNHuucRSbFSRDPMIcVYX3qGDQRLWcw&amp;ust=145398016821342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a/url?sa=i&amp;rct=j&amp;q=&amp;esrc=s&amp;source=images&amp;cd=&amp;cad=rja&amp;uact=8&amp;ved=0ahUKEwjRjdG78cnKAhXD1hoKHSqKBGQQjRwIBw&amp;url=http://tgp.com.ph/blog/tonsilitis-101/&amp;psig=AFQjCNFpXfG2kEtcyG_2k3c8bRCuTNr7rg&amp;ust=1453980462697145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com.sa/url?sa=i&amp;rct=j&amp;q=&amp;esrc=s&amp;source=images&amp;cd=&amp;cad=rja&amp;uact=8&amp;ved=0ahUKEwiCvsj58cnKAhUMnBoKHXaBBL0QjRwIBw&amp;url=http://www.guildfordent.co.uk/earnose-and-throat/childrens-ent-tonsillitis/&amp;psig=AFQjCNEBQRjUCSDrrXjB3KLyhfgLsVJySQ&amp;ust=145398058967124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.sa/url?sa=i&amp;rct=j&amp;q=&amp;esrc=s&amp;source=images&amp;cd=&amp;cad=rja&amp;uact=8&amp;ved=0ahUKEwis0r2t8snKAhXD2hoKHSy5Dj0QjRwIBw&amp;url=http://dfwsinus.com/nasal-airway-obstruction/adenoid-tonsil-hypertrophy/&amp;psig=AFQjCNEBQRjUCSDrrXjB3KLyhfgLsVJySQ&amp;ust=1453980589671245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sa/url?sa=i&amp;rct=j&amp;q=&amp;esrc=s&amp;source=images&amp;cd=&amp;cad=rja&amp;uact=8&amp;ved=0ahUKEwjS4Je19cnKAhWCthoKHdskCa8QjRwIBw&amp;url=https://en.wikipedia.org/wiki/Pneumonia&amp;psig=AFQjCNF8_1anp0O3nw5Qa7kXMYIsd3S39g&amp;ust=1453981514604600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://www.google.com.sa/url?sa=i&amp;rct=j&amp;q=&amp;esrc=s&amp;source=images&amp;cd=&amp;cad=rja&amp;uact=8&amp;ved=0ahUKEwjK-LvB9snKAhUL2BoKHQeWD8oQjRwIBw&amp;url=http://www.newhealthadvisor.com/Can-You-Catch-Pneumonia.html&amp;psig=AFQjCNF8_1anp0O3nw5Qa7kXMYIsd3S39g&amp;ust=1453981514604600" TargetMode="External"/><Relationship Id="rId4" Type="http://schemas.openxmlformats.org/officeDocument/2006/relationships/image" Target="../media/image1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Alteration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00600"/>
            <a:ext cx="32004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3, Part one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4045-747A-4380-84D6-1D3256A0BDE5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1925-6F1B-456C-A695-9352B2AAC3A3}" type="slidenum">
              <a:rPr lang="en-GB"/>
              <a:pPr/>
              <a:t>10</a:t>
            </a:fld>
            <a:endParaRPr lang="en-GB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dirty="0">
              <a:ea typeface="PMingLiU" pitchFamily="18" charset="-12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017713"/>
            <a:ext cx="8955088" cy="4535487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500" b="1" dirty="0">
                <a:ea typeface="PMingLiU" pitchFamily="18" charset="-120"/>
              </a:rPr>
              <a:t>Observation (cont</a:t>
            </a:r>
            <a:r>
              <a:rPr lang="en-US" altLang="zh-TW" sz="2500" b="1" dirty="0" smtClean="0">
                <a:ea typeface="PMingLiU" pitchFamily="18" charset="-120"/>
              </a:rPr>
              <a:t>.)</a:t>
            </a:r>
            <a:endParaRPr lang="en-US" altLang="zh-TW" sz="2500" b="1" dirty="0">
              <a:ea typeface="PMingLiU" pitchFamily="18" charset="-120"/>
            </a:endParaRPr>
          </a:p>
          <a:p>
            <a:pPr lvl="1"/>
            <a:r>
              <a:rPr lang="en-US" altLang="zh-TW" sz="2500" b="1" dirty="0">
                <a:ea typeface="PMingLiU" pitchFamily="18" charset="-120"/>
              </a:rPr>
              <a:t>Respiratory Rate &amp; Work of Breathing</a:t>
            </a:r>
          </a:p>
          <a:p>
            <a:pPr lvl="2"/>
            <a:r>
              <a:rPr lang="en-US" altLang="zh-TW" sz="2500" dirty="0">
                <a:ea typeface="PMingLiU" pitchFamily="18" charset="-120"/>
              </a:rPr>
              <a:t>Grunting:  Audible at End of Expiration; Attempt to Keep Airway </a:t>
            </a:r>
            <a:r>
              <a:rPr lang="en-US" altLang="zh-TW" sz="2500" dirty="0" smtClean="0">
                <a:ea typeface="PMingLiU" pitchFamily="18" charset="-120"/>
              </a:rPr>
              <a:t>Open</a:t>
            </a:r>
          </a:p>
          <a:p>
            <a:pPr lvl="2"/>
            <a:r>
              <a:rPr lang="en-US" altLang="zh-TW" sz="2500" dirty="0" smtClean="0">
                <a:ea typeface="PMingLiU" pitchFamily="18" charset="-120"/>
                <a:hlinkClick r:id="rId3"/>
              </a:rPr>
              <a:t>http://www.youtube.com/watch?v=XgdGRP-xVfM</a:t>
            </a:r>
            <a:endParaRPr lang="en-US" altLang="zh-TW" sz="2500" dirty="0" smtClean="0">
              <a:ea typeface="PMingLiU" pitchFamily="18" charset="-120"/>
            </a:endParaRPr>
          </a:p>
          <a:p>
            <a:pPr lvl="2">
              <a:buNone/>
            </a:pPr>
            <a:endParaRPr lang="en-US" altLang="zh-TW" sz="2500" dirty="0">
              <a:ea typeface="PMingLiU" pitchFamily="18" charset="-120"/>
            </a:endParaRPr>
          </a:p>
          <a:p>
            <a:pPr lvl="2"/>
            <a:r>
              <a:rPr lang="en-US" altLang="zh-TW" sz="2500" b="1" dirty="0">
                <a:ea typeface="PMingLiU" pitchFamily="18" charset="-120"/>
              </a:rPr>
              <a:t>Stridor</a:t>
            </a:r>
            <a:r>
              <a:rPr lang="en-US" altLang="zh-TW" sz="2500" dirty="0">
                <a:ea typeface="PMingLiU" pitchFamily="18" charset="-120"/>
              </a:rPr>
              <a:t>: High-pitched sound produced by an obstruction of the trachea or larynx that can be heard at inspiration or expiration. 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Nasal Flaring</a:t>
            </a:r>
            <a:r>
              <a:rPr lang="en-US" altLang="zh-TW" sz="2500" dirty="0">
                <a:ea typeface="PMingLiU" pitchFamily="18" charset="-120"/>
              </a:rPr>
              <a:t>:  Nostrils Flare in Attempt to Increase Airway Diameter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Retractions</a:t>
            </a:r>
            <a:r>
              <a:rPr lang="en-US" altLang="zh-TW" sz="2500" dirty="0">
                <a:ea typeface="PMingLiU" pitchFamily="18" charset="-120"/>
              </a:rPr>
              <a:t>:  Chest Wall is Drawn Inward During Inspiration Due to Flexible (Cartilage) Airway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088D-7782-4B8B-8B6D-6B4348D18F10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8757-F213-4AC0-95A7-453D914AEA1F}" type="slidenum">
              <a:rPr lang="en-GB"/>
              <a:pPr/>
              <a:t>11</a:t>
            </a:fld>
            <a:endParaRPr lang="en-GB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1600200"/>
            <a:ext cx="8305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6627" name="Picture 3" descr="resp distress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55BB-45DC-406A-99F5-9C95FD06D78F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FC8-1379-4012-A84D-2D182AEE6295}" type="slidenum">
              <a:rPr lang="en-GB"/>
              <a:pPr/>
              <a:t>12</a:t>
            </a:fld>
            <a:endParaRPr lang="en-GB"/>
          </a:p>
        </p:txBody>
      </p:sp>
      <p:pic>
        <p:nvPicPr>
          <p:cNvPr id="32770" name="Picture 2" descr="14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143000"/>
            <a:ext cx="6096000" cy="5294313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ltGray">
          <a:xfrm>
            <a:off x="457200" y="533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  <a:ea typeface="PMingLiU" pitchFamily="18" charset="-120"/>
              </a:rPr>
              <a:t>Location of Retractions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8A3C-0630-4E1F-B256-6AEEB5C256A3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23056-1879-42B7-80F9-911F46B36053}" type="slidenum">
              <a:rPr lang="en-GB"/>
              <a:pPr/>
              <a:t>13</a:t>
            </a:fld>
            <a:endParaRPr lang="en-GB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85163" cy="4181475"/>
          </a:xfrm>
        </p:spPr>
        <p:txBody>
          <a:bodyPr/>
          <a:lstStyle/>
          <a:p>
            <a:r>
              <a:rPr lang="en-US" altLang="zh-TW" sz="2500" b="1" dirty="0">
                <a:ea typeface="PMingLiU" pitchFamily="18" charset="-120"/>
              </a:rPr>
              <a:t>Auscultation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CRACKLES:  Coarse or Fine; Related to Fluid in Airway (Pneumonia, CHF)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WHEEZES:  Musical Sound Related to Turbulent Airflow in Constricted Airway (Asthma) </a:t>
            </a:r>
          </a:p>
          <a:p>
            <a:pPr lvl="1"/>
            <a:endParaRPr lang="en-US" altLang="zh-TW" sz="2500" dirty="0">
              <a:ea typeface="PMingLiU" pitchFamily="18" charset="-120"/>
            </a:endParaRPr>
          </a:p>
          <a:p>
            <a:r>
              <a:rPr lang="en-US" altLang="zh-TW" sz="2500" b="1" dirty="0">
                <a:ea typeface="PMingLiU" pitchFamily="18" charset="-120"/>
              </a:rPr>
              <a:t>DESCRIBE</a:t>
            </a:r>
            <a:r>
              <a:rPr lang="en-US" altLang="zh-TW" sz="2500" dirty="0">
                <a:ea typeface="PMingLiU" pitchFamily="18" charset="-120"/>
              </a:rPr>
              <a:t> Location of Retractions &amp; Adventitious Airway Sounds; Use LANDMARKS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046C-C9AC-4720-AE54-DB096067BB37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7DD9-405D-48D4-8354-5FB5D8D63985}" type="slidenum">
              <a:rPr lang="en-GB"/>
              <a:pPr/>
              <a:t>14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UPPER RESPIRATORY TRACT INFECTION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5E0C-0B3B-41FC-BCA6-45D4ED810FA1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683C-2143-4367-A478-B9AB0314F2B4}" type="slidenum">
              <a:rPr lang="en-GB"/>
              <a:pPr/>
              <a:t>15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7630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 err="1"/>
              <a:t>Nasopharyngitis</a:t>
            </a:r>
            <a:r>
              <a:rPr lang="en-US" sz="2800" b="1" dirty="0"/>
              <a:t>:</a:t>
            </a:r>
            <a:r>
              <a:rPr lang="en-US" sz="2800" dirty="0"/>
              <a:t> </a:t>
            </a:r>
            <a:r>
              <a:rPr lang="en-US" sz="2800" dirty="0" smtClean="0"/>
              <a:t>Common </a:t>
            </a:r>
            <a:r>
              <a:rPr lang="en-US" sz="2800" dirty="0"/>
              <a:t>cold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Causes:</a:t>
            </a:r>
            <a:r>
              <a:rPr lang="en-US" sz="2800" dirty="0"/>
              <a:t> rhinovirus, adenovirus, influenza virus, Resp. </a:t>
            </a:r>
            <a:r>
              <a:rPr lang="en-US" sz="2800" dirty="0" err="1"/>
              <a:t>syncytial</a:t>
            </a:r>
            <a:r>
              <a:rPr lang="en-US" sz="2800" dirty="0"/>
              <a:t> virus (RSV), Para influenza virus.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Clinical manifestations: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dirty="0" smtClean="0"/>
              <a:t>fever</a:t>
            </a:r>
            <a:r>
              <a:rPr lang="en-US" sz="2800" dirty="0"/>
              <a:t>, irritability, restlessness, sneezing, vomiting, </a:t>
            </a:r>
            <a:r>
              <a:rPr lang="en-US" sz="2800" dirty="0" smtClean="0"/>
              <a:t>diarrhea. dryness</a:t>
            </a:r>
            <a:r>
              <a:rPr lang="en-US" sz="2800" dirty="0"/>
              <a:t>, irritation of nose, &amp; Throat, cough, sneezing , chilly sensation, muscular aches.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b="1" dirty="0"/>
              <a:t>Physical signs</a:t>
            </a:r>
            <a:r>
              <a:rPr lang="en-US" sz="2800" dirty="0"/>
              <a:t>: edema&amp; vasodilatation of mucosa.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err="1" smtClean="0"/>
              <a:t>Nasopharyngitis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s://encrypted-tbn1.gstatic.com/images?q=tbn:ANd9GcTfutbes2nhjKbwWvTVE8FUO4i4mICm5QHqgCUQMWxe8Ds6nIh_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971800" cy="2438400"/>
          </a:xfrm>
          <a:prstGeom prst="rect">
            <a:avLst/>
          </a:prstGeom>
          <a:noFill/>
        </p:spPr>
      </p:pic>
      <p:pic>
        <p:nvPicPr>
          <p:cNvPr id="1030" name="Picture 6" descr="http://tgp.com.ph/blog/wp-content/uploads/2015/06/tonsillitis-viral-bacteri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438400"/>
            <a:ext cx="56388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2A1A-CC24-4263-B268-6F21D85F49D2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B6EB-A6A3-418E-9B7B-F2CABD311335}" type="slidenum">
              <a:rPr lang="en-GB"/>
              <a:pPr/>
              <a:t>17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r>
              <a:rPr lang="en-US" dirty="0"/>
              <a:t> (cont.)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4876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q"/>
            </a:pPr>
            <a:r>
              <a:rPr lang="en-US" sz="2500" b="1" dirty="0">
                <a:solidFill>
                  <a:srgbClr val="FF0000"/>
                </a:solidFill>
              </a:rPr>
              <a:t>Therapeutic management</a:t>
            </a:r>
            <a:r>
              <a:rPr lang="en-US" sz="2500" b="1" dirty="0"/>
              <a:t>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 smtClean="0"/>
              <a:t>Mostly </a:t>
            </a:r>
            <a:r>
              <a:rPr lang="en-US" sz="2500" dirty="0"/>
              <a:t>treated at home , no vaccine, antipyretics for fever.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Decongestants: nose drops more effective than orally.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Cough: </a:t>
            </a:r>
            <a:r>
              <a:rPr lang="en-US" sz="2500" dirty="0" smtClean="0"/>
              <a:t>suppressant.</a:t>
            </a:r>
            <a:endParaRPr lang="en-US" sz="2500" dirty="0"/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Antihistamine are ineffective.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Antibiotic: usually not indication.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b="1" dirty="0">
                <a:solidFill>
                  <a:srgbClr val="FF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For nasal obstruction: elevate head of bed, suctioning and vaporization, saline nasal drops.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Maintain adequate fluid intake to prevent dehydration.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Avoiding spread the virus.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268-C3A5-4F52-8C2D-9B010DCB2456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D7D7-7A7D-405B-86B2-8C06DE829374}" type="slidenum">
              <a:rPr lang="en-GB"/>
              <a:pPr/>
              <a:t>18</a:t>
            </a:fld>
            <a:endParaRPr lang="en-GB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Causes</a:t>
            </a:r>
            <a:r>
              <a:rPr lang="en-US" sz="2900" dirty="0">
                <a:solidFill>
                  <a:srgbClr val="FF0000"/>
                </a:solidFill>
              </a:rPr>
              <a:t> </a:t>
            </a:r>
            <a:r>
              <a:rPr lang="en-US" sz="2900" dirty="0"/>
              <a:t>: 80-90%of cases are viral cause , other is group A and B hemolytic streptococci</a:t>
            </a:r>
          </a:p>
          <a:p>
            <a:pPr>
              <a:lnSpc>
                <a:spcPct val="80000"/>
              </a:lnSpc>
            </a:pPr>
            <a:endParaRPr lang="en-US" sz="2900" b="1" dirty="0"/>
          </a:p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Clinical manifestation</a:t>
            </a:r>
            <a:r>
              <a:rPr lang="en-US" sz="2900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May be mild so no symptoms.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Headache, fever, abdominal pain exudates on pharynx&amp; tonsils, 3-5 days usually symptoms are subside</a:t>
            </a:r>
          </a:p>
          <a:p>
            <a:pPr>
              <a:lnSpc>
                <a:spcPct val="80000"/>
              </a:lnSpc>
              <a:buClr>
                <a:srgbClr val="C03A10"/>
              </a:buClr>
            </a:pPr>
            <a:endParaRPr lang="en-US" sz="2900" i="1" u="sng" dirty="0"/>
          </a:p>
          <a:p>
            <a:pPr>
              <a:lnSpc>
                <a:spcPct val="80000"/>
              </a:lnSpc>
              <a:buClr>
                <a:srgbClr val="C03A10"/>
              </a:buClr>
            </a:pPr>
            <a:r>
              <a:rPr lang="en-US" sz="2900" b="1" dirty="0">
                <a:solidFill>
                  <a:srgbClr val="0070C0"/>
                </a:solidFill>
              </a:rPr>
              <a:t>Complication</a:t>
            </a:r>
            <a:r>
              <a:rPr lang="en-US" sz="2900" dirty="0">
                <a:solidFill>
                  <a:srgbClr val="0070C0"/>
                </a:solidFill>
              </a:rPr>
              <a:t> if not treated 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Tx/>
              <a:buChar char="-"/>
            </a:pPr>
            <a:r>
              <a:rPr lang="en-US" sz="2900" dirty="0"/>
              <a:t>Acute </a:t>
            </a:r>
            <a:r>
              <a:rPr lang="en-US" sz="2900" dirty="0" err="1"/>
              <a:t>glumerulonephritis</a:t>
            </a:r>
            <a:r>
              <a:rPr lang="en-US" sz="2900" dirty="0"/>
              <a:t> syndrome in about 10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2DD87-B99D-4347-802A-F4902707128B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2526-6D76-457C-8367-C9E43DA814DC}" type="slidenum">
              <a:rPr lang="en-GB"/>
              <a:pPr/>
              <a:t>19</a:t>
            </a:fld>
            <a:endParaRPr lang="en-GB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840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Diagnostic evaluation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  <a:r>
              <a:rPr lang="en-US" sz="2500" dirty="0"/>
              <a:t>throat culture should be performed to rule </a:t>
            </a:r>
            <a:r>
              <a:rPr lang="en-US" sz="2500" dirty="0" smtClean="0"/>
              <a:t>out.</a:t>
            </a:r>
            <a:endParaRPr lang="en-US" sz="2500" dirty="0"/>
          </a:p>
          <a:p>
            <a:pPr>
              <a:lnSpc>
                <a:spcPct val="80000"/>
              </a:lnSpc>
            </a:pPr>
            <a:endParaRPr lang="en-US" sz="25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Therapeutic management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If streptococcal sore throat infection: oral Penicillin for 10 days ,or IM </a:t>
            </a:r>
            <a:r>
              <a:rPr lang="en-US" sz="2500" dirty="0" err="1"/>
              <a:t>Benzathine</a:t>
            </a:r>
            <a:r>
              <a:rPr lang="en-US" sz="2500" dirty="0"/>
              <a:t> penicillin G.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Oral Erythromycin if the child has allergy to penicillin.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 Obtain throat swab for culture.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Administer penicillin &amp; analgesic.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Cold or warm compresses to the neck may provide relief.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Warm saline gargles.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2C6-FC9D-4942-9864-66222F29E82E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DFD8-377C-40FB-B09C-943F95ACBF3A}" type="slidenum">
              <a:rPr lang="en-GB"/>
              <a:pPr/>
              <a:t>2</a:t>
            </a:fld>
            <a:endParaRPr lang="en-GB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Anatomy of the Respiratory System</a:t>
            </a:r>
            <a:r>
              <a:rPr lang="en-US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4" name="Picture 4" descr="Anatomy of the respiratory system, chi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00B35-6C4F-475A-AA9D-D0F5757C8C67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DB2A-6345-46CF-91EF-29A79657BAFC}" type="slidenum">
              <a:rPr lang="en-GB"/>
              <a:pPr/>
              <a:t>20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 (cont.)</a:t>
            </a:r>
            <a:endParaRPr lang="en-US" sz="2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Soft liquid food are more acceptable than solid.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Continue oral medication to complete the course.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>
                <a:solidFill>
                  <a:srgbClr val="C00000"/>
                </a:solidFill>
              </a:rPr>
              <a:t>IM injection applied in deep muscle as </a:t>
            </a:r>
            <a:r>
              <a:rPr lang="en-US" sz="2500" dirty="0" err="1">
                <a:solidFill>
                  <a:srgbClr val="C00000"/>
                </a:solidFill>
              </a:rPr>
              <a:t>vastus</a:t>
            </a:r>
            <a:r>
              <a:rPr lang="en-US" sz="2500" dirty="0">
                <a:solidFill>
                  <a:srgbClr val="C00000"/>
                </a:solidFill>
              </a:rPr>
              <a:t> </a:t>
            </a:r>
            <a:r>
              <a:rPr lang="en-US" sz="2500" dirty="0" err="1">
                <a:solidFill>
                  <a:srgbClr val="C00000"/>
                </a:solidFill>
              </a:rPr>
              <a:t>lateralis</a:t>
            </a:r>
            <a:r>
              <a:rPr lang="en-US" sz="2500" dirty="0">
                <a:solidFill>
                  <a:srgbClr val="C00000"/>
                </a:solidFill>
              </a:rPr>
              <a:t> or </a:t>
            </a:r>
            <a:r>
              <a:rPr lang="en-US" sz="2500" dirty="0" err="1">
                <a:solidFill>
                  <a:srgbClr val="C00000"/>
                </a:solidFill>
              </a:rPr>
              <a:t>ventrogluteal</a:t>
            </a:r>
            <a:r>
              <a:rPr lang="en-US" sz="2500" dirty="0">
                <a:solidFill>
                  <a:srgbClr val="C00000"/>
                </a:solidFill>
              </a:rPr>
              <a:t> muscle, use </a:t>
            </a:r>
            <a:r>
              <a:rPr lang="en-US" sz="2500" dirty="0" err="1">
                <a:solidFill>
                  <a:srgbClr val="C00000"/>
                </a:solidFill>
              </a:rPr>
              <a:t>Emla</a:t>
            </a:r>
            <a:r>
              <a:rPr lang="en-US" sz="2500" dirty="0">
                <a:solidFill>
                  <a:srgbClr val="C00000"/>
                </a:solidFill>
              </a:rPr>
              <a:t> cream before IM around 2 hours.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Nurse role to prevent the spread of disease.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Children are considered non infectious to other 24 hours after initiation of antibiotics therapy.</a:t>
            </a:r>
          </a:p>
          <a:p>
            <a:pPr>
              <a:lnSpc>
                <a:spcPct val="8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DB77-83E4-4288-B29E-E45434C3867B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27D-E4FC-4D96-B70B-24BE3A2AE863}" type="slidenum">
              <a:rPr lang="en-GB"/>
              <a:pPr/>
              <a:t>21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075113"/>
          </a:xfrm>
        </p:spPr>
        <p:txBody>
          <a:bodyPr/>
          <a:lstStyle/>
          <a:p>
            <a:r>
              <a:rPr lang="en-US" sz="2800" b="1"/>
              <a:t>Tonsils</a:t>
            </a:r>
            <a:r>
              <a:rPr lang="en-US" sz="2800"/>
              <a:t> are masses of lymphoid tissue, first immune defense.</a:t>
            </a:r>
          </a:p>
          <a:p>
            <a:r>
              <a:rPr lang="en-US" sz="2800" b="1"/>
              <a:t>Tonsillitis</a:t>
            </a:r>
            <a:r>
              <a:rPr lang="en-US" sz="2800"/>
              <a:t> often occur with pharyngitis, viral or bacterial causes.</a:t>
            </a:r>
          </a:p>
          <a:p>
            <a:r>
              <a:rPr lang="en-US" sz="2800" b="1"/>
              <a:t>S&amp; S:</a:t>
            </a:r>
            <a:r>
              <a:rPr lang="en-US" sz="2800"/>
              <a:t> </a:t>
            </a:r>
          </a:p>
          <a:p>
            <a:pPr>
              <a:buFontTx/>
              <a:buChar char="-"/>
            </a:pPr>
            <a:r>
              <a:rPr lang="en-US" sz="2800"/>
              <a:t>enlarge tonsils, difficult breathing &amp; swallow.</a:t>
            </a:r>
          </a:p>
          <a:p>
            <a:pPr>
              <a:buFontTx/>
              <a:buChar char="-"/>
            </a:pPr>
            <a:r>
              <a:rPr lang="en-US" sz="2800"/>
              <a:t>Enlargement of adenoid, blocked postnasal space &amp;mouth breathing.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Tonsillitis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0114" name="Picture 2" descr="http://176.32.230.21/guildfordent.co.uk/wp-content/uploads/2013/08/img20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4419600" cy="3657600"/>
          </a:xfrm>
          <a:prstGeom prst="rect">
            <a:avLst/>
          </a:prstGeom>
          <a:noFill/>
        </p:spPr>
      </p:pic>
      <p:pic>
        <p:nvPicPr>
          <p:cNvPr id="90116" name="Picture 4" descr="http://dfwsinus.com/wp-content/uploads/2015/02/Enlarged-Tonsils-and-Adenoids-1024x56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362200"/>
            <a:ext cx="4114801" cy="395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C12B-B5D6-4CE1-BE3B-89ADD9DB6662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D5A0-8955-4D30-9DCF-AF005BD22759}" type="slidenum">
              <a:rPr lang="en-GB"/>
              <a:pPr/>
              <a:t>23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41513"/>
            <a:ext cx="8650288" cy="48402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b="1" dirty="0">
                <a:solidFill>
                  <a:srgbClr val="C00000"/>
                </a:solidFill>
              </a:rPr>
              <a:t>Therapeutic management: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throat culture to determine the causative agent ,viral or bacterial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Tonsillectomy &amp; adenoidectomy (T&amp;S)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Contraindicating for Ts &amp;As: cleft palate, tonsillitis, blood disorder.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Clr>
                <a:srgbClr val="C03A10"/>
              </a:buClr>
            </a:pPr>
            <a:r>
              <a:rPr lang="en-US" sz="2500" b="1" dirty="0">
                <a:solidFill>
                  <a:srgbClr val="C00000"/>
                </a:solidFill>
              </a:rPr>
              <a:t>Nursing consideration: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Providing comfort &amp; maintain minimize activities.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 soft or liquid diet is prescribed.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Warm salt water gargles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Analgesic, antipyretic.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740-2862-41AB-83BE-8ED5FA8DA170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154-4E53-4DFD-AA51-0647A2467810}" type="slidenum">
              <a:rPr lang="en-GB"/>
              <a:pPr/>
              <a:t>24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Post operative care: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Position (place child on abdomen or side).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Discourage child from coughing frequency.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Some secretion are common as dried blood.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Crushed ice&amp; ice water to relief pain.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Analgesic may be rectally or IV, avoid oral route.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CCF74-B567-4E35-9F07-19FED39BD79D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CAC1C-CE02-469A-9411-EB56518C6462}" type="slidenum">
              <a:rPr lang="en-GB"/>
              <a:pPr/>
              <a:t>25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839200" cy="4687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C00000"/>
                </a:solidFill>
              </a:rPr>
              <a:t>Post operative care (cont.):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Soft food, milk or ice cream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9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Check post operative signs of Hemorrhage: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Increase pulse more than 120b/min.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Pallor.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Frequent swallowing. 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Vomiting of bright blood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Decrease blood pressure is late sign of shock.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900" dirty="0"/>
              <a:t>Note: use good light to look direct on site of operation.</a:t>
            </a:r>
          </a:p>
          <a:p>
            <a:pPr>
              <a:lnSpc>
                <a:spcPct val="80000"/>
              </a:lnSpc>
            </a:pP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9C76-AC55-4272-B100-A3D0307431FF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68A1-E33D-41CB-96FE-0F6929419BB4}" type="slidenum">
              <a:rPr lang="en-GB"/>
              <a:pPr/>
              <a:t>26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726488" cy="48402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600" b="1" dirty="0"/>
              <a:t>OM</a:t>
            </a:r>
            <a:r>
              <a:rPr lang="en-US" sz="2600" dirty="0"/>
              <a:t> is inflammation of middle ear.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b="1" dirty="0"/>
              <a:t>Episode of acute OM</a:t>
            </a:r>
            <a:r>
              <a:rPr lang="en-US" sz="2600" dirty="0"/>
              <a:t> occur in the first 24 month, decrease at 5 years, r/to drainage through the Eustachian tube &amp; inflammatory of Resp. system.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b="1" dirty="0"/>
              <a:t>Etiology:</a:t>
            </a:r>
            <a:r>
              <a:rPr lang="en-US" sz="26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600" dirty="0"/>
              <a:t>-  </a:t>
            </a:r>
            <a:r>
              <a:rPr lang="en-US" sz="2500" i="1" dirty="0"/>
              <a:t>Acute (AOM):</a:t>
            </a:r>
            <a:r>
              <a:rPr lang="en-US" sz="2500" dirty="0"/>
              <a:t> streptococcus, </a:t>
            </a:r>
            <a:r>
              <a:rPr lang="en-US" sz="2500" dirty="0" err="1"/>
              <a:t>Haemophilus</a:t>
            </a:r>
            <a:r>
              <a:rPr lang="en-US" sz="2500" dirty="0"/>
              <a:t> influenza, </a:t>
            </a:r>
            <a:r>
              <a:rPr lang="en-US" sz="2500" dirty="0" err="1"/>
              <a:t>moraxella</a:t>
            </a:r>
            <a:r>
              <a:rPr lang="en-US" sz="2500" dirty="0"/>
              <a:t> </a:t>
            </a:r>
            <a:r>
              <a:rPr lang="en-US" sz="2500" dirty="0" err="1"/>
              <a:t>catarrhlis</a:t>
            </a:r>
            <a:r>
              <a:rPr lang="en-US" sz="2500" dirty="0"/>
              <a:t>, are the most common bacteria.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i="1" dirty="0"/>
              <a:t>OM</a:t>
            </a:r>
            <a:r>
              <a:rPr lang="en-US" sz="2500" dirty="0"/>
              <a:t>: blocked Eustachian tube from edema of URTI , allergic hypertrophy adenoid.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i="1" dirty="0"/>
              <a:t>Chronic (COM):</a:t>
            </a:r>
            <a:r>
              <a:rPr lang="en-US" sz="2500" dirty="0"/>
              <a:t> extension of AOM.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B877-F8AC-47EE-BCAD-7C127B2900E1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E8695-C654-4580-AC5F-2E73A848CCC7}" type="slidenum">
              <a:rPr lang="en-GB"/>
              <a:pPr/>
              <a:t>27</a:t>
            </a:fld>
            <a:endParaRPr lang="en-GB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3"/>
            <a:ext cx="7772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Diagnostic evaluation:</a:t>
            </a:r>
            <a:r>
              <a:rPr lang="en-US" sz="2800" dirty="0"/>
              <a:t> assessment of tympanic membrane with otoscope:-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u="sng" dirty="0"/>
              <a:t>AOM</a:t>
            </a:r>
            <a:r>
              <a:rPr lang="en-US" sz="2800" dirty="0"/>
              <a:t>: purulent discolored effusion, bulging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S&amp;S:</a:t>
            </a:r>
            <a:r>
              <a:rPr lang="en-US" sz="2800" dirty="0"/>
              <a:t> </a:t>
            </a:r>
            <a:r>
              <a:rPr lang="en-US" sz="2800" dirty="0" err="1"/>
              <a:t>otalgia</a:t>
            </a:r>
            <a:r>
              <a:rPr lang="en-US" sz="2800" dirty="0"/>
              <a:t> (earache), fever, purulent discharge, infant rolls his head from side to side, loss of appetite, crying or verbalized feeling of discomfort (older child).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COM</a:t>
            </a:r>
            <a:r>
              <a:rPr lang="en-US" sz="2800" dirty="0"/>
              <a:t>: hearing loss, feeling of fullness, vertigo, tinnitus.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3455-BAE0-494E-B6CF-D18B9A98323F}" type="slidenum">
              <a:rPr lang="en-GB"/>
              <a:pPr/>
              <a:t>28</a:t>
            </a:fld>
            <a:endParaRPr lang="en-GB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41513"/>
            <a:ext cx="8726488" cy="46116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b="1" dirty="0"/>
              <a:t>Therapeutic management: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Antibiotic for 10-14 days e.g. Amoxicillin.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 err="1"/>
              <a:t>Myringotomy</a:t>
            </a:r>
            <a:r>
              <a:rPr lang="en-US" sz="2600" dirty="0"/>
              <a:t>: surgical incision of eardrum&amp; grommets.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Hear test after 3 month of AOM.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b="1" dirty="0">
                <a:solidFill>
                  <a:srgbClr val="C0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Relieving pain. analgesic drug +ice bag on ear.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Facilitate drainage &amp; topical </a:t>
            </a:r>
            <a:r>
              <a:rPr lang="en-US" sz="2600" dirty="0" err="1"/>
              <a:t>A.Biotics</a:t>
            </a:r>
            <a:r>
              <a:rPr lang="en-US" sz="2600" dirty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complication.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Instruct family to be careful when deal with child. With temporary hearing loss.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OM during infant feeding and setting after that.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 smtClean="0"/>
              <a:t>Otitis</a:t>
            </a:r>
            <a:r>
              <a:rPr lang="en-US" b="1" dirty="0" smtClean="0"/>
              <a:t> </a:t>
            </a:r>
            <a:r>
              <a:rPr lang="en-US" b="1" dirty="0" err="1" smtClean="0"/>
              <a:t>Media:OM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1138" name="Picture 2" descr="Acute otitis media with purulent effusion behind 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5720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01247-BB70-47AB-A261-E56F11A90302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2D29-4758-497A-879F-B26431E71941}" type="slidenum">
              <a:rPr lang="en-GB"/>
              <a:pPr/>
              <a:t>3</a:t>
            </a:fld>
            <a:endParaRPr lang="en-GB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3333CC"/>
                </a:solidFill>
              </a:rPr>
              <a:t>Anatomy of the Respiratory System (cont.)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50288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What </a:t>
            </a:r>
            <a:r>
              <a:rPr lang="en-US" sz="2800" b="1" dirty="0">
                <a:solidFill>
                  <a:srgbClr val="FF0000"/>
                </a:solidFill>
              </a:rPr>
              <a:t>is respiration?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Respiration is the act of breathing: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inhaling (inspiration) - taking in oxygen.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exhaling (expiration) - giving off carbon dioxide. </a:t>
            </a:r>
          </a:p>
          <a:p>
            <a:pPr>
              <a:lnSpc>
                <a:spcPct val="80000"/>
              </a:lnSpc>
            </a:pPr>
            <a:endParaRPr 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 dirty="0" smtClean="0"/>
              <a:t> </a:t>
            </a:r>
            <a:r>
              <a:rPr lang="en-US" sz="2800" b="1" dirty="0">
                <a:solidFill>
                  <a:srgbClr val="FF0000"/>
                </a:solidFill>
              </a:rPr>
              <a:t>What makes up the respiratory system?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The respiratory system is made up of the organs involved in the interchanges of gases, and consists of the: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nose                                     - pharynx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larynx                                   - trachea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bronchi                                 - lungs 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199D-149E-4F8B-9272-D059E3214991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2A0-8980-42E1-99F0-60A31430416A}" type="slidenum">
              <a:rPr lang="en-GB"/>
              <a:pPr/>
              <a:t>30</a:t>
            </a:fld>
            <a:endParaRPr lang="en-GB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22237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Lower </a:t>
            </a:r>
            <a:r>
              <a:rPr lang="en-US" dirty="0" smtClean="0"/>
              <a:t>Respiratory </a:t>
            </a:r>
            <a:r>
              <a:rPr lang="en-US" dirty="0"/>
              <a:t>T</a:t>
            </a:r>
            <a:r>
              <a:rPr lang="en-US" dirty="0" smtClean="0"/>
              <a:t>ract </a:t>
            </a:r>
            <a:r>
              <a:rPr lang="en-US" dirty="0"/>
              <a:t>I</a:t>
            </a:r>
            <a:r>
              <a:rPr lang="en-US" dirty="0" smtClean="0"/>
              <a:t>nfections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199D-8331-4D59-BB84-33B5699239E4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803A7-D0B0-4D5A-ADB3-9AC4033F0991}" type="slidenum">
              <a:rPr lang="en-GB"/>
              <a:pPr/>
              <a:t>31</a:t>
            </a:fld>
            <a:endParaRPr lang="en-GB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Infection of the Lower Air ways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Cartilaginous support of the air ways is not fully developed until adolescence, consequently the smooth muscle in these structures represents a major factor in the constriction of the airway.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5013-E883-4545-9AE8-26D870C361DD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F7BB-6BDB-46B5-A680-E05EC555CA06}" type="slidenum">
              <a:rPr lang="en-GB"/>
              <a:pPr/>
              <a:t>32</a:t>
            </a:fld>
            <a:endParaRPr lang="en-GB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Bronchitis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17713"/>
            <a:ext cx="8726488" cy="4611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or tracheobronchitis is inflammation of larger air way (trachea and bronchi).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Causative agents:</a:t>
            </a:r>
            <a:r>
              <a:rPr lang="en-US" sz="2700"/>
              <a:t> viruses or mycoplasma pneumonia.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Ch-ch &amp; symptoms:</a:t>
            </a:r>
            <a:r>
              <a:rPr lang="en-US" sz="2700"/>
              <a:t> dry, nonproductive cough that  worsens at night then become productive in 2-3 days.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is a mild disease required symptomatic treatment as antipyretic, analgesic and humidity, cough suppressants may be useful at night.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5334000" cy="5143500"/>
          </a:xfrm>
          <a:prstGeom prst="rect">
            <a:avLst/>
          </a:prstGeom>
          <a:noFill/>
        </p:spPr>
      </p:pic>
      <p:pic>
        <p:nvPicPr>
          <p:cNvPr id="5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732" y="1676400"/>
            <a:ext cx="3742267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62D5-A8E8-4599-84A4-B4FBCFA24BBF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0165-C42F-4B1E-97CD-7BC3871D5154}" type="slidenum">
              <a:rPr lang="en-GB"/>
              <a:pPr/>
              <a:t>34</a:t>
            </a:fld>
            <a:endParaRPr lang="en-GB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300" dirty="0" err="1"/>
              <a:t>Bronchiolitis</a:t>
            </a:r>
            <a:r>
              <a:rPr lang="en-US" sz="3300" dirty="0"/>
              <a:t> &amp; Resp. </a:t>
            </a:r>
            <a:r>
              <a:rPr lang="en-US" sz="3300" dirty="0" err="1"/>
              <a:t>Syncytial</a:t>
            </a:r>
            <a:r>
              <a:rPr lang="en-US" sz="3300" dirty="0"/>
              <a:t> Virus RSV</a:t>
            </a:r>
            <a:r>
              <a:rPr lang="en-US" sz="4000" dirty="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500" dirty="0" err="1"/>
              <a:t>Bronchiolitis</a:t>
            </a:r>
            <a:r>
              <a:rPr lang="en-US" sz="2500" dirty="0"/>
              <a:t>: is an acute viral infection with maximum effect at the bronchiolar level, and rare in children older of 2 years.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dirty="0">
                <a:ea typeface="PMingLiU" pitchFamily="18" charset="-120"/>
              </a:rPr>
              <a:t>One of the Most Frequent Cause of Hospitalization in Infants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TW" sz="2500" dirty="0">
              <a:ea typeface="PMingLiU" pitchFamily="18" charset="-12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dirty="0">
                <a:ea typeface="PMingLiU" pitchFamily="18" charset="-120"/>
              </a:rPr>
              <a:t>Virus or Bacteria Causes Inflammatory Response &amp; Obstruction of Small Airways From Edema</a:t>
            </a:r>
          </a:p>
          <a:p>
            <a:pPr>
              <a:lnSpc>
                <a:spcPct val="90000"/>
              </a:lnSpc>
            </a:pPr>
            <a:endParaRPr lang="en-US" sz="2500" dirty="0"/>
          </a:p>
          <a:p>
            <a:pPr>
              <a:lnSpc>
                <a:spcPct val="90000"/>
              </a:lnSpc>
            </a:pPr>
            <a:r>
              <a:rPr lang="en-US" sz="2500" dirty="0"/>
              <a:t>RSV is responsible of 80% of cases during epidemic periods.</a:t>
            </a:r>
          </a:p>
          <a:p>
            <a:pPr>
              <a:lnSpc>
                <a:spcPct val="9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009D-78B6-40EA-B09A-BAF3B22562AD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4B52-7F0A-4083-AF3A-5D82516192B4}" type="slidenum">
              <a:rPr lang="en-GB"/>
              <a:pPr/>
              <a:t>35</a:t>
            </a:fld>
            <a:endParaRPr lang="en-GB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/>
              <a:t>Pneumonia</a:t>
            </a:r>
            <a:r>
              <a:rPr lang="en-US" sz="2500"/>
              <a:t>: is inflammation of the pulmonary parenchyma.</a:t>
            </a:r>
          </a:p>
          <a:p>
            <a:pPr>
              <a:lnSpc>
                <a:spcPct val="80000"/>
              </a:lnSpc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Common in children</a:t>
            </a:r>
            <a:r>
              <a:rPr lang="en-US" sz="2500"/>
              <a:t> but more frequently occur in infancy &amp; early childhood.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Types of pneumonia (depend on place):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Lobar- Pneumonia: one-lobe or more (bilateral or double Pneumonia).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Broncho Pneumonia: begins in the terminal bronchioles form consolidated patches in nearly lobules, also called lobular Pneumonia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Interstitial Pneumonia: inflammatory process is confined within the alveolar walls and peribronchial and interlobular tissues.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D2BF-601A-4F3E-B778-60DB87B3FDE6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AC23-2D7D-4969-A8C7-74E3EF2E95B3}" type="slidenum">
              <a:rPr lang="en-GB"/>
              <a:pPr/>
              <a:t>36</a:t>
            </a:fld>
            <a:endParaRPr lang="en-GB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Morphology classification</a:t>
            </a:r>
            <a:r>
              <a:rPr lang="en-US" sz="2800"/>
              <a:t>: viral, bacterial, mycoplasma , aspiration of foreign body, fungal.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>
                <a:cs typeface="Tahoma" pitchFamily="34" charset="0"/>
              </a:rPr>
              <a:t>Viral Pneumonia: 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/>
              <a:t>Occurs more than bacterial.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Causes:</a:t>
            </a:r>
            <a:r>
              <a:rPr lang="en-US" sz="2800"/>
              <a:t> RSV, parainfluenza, influenza, adenovirus.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Clinical symptoms</a:t>
            </a:r>
            <a:r>
              <a:rPr lang="en-US" sz="2800"/>
              <a:t>: fever, cough, abnormal breath sound; whitish sputum, nasal flaring, retraction, chest pain, pallor to cyanosis, irritable, restless, anorexia, vomiting, diarrhea, abdominal pain.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9187-4F6C-4018-8BCE-365AE5ABA784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B9A1-F232-4154-AAB6-A0382A5DDDAB}" type="slidenum">
              <a:rPr lang="en-GB"/>
              <a:pPr/>
              <a:t>37</a:t>
            </a:fld>
            <a:endParaRPr lang="en-GB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1"/>
            <a:ext cx="9144000" cy="548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 dirty="0">
                <a:cs typeface="Tahoma" pitchFamily="34" charset="0"/>
              </a:rPr>
              <a:t>Viral Pneumonia (cont.):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 i="1" u="sng" dirty="0"/>
              <a:t>Treatment: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symptomatic: O2 therapy, Comfort.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Chest physiotherapy and postural drainage.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Antipyretics, Fluid intake, &amp; Family supports.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</a:pPr>
            <a:endParaRPr lang="en-US" sz="10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800" dirty="0"/>
              <a:t> </a:t>
            </a:r>
          </a:p>
        </p:txBody>
      </p:sp>
      <p:pic>
        <p:nvPicPr>
          <p:cNvPr id="10242" name="Picture 2" descr="https://upload.wikimedia.org/wikipedia/commons/a/ac/PneumonisWedge0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1" y="4106170"/>
            <a:ext cx="4419600" cy="2751830"/>
          </a:xfrm>
          <a:prstGeom prst="rect">
            <a:avLst/>
          </a:prstGeom>
          <a:noFill/>
        </p:spPr>
      </p:pic>
      <p:pic>
        <p:nvPicPr>
          <p:cNvPr id="10244" name="Picture 4" descr="http://www.newhealthadvisor.com/images/1HT03450/pneumonia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100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B53A6-067F-4697-8B23-9328FAF3710F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EC784-0BE8-4F14-8669-4353F7B69353}" type="slidenum">
              <a:rPr lang="en-GB"/>
              <a:pPr/>
              <a:t>38</a:t>
            </a:fld>
            <a:endParaRPr lang="en-GB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6106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b="1"/>
              <a:t>Streptococcus Pneumonia</a:t>
            </a:r>
            <a:r>
              <a:rPr lang="en-US" sz="2800"/>
              <a:t> is the most common cause in children and adult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In infant</a:t>
            </a:r>
            <a:r>
              <a:rPr lang="en-US" sz="2800"/>
              <a:t> mainly followed viral infection.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Symptoms</a:t>
            </a:r>
            <a:r>
              <a:rPr lang="en-US" sz="2800"/>
              <a:t>: fever, malaise, rapid&amp; shallow respiration, cough, chest pain, abdominal pain?? Appendicitis, meningeal symptoms.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Treatment:</a:t>
            </a:r>
            <a:r>
              <a:rPr lang="en-US" sz="2800"/>
              <a:t> bed rest, antipyretic, fluid intake, need hospitalization when pleural effusion or empyema, I.V fluid, O2 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C5B3A-3397-4615-88DE-AD74A87F602F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860A0-50B0-49F2-BCAC-A4D1E5EF8AA7}" type="slidenum">
              <a:rPr lang="en-GB"/>
              <a:pPr/>
              <a:t>39</a:t>
            </a:fld>
            <a:endParaRPr lang="en-GB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5029200"/>
          </a:xfrm>
        </p:spPr>
        <p:txBody>
          <a:bodyPr/>
          <a:lstStyle/>
          <a:p>
            <a:r>
              <a:rPr lang="en-US" sz="2800" b="1"/>
              <a:t>Complication:</a:t>
            </a:r>
          </a:p>
          <a:p>
            <a:pPr>
              <a:buFontTx/>
              <a:buChar char="-"/>
            </a:pPr>
            <a:r>
              <a:rPr lang="en-US" sz="2800"/>
              <a:t>Tension pneumothorax and empyema if the causative agent is staphelococcus auoraus, </a:t>
            </a:r>
          </a:p>
          <a:p>
            <a:pPr>
              <a:buFontTx/>
              <a:buChar char="-"/>
            </a:pPr>
            <a:r>
              <a:rPr lang="en-US" sz="2800"/>
              <a:t>lung abscess if pnumococcal pneumonia.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Prognosis:</a:t>
            </a:r>
            <a:r>
              <a:rPr lang="en-US" sz="2800"/>
              <a:t> is generally  good if recognize the disease early &amp; treat early.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Prevention:</a:t>
            </a:r>
            <a:r>
              <a:rPr lang="en-US" sz="2800"/>
              <a:t> pnumococcal poysaetheride vaccine for children older than 2 years who is risk.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47A4-D245-4EC3-8517-E35B8671B8D4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A60C-3AD9-4A77-BB63-4F1C64A8B745}" type="slidenum">
              <a:rPr lang="en-GB"/>
              <a:pPr/>
              <a:t>4</a:t>
            </a:fld>
            <a:endParaRPr lang="en-GB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/>
              <a:t>Anatomy of the Respiratory System</a:t>
            </a:r>
            <a:r>
              <a:rPr lang="en-US" sz="2800" dirty="0"/>
              <a:t> (cont.)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26488" cy="48402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The upper respiratory tract</a:t>
            </a:r>
            <a:r>
              <a:rPr lang="en-US" sz="2800">
                <a:solidFill>
                  <a:srgbClr val="FF0000"/>
                </a:solidFill>
              </a:rPr>
              <a:t> includes the following: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nose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nasal cavity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Sinuses: ethmoid, frontal, maxillary, sphenoid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larynx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trachea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The lower respiratory tract</a:t>
            </a:r>
            <a:r>
              <a:rPr lang="en-US" sz="2800">
                <a:solidFill>
                  <a:srgbClr val="FF0000"/>
                </a:solidFill>
              </a:rPr>
              <a:t> includes the following</a:t>
            </a:r>
            <a:r>
              <a:rPr lang="en-US" sz="2800"/>
              <a:t>: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lungs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airways (bronchi and bronchioles)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air sacs (alveoli) 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655D-E72D-42AA-AE64-AEB2B0F6E099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568AE-085E-4B61-9841-7EF3929880C1}" type="slidenum">
              <a:rPr lang="en-GB"/>
              <a:pPr/>
              <a:t>40</a:t>
            </a:fld>
            <a:endParaRPr lang="en-GB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Administer of O2 therapy , rest, humidity.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Assess Resp. status frequently.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I.V fluid intake.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Antipyretic.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Lying the child on affected side.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Suctioning by bulb syringe for infant.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Chest physiotherapy &amp; postural drainage.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Family support &amp; reassurance.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Nose</a:t>
            </a:r>
          </a:p>
          <a:p>
            <a:r>
              <a:rPr lang="en-GB" dirty="0" smtClean="0"/>
              <a:t>Newborns are obligatory nose breathers until at least 4 weeks of age.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Throat</a:t>
            </a:r>
          </a:p>
          <a:p>
            <a:r>
              <a:rPr lang="en-GB" dirty="0" smtClean="0"/>
              <a:t>The tongue of the infant relative to the oropharynx is larger than in adults.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Trachea</a:t>
            </a:r>
          </a:p>
          <a:p>
            <a:r>
              <a:rPr lang="en-GB" dirty="0" smtClean="0"/>
              <a:t>The airway lumen is smaller in infants and children than in adults. The infant’s trachea is approximately 4 mm wide compared with the adult width of 20 mm.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4B07-19ED-469C-A840-BD88BD516F96}" type="datetime1">
              <a:rPr lang="en-GB" smtClean="0"/>
              <a:pPr/>
              <a:t>20/02/2017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0457-BD6B-46B8-9818-0D5A34D8307F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5867400"/>
            <a:ext cx="22576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BC1A-8B24-4304-BAA2-875BAB344861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0D07-4CFF-4303-93C5-BA36E1B8F31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696200" cy="373697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500" b="1" dirty="0" smtClean="0">
                <a:cs typeface="Times New Roman" pitchFamily="18" charset="0"/>
              </a:rPr>
              <a:t>Fewer </a:t>
            </a:r>
            <a:r>
              <a:rPr lang="en-US" sz="2500" b="1" dirty="0">
                <a:cs typeface="Times New Roman" pitchFamily="18" charset="0"/>
              </a:rPr>
              <a:t>alveoli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Constantly Growing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Alveoli Increase in Number &amp; Size Until 12 </a:t>
            </a:r>
            <a:r>
              <a:rPr lang="en-US" altLang="zh-TW" sz="2500" dirty="0" smtClean="0">
                <a:ea typeface="PMingLiU" pitchFamily="18" charset="-120"/>
              </a:rPr>
              <a:t>yr</a:t>
            </a:r>
            <a:endParaRPr lang="en-US" altLang="zh-TW" sz="2500" dirty="0">
              <a:ea typeface="PMingLiU" pitchFamily="18" charset="-120"/>
            </a:endParaRP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Primarily diaphragmatic breathers until ~ 6 yr</a:t>
            </a:r>
            <a:endParaRPr lang="en-US" sz="25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b="1" dirty="0">
                <a:cs typeface="Times New Roman" pitchFamily="18" charset="0"/>
              </a:rPr>
              <a:t>Increased chest compliance:</a:t>
            </a:r>
            <a:r>
              <a:rPr lang="en-US" sz="2500" dirty="0">
                <a:cs typeface="Times New Roman" pitchFamily="18" charset="0"/>
              </a:rPr>
              <a:t> poor expansion &amp; decreased lung </a:t>
            </a:r>
            <a:r>
              <a:rPr lang="en-US" sz="2500" dirty="0" smtClean="0">
                <a:cs typeface="Times New Roman" pitchFamily="18" charset="0"/>
              </a:rPr>
              <a:t>volume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The bifurcation of the trachea</a:t>
            </a:r>
            <a:r>
              <a:rPr lang="en-GB" sz="2800" dirty="0" smtClean="0"/>
              <a:t> occurs at the level of the third thoracic vertebra in children, compared to the level of the sixth thoracic vertebra in adults</a:t>
            </a:r>
            <a:endParaRPr lang="en-US" altLang="zh-TW" sz="2500" dirty="0">
              <a:ea typeface="PMingLiU" pitchFamily="18" charset="-12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infants are born with about </a:t>
            </a:r>
            <a:r>
              <a:rPr lang="en-GB" dirty="0" smtClean="0">
                <a:solidFill>
                  <a:srgbClr val="FF0000"/>
                </a:solidFill>
              </a:rPr>
              <a:t>50 million </a:t>
            </a:r>
            <a:r>
              <a:rPr lang="en-GB" dirty="0" smtClean="0"/>
              <a:t>alveoli. After birth, alveolar growth slows until 3 months of age and then progresses until the child reaches 7 or 8 years of age, at which time the alveoli reach the adult number of around </a:t>
            </a:r>
            <a:r>
              <a:rPr lang="en-GB" dirty="0" smtClean="0">
                <a:solidFill>
                  <a:srgbClr val="FF0000"/>
                </a:solidFill>
              </a:rPr>
              <a:t>300 million</a:t>
            </a:r>
            <a:r>
              <a:rPr lang="en-GB" dirty="0" smtClean="0"/>
              <a:t>. place the child at a higher risk of </a:t>
            </a:r>
            <a:r>
              <a:rPr lang="en-GB" b="1" dirty="0" smtClean="0"/>
              <a:t>hypoxemia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Variations in Pediatric</a:t>
            </a:r>
            <a:b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and Physiology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6084-F2AA-4C85-ACB9-A51E410946E7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6C6-F58F-42D0-ABB0-CB52DAF1824E}" type="slidenum">
              <a:rPr lang="en-GB"/>
              <a:pPr/>
              <a:t>8</a:t>
            </a:fld>
            <a:endParaRPr lang="en-GB"/>
          </a:p>
        </p:txBody>
      </p:sp>
      <p:pic>
        <p:nvPicPr>
          <p:cNvPr id="20482" name="Picture 2" descr="Resp differe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Line 3"/>
          <p:cNvSpPr>
            <a:spLocks noChangeShapeType="1"/>
          </p:cNvSpPr>
          <p:nvPr/>
        </p:nvSpPr>
        <p:spPr bwMode="ltGray">
          <a:xfrm>
            <a:off x="2590800" y="13716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ltGray">
          <a:xfrm>
            <a:off x="2590800" y="2362200"/>
            <a:ext cx="1066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ltGray">
          <a:xfrm>
            <a:off x="2590800" y="3886200"/>
            <a:ext cx="2438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ltGray">
          <a:xfrm>
            <a:off x="2590800" y="3352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ltGray">
          <a:xfrm>
            <a:off x="2590800" y="2819400"/>
            <a:ext cx="228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ltGray">
          <a:xfrm>
            <a:off x="3048000" y="5257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ltGray">
          <a:xfrm>
            <a:off x="5181600" y="4648200"/>
            <a:ext cx="762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4E82-1108-481F-8F99-3F226FD9CE82}" type="datetime1">
              <a:rPr lang="en-GB"/>
              <a:pPr/>
              <a:t>20/02/2017</a:t>
            </a:fld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0E69-D644-4E09-9B28-8BC155C31368}" type="slidenum">
              <a:rPr lang="en-GB"/>
              <a:pPr/>
              <a:t>9</a:t>
            </a:fld>
            <a:endParaRPr lang="en-GB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01638"/>
            <a:ext cx="7772400" cy="9525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305800" cy="2362200"/>
          </a:xfrm>
        </p:spPr>
        <p:txBody>
          <a:bodyPr/>
          <a:lstStyle/>
          <a:p>
            <a:r>
              <a:rPr lang="en-US" altLang="zh-TW" b="1" dirty="0">
                <a:ea typeface="PMingLiU" pitchFamily="18" charset="-120"/>
              </a:rPr>
              <a:t>Observation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Level of Consciousness, Activity; </a:t>
            </a:r>
            <a:r>
              <a:rPr lang="en-US" altLang="zh-TW" dirty="0" smtClean="0">
                <a:ea typeface="PMingLiU" pitchFamily="18" charset="-120"/>
              </a:rPr>
              <a:t>Awareness</a:t>
            </a:r>
            <a:endParaRPr lang="en-US" altLang="zh-TW" dirty="0">
              <a:ea typeface="PMingLiU" pitchFamily="18" charset="-120"/>
            </a:endParaRPr>
          </a:p>
          <a:p>
            <a:pPr lvl="1"/>
            <a:r>
              <a:rPr lang="en-US" altLang="zh-TW" dirty="0">
                <a:ea typeface="PMingLiU" pitchFamily="18" charset="-120"/>
              </a:rPr>
              <a:t>Skin Color: Pink, </a:t>
            </a:r>
            <a:r>
              <a:rPr lang="en-US" altLang="zh-TW" dirty="0" smtClean="0">
                <a:ea typeface="PMingLiU" pitchFamily="18" charset="-120"/>
              </a:rPr>
              <a:t>Pale.</a:t>
            </a:r>
          </a:p>
          <a:p>
            <a:pPr lvl="1"/>
            <a:r>
              <a:rPr lang="en-US" altLang="zh-TW" sz="2000" b="1" dirty="0" smtClean="0">
                <a:ea typeface="PMingLiU" pitchFamily="18" charset="-120"/>
              </a:rPr>
              <a:t>Cough : dry, wet, forceful or week </a:t>
            </a:r>
            <a:endParaRPr lang="en-US" altLang="zh-TW" sz="2000" b="1" dirty="0">
              <a:ea typeface="PMingLiU" pitchFamily="18" charset="-120"/>
            </a:endParaRPr>
          </a:p>
          <a:p>
            <a:pPr lvl="1"/>
            <a:endParaRPr lang="en-US" altLang="zh-TW" dirty="0">
              <a:ea typeface="PMingLiU" pitchFamily="18" charset="-12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72200" y="6019800"/>
            <a:ext cx="2971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000" b="1">
                <a:latin typeface="Times New Roman" pitchFamily="18" charset="0"/>
                <a:ea typeface="PMingLiU" pitchFamily="18" charset="-120"/>
              </a:rPr>
              <a:t>Child with Mild Cyanosis</a:t>
            </a:r>
          </a:p>
        </p:txBody>
      </p:sp>
      <p:pic>
        <p:nvPicPr>
          <p:cNvPr id="22533" name="Picture 5" descr="Child Mild Cyanosis"/>
          <p:cNvPicPr>
            <a:picLocks noChangeAspect="1" noChangeArrowheads="1"/>
          </p:cNvPicPr>
          <p:nvPr/>
        </p:nvPicPr>
        <p:blipFill>
          <a:blip r:embed="rId3" cstate="print"/>
          <a:srcRect t="191" r="7535" b="59149"/>
          <a:stretch>
            <a:fillRect/>
          </a:stretch>
        </p:blipFill>
        <p:spPr bwMode="auto">
          <a:xfrm>
            <a:off x="1371600" y="3886200"/>
            <a:ext cx="4648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1927</Words>
  <Application>Microsoft Office PowerPoint</Application>
  <PresentationFormat>On-screen Show (4:3)</PresentationFormat>
  <Paragraphs>354</Paragraphs>
  <Slides>40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Arial Rounded MT Bold</vt:lpstr>
      <vt:lpstr>Calibri</vt:lpstr>
      <vt:lpstr>PMingLiU</vt:lpstr>
      <vt:lpstr>Tahoma</vt:lpstr>
      <vt:lpstr>Times New Roman</vt:lpstr>
      <vt:lpstr>Wingdings</vt:lpstr>
      <vt:lpstr>Office Theme</vt:lpstr>
      <vt:lpstr>The child with respiratory Alteration </vt:lpstr>
      <vt:lpstr>Anatomy of the Respiratory System </vt:lpstr>
      <vt:lpstr>Anatomy of the Respiratory System (cont.)</vt:lpstr>
      <vt:lpstr>Anatomy of the Respiratory System (cont.)</vt:lpstr>
      <vt:lpstr>Variations in Pediatric Anatomy and Physiology</vt:lpstr>
      <vt:lpstr>Variations in Pediatric Anatomy and Physiology</vt:lpstr>
      <vt:lpstr>PowerPoint Presentation</vt:lpstr>
      <vt:lpstr>PowerPoint Presentation</vt:lpstr>
      <vt:lpstr>ASSESSMENT</vt:lpstr>
      <vt:lpstr>ASSESSMENT</vt:lpstr>
      <vt:lpstr>PowerPoint Presentation</vt:lpstr>
      <vt:lpstr>PowerPoint Presentation</vt:lpstr>
      <vt:lpstr>ASSESSMENT</vt:lpstr>
      <vt:lpstr>UPPER RESPIRATORY TRACT INFECTION</vt:lpstr>
      <vt:lpstr>Nasopharyngitis</vt:lpstr>
      <vt:lpstr>Nasopharyngitis</vt:lpstr>
      <vt:lpstr>Nasopharyngitis (cont.)</vt:lpstr>
      <vt:lpstr>Pharyngitis </vt:lpstr>
      <vt:lpstr>Pharyngitis (cont.)</vt:lpstr>
      <vt:lpstr>Pharyngitis (cont.)</vt:lpstr>
      <vt:lpstr>Tonsillitis </vt:lpstr>
      <vt:lpstr>Tonsillitis</vt:lpstr>
      <vt:lpstr>Tonsillitis</vt:lpstr>
      <vt:lpstr>Tonsillitis</vt:lpstr>
      <vt:lpstr>Tonsillitis</vt:lpstr>
      <vt:lpstr>Otitis Media:OM</vt:lpstr>
      <vt:lpstr>Otitis Media:OM (cont.)</vt:lpstr>
      <vt:lpstr>Otitis Media:OM (cont.)</vt:lpstr>
      <vt:lpstr>Otitis Media:OM</vt:lpstr>
      <vt:lpstr>Lower Respiratory Tract Infections</vt:lpstr>
      <vt:lpstr>Infection of the Lower Air ways</vt:lpstr>
      <vt:lpstr>Bronchitis </vt:lpstr>
      <vt:lpstr>PowerPoint Presentation</vt:lpstr>
      <vt:lpstr>Bronchiolitis &amp; Resp. Syncytial Virus RSV </vt:lpstr>
      <vt:lpstr>Pneumonia </vt:lpstr>
      <vt:lpstr>Pneumonia (cont.)</vt:lpstr>
      <vt:lpstr>Pneumonia (cont.)</vt:lpstr>
      <vt:lpstr>Bacterial Pneumonia </vt:lpstr>
      <vt:lpstr>Bacterial Pneumonia (cont.)</vt:lpstr>
      <vt:lpstr>Bacterial Pneumonia (cont.)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child with respiratory Alteration</dc:title>
  <dc:creator>AHMAD RAWHI</dc:creator>
  <cp:lastModifiedBy>User-PC</cp:lastModifiedBy>
  <cp:revision>17</cp:revision>
  <dcterms:created xsi:type="dcterms:W3CDTF">2006-08-16T00:00:00Z</dcterms:created>
  <dcterms:modified xsi:type="dcterms:W3CDTF">2017-02-20T13:11:12Z</dcterms:modified>
</cp:coreProperties>
</file>