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6" r:id="rId2"/>
    <p:sldId id="286" r:id="rId3"/>
    <p:sldId id="278" r:id="rId4"/>
    <p:sldId id="281" r:id="rId5"/>
    <p:sldId id="282" r:id="rId6"/>
    <p:sldId id="283" r:id="rId7"/>
    <p:sldId id="279" r:id="rId8"/>
    <p:sldId id="280" r:id="rId9"/>
    <p:sldId id="284" r:id="rId10"/>
    <p:sldId id="285" r:id="rId11"/>
    <p:sldId id="259" r:id="rId12"/>
    <p:sldId id="288" r:id="rId13"/>
    <p:sldId id="289" r:id="rId14"/>
    <p:sldId id="261" r:id="rId15"/>
    <p:sldId id="262" r:id="rId16"/>
    <p:sldId id="263" r:id="rId17"/>
    <p:sldId id="264" r:id="rId18"/>
    <p:sldId id="265" r:id="rId19"/>
    <p:sldId id="266" r:id="rId20"/>
    <p:sldId id="267" r:id="rId21"/>
    <p:sldId id="268" r:id="rId22"/>
    <p:sldId id="290" r:id="rId23"/>
    <p:sldId id="269" r:id="rId24"/>
    <p:sldId id="270" r:id="rId25"/>
    <p:sldId id="271" r:id="rId26"/>
    <p:sldId id="291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B5F693-D820-4A2A-A40A-DCD9AE5BAB59}" type="datetimeFigureOut">
              <a:rPr lang="en-US" smtClean="0"/>
              <a:pPr/>
              <a:t>2/14/2016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E8D41D-7F53-4BF8-A9A3-D7A06A4A31D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D2DDA2C-6B01-428B-ADD8-2D23A46F9B3A}" type="slidenum">
              <a:rPr lang="en-US" smtClean="0">
                <a:latin typeface="Arial" pitchFamily="34" charset="0"/>
                <a:ea typeface="MS PGothic" pitchFamily="34" charset="-128"/>
              </a:rPr>
              <a:pPr/>
              <a:t>8</a:t>
            </a:fld>
            <a:endParaRPr lang="en-US" smtClean="0"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95EC7-1949-47E4-838E-FE865006C245}" type="datetime1">
              <a:rPr lang="en-US" smtClean="0"/>
              <a:t>2/14/2016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D6D24-64AB-4C3C-A7D5-D66BA4BF9535}" type="datetime1">
              <a:rPr lang="en-US" smtClean="0"/>
              <a:t>2/14/2016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A9C41-B01A-4ADC-98D0-B9A468940145}" type="datetime1">
              <a:rPr lang="en-US" smtClean="0"/>
              <a:t>2/14/2016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A3335043-94CA-47D8-9803-DB7BECC563A4}" type="datetime1">
              <a:rPr lang="en-US" altLang="en-US" smtClean="0"/>
              <a:t>2/14/2016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FF61508E-A85A-4A55-A4BB-48283FF52A34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02B70-75D3-4938-84FF-A18E6697A6E9}" type="datetime1">
              <a:rPr lang="en-US" smtClean="0"/>
              <a:t>2/14/2016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264F5-016E-4BEA-A221-8830B0B841F7}" type="datetime1">
              <a:rPr lang="en-US" smtClean="0"/>
              <a:t>2/14/2016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C061B-207F-44F2-B0BA-9FA92AADDE49}" type="datetime1">
              <a:rPr lang="en-US" smtClean="0"/>
              <a:t>2/14/2016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F6C6A-612A-413C-936B-169AA2A846F8}" type="datetime1">
              <a:rPr lang="en-US" smtClean="0"/>
              <a:t>2/14/2016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1D46E-8111-4CB5-80BC-332308C8DE0D}" type="datetime1">
              <a:rPr lang="en-US" smtClean="0"/>
              <a:t>2/14/2016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2A5B3-FC5A-4211-8EFE-D943F598C29D}" type="datetime1">
              <a:rPr lang="en-US" smtClean="0"/>
              <a:t>2/14/2016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CB7EC-60A9-4396-BA54-93DE20C283D6}" type="datetime1">
              <a:rPr lang="en-US" smtClean="0"/>
              <a:t>2/14/2016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D3166-C353-46A8-9C5A-04153C2A7CC0}" type="datetime1">
              <a:rPr lang="en-US" smtClean="0"/>
              <a:t>2/14/2016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FA3425-151D-4157-B6FA-E8E7295E2785}" type="datetime1">
              <a:rPr lang="en-US" smtClean="0"/>
              <a:t>2/14/2016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photobucket.com/" TargetMode="Externa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993775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b="1" dirty="0" smtClean="0"/>
              <a:t>Stages of Delivery 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267200"/>
            <a:ext cx="4191000" cy="762000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l"/>
            <a:r>
              <a:rPr lang="en-US" b="1" dirty="0" smtClean="0">
                <a:solidFill>
                  <a:schemeClr val="bg1"/>
                </a:solidFill>
              </a:rPr>
              <a:t>Lab 3 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>
            <a:off x="381000" y="1828800"/>
            <a:ext cx="8534400" cy="4191000"/>
          </a:xfrm>
        </p:spPr>
        <p:txBody>
          <a:bodyPr>
            <a:normAutofit fontScale="92500" lnSpcReduction="2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PH" b="1" dirty="0" smtClean="0">
                <a:solidFill>
                  <a:srgbClr val="FF0000"/>
                </a:solidFill>
              </a:rPr>
              <a:t>What woman do?</a:t>
            </a:r>
            <a:endParaRPr lang="en-PH" sz="3200" b="1" dirty="0" smtClean="0">
              <a:solidFill>
                <a:srgbClr val="FF0000"/>
              </a:solidFill>
            </a:endParaRP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PH" sz="3200" dirty="0" smtClean="0">
                <a:solidFill>
                  <a:schemeClr val="tx1"/>
                </a:solidFill>
              </a:rPr>
              <a:t> Dilates </a:t>
            </a:r>
            <a:r>
              <a:rPr lang="en-PH" sz="3200" dirty="0" smtClean="0">
                <a:solidFill>
                  <a:schemeClr val="tx1"/>
                </a:solidFill>
              </a:rPr>
              <a:t>from 0 to 3 cm.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 During </a:t>
            </a:r>
            <a:r>
              <a:rPr lang="en-US" dirty="0" smtClean="0">
                <a:solidFill>
                  <a:schemeClr val="tx1"/>
                </a:solidFill>
              </a:rPr>
              <a:t>this </a:t>
            </a:r>
            <a:r>
              <a:rPr lang="en-US" dirty="0" smtClean="0">
                <a:solidFill>
                  <a:schemeClr val="tx1"/>
                </a:solidFill>
              </a:rPr>
              <a:t>phase just </a:t>
            </a:r>
            <a:r>
              <a:rPr lang="en-US" dirty="0" smtClean="0">
                <a:solidFill>
                  <a:schemeClr val="tx1"/>
                </a:solidFill>
              </a:rPr>
              <a:t>try to relax. It is not </a:t>
            </a:r>
            <a:r>
              <a:rPr lang="en-US" dirty="0" smtClean="0">
                <a:solidFill>
                  <a:schemeClr val="tx1"/>
                </a:solidFill>
              </a:rPr>
              <a:t>necessary</a:t>
            </a:r>
            <a:r>
              <a:rPr lang="en-US" dirty="0" smtClean="0">
                <a:solidFill>
                  <a:schemeClr val="tx1"/>
                </a:solidFill>
              </a:rPr>
              <a:t> to rush to the </a:t>
            </a:r>
            <a:r>
              <a:rPr lang="en-US" dirty="0" smtClean="0">
                <a:solidFill>
                  <a:schemeClr val="tx1"/>
                </a:solidFill>
              </a:rPr>
              <a:t>hospital. 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 If </a:t>
            </a:r>
            <a:r>
              <a:rPr lang="en-US" dirty="0" smtClean="0">
                <a:solidFill>
                  <a:schemeClr val="tx1"/>
                </a:solidFill>
              </a:rPr>
              <a:t>early labor occurs during the </a:t>
            </a:r>
            <a:r>
              <a:rPr lang="en-US" i="1" dirty="0" smtClean="0">
                <a:solidFill>
                  <a:schemeClr val="tx1"/>
                </a:solidFill>
              </a:rPr>
              <a:t>day</a:t>
            </a:r>
            <a:r>
              <a:rPr lang="en-US" dirty="0" smtClean="0">
                <a:solidFill>
                  <a:schemeClr val="tx1"/>
                </a:solidFill>
              </a:rPr>
              <a:t>, do some simple </a:t>
            </a:r>
            <a:r>
              <a:rPr lang="en-US" dirty="0" smtClean="0">
                <a:solidFill>
                  <a:schemeClr val="tx1"/>
                </a:solidFill>
              </a:rPr>
              <a:t>   routines around.</a:t>
            </a:r>
            <a:endParaRPr lang="en-US" dirty="0" smtClean="0">
              <a:solidFill>
                <a:schemeClr val="tx1"/>
              </a:solidFill>
            </a:endParaRPr>
          </a:p>
          <a:p>
            <a:pPr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 Keep </a:t>
            </a:r>
            <a:r>
              <a:rPr lang="en-US" dirty="0" smtClean="0">
                <a:solidFill>
                  <a:schemeClr val="tx1"/>
                </a:solidFill>
              </a:rPr>
              <a:t>yourself occupied while conserving your energy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Drink plenty of water and eat small snacks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685800"/>
            <a:ext cx="6544931" cy="9233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First stage – </a:t>
            </a:r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E</a:t>
            </a:r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arly</a:t>
            </a:r>
            <a:endParaRPr lang="en-GB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</a:rPr>
              <a:t>What to expect: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Early </a:t>
            </a:r>
            <a:r>
              <a:rPr lang="en-US" dirty="0" smtClean="0"/>
              <a:t>labor will last </a:t>
            </a:r>
            <a:r>
              <a:rPr lang="en-US" b="1" dirty="0" smtClean="0"/>
              <a:t>approximately 8-12 hours</a:t>
            </a:r>
            <a:endParaRPr lang="en-US" dirty="0" smtClean="0"/>
          </a:p>
          <a:p>
            <a:r>
              <a:rPr lang="en-US" dirty="0" smtClean="0"/>
              <a:t>cervix </a:t>
            </a:r>
            <a:r>
              <a:rPr lang="en-US" dirty="0" smtClean="0"/>
              <a:t>will efface and dilate to </a:t>
            </a:r>
            <a:r>
              <a:rPr lang="en-US" b="1" dirty="0" smtClean="0"/>
              <a:t>3 cm</a:t>
            </a:r>
            <a:endParaRPr lang="en-US" dirty="0" smtClean="0"/>
          </a:p>
          <a:p>
            <a:r>
              <a:rPr lang="en-US" dirty="0" smtClean="0"/>
              <a:t>Contractions will last about </a:t>
            </a:r>
            <a:r>
              <a:rPr lang="en-US" b="1" dirty="0" smtClean="0"/>
              <a:t>30-45 seconds</a:t>
            </a:r>
            <a:r>
              <a:rPr lang="en-US" dirty="0" smtClean="0"/>
              <a:t>, giving you </a:t>
            </a:r>
            <a:r>
              <a:rPr lang="en-US" b="1" dirty="0" smtClean="0"/>
              <a:t>5-30 minutes</a:t>
            </a:r>
            <a:r>
              <a:rPr lang="en-US" dirty="0" smtClean="0"/>
              <a:t> of rest between contractions</a:t>
            </a:r>
          </a:p>
          <a:p>
            <a:r>
              <a:rPr lang="en-US" dirty="0" smtClean="0"/>
              <a:t>Contractions are typically mild and somewhat irregular, but become progressively stronger and more frequent</a:t>
            </a:r>
          </a:p>
          <a:p>
            <a:r>
              <a:rPr lang="en-US" dirty="0" smtClean="0"/>
              <a:t>Contractions can feel like aching in </a:t>
            </a:r>
            <a:r>
              <a:rPr lang="en-US" dirty="0" smtClean="0"/>
              <a:t> </a:t>
            </a:r>
            <a:r>
              <a:rPr lang="en-US" dirty="0" smtClean="0"/>
              <a:t>lower back, menstrual cramps, and pressure/tightening in the pelvic area</a:t>
            </a:r>
          </a:p>
          <a:p>
            <a:r>
              <a:rPr lang="en-US" dirty="0" smtClean="0"/>
              <a:t>A</a:t>
            </a:r>
            <a:r>
              <a:rPr lang="en-US" dirty="0" smtClean="0"/>
              <a:t>mniotic</a:t>
            </a:r>
            <a:r>
              <a:rPr lang="en-US" dirty="0" smtClean="0"/>
              <a:t> sac rupture and can happen any time within the first stage of labor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225872"/>
            <a:ext cx="7391400" cy="9233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First stage – </a:t>
            </a:r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E</a:t>
            </a:r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arly</a:t>
            </a:r>
            <a:endParaRPr lang="en-GB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7" name="Rectangle 6"/>
          <p:cNvSpPr>
            <a:spLocks noChangeArrowheads="1"/>
          </p:cNvSpPr>
          <p:nvPr/>
        </p:nvSpPr>
        <p:spPr bwMode="auto">
          <a:xfrm>
            <a:off x="381000" y="1143000"/>
            <a:ext cx="7848600" cy="49182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PH" sz="2800" dirty="0">
                <a:latin typeface="Gill Sans MT" pitchFamily="34" charset="0"/>
              </a:rPr>
              <a:t>  </a:t>
            </a:r>
            <a:r>
              <a:rPr lang="en-PH" sz="2800" dirty="0">
                <a:solidFill>
                  <a:srgbClr val="FF0000"/>
                </a:solidFill>
                <a:latin typeface="Gill Sans MT" pitchFamily="34" charset="0"/>
              </a:rPr>
              <a:t>Maintaining Nutrition and Hydration</a:t>
            </a:r>
          </a:p>
          <a:p>
            <a:pPr lvl="1">
              <a:lnSpc>
                <a:spcPct val="80000"/>
              </a:lnSpc>
              <a:buFont typeface="Arial" pitchFamily="34" charset="0"/>
              <a:buChar char="•"/>
            </a:pPr>
            <a:r>
              <a:rPr lang="en-PH" sz="2400" dirty="0">
                <a:latin typeface="Gill Sans MT" pitchFamily="34" charset="0"/>
              </a:rPr>
              <a:t>Provide clear liquids and ice chips as allowed.</a:t>
            </a:r>
          </a:p>
          <a:p>
            <a:pPr lvl="1">
              <a:lnSpc>
                <a:spcPct val="80000"/>
              </a:lnSpc>
              <a:buFont typeface="Arial" pitchFamily="34" charset="0"/>
              <a:buChar char="•"/>
            </a:pPr>
            <a:r>
              <a:rPr lang="en-PH" sz="2400" dirty="0" smtClean="0">
                <a:latin typeface="Gill Sans MT" pitchFamily="34" charset="0"/>
              </a:rPr>
              <a:t>Administer </a:t>
            </a:r>
            <a:r>
              <a:rPr lang="en-PH" sz="2400" dirty="0">
                <a:latin typeface="Gill Sans MT" pitchFamily="34" charset="0"/>
              </a:rPr>
              <a:t>I.V. fluids as indicated.</a:t>
            </a:r>
          </a:p>
          <a:p>
            <a:pPr lvl="1">
              <a:lnSpc>
                <a:spcPct val="80000"/>
              </a:lnSpc>
            </a:pPr>
            <a:endParaRPr lang="en-PH" sz="2400" dirty="0">
              <a:latin typeface="Gill Sans MT" pitchFamily="34" charset="0"/>
            </a:endParaRPr>
          </a:p>
          <a:p>
            <a:pPr>
              <a:lnSpc>
                <a:spcPct val="80000"/>
              </a:lnSpc>
            </a:pPr>
            <a:r>
              <a:rPr lang="en-PH" sz="2800" dirty="0">
                <a:latin typeface="Gill Sans MT" pitchFamily="34" charset="0"/>
              </a:rPr>
              <a:t>  </a:t>
            </a:r>
            <a:r>
              <a:rPr lang="en-PH" sz="2800" dirty="0">
                <a:solidFill>
                  <a:srgbClr val="FF0000"/>
                </a:solidFill>
                <a:latin typeface="Gill Sans MT" pitchFamily="34" charset="0"/>
              </a:rPr>
              <a:t>Relieving Anxiety</a:t>
            </a:r>
            <a:endParaRPr lang="en-PH" sz="2800" dirty="0">
              <a:latin typeface="Gill Sans MT" pitchFamily="34" charset="0"/>
            </a:endParaRPr>
          </a:p>
          <a:p>
            <a:pPr lvl="1">
              <a:lnSpc>
                <a:spcPct val="80000"/>
              </a:lnSpc>
              <a:buFont typeface="Arial" pitchFamily="34" charset="0"/>
              <a:buChar char="•"/>
            </a:pPr>
            <a:r>
              <a:rPr lang="en-PH" sz="2400" dirty="0">
                <a:latin typeface="Gill Sans MT" pitchFamily="34" charset="0"/>
              </a:rPr>
              <a:t>Establish a relationship with the woman/support persons.</a:t>
            </a:r>
          </a:p>
          <a:p>
            <a:pPr lvl="1">
              <a:lnSpc>
                <a:spcPct val="80000"/>
              </a:lnSpc>
              <a:buFont typeface="Arial" pitchFamily="34" charset="0"/>
              <a:buChar char="•"/>
            </a:pPr>
            <a:r>
              <a:rPr lang="en-PH" sz="2400" dirty="0">
                <a:latin typeface="Gill Sans MT" pitchFamily="34" charset="0"/>
              </a:rPr>
              <a:t>Provide information on the health care facility's policies and procedures. </a:t>
            </a:r>
            <a:endParaRPr lang="en-PH" sz="2400" dirty="0" smtClean="0">
              <a:latin typeface="Gill Sans MT" pitchFamily="34" charset="0"/>
            </a:endParaRPr>
          </a:p>
          <a:p>
            <a:pPr lvl="1">
              <a:lnSpc>
                <a:spcPct val="80000"/>
              </a:lnSpc>
              <a:buFont typeface="Arial" pitchFamily="34" charset="0"/>
              <a:buChar char="•"/>
            </a:pPr>
            <a:r>
              <a:rPr lang="en-PH" sz="2400" dirty="0" smtClean="0">
                <a:latin typeface="Gill Sans MT" pitchFamily="34" charset="0"/>
              </a:rPr>
              <a:t>Inform </a:t>
            </a:r>
            <a:r>
              <a:rPr lang="en-PH" sz="2400" dirty="0">
                <a:latin typeface="Gill Sans MT" pitchFamily="34" charset="0"/>
              </a:rPr>
              <a:t>the woman of maternal status and fetal status and </a:t>
            </a:r>
            <a:r>
              <a:rPr lang="en-PH" sz="2400" dirty="0" err="1">
                <a:latin typeface="Gill Sans MT" pitchFamily="34" charset="0"/>
              </a:rPr>
              <a:t>labor</a:t>
            </a:r>
            <a:r>
              <a:rPr lang="en-PH" sz="2400" dirty="0">
                <a:latin typeface="Gill Sans MT" pitchFamily="34" charset="0"/>
              </a:rPr>
              <a:t> progress.</a:t>
            </a:r>
          </a:p>
          <a:p>
            <a:pPr lvl="1">
              <a:lnSpc>
                <a:spcPct val="80000"/>
              </a:lnSpc>
              <a:buFont typeface="Arial" pitchFamily="34" charset="0"/>
              <a:buChar char="•"/>
            </a:pPr>
            <a:r>
              <a:rPr lang="en-PH" sz="2400" dirty="0">
                <a:latin typeface="Gill Sans MT" pitchFamily="34" charset="0"/>
              </a:rPr>
              <a:t>Explain all procedures and equipment used during </a:t>
            </a:r>
            <a:r>
              <a:rPr lang="en-PH" sz="2400" dirty="0" err="1">
                <a:latin typeface="Gill Sans MT" pitchFamily="34" charset="0"/>
              </a:rPr>
              <a:t>labor</a:t>
            </a:r>
            <a:r>
              <a:rPr lang="en-PH" sz="2400" dirty="0">
                <a:latin typeface="Gill Sans MT" pitchFamily="34" charset="0"/>
              </a:rPr>
              <a:t>.</a:t>
            </a:r>
          </a:p>
          <a:p>
            <a:pPr lvl="1">
              <a:lnSpc>
                <a:spcPct val="80000"/>
              </a:lnSpc>
              <a:buFont typeface="Arial" pitchFamily="34" charset="0"/>
              <a:buChar char="•"/>
            </a:pPr>
            <a:r>
              <a:rPr lang="en-PH" sz="2400" dirty="0">
                <a:latin typeface="Gill Sans MT" pitchFamily="34" charset="0"/>
              </a:rPr>
              <a:t>Answer any questions the woman </a:t>
            </a:r>
            <a:r>
              <a:rPr lang="en-PH" sz="2400" dirty="0" smtClean="0">
                <a:latin typeface="Gill Sans MT" pitchFamily="34" charset="0"/>
              </a:rPr>
              <a:t>has.</a:t>
            </a:r>
            <a:endParaRPr lang="en-PH" sz="2400" dirty="0">
              <a:latin typeface="Gill Sans MT" pitchFamily="34" charset="0"/>
            </a:endParaRPr>
          </a:p>
          <a:p>
            <a:pPr lvl="1">
              <a:lnSpc>
                <a:spcPct val="80000"/>
              </a:lnSpc>
              <a:buFont typeface="Arial" pitchFamily="34" charset="0"/>
              <a:buChar char="•"/>
            </a:pPr>
            <a:r>
              <a:rPr lang="en-PH" sz="2400" dirty="0">
                <a:latin typeface="Gill Sans MT" pitchFamily="34" charset="0"/>
              </a:rPr>
              <a:t>Review the birth plan and make appropriate revisions.</a:t>
            </a:r>
          </a:p>
          <a:p>
            <a:pPr lvl="1">
              <a:lnSpc>
                <a:spcPct val="80000"/>
              </a:lnSpc>
              <a:buFont typeface="Arial" pitchFamily="34" charset="0"/>
              <a:buChar char="•"/>
            </a:pPr>
            <a:r>
              <a:rPr lang="en-PH" sz="2400" dirty="0">
                <a:latin typeface="Gill Sans MT" pitchFamily="34" charset="0"/>
              </a:rPr>
              <a:t>Monitor maternal vital signs. </a:t>
            </a:r>
            <a:endParaRPr lang="en-PH" sz="2400" dirty="0" smtClean="0">
              <a:latin typeface="Gill Sans MT" pitchFamily="34" charset="0"/>
            </a:endParaRPr>
          </a:p>
          <a:p>
            <a:pPr lvl="1">
              <a:lnSpc>
                <a:spcPct val="80000"/>
              </a:lnSpc>
              <a:buFont typeface="Arial" pitchFamily="34" charset="0"/>
              <a:buChar char="•"/>
            </a:pPr>
            <a:r>
              <a:rPr lang="en-PH" sz="2400" dirty="0" smtClean="0">
                <a:latin typeface="Gill Sans MT" pitchFamily="34" charset="0"/>
              </a:rPr>
              <a:t>Remember </a:t>
            </a:r>
            <a:r>
              <a:rPr lang="en-PH" sz="2400" dirty="0">
                <a:latin typeface="Gill Sans MT" pitchFamily="34" charset="0"/>
              </a:rPr>
              <a:t>the individual patient condition is used to determine frequency of vital signs and FHR assessment. </a:t>
            </a: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6403100" cy="92333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Nursing intervention </a:t>
            </a:r>
            <a:endParaRPr lang="en-GB" sz="5400" b="1" cap="none" spc="50" dirty="0">
              <a:ln w="11430"/>
              <a:solidFill>
                <a:schemeClr val="bg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1" name="Rectangle 6"/>
          <p:cNvSpPr>
            <a:spLocks noChangeArrowheads="1"/>
          </p:cNvSpPr>
          <p:nvPr/>
        </p:nvSpPr>
        <p:spPr bwMode="auto">
          <a:xfrm>
            <a:off x="228600" y="1981200"/>
            <a:ext cx="8305800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PH" sz="2800" dirty="0">
                <a:latin typeface="Gill Sans MT" pitchFamily="34" charset="0"/>
              </a:rPr>
              <a:t>  </a:t>
            </a:r>
            <a:r>
              <a:rPr lang="en-PH" sz="2800" dirty="0">
                <a:solidFill>
                  <a:srgbClr val="FF0000"/>
                </a:solidFill>
                <a:latin typeface="Gill Sans MT" pitchFamily="34" charset="0"/>
              </a:rPr>
              <a:t>Controlling Pain</a:t>
            </a:r>
          </a:p>
          <a:p>
            <a:pPr lvl="1">
              <a:buFont typeface="Wingdings" pitchFamily="2" charset="2"/>
              <a:buChar char="Ø"/>
            </a:pPr>
            <a:r>
              <a:rPr lang="en-PH" sz="2400" dirty="0">
                <a:latin typeface="Gill Sans MT" pitchFamily="34" charset="0"/>
              </a:rPr>
              <a:t>Encourage ambulation as tolerated regardless of membrane status as long as presenting part is engaged. </a:t>
            </a:r>
          </a:p>
          <a:p>
            <a:pPr lvl="1">
              <a:buFont typeface="Wingdings" pitchFamily="2" charset="2"/>
              <a:buChar char="Ø"/>
            </a:pPr>
            <a:r>
              <a:rPr lang="en-PH" sz="2400" dirty="0">
                <a:latin typeface="Gill Sans MT" pitchFamily="34" charset="0"/>
              </a:rPr>
              <a:t>Encourage </a:t>
            </a:r>
            <a:r>
              <a:rPr lang="en-PH" sz="2400" dirty="0" err="1">
                <a:latin typeface="Gill Sans MT" pitchFamily="34" charset="0"/>
              </a:rPr>
              <a:t>diversional</a:t>
            </a:r>
            <a:r>
              <a:rPr lang="en-PH" sz="2400" dirty="0">
                <a:latin typeface="Gill Sans MT" pitchFamily="34" charset="0"/>
              </a:rPr>
              <a:t> activities, such as reading, talking, watching TV, playing cards, listening to music.</a:t>
            </a:r>
          </a:p>
          <a:p>
            <a:pPr lvl="1">
              <a:buFont typeface="Wingdings" pitchFamily="2" charset="2"/>
              <a:buChar char="Ø"/>
            </a:pPr>
            <a:r>
              <a:rPr lang="en-PH" sz="2400" dirty="0">
                <a:latin typeface="Gill Sans MT" pitchFamily="34" charset="0"/>
              </a:rPr>
              <a:t>Review, evaluate, and teach proper breathing techniques.</a:t>
            </a:r>
          </a:p>
          <a:p>
            <a:pPr lvl="1">
              <a:buFont typeface="Wingdings" pitchFamily="2" charset="2"/>
              <a:buChar char="Ø"/>
            </a:pPr>
            <a:r>
              <a:rPr lang="en-PH" sz="2400" dirty="0">
                <a:latin typeface="Gill Sans MT" pitchFamily="34" charset="0"/>
              </a:rPr>
              <a:t>Encourage a warm shower. </a:t>
            </a:r>
            <a:endParaRPr lang="en-PH" sz="2400" dirty="0" smtClean="0">
              <a:latin typeface="Gill Sans MT" pitchFamily="34" charset="0"/>
            </a:endParaRPr>
          </a:p>
          <a:p>
            <a:pPr lvl="1">
              <a:buFont typeface="Wingdings" pitchFamily="2" charset="2"/>
              <a:buChar char="Ø"/>
            </a:pPr>
            <a:r>
              <a:rPr lang="en-PH" sz="2400" dirty="0" smtClean="0">
                <a:latin typeface="Gill Sans MT" pitchFamily="34" charset="0"/>
              </a:rPr>
              <a:t>Encourage </a:t>
            </a:r>
            <a:r>
              <a:rPr lang="en-PH" sz="2400" dirty="0">
                <a:latin typeface="Gill Sans MT" pitchFamily="34" charset="0"/>
              </a:rPr>
              <a:t>relaxation techniques.</a:t>
            </a:r>
          </a:p>
          <a:p>
            <a:pPr lvl="1">
              <a:buFont typeface="Wingdings" pitchFamily="2" charset="2"/>
              <a:buChar char="Ø"/>
            </a:pPr>
            <a:r>
              <a:rPr lang="en-PH" sz="2400" dirty="0">
                <a:latin typeface="Gill Sans MT" pitchFamily="34" charset="0"/>
              </a:rPr>
              <a:t>Provide comfort measures</a:t>
            </a:r>
            <a:r>
              <a:rPr lang="en-PH" sz="2400" dirty="0" smtClean="0">
                <a:latin typeface="Gill Sans MT" pitchFamily="34" charset="0"/>
              </a:rPr>
              <a:t>.</a:t>
            </a:r>
            <a:endParaRPr lang="en-PH" sz="2400" dirty="0">
              <a:latin typeface="Gill Sans MT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6403100" cy="92333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Nursing intervention </a:t>
            </a:r>
            <a:endParaRPr lang="en-GB" sz="5400" b="1" cap="none" spc="50" dirty="0">
              <a:ln w="11430"/>
              <a:solidFill>
                <a:schemeClr val="bg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b="1" dirty="0" smtClean="0"/>
              <a:t>Active Labor Phase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Active labor will last about </a:t>
            </a:r>
            <a:r>
              <a:rPr lang="en-US" b="1" dirty="0" smtClean="0"/>
              <a:t>3-5 hours</a:t>
            </a:r>
            <a:endParaRPr lang="en-US" dirty="0" smtClean="0"/>
          </a:p>
          <a:p>
            <a:r>
              <a:rPr lang="en-US" dirty="0" smtClean="0"/>
              <a:t>cervix </a:t>
            </a:r>
            <a:r>
              <a:rPr lang="en-US" dirty="0" smtClean="0"/>
              <a:t>will dilate from </a:t>
            </a:r>
            <a:r>
              <a:rPr lang="en-US" b="1" dirty="0" smtClean="0"/>
              <a:t>4cm to 7cm</a:t>
            </a:r>
            <a:endParaRPr lang="en-US" dirty="0" smtClean="0"/>
          </a:p>
          <a:p>
            <a:r>
              <a:rPr lang="en-US" dirty="0" smtClean="0"/>
              <a:t>Contractions during this phase will last about </a:t>
            </a:r>
            <a:r>
              <a:rPr lang="en-US" b="1" dirty="0" smtClean="0"/>
              <a:t>45-60 seconds</a:t>
            </a:r>
            <a:r>
              <a:rPr lang="en-US" dirty="0" smtClean="0"/>
              <a:t> with </a:t>
            </a:r>
            <a:r>
              <a:rPr lang="en-US" b="1" dirty="0" smtClean="0"/>
              <a:t>3-5 minutes</a:t>
            </a:r>
            <a:r>
              <a:rPr lang="en-US" dirty="0" smtClean="0"/>
              <a:t> rest in between</a:t>
            </a:r>
          </a:p>
          <a:p>
            <a:r>
              <a:rPr lang="en-US" dirty="0" smtClean="0"/>
              <a:t>Contractions will feel stronger and longer</a:t>
            </a:r>
          </a:p>
          <a:p>
            <a:r>
              <a:rPr lang="en-US" dirty="0" smtClean="0"/>
              <a:t>This is usually the time to head to the </a:t>
            </a:r>
            <a:r>
              <a:rPr lang="en-US" dirty="0" smtClean="0"/>
              <a:t>hospital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Nursing intervention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i="1" dirty="0" smtClean="0"/>
              <a:t>start </a:t>
            </a:r>
            <a:r>
              <a:rPr lang="en-US" i="1" dirty="0" smtClean="0"/>
              <a:t> </a:t>
            </a:r>
            <a:r>
              <a:rPr lang="en-US" dirty="0" smtClean="0"/>
              <a:t>breathing techniques and try a few </a:t>
            </a:r>
            <a:r>
              <a:rPr lang="en-US" dirty="0" smtClean="0"/>
              <a:t>relaxation</a:t>
            </a:r>
            <a:r>
              <a:rPr lang="en-US" i="1" dirty="0" smtClean="0"/>
              <a:t> </a:t>
            </a:r>
            <a:r>
              <a:rPr lang="en-US" i="1" dirty="0" smtClean="0"/>
              <a:t>exercises</a:t>
            </a:r>
            <a:r>
              <a:rPr lang="en-US" dirty="0" smtClean="0"/>
              <a:t> between contractions</a:t>
            </a:r>
            <a:r>
              <a:rPr lang="en-US" dirty="0" smtClean="0"/>
              <a:t>.</a:t>
            </a:r>
          </a:p>
          <a:p>
            <a:r>
              <a:rPr lang="en-US" dirty="0" smtClean="0"/>
              <a:t>Give the mother </a:t>
            </a:r>
            <a:r>
              <a:rPr lang="en-US" dirty="0" smtClean="0"/>
              <a:t>undivided </a:t>
            </a:r>
            <a:r>
              <a:rPr lang="en-US" dirty="0" smtClean="0"/>
              <a:t>attention</a:t>
            </a:r>
          </a:p>
          <a:p>
            <a:r>
              <a:rPr lang="en-US" dirty="0" smtClean="0"/>
              <a:t>Offer her verbal reassurance and encouragement</a:t>
            </a:r>
          </a:p>
          <a:p>
            <a:r>
              <a:rPr lang="en-US" dirty="0" smtClean="0"/>
              <a:t>Massage her abdomen and lower back</a:t>
            </a:r>
          </a:p>
          <a:p>
            <a:r>
              <a:rPr lang="en-US" dirty="0" smtClean="0"/>
              <a:t>Keep track of the contractions (if she is being monitored, find out how the machine works)</a:t>
            </a:r>
          </a:p>
          <a:p>
            <a:r>
              <a:rPr lang="en-US" dirty="0" smtClean="0"/>
              <a:t>Help </a:t>
            </a:r>
            <a:r>
              <a:rPr lang="en-US" dirty="0" smtClean="0"/>
              <a:t>make her comfortable (prop pillows, get her water, apply touch)</a:t>
            </a:r>
          </a:p>
          <a:p>
            <a:r>
              <a:rPr lang="en-US" dirty="0" smtClean="0"/>
              <a:t>Remind her to change positions frequently (go with her on a walk or offer her a bath)</a:t>
            </a:r>
          </a:p>
          <a:p>
            <a:r>
              <a:rPr lang="en-US" dirty="0" smtClean="0"/>
              <a:t>Provide distractions from labor such as </a:t>
            </a:r>
            <a:r>
              <a:rPr lang="en-US" dirty="0" smtClean="0"/>
              <a:t>watching TV, </a:t>
            </a:r>
            <a:r>
              <a:rPr lang="en-US" dirty="0" smtClean="0"/>
              <a:t>reading a </a:t>
            </a:r>
            <a:r>
              <a:rPr lang="en-US" dirty="0" smtClean="0"/>
              <a:t>book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b="1" dirty="0" smtClean="0"/>
              <a:t>Transition Phase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Transition will last about </a:t>
            </a:r>
            <a:r>
              <a:rPr lang="en-US" b="1" dirty="0" smtClean="0"/>
              <a:t>30 min-2 hrs</a:t>
            </a:r>
            <a:endParaRPr lang="en-US" dirty="0" smtClean="0"/>
          </a:p>
          <a:p>
            <a:r>
              <a:rPr lang="en-US" dirty="0" smtClean="0"/>
              <a:t>cervix </a:t>
            </a:r>
            <a:r>
              <a:rPr lang="en-US" dirty="0" smtClean="0"/>
              <a:t>will dilate from </a:t>
            </a:r>
            <a:r>
              <a:rPr lang="en-US" b="1" dirty="0" smtClean="0"/>
              <a:t>8cm to 10cm</a:t>
            </a:r>
            <a:endParaRPr lang="en-US" dirty="0" smtClean="0"/>
          </a:p>
          <a:p>
            <a:r>
              <a:rPr lang="en-US" dirty="0" smtClean="0"/>
              <a:t>Contractions during this phase will last about </a:t>
            </a:r>
            <a:r>
              <a:rPr lang="en-US" b="1" dirty="0" smtClean="0"/>
              <a:t>60-90 seconds with a 30 second-2 minute rest in between</a:t>
            </a:r>
            <a:endParaRPr lang="en-US" dirty="0" smtClean="0"/>
          </a:p>
          <a:p>
            <a:r>
              <a:rPr lang="en-US" dirty="0" smtClean="0"/>
              <a:t>Contractions are long, strong, intense, and can overlap</a:t>
            </a:r>
          </a:p>
          <a:p>
            <a:r>
              <a:rPr lang="en-US" dirty="0" smtClean="0"/>
              <a:t>This is the hardest phase but also the shortest</a:t>
            </a:r>
          </a:p>
          <a:p>
            <a:r>
              <a:rPr lang="en-US" dirty="0" smtClean="0"/>
              <a:t>might </a:t>
            </a:r>
            <a:r>
              <a:rPr lang="en-US" dirty="0" smtClean="0"/>
              <a:t>experience hot flashes, chills, nausea, </a:t>
            </a:r>
            <a:r>
              <a:rPr lang="en-US" dirty="0" smtClean="0"/>
              <a:t>vomiting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 smtClean="0"/>
              <a:t>Nursing intervention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Offer lots of encouragement and praise</a:t>
            </a:r>
          </a:p>
          <a:p>
            <a:r>
              <a:rPr lang="en-US" dirty="0" smtClean="0"/>
              <a:t>Encourage breathing</a:t>
            </a:r>
            <a:endParaRPr lang="en-US" dirty="0" smtClean="0"/>
          </a:p>
          <a:p>
            <a:r>
              <a:rPr lang="en-US" dirty="0" smtClean="0"/>
              <a:t>Encourage </a:t>
            </a:r>
            <a:r>
              <a:rPr lang="en-US" dirty="0" smtClean="0"/>
              <a:t>her to relax between </a:t>
            </a:r>
            <a:r>
              <a:rPr lang="en-US" dirty="0" smtClean="0"/>
              <a:t>contractions.</a:t>
            </a:r>
            <a:endParaRPr lang="en-US" dirty="0" smtClean="0"/>
          </a:p>
          <a:p>
            <a:r>
              <a:rPr lang="en-US" dirty="0" smtClean="0"/>
              <a:t>Don’t think that there is something wrong if she seems to be angry – it is a normal part of </a:t>
            </a:r>
            <a:r>
              <a:rPr lang="en-US" dirty="0" smtClean="0"/>
              <a:t>transition</a:t>
            </a:r>
          </a:p>
          <a:p>
            <a:r>
              <a:rPr lang="en-PH" dirty="0" smtClean="0">
                <a:latin typeface="Gill Sans MT" pitchFamily="34" charset="0"/>
              </a:rPr>
              <a:t>Relieving Anxiety</a:t>
            </a:r>
          </a:p>
          <a:p>
            <a:r>
              <a:rPr lang="en-US" dirty="0" smtClean="0"/>
              <a:t>Monitor vital sign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dirty="0" smtClean="0"/>
              <a:t>Nursing intervention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525963"/>
          </a:xfrm>
        </p:spPr>
        <p:txBody>
          <a:bodyPr>
            <a:noAutofit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en-PH" dirty="0" smtClean="0"/>
              <a:t>Evaluate </a:t>
            </a:r>
            <a:r>
              <a:rPr lang="en-PH" dirty="0" smtClean="0"/>
              <a:t>FHR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PH" dirty="0" smtClean="0"/>
              <a:t>Minimizing Pain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PH" dirty="0" smtClean="0"/>
              <a:t>Assist with preparation for analgesia and </a:t>
            </a:r>
            <a:r>
              <a:rPr lang="en-PH" dirty="0" err="1" smtClean="0"/>
              <a:t>anesthesia</a:t>
            </a:r>
            <a:endParaRPr lang="en-PH" dirty="0" smtClean="0"/>
          </a:p>
          <a:p>
            <a:pPr>
              <a:buFont typeface="Wingdings" pitchFamily="2" charset="2"/>
              <a:buChar char="Ø"/>
            </a:pPr>
            <a:r>
              <a:rPr lang="en-PH" sz="2800" dirty="0" smtClean="0"/>
              <a:t>Monitor the woman's blood pressure, pulse, and  </a:t>
            </a:r>
            <a:r>
              <a:rPr lang="en-PH" sz="2800" dirty="0" smtClean="0"/>
              <a:t> </a:t>
            </a:r>
            <a:r>
              <a:rPr lang="en-PH" sz="2800" dirty="0" smtClean="0"/>
              <a:t>respiratory rate after </a:t>
            </a:r>
            <a:r>
              <a:rPr lang="en-PH" sz="2800" dirty="0" smtClean="0"/>
              <a:t>initiation of </a:t>
            </a:r>
            <a:r>
              <a:rPr lang="en-PH" sz="2800" dirty="0" err="1" smtClean="0"/>
              <a:t>anesthesia</a:t>
            </a:r>
            <a:r>
              <a:rPr lang="en-PH" sz="2800" dirty="0" smtClean="0"/>
              <a:t>.</a:t>
            </a:r>
            <a:endParaRPr lang="en-PH" sz="2800" dirty="0" smtClean="0"/>
          </a:p>
          <a:p>
            <a:r>
              <a:rPr lang="en-PH" sz="2800" dirty="0" smtClean="0"/>
              <a:t>Assess </a:t>
            </a:r>
            <a:r>
              <a:rPr lang="en-PH" sz="2800" dirty="0" smtClean="0"/>
              <a:t>neonate for effects of </a:t>
            </a:r>
            <a:r>
              <a:rPr lang="en-PH" sz="2800" dirty="0" smtClean="0"/>
              <a:t>maternal </a:t>
            </a:r>
            <a:r>
              <a:rPr lang="en-PH" sz="2800" dirty="0" err="1" smtClean="0"/>
              <a:t>anesthesia</a:t>
            </a:r>
            <a:r>
              <a:rPr lang="en-PH" sz="2800" dirty="0" smtClean="0"/>
              <a:t>.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 smtClean="0"/>
              <a:t>Second stage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The second stage can last from 20 minutes to 2 hours.</a:t>
            </a:r>
          </a:p>
          <a:p>
            <a:r>
              <a:rPr lang="en-US" dirty="0" smtClean="0"/>
              <a:t>Contractions will last about 45-90 seconds at intervals of 3-5 minutes of rest in between.</a:t>
            </a:r>
          </a:p>
          <a:p>
            <a:r>
              <a:rPr lang="en-US" dirty="0" smtClean="0"/>
              <a:t>Woman has </a:t>
            </a:r>
            <a:r>
              <a:rPr lang="en-US" dirty="0" smtClean="0"/>
              <a:t>a strong natural urge to </a:t>
            </a:r>
            <a:r>
              <a:rPr lang="en-US" dirty="0" smtClean="0"/>
              <a:t>push</a:t>
            </a:r>
            <a:r>
              <a:rPr lang="en-US" dirty="0" smtClean="0"/>
              <a:t> </a:t>
            </a:r>
            <a:r>
              <a:rPr lang="en-US" dirty="0" smtClean="0"/>
              <a:t>and </a:t>
            </a:r>
            <a:r>
              <a:rPr lang="en-US" dirty="0" smtClean="0"/>
              <a:t>strong pressure </a:t>
            </a:r>
            <a:r>
              <a:rPr lang="en-US" dirty="0" smtClean="0"/>
              <a:t>at rectum.</a:t>
            </a:r>
            <a:endParaRPr lang="en-US" dirty="0" smtClean="0"/>
          </a:p>
          <a:p>
            <a:r>
              <a:rPr lang="en-US" dirty="0" smtClean="0"/>
              <a:t>Your baby’s head will eventually crown (become visible).</a:t>
            </a:r>
          </a:p>
          <a:p>
            <a:r>
              <a:rPr lang="en-US" dirty="0" smtClean="0"/>
              <a:t>You will feel a </a:t>
            </a:r>
            <a:r>
              <a:rPr lang="en-US" dirty="0" smtClean="0"/>
              <a:t>burning </a:t>
            </a:r>
            <a:r>
              <a:rPr lang="en-US" dirty="0" smtClean="0"/>
              <a:t>sensation during crowning.</a:t>
            </a:r>
          </a:p>
          <a:p>
            <a:r>
              <a:rPr lang="en-US" dirty="0" smtClean="0"/>
              <a:t>During crowning you will be told by your health care provider to not push.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Introduction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birth </a:t>
            </a:r>
            <a:r>
              <a:rPr lang="en-US" dirty="0" smtClean="0"/>
              <a:t>of child </a:t>
            </a:r>
            <a:r>
              <a:rPr lang="en-US" dirty="0" smtClean="0"/>
              <a:t>is a special and unique experience. No two deliveries are identical, and there is no way to predict how </a:t>
            </a:r>
            <a:r>
              <a:rPr lang="en-US" dirty="0" smtClean="0"/>
              <a:t>specific </a:t>
            </a:r>
            <a:r>
              <a:rPr lang="en-US" dirty="0" smtClean="0"/>
              <a:t>delivery is going to go. </a:t>
            </a:r>
            <a:endParaRPr lang="en-US" dirty="0" smtClean="0"/>
          </a:p>
          <a:p>
            <a:r>
              <a:rPr lang="en-US" dirty="0" smtClean="0"/>
              <a:t>However</a:t>
            </a:r>
            <a:r>
              <a:rPr lang="en-US" dirty="0" smtClean="0"/>
              <a:t>, </a:t>
            </a:r>
            <a:r>
              <a:rPr lang="en-US" dirty="0" smtClean="0"/>
              <a:t>we </a:t>
            </a:r>
            <a:r>
              <a:rPr lang="en-US" dirty="0" smtClean="0"/>
              <a:t>can know the stages of the birth process and what to generally expect.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 smtClean="0"/>
              <a:t>Nursing intervention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3000" dirty="0" smtClean="0">
                <a:latin typeface="+mj-lt"/>
              </a:rPr>
              <a:t>Relax your pelvic floor and anal area (</a:t>
            </a:r>
            <a:r>
              <a:rPr lang="en-US" sz="3000" dirty="0" err="1" smtClean="0">
                <a:latin typeface="+mj-lt"/>
              </a:rPr>
              <a:t>Kegel</a:t>
            </a:r>
            <a:r>
              <a:rPr lang="en-US" sz="3000" dirty="0" smtClean="0">
                <a:latin typeface="+mj-lt"/>
              </a:rPr>
              <a:t> exercises can help</a:t>
            </a:r>
            <a:r>
              <a:rPr lang="en-US" sz="3000" dirty="0" smtClean="0">
                <a:latin typeface="+mj-lt"/>
              </a:rPr>
              <a:t>).</a:t>
            </a:r>
          </a:p>
          <a:p>
            <a:r>
              <a:rPr lang="en-PH" sz="3000" dirty="0" smtClean="0">
                <a:latin typeface="+mj-lt"/>
              </a:rPr>
              <a:t>Minimizing Fear and </a:t>
            </a:r>
            <a:r>
              <a:rPr lang="en-PH" sz="3000" dirty="0" smtClean="0">
                <a:latin typeface="+mj-lt"/>
              </a:rPr>
              <a:t>Anxiety</a:t>
            </a:r>
          </a:p>
          <a:p>
            <a:r>
              <a:rPr lang="en-PH" sz="3000" dirty="0" smtClean="0">
                <a:latin typeface="+mj-lt"/>
              </a:rPr>
              <a:t>Monitor </a:t>
            </a:r>
            <a:r>
              <a:rPr lang="en-PH" sz="3000" dirty="0" smtClean="0">
                <a:latin typeface="+mj-lt"/>
              </a:rPr>
              <a:t>maternal vital </a:t>
            </a:r>
            <a:r>
              <a:rPr lang="en-PH" sz="3000" dirty="0" smtClean="0">
                <a:latin typeface="+mj-lt"/>
              </a:rPr>
              <a:t>signs.</a:t>
            </a:r>
          </a:p>
          <a:p>
            <a:r>
              <a:rPr lang="en-PH" sz="3000" dirty="0" smtClean="0">
                <a:latin typeface="+mj-lt"/>
              </a:rPr>
              <a:t>Monitor </a:t>
            </a:r>
            <a:r>
              <a:rPr lang="en-PH" sz="3000" dirty="0" smtClean="0">
                <a:latin typeface="+mj-lt"/>
              </a:rPr>
              <a:t>FHR </a:t>
            </a:r>
            <a:endParaRPr lang="en-PH" sz="3000" dirty="0" smtClean="0">
              <a:latin typeface="+mj-lt"/>
            </a:endParaRPr>
          </a:p>
          <a:p>
            <a:r>
              <a:rPr lang="en-PH" sz="3000" dirty="0" smtClean="0">
                <a:latin typeface="+mj-lt"/>
              </a:rPr>
              <a:t>Keep </a:t>
            </a:r>
            <a:r>
              <a:rPr lang="en-PH" sz="3000" dirty="0" smtClean="0">
                <a:latin typeface="+mj-lt"/>
              </a:rPr>
              <a:t>the </a:t>
            </a:r>
            <a:r>
              <a:rPr lang="en-PH" sz="3000" dirty="0" smtClean="0">
                <a:latin typeface="+mj-lt"/>
              </a:rPr>
              <a:t>woman informed of her status.</a:t>
            </a:r>
          </a:p>
          <a:p>
            <a:r>
              <a:rPr lang="en-US" sz="3000" dirty="0" smtClean="0">
                <a:latin typeface="+mj-lt"/>
              </a:rPr>
              <a:t>Help her to relax and be as comfortable as possible.  </a:t>
            </a:r>
            <a:endParaRPr lang="en-US" sz="3000" dirty="0" smtClean="0">
              <a:latin typeface="+mj-lt"/>
            </a:endParaRPr>
          </a:p>
          <a:p>
            <a:r>
              <a:rPr lang="en-US" sz="3000" dirty="0" smtClean="0">
                <a:latin typeface="+mj-lt"/>
              </a:rPr>
              <a:t>Give </a:t>
            </a:r>
            <a:r>
              <a:rPr lang="en-US" sz="3000" dirty="0" smtClean="0">
                <a:latin typeface="+mj-lt"/>
              </a:rPr>
              <a:t>her ice chips if available and provide physical support in her position.</a:t>
            </a:r>
          </a:p>
          <a:p>
            <a:r>
              <a:rPr lang="en-US" sz="3000" dirty="0" smtClean="0">
                <a:latin typeface="+mj-lt"/>
              </a:rPr>
              <a:t>Encourage, encourage, encourage</a:t>
            </a:r>
            <a:r>
              <a:rPr lang="en-US" sz="3000" dirty="0" smtClean="0">
                <a:latin typeface="+mj-lt"/>
              </a:rPr>
              <a:t>!</a:t>
            </a:r>
          </a:p>
          <a:p>
            <a:r>
              <a:rPr lang="en-PH" sz="2800" dirty="0" smtClean="0">
                <a:latin typeface="+mj-lt"/>
              </a:rPr>
              <a:t>Preventing Infection and Promoting Safety</a:t>
            </a:r>
          </a:p>
          <a:p>
            <a:endParaRPr lang="en-US" sz="3000" dirty="0" smtClean="0">
              <a:latin typeface="+mj-lt"/>
            </a:endParaRPr>
          </a:p>
          <a:p>
            <a:pPr>
              <a:buNone/>
            </a:pPr>
            <a:endParaRPr lang="en-US" sz="2400" dirty="0" smtClean="0"/>
          </a:p>
          <a:p>
            <a:endParaRPr lang="en-PH" sz="2400" dirty="0" smtClean="0">
              <a:latin typeface="Gill Sans MT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b="1" dirty="0" smtClean="0"/>
              <a:t>What baby is doing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14400"/>
            <a:ext cx="8229600" cy="3886200"/>
          </a:xfrm>
        </p:spPr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baby’s </a:t>
            </a:r>
            <a:r>
              <a:rPr lang="en-US" dirty="0" smtClean="0"/>
              <a:t>head will turn to one side and the chin will automatically rest on the chest so that the back of the head can lead the way.</a:t>
            </a:r>
          </a:p>
          <a:p>
            <a:r>
              <a:rPr lang="en-US" dirty="0" smtClean="0"/>
              <a:t>Once baby’s </a:t>
            </a:r>
            <a:r>
              <a:rPr lang="en-US" dirty="0" smtClean="0"/>
              <a:t>head is out, the head and shoulders will again turn to face </a:t>
            </a:r>
            <a:r>
              <a:rPr lang="en-US" dirty="0" smtClean="0"/>
              <a:t>side</a:t>
            </a:r>
            <a:r>
              <a:rPr lang="en-US" dirty="0" smtClean="0"/>
              <a:t>, allowing </a:t>
            </a:r>
            <a:r>
              <a:rPr lang="en-US" dirty="0" smtClean="0"/>
              <a:t>baby </a:t>
            </a:r>
            <a:r>
              <a:rPr lang="en-US" dirty="0" smtClean="0"/>
              <a:t>to easily slip out.</a:t>
            </a:r>
          </a:p>
          <a:p>
            <a:endParaRPr lang="en-US" dirty="0"/>
          </a:p>
        </p:txBody>
      </p:sp>
      <p:pic>
        <p:nvPicPr>
          <p:cNvPr id="2050" name="Picture 2" descr="C:\Users\user\Desktop\stage_two_of_pregnanc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4114800"/>
            <a:ext cx="4495800" cy="2743200"/>
          </a:xfrm>
          <a:prstGeom prst="rect">
            <a:avLst/>
          </a:prstGeom>
          <a:noFill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5" name="Picture 7" descr="t012475a"/>
          <p:cNvPicPr>
            <a:picLocks noChangeAspect="1" noChangeArrowheads="1"/>
          </p:cNvPicPr>
          <p:nvPr/>
        </p:nvPicPr>
        <p:blipFill>
          <a:blip r:embed="rId2" cstate="print"/>
          <a:srcRect t="52475" r="33452"/>
          <a:stretch>
            <a:fillRect/>
          </a:stretch>
        </p:blipFill>
        <p:spPr bwMode="auto">
          <a:xfrm>
            <a:off x="609600" y="2286000"/>
            <a:ext cx="82296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b="1" dirty="0" smtClean="0"/>
              <a:t>What baby is doing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n-US" b="1" dirty="0" smtClean="0"/>
              <a:t>Third stage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799"/>
          </a:xfrm>
        </p:spPr>
        <p:txBody>
          <a:bodyPr>
            <a:normAutofit/>
          </a:bodyPr>
          <a:lstStyle/>
          <a:p>
            <a:pPr>
              <a:buNone/>
            </a:pPr>
            <a:endParaRPr lang="en-US" sz="2600" dirty="0" smtClean="0"/>
          </a:p>
          <a:p>
            <a:r>
              <a:rPr lang="en-US" sz="2600" dirty="0" smtClean="0"/>
              <a:t>The third stage is the delivery of the placenta and is the shortest stage. The time it takes to </a:t>
            </a:r>
            <a:r>
              <a:rPr lang="en-US" sz="2600" dirty="0" smtClean="0"/>
              <a:t>deliver the placenta </a:t>
            </a:r>
            <a:r>
              <a:rPr lang="en-US" sz="2600" dirty="0" smtClean="0"/>
              <a:t>can range from 5 to 30 minutes</a:t>
            </a:r>
            <a:r>
              <a:rPr lang="en-US" sz="2600" dirty="0" smtClean="0"/>
              <a:t>.</a:t>
            </a:r>
          </a:p>
          <a:p>
            <a:pPr>
              <a:buNone/>
            </a:pPr>
            <a:endParaRPr lang="en-PH" sz="2600" dirty="0" smtClean="0"/>
          </a:p>
          <a:p>
            <a:pPr>
              <a:lnSpc>
                <a:spcPct val="90000"/>
              </a:lnSpc>
            </a:pPr>
            <a:r>
              <a:rPr lang="en-US" sz="2600" b="1" dirty="0" smtClean="0">
                <a:solidFill>
                  <a:srgbClr val="0070C0"/>
                </a:solidFill>
              </a:rPr>
              <a:t>Three signs of placental separation:</a:t>
            </a:r>
          </a:p>
          <a:p>
            <a:pPr>
              <a:lnSpc>
                <a:spcPct val="90000"/>
              </a:lnSpc>
            </a:pPr>
            <a:endParaRPr lang="en-US" sz="2600" dirty="0" smtClean="0"/>
          </a:p>
          <a:p>
            <a:pPr lvl="1">
              <a:lnSpc>
                <a:spcPct val="90000"/>
              </a:lnSpc>
              <a:buFontTx/>
              <a:buChar char="•"/>
            </a:pPr>
            <a:r>
              <a:rPr lang="en-US" sz="2600" dirty="0" smtClean="0"/>
              <a:t> Lengthening of umbilical cord</a:t>
            </a:r>
          </a:p>
          <a:p>
            <a:pPr lvl="1">
              <a:lnSpc>
                <a:spcPct val="90000"/>
              </a:lnSpc>
              <a:buFontTx/>
              <a:buChar char="•"/>
            </a:pPr>
            <a:r>
              <a:rPr lang="en-US" sz="2600" dirty="0" smtClean="0"/>
              <a:t> Gush of blood</a:t>
            </a:r>
          </a:p>
          <a:p>
            <a:pPr lvl="1">
              <a:lnSpc>
                <a:spcPct val="90000"/>
              </a:lnSpc>
              <a:buFontTx/>
              <a:buChar char="•"/>
            </a:pPr>
            <a:r>
              <a:rPr lang="en-US" sz="2600" dirty="0" smtClean="0"/>
              <a:t> </a:t>
            </a:r>
            <a:r>
              <a:rPr lang="en-US" sz="2600" dirty="0" err="1" smtClean="0"/>
              <a:t>Fundus</a:t>
            </a:r>
            <a:r>
              <a:rPr lang="en-US" sz="2600" dirty="0" smtClean="0"/>
              <a:t> becomes </a:t>
            </a:r>
            <a:r>
              <a:rPr lang="en-US" sz="2600" dirty="0" smtClean="0"/>
              <a:t>globular.</a:t>
            </a:r>
            <a:endParaRPr lang="en-US" sz="2600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8" name="Picture 8" descr="t012475a"/>
          <p:cNvPicPr>
            <a:picLocks noChangeAspect="1" noChangeArrowheads="1"/>
          </p:cNvPicPr>
          <p:nvPr/>
        </p:nvPicPr>
        <p:blipFill>
          <a:blip r:embed="rId2" cstate="print"/>
          <a:srcRect l="65132" t="49835"/>
          <a:stretch>
            <a:fillRect/>
          </a:stretch>
        </p:blipFill>
        <p:spPr bwMode="auto">
          <a:xfrm>
            <a:off x="6096000" y="3810000"/>
            <a:ext cx="3048000" cy="235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19200"/>
            <a:ext cx="8229600" cy="42672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After </a:t>
            </a:r>
            <a:r>
              <a:rPr lang="en-US" dirty="0" smtClean="0"/>
              <a:t>the delivery of </a:t>
            </a:r>
            <a:r>
              <a:rPr lang="en-US" dirty="0" smtClean="0"/>
              <a:t>baby</a:t>
            </a:r>
            <a:r>
              <a:rPr lang="en-US" dirty="0" smtClean="0"/>
              <a:t>, </a:t>
            </a:r>
            <a:r>
              <a:rPr lang="en-US" dirty="0" smtClean="0"/>
              <a:t>the nurse will </a:t>
            </a:r>
            <a:r>
              <a:rPr lang="en-US" dirty="0" smtClean="0"/>
              <a:t>be looking for small contractions to begin again. The contractions signal that </a:t>
            </a:r>
            <a:r>
              <a:rPr lang="en-US" dirty="0" smtClean="0"/>
              <a:t>placenta </a:t>
            </a:r>
            <a:r>
              <a:rPr lang="en-US" dirty="0" smtClean="0"/>
              <a:t>is separating from the uterine wall and is ready to be delivered.</a:t>
            </a:r>
          </a:p>
          <a:p>
            <a:r>
              <a:rPr lang="en-US" dirty="0" smtClean="0"/>
              <a:t>Pressure may be applied by massage to your uterus and the umbilical cord may be gently pulled. </a:t>
            </a:r>
            <a:endParaRPr lang="en-US" dirty="0" smtClean="0"/>
          </a:p>
          <a:p>
            <a:r>
              <a:rPr lang="en-US" dirty="0" smtClean="0"/>
              <a:t>The woman might </a:t>
            </a:r>
            <a:r>
              <a:rPr lang="en-US" dirty="0" smtClean="0"/>
              <a:t>experience some severe shaking and shivering after your placenta is delivered. This is a common symptom and not a cause for concern.</a:t>
            </a:r>
          </a:p>
          <a:p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n-US" b="1" dirty="0" smtClean="0"/>
              <a:t>Third stage</a:t>
            </a:r>
            <a:endParaRPr lang="en-US" dirty="0"/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29400" y="5105400"/>
            <a:ext cx="1905000" cy="142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 descr="C:\Users\user\Desktop\stage_three_of_pregnanc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4724400"/>
            <a:ext cx="3048000" cy="1956816"/>
          </a:xfrm>
          <a:prstGeom prst="rect">
            <a:avLst/>
          </a:prstGeom>
          <a:noFill/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 smtClean="0"/>
              <a:t>Nursing intervention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PH" sz="2800" dirty="0" smtClean="0"/>
              <a:t>Preventing </a:t>
            </a:r>
            <a:r>
              <a:rPr lang="en-PH" sz="2800" dirty="0" err="1" smtClean="0"/>
              <a:t>Hemorrhage</a:t>
            </a:r>
            <a:endParaRPr lang="en-PH" sz="2800" dirty="0" smtClean="0"/>
          </a:p>
          <a:p>
            <a:r>
              <a:rPr lang="en-PH" sz="2800" dirty="0" smtClean="0"/>
              <a:t> </a:t>
            </a:r>
            <a:r>
              <a:rPr lang="en-PH" sz="2800" dirty="0" smtClean="0"/>
              <a:t>Ensure accurate measurement of intake and output maintained throughout </a:t>
            </a:r>
            <a:r>
              <a:rPr lang="en-PH" sz="2800" dirty="0" err="1" smtClean="0"/>
              <a:t>labor</a:t>
            </a:r>
            <a:r>
              <a:rPr lang="en-PH" sz="2800" dirty="0" smtClean="0"/>
              <a:t> and </a:t>
            </a:r>
            <a:r>
              <a:rPr lang="en-PH" sz="2800" dirty="0" smtClean="0"/>
              <a:t>delivery.</a:t>
            </a:r>
          </a:p>
          <a:p>
            <a:r>
              <a:rPr lang="en-PH" sz="2800" dirty="0" smtClean="0"/>
              <a:t>Administer </a:t>
            </a:r>
            <a:r>
              <a:rPr lang="en-PH" sz="2800" dirty="0" err="1" smtClean="0"/>
              <a:t>oxytocin</a:t>
            </a:r>
            <a:r>
              <a:rPr lang="en-PH" sz="2800" dirty="0" smtClean="0"/>
              <a:t> (</a:t>
            </a:r>
            <a:r>
              <a:rPr lang="en-PH" sz="2800" dirty="0" err="1" smtClean="0"/>
              <a:t>Pitocin</a:t>
            </a:r>
            <a:r>
              <a:rPr lang="en-PH" sz="2800" dirty="0" smtClean="0"/>
              <a:t> 10 to 40 units/L at 100 </a:t>
            </a:r>
            <a:r>
              <a:rPr lang="en-PH" sz="2800" dirty="0" err="1" smtClean="0"/>
              <a:t>mU</a:t>
            </a:r>
            <a:r>
              <a:rPr lang="en-PH" sz="2800" dirty="0" smtClean="0"/>
              <a:t>/min) either  I.V. or I.M. as directed by facility policy and </a:t>
            </a:r>
            <a:r>
              <a:rPr lang="en-PH" sz="2800" dirty="0" smtClean="0"/>
              <a:t>provider.</a:t>
            </a:r>
          </a:p>
          <a:p>
            <a:r>
              <a:rPr lang="en-PH" sz="2800" dirty="0" smtClean="0"/>
              <a:t>Uterine </a:t>
            </a:r>
            <a:r>
              <a:rPr lang="en-PH" sz="2800" dirty="0" smtClean="0"/>
              <a:t>massage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0"/>
            <a:ext cx="8229600" cy="792162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The End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Definition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delivery  is the physiologic process by which a fetus is expelled from the uterus to the outside world.</a:t>
            </a:r>
          </a:p>
          <a:p>
            <a:r>
              <a:rPr lang="en-US" dirty="0" smtClean="0"/>
              <a:t>For 9 months, the unborn child has been developing in the womb. Now the baby is ready to make an exit.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56" name="Rectangle 1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543800" cy="715962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4000" b="1" dirty="0"/>
              <a:t>Fetal Descent Stations</a:t>
            </a:r>
          </a:p>
        </p:txBody>
      </p:sp>
      <p:sp>
        <p:nvSpPr>
          <p:cNvPr id="134157" name="Rectangle 13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" y="990600"/>
            <a:ext cx="5105400" cy="5638800"/>
          </a:xfrm>
        </p:spPr>
        <p:txBody>
          <a:bodyPr/>
          <a:lstStyle/>
          <a:p>
            <a:pPr>
              <a:lnSpc>
                <a:spcPct val="90000"/>
              </a:lnSpc>
              <a:buNone/>
            </a:pPr>
            <a:r>
              <a:rPr lang="en-US" sz="2600" dirty="0" smtClean="0">
                <a:latin typeface="Times New Roman" pitchFamily="18" charset="0"/>
              </a:rPr>
              <a:t>.</a:t>
            </a:r>
            <a:endParaRPr lang="en-US" sz="2600" dirty="0"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2600" dirty="0"/>
              <a:t>Measured in neg. &amp; pos. numbers. (Centimeters)</a:t>
            </a:r>
          </a:p>
          <a:p>
            <a:pPr>
              <a:lnSpc>
                <a:spcPct val="90000"/>
              </a:lnSpc>
            </a:pPr>
            <a:r>
              <a:rPr lang="en-US" sz="2600" dirty="0"/>
              <a:t>The </a:t>
            </a:r>
            <a:r>
              <a:rPr lang="en-US" sz="2600" dirty="0" err="1"/>
              <a:t>ischial</a:t>
            </a:r>
            <a:r>
              <a:rPr lang="en-US" sz="2600" dirty="0"/>
              <a:t> spine is in (0) Station</a:t>
            </a:r>
          </a:p>
          <a:p>
            <a:pPr>
              <a:lnSpc>
                <a:spcPct val="90000"/>
              </a:lnSpc>
            </a:pPr>
            <a:r>
              <a:rPr lang="en-US" sz="2600" dirty="0"/>
              <a:t>If the presenting part is higher than the </a:t>
            </a:r>
            <a:r>
              <a:rPr lang="en-US" sz="2600" dirty="0" err="1"/>
              <a:t>ischial</a:t>
            </a:r>
            <a:r>
              <a:rPr lang="en-US" sz="2600" dirty="0"/>
              <a:t> spine, the station has a (-) neg.  </a:t>
            </a:r>
          </a:p>
          <a:p>
            <a:pPr>
              <a:lnSpc>
                <a:spcPct val="90000"/>
              </a:lnSpc>
            </a:pPr>
            <a:r>
              <a:rPr lang="en-US" sz="2600" dirty="0"/>
              <a:t>Positive  </a:t>
            </a:r>
            <a:r>
              <a:rPr lang="en-US" sz="2600" dirty="0" smtClean="0"/>
              <a:t> </a:t>
            </a:r>
            <a:r>
              <a:rPr lang="en-US" sz="2600" dirty="0"/>
              <a:t>= presenting part has passed the </a:t>
            </a:r>
            <a:r>
              <a:rPr lang="en-US" sz="2600" dirty="0" err="1"/>
              <a:t>ischial</a:t>
            </a:r>
            <a:r>
              <a:rPr lang="en-US" sz="2600" dirty="0"/>
              <a:t> spine. </a:t>
            </a:r>
          </a:p>
          <a:p>
            <a:pPr>
              <a:lnSpc>
                <a:spcPct val="90000"/>
              </a:lnSpc>
            </a:pPr>
            <a:r>
              <a:rPr lang="en-US" sz="2600" dirty="0"/>
              <a:t>Positive (+) 4 is at the outlet.</a:t>
            </a:r>
          </a:p>
        </p:txBody>
      </p:sp>
      <p:sp>
        <p:nvSpPr>
          <p:cNvPr id="134162" name="Rectangle 18"/>
          <p:cNvSpPr>
            <a:spLocks noGrp="1" noChangeArrowheads="1"/>
          </p:cNvSpPr>
          <p:nvPr>
            <p:ph sz="half" idx="2"/>
          </p:nvPr>
        </p:nvSpPr>
        <p:spPr>
          <a:xfrm>
            <a:off x="5562600" y="990600"/>
            <a:ext cx="3352800" cy="5140325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en-US" sz="260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1508E-A85A-4A55-A4BB-48283FF52A34}" type="slidenum">
              <a:rPr lang="en-US" altLang="en-US" smtClean="0"/>
              <a:pPr/>
              <a:t>4</a:t>
            </a:fld>
            <a:endParaRPr lang="en-US" altLang="en-US"/>
          </a:p>
        </p:txBody>
      </p:sp>
      <p:pic>
        <p:nvPicPr>
          <p:cNvPr id="134164" name="Picture 20" descr="Loading: 'Stations of Presentation - Fetal Head Positions During Descent' - Please wait..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838200"/>
            <a:ext cx="3810000" cy="5638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75" name="Rectangle 11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543800" cy="563562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sz="3500" b="1" dirty="0"/>
              <a:t>Cervical Effacement and Dilatation</a:t>
            </a:r>
          </a:p>
        </p:txBody>
      </p:sp>
      <p:sp>
        <p:nvSpPr>
          <p:cNvPr id="139276" name="Rectangle 12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990600"/>
            <a:ext cx="4343400" cy="5410200"/>
          </a:xfrm>
        </p:spPr>
        <p:txBody>
          <a:bodyPr/>
          <a:lstStyle/>
          <a:p>
            <a:r>
              <a:rPr lang="en-US" sz="2800" dirty="0"/>
              <a:t>Cervical Effacement: the progressive shortening and thinning of the cervix during labor. 0 – 100%  </a:t>
            </a:r>
          </a:p>
          <a:p>
            <a:r>
              <a:rPr lang="en-US" sz="2800" dirty="0"/>
              <a:t>Cervical Dilatation: the increase in diameter of the cervical opening measured in centimeters. 0 – 10 cm.</a:t>
            </a:r>
          </a:p>
        </p:txBody>
      </p:sp>
      <p:sp>
        <p:nvSpPr>
          <p:cNvPr id="139277" name="Rectangle 13"/>
          <p:cNvSpPr>
            <a:spLocks noGrp="1" noChangeArrowheads="1"/>
          </p:cNvSpPr>
          <p:nvPr>
            <p:ph sz="half" idx="2"/>
          </p:nvPr>
        </p:nvSpPr>
        <p:spPr>
          <a:xfrm>
            <a:off x="4800600" y="914400"/>
            <a:ext cx="4114800" cy="5715000"/>
          </a:xfrm>
        </p:spPr>
        <p:txBody>
          <a:bodyPr/>
          <a:lstStyle/>
          <a:p>
            <a:endParaRPr lang="en-US" sz="260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1508E-A85A-4A55-A4BB-48283FF52A34}" type="slidenum">
              <a:rPr lang="en-US" altLang="en-US" smtClean="0"/>
              <a:pPr/>
              <a:t>5</a:t>
            </a:fld>
            <a:endParaRPr lang="en-US" altLang="en-US"/>
          </a:p>
        </p:txBody>
      </p:sp>
      <p:pic>
        <p:nvPicPr>
          <p:cNvPr id="139272" name="Picture 8" descr="Photo Sharing and Video Hosting at Photobucket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990600"/>
            <a:ext cx="4267200" cy="5715000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28600"/>
            <a:ext cx="8534400" cy="783102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PH" sz="2800" b="1" dirty="0" smtClean="0">
                <a:solidFill>
                  <a:schemeClr val="bg1"/>
                </a:solidFill>
              </a:rPr>
              <a:t>True and False </a:t>
            </a:r>
            <a:r>
              <a:rPr lang="en-PH" sz="2800" b="1" dirty="0" err="1" smtClean="0">
                <a:solidFill>
                  <a:schemeClr val="bg1"/>
                </a:solidFill>
              </a:rPr>
              <a:t>Labor</a:t>
            </a:r>
            <a:r>
              <a:rPr lang="en-PH" sz="2800" b="1" dirty="0" smtClean="0">
                <a:solidFill>
                  <a:schemeClr val="bg1"/>
                </a:solidFill>
              </a:rPr>
              <a:t> Contractions</a:t>
            </a:r>
            <a:r>
              <a:rPr lang="en-US" sz="3200" b="1" dirty="0" smtClean="0">
                <a:ln w="50800"/>
                <a:solidFill>
                  <a:schemeClr val="bg1"/>
                </a:solidFill>
                <a:effectLst>
                  <a:glow rad="228600">
                    <a:srgbClr val="FFFF00">
                      <a:alpha val="40000"/>
                    </a:srgbClr>
                  </a:glow>
                  <a:reflection blurRad="6350" stA="55000" endA="50" endPos="85000" dist="60007" dir="5400000" sy="-100000" algn="bl" rotWithShape="0"/>
                </a:effectLst>
              </a:rPr>
              <a:t>  </a:t>
            </a:r>
            <a:endParaRPr lang="ar-SA" sz="3600" b="1" dirty="0">
              <a:solidFill>
                <a:schemeClr val="bg1"/>
              </a:solidFill>
            </a:endParaRPr>
          </a:p>
        </p:txBody>
      </p:sp>
      <p:graphicFrame>
        <p:nvGraphicFramePr>
          <p:cNvPr id="20520" name="Group 40"/>
          <p:cNvGraphicFramePr>
            <a:graphicFrameLocks noGrp="1"/>
          </p:cNvGraphicFramePr>
          <p:nvPr/>
        </p:nvGraphicFramePr>
        <p:xfrm>
          <a:off x="457200" y="1295400"/>
          <a:ext cx="8382000" cy="5257801"/>
        </p:xfrm>
        <a:graphic>
          <a:graphicData uri="http://schemas.openxmlformats.org/drawingml/2006/table">
            <a:tbl>
              <a:tblPr/>
              <a:tblGrid>
                <a:gridCol w="4268238"/>
                <a:gridCol w="4113762"/>
              </a:tblGrid>
              <a:tr h="4102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PH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True </a:t>
                      </a:r>
                      <a:r>
                        <a:rPr kumimoji="0" lang="en-PH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Labor</a:t>
                      </a:r>
                      <a:endParaRPr kumimoji="0" lang="en-PH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PH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False Labor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790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PH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Result in progressive cervical dilation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PH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Do not result in progressive cervical dilation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023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PH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Occur at regular intervals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PH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Occur at irregular intervals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790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PH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Interval between contractions decreases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PH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Interval between contractions remains the same or increases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871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PH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Frequency, duration, and intensity increase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PH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PH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Intensity decreases or remains the same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790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PH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Located mainly in back and abdomen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PH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Located mainly in lower abdomen and groin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82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PH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Generally intensified by walking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PH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Generally unaffected by walking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82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PH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Not easily disrupted by medications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PH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Generally relieved by mild sedation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28600"/>
            <a:ext cx="8534400" cy="783102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PH" sz="2800" b="1" dirty="0" smtClean="0">
                <a:solidFill>
                  <a:schemeClr val="bg1"/>
                </a:solidFill>
              </a:rPr>
              <a:t>True and False </a:t>
            </a:r>
            <a:r>
              <a:rPr lang="en-PH" sz="2800" b="1" dirty="0" err="1" smtClean="0">
                <a:solidFill>
                  <a:schemeClr val="bg1"/>
                </a:solidFill>
              </a:rPr>
              <a:t>Labor</a:t>
            </a:r>
            <a:r>
              <a:rPr lang="en-PH" sz="2800" b="1" dirty="0" smtClean="0">
                <a:solidFill>
                  <a:schemeClr val="bg1"/>
                </a:solidFill>
              </a:rPr>
              <a:t> Contractions</a:t>
            </a:r>
            <a:r>
              <a:rPr lang="en-US" sz="3200" b="1" dirty="0" smtClean="0">
                <a:ln w="50800"/>
                <a:solidFill>
                  <a:schemeClr val="bg1"/>
                </a:solidFill>
                <a:effectLst>
                  <a:glow rad="228600">
                    <a:srgbClr val="FFFF00">
                      <a:alpha val="40000"/>
                    </a:srgbClr>
                  </a:glow>
                  <a:reflection blurRad="6350" stA="55000" endA="50" endPos="85000" dist="60007" dir="5400000" sy="-100000" algn="bl" rotWithShape="0"/>
                </a:effectLst>
              </a:rPr>
              <a:t>  </a:t>
            </a:r>
            <a:endParaRPr lang="ar-SA" sz="3600" b="1" dirty="0">
              <a:solidFill>
                <a:schemeClr val="bg1"/>
              </a:solidFill>
            </a:endParaRPr>
          </a:p>
        </p:txBody>
      </p:sp>
      <p:graphicFrame>
        <p:nvGraphicFramePr>
          <p:cNvPr id="20520" name="Group 40"/>
          <p:cNvGraphicFramePr>
            <a:graphicFrameLocks noGrp="1"/>
          </p:cNvGraphicFramePr>
          <p:nvPr/>
        </p:nvGraphicFramePr>
        <p:xfrm>
          <a:off x="457200" y="1295400"/>
          <a:ext cx="8382000" cy="5257801"/>
        </p:xfrm>
        <a:graphic>
          <a:graphicData uri="http://schemas.openxmlformats.org/drawingml/2006/table">
            <a:tbl>
              <a:tblPr/>
              <a:tblGrid>
                <a:gridCol w="4268238"/>
                <a:gridCol w="4113762"/>
              </a:tblGrid>
              <a:tr h="4102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PH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True </a:t>
                      </a:r>
                      <a:r>
                        <a:rPr kumimoji="0" lang="en-PH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Labor</a:t>
                      </a:r>
                      <a:endParaRPr kumimoji="0" lang="en-PH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PH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False Labor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790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PH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Result in progressive cervical dilation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PH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Do not result in progressive cervical dilation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023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PH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Occur at regular intervals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PH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Occur at irregular intervals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790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PH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Interval between contractions decreases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PH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Interval between contractions remains the same or increases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871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PH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Frequency, duration, and intensity increase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PH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PH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Intensity decreases or remains the same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790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PH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Located mainly in back and abdomen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PH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Located mainly in lower abdomen and groin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82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PH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Generally intensified by walking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PH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Generally unaffected by walking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82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PH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Not easily disrupted by medications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PH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Generally relieved by mild sedation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" name="Picture 4" descr="Stages of labor and deliver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n-US" b="1" dirty="0" smtClean="0"/>
              <a:t>Stages of Labor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b="1" dirty="0" smtClean="0"/>
              <a:t>First stage: early, active, transition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Dilatation</a:t>
            </a:r>
          </a:p>
          <a:p>
            <a:pPr>
              <a:lnSpc>
                <a:spcPct val="90000"/>
              </a:lnSpc>
            </a:pPr>
            <a:r>
              <a:rPr lang="en-US" b="1" dirty="0" smtClean="0"/>
              <a:t>Second stage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Pushing and birth</a:t>
            </a:r>
          </a:p>
          <a:p>
            <a:pPr>
              <a:lnSpc>
                <a:spcPct val="90000"/>
              </a:lnSpc>
            </a:pPr>
            <a:r>
              <a:rPr lang="en-US" b="1" dirty="0" smtClean="0"/>
              <a:t>Third stage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Delivery of placenta</a:t>
            </a:r>
          </a:p>
          <a:p>
            <a:pPr>
              <a:lnSpc>
                <a:spcPct val="90000"/>
              </a:lnSpc>
            </a:pPr>
            <a:r>
              <a:rPr lang="en-US" b="1" dirty="0" smtClean="0"/>
              <a:t>Fourth stage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Postpartum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>
            <a:off x="381000" y="1676400"/>
            <a:ext cx="8534400" cy="4572000"/>
          </a:xfrm>
        </p:spPr>
        <p:txBody>
          <a:bodyPr>
            <a:normAutofit/>
          </a:bodyPr>
          <a:lstStyle/>
          <a:p>
            <a:pPr algn="l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en-PH" sz="2400" b="1" smtClean="0">
                <a:solidFill>
                  <a:srgbClr val="FF0000"/>
                </a:solidFill>
              </a:rPr>
              <a:t>Dilation from 0 to 10 cm</a:t>
            </a:r>
            <a:r>
              <a:rPr lang="en-PH" sz="2400" smtClean="0">
                <a:solidFill>
                  <a:srgbClr val="FF0000"/>
                </a:solidFill>
              </a:rPr>
              <a:t>.</a:t>
            </a:r>
          </a:p>
          <a:p>
            <a:pPr algn="l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en-PH" sz="2400" smtClean="0">
                <a:solidFill>
                  <a:schemeClr val="tx1"/>
                </a:solidFill>
              </a:rPr>
              <a:t>Begins with the first true labor contractions and ends with complete effacement and dilation of the cervix (10 cm dilation).</a:t>
            </a:r>
          </a:p>
          <a:p>
            <a:pPr algn="l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en-PH" sz="2400" smtClean="0">
                <a:solidFill>
                  <a:schemeClr val="tx1"/>
                </a:solidFill>
              </a:rPr>
              <a:t>The first stage of labor averages about 13½ hours for a nullipara and about 7½ hours for a multipara.</a:t>
            </a:r>
          </a:p>
          <a:p>
            <a:pPr algn="l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None/>
              <a:defRPr/>
            </a:pPr>
            <a:endParaRPr lang="en-PH" sz="2400" b="1" dirty="0" smtClean="0">
              <a:solidFill>
                <a:srgbClr val="FF0000"/>
              </a:solidFill>
            </a:endParaRPr>
          </a:p>
          <a:p>
            <a:pPr algn="l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en-PH" sz="2400" b="1" dirty="0" smtClean="0">
                <a:solidFill>
                  <a:srgbClr val="FF0000"/>
                </a:solidFill>
              </a:rPr>
              <a:t>It </a:t>
            </a:r>
            <a:r>
              <a:rPr lang="en-PH" sz="2400" b="1" dirty="0" smtClean="0">
                <a:solidFill>
                  <a:srgbClr val="FF0000"/>
                </a:solidFill>
              </a:rPr>
              <a:t>has three phases:</a:t>
            </a:r>
          </a:p>
          <a:p>
            <a:pPr algn="l"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en-PH" sz="2400" dirty="0" smtClean="0">
                <a:solidFill>
                  <a:schemeClr val="tx1"/>
                </a:solidFill>
              </a:rPr>
              <a:t>		</a:t>
            </a:r>
            <a:r>
              <a:rPr lang="en-PH" sz="2400" dirty="0" smtClean="0">
                <a:solidFill>
                  <a:schemeClr val="tx1"/>
                </a:solidFill>
              </a:rPr>
              <a:t>1</a:t>
            </a:r>
            <a:r>
              <a:rPr lang="en-PH" sz="2400" dirty="0" smtClean="0">
                <a:solidFill>
                  <a:schemeClr val="tx1"/>
                </a:solidFill>
              </a:rPr>
              <a:t>- </a:t>
            </a:r>
            <a:r>
              <a:rPr lang="en-PH" sz="2400" dirty="0" smtClean="0">
                <a:solidFill>
                  <a:schemeClr val="tx1"/>
                </a:solidFill>
                <a:latin typeface="+mj-lt"/>
              </a:rPr>
              <a:t>Latent or Early</a:t>
            </a:r>
          </a:p>
          <a:p>
            <a:pPr algn="l"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en-PH" sz="2400" dirty="0" smtClean="0">
                <a:solidFill>
                  <a:schemeClr val="tx1"/>
                </a:solidFill>
                <a:latin typeface="+mj-lt"/>
              </a:rPr>
              <a:t>		</a:t>
            </a:r>
            <a:r>
              <a:rPr lang="en-PH" sz="2400" dirty="0" smtClean="0">
                <a:solidFill>
                  <a:schemeClr val="tx1"/>
                </a:solidFill>
                <a:latin typeface="+mj-lt"/>
              </a:rPr>
              <a:t>2- </a:t>
            </a:r>
            <a:r>
              <a:rPr lang="en-PH" sz="2400" dirty="0" smtClean="0">
                <a:solidFill>
                  <a:schemeClr val="tx1"/>
                </a:solidFill>
                <a:latin typeface="+mj-lt"/>
              </a:rPr>
              <a:t>Active</a:t>
            </a:r>
          </a:p>
          <a:p>
            <a:pPr algn="l">
              <a:lnSpc>
                <a:spcPct val="90000"/>
              </a:lnSpc>
              <a:defRPr/>
            </a:pPr>
            <a:r>
              <a:rPr lang="en-PH" sz="2400" dirty="0" smtClean="0">
                <a:solidFill>
                  <a:schemeClr val="tx1"/>
                </a:solidFill>
                <a:latin typeface="+mj-lt"/>
              </a:rPr>
              <a:t>		</a:t>
            </a:r>
            <a:r>
              <a:rPr lang="en-PH" sz="2400" dirty="0" smtClean="0">
                <a:solidFill>
                  <a:schemeClr val="tx1"/>
                </a:solidFill>
                <a:latin typeface="+mj-lt"/>
              </a:rPr>
              <a:t>3 - </a:t>
            </a:r>
            <a:r>
              <a:rPr lang="en-PH" sz="2400" dirty="0" smtClean="0">
                <a:solidFill>
                  <a:schemeClr val="tx1"/>
                </a:solidFill>
                <a:latin typeface="+mj-lt"/>
              </a:rPr>
              <a:t>Panting or</a:t>
            </a:r>
            <a:r>
              <a:rPr lang="en-US" sz="2400" dirty="0" smtClean="0">
                <a:solidFill>
                  <a:schemeClr val="tx1"/>
                </a:solidFill>
                <a:latin typeface="+mj-lt"/>
              </a:rPr>
              <a:t> transition</a:t>
            </a:r>
            <a:r>
              <a:rPr lang="en-PH" sz="2400" dirty="0" smtClean="0">
                <a:solidFill>
                  <a:schemeClr val="tx1"/>
                </a:solidFill>
                <a:latin typeface="+mj-lt"/>
              </a:rPr>
              <a:t>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609600"/>
            <a:ext cx="4007864" cy="9233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First stage </a:t>
            </a:r>
            <a:endParaRPr lang="en-GB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1210</Words>
  <Application>Microsoft Office PowerPoint</Application>
  <PresentationFormat>On-screen Show (4:3)</PresentationFormat>
  <Paragraphs>212</Paragraphs>
  <Slides>26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Office Theme</vt:lpstr>
      <vt:lpstr>Stages of Delivery </vt:lpstr>
      <vt:lpstr>Introduction </vt:lpstr>
      <vt:lpstr>Definition </vt:lpstr>
      <vt:lpstr>Fetal Descent Stations</vt:lpstr>
      <vt:lpstr>Cervical Effacement and Dilatation</vt:lpstr>
      <vt:lpstr>True and False Labor Contractions  </vt:lpstr>
      <vt:lpstr>True and False Labor Contractions  </vt:lpstr>
      <vt:lpstr>Stages of Labor</vt:lpstr>
      <vt:lpstr>Slide 9</vt:lpstr>
      <vt:lpstr>Slide 10</vt:lpstr>
      <vt:lpstr>First stage – Early</vt:lpstr>
      <vt:lpstr>Slide 12</vt:lpstr>
      <vt:lpstr>Slide 13</vt:lpstr>
      <vt:lpstr>Active Labor Phase</vt:lpstr>
      <vt:lpstr>Nursing intervention </vt:lpstr>
      <vt:lpstr>Transition Phase</vt:lpstr>
      <vt:lpstr>Nursing intervention </vt:lpstr>
      <vt:lpstr>Nursing intervention </vt:lpstr>
      <vt:lpstr>Second stage </vt:lpstr>
      <vt:lpstr>Nursing intervention </vt:lpstr>
      <vt:lpstr>What baby is doing</vt:lpstr>
      <vt:lpstr>What baby is doing</vt:lpstr>
      <vt:lpstr>Third stage</vt:lpstr>
      <vt:lpstr>Third stage</vt:lpstr>
      <vt:lpstr>Nursing intervention </vt:lpstr>
      <vt:lpstr>The End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Stages of Delivery </dc:title>
  <dc:creator>Ahmad Rawhi Ata</dc:creator>
  <cp:lastModifiedBy>user</cp:lastModifiedBy>
  <cp:revision>20</cp:revision>
  <dcterms:created xsi:type="dcterms:W3CDTF">2006-08-16T00:00:00Z</dcterms:created>
  <dcterms:modified xsi:type="dcterms:W3CDTF">2016-02-14T11:58:17Z</dcterms:modified>
</cp:coreProperties>
</file>