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  <p:sldMasterId id="2147483731" r:id="rId5"/>
  </p:sldMasterIdLst>
  <p:notesMasterIdLst>
    <p:notesMasterId r:id="rId19"/>
  </p:notesMasterIdLst>
  <p:sldIdLst>
    <p:sldId id="291" r:id="rId6"/>
    <p:sldId id="282" r:id="rId7"/>
    <p:sldId id="283" r:id="rId8"/>
    <p:sldId id="284" r:id="rId9"/>
    <p:sldId id="292" r:id="rId10"/>
    <p:sldId id="285" r:id="rId11"/>
    <p:sldId id="286" r:id="rId12"/>
    <p:sldId id="287" r:id="rId13"/>
    <p:sldId id="288" r:id="rId14"/>
    <p:sldId id="271" r:id="rId15"/>
    <p:sldId id="265" r:id="rId16"/>
    <p:sldId id="273" r:id="rId17"/>
    <p:sldId id="274" r:id="rId1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660066"/>
    <a:srgbClr val="663300"/>
    <a:srgbClr val="996600"/>
    <a:srgbClr val="C0C0C0"/>
    <a:srgbClr val="B2B2B2"/>
    <a:srgbClr val="FF00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31" autoAdjust="0"/>
    <p:restoredTop sz="94660"/>
  </p:normalViewPr>
  <p:slideViewPr>
    <p:cSldViewPr>
      <p:cViewPr>
        <p:scale>
          <a:sx n="81" d="100"/>
          <a:sy n="81" d="100"/>
        </p:scale>
        <p:origin x="-1140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B015076-9F88-469F-9500-097B23BB094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F06D28-2B74-467A-BAAC-8281E9C417BA}" type="slidenum">
              <a:rPr lang="ar-SA" altLang="en-US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GB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0FE37-DC51-4ACD-9053-47DDE1D2E28C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B1455-128F-4FD8-B888-7F484A302DA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68EE0-2697-441D-BFC6-C0358465AB63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27B9F-ACEB-4474-A7B2-E88BA15CEC9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C5E01-FA57-463D-A100-6C8A1A97624F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59AAE-F9D1-4665-A9E1-8E586E27E733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A706-8665-4FE4-947E-4FFDA413755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7EE26-9D5F-4687-9D72-92BEFFDEA97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20BF7-F4FD-43A3-A459-A6CBA3ABB56B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C103F-3F96-4B17-9F63-ECCFF77508D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newsfla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8459D-188D-4256-ACDF-AED104E56CD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newsfla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89F35-457E-49FB-A253-2E7221D2502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newsfla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5CCC1-84F5-402E-8CEB-CE3AD78779C9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newsfla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143C1-37DB-44BA-BFE0-FD1258CDF51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763E-69D9-4252-BD7E-FF4F4C07F7D1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7C59B-FE62-4111-9584-AD99E5E02FB1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32773-03FE-4AC5-955C-8A4BA844046C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newsfla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9B57-3A0D-48F1-9B05-B79AC803CE67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newsfla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827F-8E8B-4EAA-A0F5-CA7653CA15EA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8D4A4-4DAA-4404-AC14-1254C95454F2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51E2D-D690-49C7-94B3-CCA64668F89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2A214-DFED-40D1-8893-E5FBA5B3E74A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0F70-C928-425B-AF71-84315E3F0982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8059B-9BC3-42CD-94AC-30BF51405966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59F6-D2AA-483E-85A0-378479BB237E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897FC-9FFB-4196-A31D-6E2681E92FFB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E22C5-842B-47E6-A036-1A440965D68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84DB9-EED5-4C20-9263-8936113192AD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AF81C-18F7-49F6-A4E3-CFD65BA79A3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705C8-E99A-4F37-B497-7F7F734B267D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A9895-6FC7-40AF-87EA-875BE9AFA54D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4382A-393B-4792-BF1B-73603870F714}" type="datetimeFigureOut">
              <a:rPr lang="ar-SA"/>
              <a:pPr>
                <a:defRPr/>
              </a:pPr>
              <a:t>12/01/1439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84A65-5CE7-4DE4-AB36-C7479719433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3BFC04C-0BA9-4A61-B40E-F272E2350D20}" type="slidenum">
              <a:rPr lang="ar-SA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ransition spd="med">
    <p:newsflash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052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48DE508-4BBE-4E7B-A67D-936F54986266}" type="slidenum">
              <a:rPr lang="ar-SA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2057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75" r:id="rId2"/>
    <p:sldLayoutId id="214748399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96" r:id="rId9"/>
    <p:sldLayoutId id="2147483981" r:id="rId10"/>
    <p:sldLayoutId id="2147483982" r:id="rId11"/>
  </p:sldLayoutIdLst>
  <p:transition spd="med">
    <p:newsflash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1600200"/>
            <a:ext cx="5181600" cy="609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The Cell Theory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idx="1"/>
          </p:nvPr>
        </p:nvSpPr>
        <p:spPr>
          <a:xfrm>
            <a:off x="381000" y="2362200"/>
            <a:ext cx="8610600" cy="4343400"/>
          </a:xfrm>
        </p:spPr>
        <p:txBody>
          <a:bodyPr>
            <a:normAutofit fontScale="85000" lnSpcReduction="20000"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00B050"/>
              </a:buClr>
              <a:buFont typeface="Wingdings 2"/>
              <a:buChar char=""/>
              <a:defRPr/>
            </a:pPr>
            <a:r>
              <a:rPr lang="en-US" sz="2200" dirty="0" smtClean="0"/>
              <a:t>In 1838, the German botanist Matthias Schleiden concluded that all plants were composed of cells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00B050"/>
              </a:buClr>
              <a:buFont typeface="Wingdings 2"/>
              <a:buChar char=""/>
              <a:defRPr/>
            </a:pPr>
            <a:r>
              <a:rPr lang="en-US" sz="2200" dirty="0" smtClean="0"/>
              <a:t>In 1839, Theodor Schwann concluded the same thing for animals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00B050"/>
              </a:buClr>
              <a:buFont typeface="Wingdings 2"/>
              <a:buChar char=""/>
              <a:defRPr/>
            </a:pPr>
            <a:r>
              <a:rPr lang="en-US" sz="2200" dirty="0" smtClean="0"/>
              <a:t>In 1855, Rudolf Virchow noted that all cells come from other cells</a:t>
            </a:r>
          </a:p>
          <a:p>
            <a:pPr marL="457200" indent="-45720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66FF33"/>
              </a:buClr>
              <a:buFont typeface="Wingdings 2"/>
              <a:buChar char=""/>
              <a:defRPr/>
            </a:pP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cell theory states that: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rgbClr val="0000FF"/>
              </a:buClr>
              <a:buFontTx/>
              <a:buAutoNum type="arabicParenR"/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all living organisms are made of one or more cells, 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rgbClr val="0000FF"/>
              </a:buClr>
              <a:buFontTx/>
              <a:buAutoNum type="arabicParenR"/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cells are the basic units of structure and function, and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rgbClr val="0000FF"/>
              </a:buClr>
              <a:buFontTx/>
              <a:buAutoNum type="arabicParenR"/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cells come only from pre-existing cells.</a:t>
            </a:r>
          </a:p>
          <a:p>
            <a:pPr marL="457200" indent="-4572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000" dirty="0" smtClean="0"/>
          </a:p>
          <a:p>
            <a:pPr marL="457200" indent="-4572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/>
              <a:t>A cell is the smallest unit that can carry on all of the processes of life</a:t>
            </a: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5737225" y="2071688"/>
            <a:ext cx="184150" cy="503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altLang="en-US" sz="4000" baseline="-25000"/>
          </a:p>
        </p:txBody>
      </p:sp>
      <p:sp>
        <p:nvSpPr>
          <p:cNvPr id="17413" name="Text Box 2"/>
          <p:cNvSpPr txBox="1">
            <a:spLocks noChangeArrowheads="1"/>
          </p:cNvSpPr>
          <p:nvPr/>
        </p:nvSpPr>
        <p:spPr bwMode="auto">
          <a:xfrm>
            <a:off x="1524000" y="371475"/>
            <a:ext cx="5867400" cy="8302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4800" b="1">
                <a:solidFill>
                  <a:srgbClr val="FF0000"/>
                </a:solidFill>
                <a:latin typeface="Copperplate Gothic Bold" pitchFamily="34" charset="0"/>
              </a:rPr>
              <a:t>Lecture 3: The Cell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1892300"/>
            <a:ext cx="8686800" cy="4449763"/>
          </a:xfrm>
        </p:spPr>
        <p:txBody>
          <a:bodyPr>
            <a:spAutoFit/>
          </a:bodyPr>
          <a:lstStyle/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An eukaryotic cell has internal membranes, which partition 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تـُقـَســم</a:t>
            </a:r>
            <a:r>
              <a:rPr lang="en-US" altLang="en-US" sz="2400" smtClean="0">
                <a:solidFill>
                  <a:srgbClr val="000000"/>
                </a:solidFill>
              </a:rPr>
              <a:t> the cell into compartments </a:t>
            </a:r>
            <a:r>
              <a:rPr lang="ar-SA" altLang="en-US" sz="2400" smtClean="0">
                <a:solidFill>
                  <a:srgbClr val="000000"/>
                </a:solidFill>
                <a:ea typeface="Majalla UI"/>
              </a:rPr>
              <a:t>أجزاء مستقلة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These membranes also participate in metabolism as many enzymes are built into membranes.</a:t>
            </a:r>
          </a:p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general structure of a biological membrane is a double layer 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ثنائ</a:t>
            </a:r>
            <a:r>
              <a:rPr lang="ar-SA" altLang="en-US" sz="2400" smtClean="0">
                <a:solidFill>
                  <a:srgbClr val="000000"/>
                </a:solidFill>
                <a:ea typeface="Majalla UI"/>
              </a:rPr>
              <a:t>ي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 الطبقات</a:t>
            </a:r>
            <a:r>
              <a:rPr lang="en-US" altLang="en-US" sz="2400" smtClean="0">
                <a:solidFill>
                  <a:srgbClr val="000000"/>
                </a:solidFill>
              </a:rPr>
              <a:t> of phospholipids and diverse proteins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بروتينات متنوعة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  <a:p>
            <a:pPr algn="just" eaLnBrk="1" hangingPunct="1"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Each type of membrane has a unique combination 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تركيب مـُمـَيـٍز</a:t>
            </a:r>
            <a:r>
              <a:rPr lang="en-US" altLang="en-US" sz="2400" smtClean="0">
                <a:solidFill>
                  <a:srgbClr val="000000"/>
                </a:solidFill>
              </a:rPr>
              <a:t> of lipids and proteins for its specific functions.</a:t>
            </a:r>
          </a:p>
          <a:p>
            <a:pPr marL="730250" lvl="1" indent="-342900" algn="just" eaLnBrk="1" hangingPunct="1">
              <a:buClr>
                <a:srgbClr val="339933"/>
              </a:buClr>
              <a:buFont typeface="Wingdings" pitchFamily="2" charset="2"/>
              <a:buChar char="Ø"/>
              <a:tabLst>
                <a:tab pos="2743200" algn="l"/>
              </a:tabLst>
            </a:pPr>
            <a:r>
              <a:rPr lang="en-US" altLang="en-US" smtClean="0">
                <a:solidFill>
                  <a:srgbClr val="000000"/>
                </a:solidFill>
              </a:rPr>
              <a:t>For example, those in the membranes of mitochondria function in cellular respiration.</a:t>
            </a:r>
          </a:p>
        </p:txBody>
      </p:sp>
      <p:sp>
        <p:nvSpPr>
          <p:cNvPr id="26627" name="Line 5"/>
          <p:cNvSpPr>
            <a:spLocks noChangeShapeType="1"/>
          </p:cNvSpPr>
          <p:nvPr/>
        </p:nvSpPr>
        <p:spPr bwMode="auto">
          <a:xfrm>
            <a:off x="152400" y="15240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3048000" y="685800"/>
            <a:ext cx="297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pperplate Gothic Bold" pitchFamily="34" charset="0"/>
                <a:cs typeface="Arial" charset="0"/>
              </a:rPr>
              <a:t>Eukaryotes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352800" y="1882775"/>
            <a:ext cx="2209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en-GB" altLang="en-US" sz="2000" b="1" dirty="0" err="1" smtClean="0">
                <a:latin typeface="+mn-lt"/>
              </a:rPr>
              <a:t>Eu</a:t>
            </a:r>
            <a:r>
              <a:rPr lang="en-GB" altLang="en-US" sz="2000" b="1" dirty="0" smtClean="0">
                <a:latin typeface="+mn-lt"/>
              </a:rPr>
              <a:t>: </a:t>
            </a:r>
            <a:r>
              <a:rPr lang="en-GB" altLang="en-US" sz="2000" b="1" dirty="0" smtClean="0">
                <a:solidFill>
                  <a:srgbClr val="FF0000"/>
                </a:solidFill>
                <a:latin typeface="+mn-lt"/>
              </a:rPr>
              <a:t>True</a:t>
            </a:r>
          </a:p>
          <a:p>
            <a:pPr algn="ctr" eaLnBrk="1" hangingPunct="1"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lang="en-GB" altLang="en-US" sz="2000" b="1" dirty="0" err="1" smtClean="0">
                <a:latin typeface="+mn-lt"/>
              </a:rPr>
              <a:t>Karyon</a:t>
            </a:r>
            <a:r>
              <a:rPr lang="en-GB" altLang="en-US" sz="2000" b="1" dirty="0" smtClean="0">
                <a:latin typeface="+mn-lt"/>
              </a:rPr>
              <a:t>: </a:t>
            </a:r>
            <a:r>
              <a:rPr lang="en-GB" altLang="en-US" sz="2000" b="1" dirty="0" smtClean="0">
                <a:solidFill>
                  <a:srgbClr val="FF0000"/>
                </a:solidFill>
                <a:latin typeface="+mn-lt"/>
              </a:rPr>
              <a:t>Nucleus</a:t>
            </a:r>
            <a:endParaRPr lang="en-US" altLang="en-US" sz="20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230313" y="4354513"/>
            <a:ext cx="2590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Animal Cell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399088" y="4373563"/>
            <a:ext cx="2133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Plant Cell</a:t>
            </a:r>
          </a:p>
        </p:txBody>
      </p:sp>
      <p:grpSp>
        <p:nvGrpSpPr>
          <p:cNvPr id="27653" name="Group 6"/>
          <p:cNvGrpSpPr>
            <a:grpSpLocks/>
          </p:cNvGrpSpPr>
          <p:nvPr/>
        </p:nvGrpSpPr>
        <p:grpSpPr bwMode="auto">
          <a:xfrm>
            <a:off x="2514600" y="2895600"/>
            <a:ext cx="3962400" cy="1401763"/>
            <a:chOff x="1536" y="1344"/>
            <a:chExt cx="2496" cy="672"/>
          </a:xfrm>
        </p:grpSpPr>
        <p:sp>
          <p:nvSpPr>
            <p:cNvPr id="27658" name="Line 7"/>
            <p:cNvSpPr>
              <a:spLocks noChangeShapeType="1"/>
            </p:cNvSpPr>
            <p:nvPr/>
          </p:nvSpPr>
          <p:spPr bwMode="auto">
            <a:xfrm>
              <a:off x="2736" y="1344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59" name="Line 8"/>
            <p:cNvSpPr>
              <a:spLocks noChangeShapeType="1"/>
            </p:cNvSpPr>
            <p:nvPr/>
          </p:nvSpPr>
          <p:spPr bwMode="auto">
            <a:xfrm>
              <a:off x="1536" y="1728"/>
              <a:ext cx="24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60" name="Line 9"/>
            <p:cNvSpPr>
              <a:spLocks noChangeShapeType="1"/>
            </p:cNvSpPr>
            <p:nvPr/>
          </p:nvSpPr>
          <p:spPr bwMode="auto">
            <a:xfrm flipH="1">
              <a:off x="1536" y="1728"/>
              <a:ext cx="8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61" name="Line 10"/>
            <p:cNvSpPr>
              <a:spLocks noChangeShapeType="1"/>
            </p:cNvSpPr>
            <p:nvPr/>
          </p:nvSpPr>
          <p:spPr bwMode="auto">
            <a:xfrm flipH="1">
              <a:off x="4024" y="1728"/>
              <a:ext cx="8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7654" name="Oval 11"/>
          <p:cNvSpPr>
            <a:spLocks noChangeArrowheads="1"/>
          </p:cNvSpPr>
          <p:nvPr/>
        </p:nvSpPr>
        <p:spPr bwMode="auto">
          <a:xfrm>
            <a:off x="3200400" y="1752600"/>
            <a:ext cx="2514600" cy="1066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 altLang="en-US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76200" y="5257800"/>
            <a:ext cx="769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Compare between Animal and Plant cell?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52400" y="5943600"/>
            <a:ext cx="762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What are the functions of cell organelles ?</a:t>
            </a: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3048000" y="685800"/>
            <a:ext cx="297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pperplate Gothic Bold" pitchFamily="34" charset="0"/>
                <a:cs typeface="Arial" charset="0"/>
              </a:rPr>
              <a:t>Eukaryotes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</a:blip>
          <a:srcRect b="3847"/>
          <a:stretch>
            <a:fillRect/>
          </a:stretch>
        </p:blipFill>
        <p:spPr bwMode="auto">
          <a:xfrm>
            <a:off x="558800" y="1219200"/>
            <a:ext cx="8051800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638800" y="53340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ميتوكوندريا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6477000" y="49530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غشاء بلازم</a:t>
            </a:r>
            <a:r>
              <a:rPr lang="ar-SA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   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553200" y="46228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حهاز جولـﭽـ</a:t>
            </a:r>
            <a:r>
              <a:rPr lang="ar-SA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ي</a:t>
            </a:r>
            <a:endParaRPr lang="ar-EG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6781800" y="393065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ريبوسوم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1066800" y="63246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الهيكل الخلوى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3733800" y="606425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جسم مُحلل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762000" y="28194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جسم مركزى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838200" y="18288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سوط حركى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1905000" y="1035050"/>
            <a:ext cx="160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الشبكة الإندوبلازمية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7467600" y="14478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النواة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562600" y="10668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SA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الكروماتين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6248400" y="144780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نوية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5638800" y="19050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SA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الغلاف </a:t>
            </a: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النووى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838200" y="47244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حلمات دقيقة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828800" y="202565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SA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خشنه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2667000" y="202565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SA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ناعمه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1873D3-145B-410C-9B27-78CDF1263F10}" type="slidenum">
              <a:rPr lang="ar-SA"/>
              <a:pPr>
                <a:defRPr/>
              </a:pPr>
              <a:t>13</a:t>
            </a:fld>
            <a:endParaRPr lang="en-GB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</a:blip>
          <a:srcRect b="4657"/>
          <a:stretch>
            <a:fillRect/>
          </a:stretch>
        </p:blipFill>
        <p:spPr bwMode="auto">
          <a:xfrm>
            <a:off x="304800" y="831850"/>
            <a:ext cx="8458200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6781800" y="2884488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فجوة مركزية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6781800" y="530225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بلاستيدة خضراء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4267200" y="61722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ثقوب بينية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219200" y="560705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الجدار الخلوى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Oval 4"/>
          <p:cNvSpPr>
            <a:spLocks noChangeArrowheads="1"/>
          </p:cNvSpPr>
          <p:nvPr/>
        </p:nvSpPr>
        <p:spPr bwMode="auto">
          <a:xfrm>
            <a:off x="1371600" y="3276600"/>
            <a:ext cx="2438400" cy="1371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2700000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Prokaryotes</a:t>
            </a:r>
          </a:p>
        </p:txBody>
      </p:sp>
      <p:sp>
        <p:nvSpPr>
          <p:cNvPr id="78853" name="Oval 5"/>
          <p:cNvSpPr>
            <a:spLocks noChangeArrowheads="1"/>
          </p:cNvSpPr>
          <p:nvPr/>
        </p:nvSpPr>
        <p:spPr bwMode="auto">
          <a:xfrm>
            <a:off x="5867400" y="3276600"/>
            <a:ext cx="2286000" cy="1447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71842" dir="2700000" algn="ctr" rotWithShape="0">
              <a:srgbClr val="4D4D4D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Eukaryotes</a:t>
            </a: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2819400" y="990600"/>
            <a:ext cx="3733800" cy="990600"/>
          </a:xfrm>
          <a:prstGeom prst="rect">
            <a:avLst/>
          </a:prstGeom>
          <a:solidFill>
            <a:srgbClr val="0000FF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Types of cells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914400" y="5029200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GB" altLang="en-US" sz="2400" dirty="0" smtClean="0">
                <a:latin typeface="+mn-lt"/>
              </a:rPr>
              <a:t>Bacteria and Archaea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5562600" y="5105400"/>
            <a:ext cx="2895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2400" dirty="0" smtClean="0">
                <a:latin typeface="+mn-lt"/>
              </a:rPr>
              <a:t>All Protists, Fungi, Plants and Animals</a:t>
            </a:r>
            <a:endParaRPr lang="en-GB" altLang="en-US" sz="2400" dirty="0" smtClean="0">
              <a:latin typeface="+mn-lt"/>
            </a:endParaRPr>
          </a:p>
        </p:txBody>
      </p:sp>
      <p:sp>
        <p:nvSpPr>
          <p:cNvPr id="18439" name="Text Box 13"/>
          <p:cNvSpPr txBox="1">
            <a:spLocks noChangeArrowheads="1"/>
          </p:cNvSpPr>
          <p:nvPr/>
        </p:nvSpPr>
        <p:spPr bwMode="auto">
          <a:xfrm>
            <a:off x="495300" y="2743200"/>
            <a:ext cx="171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ar-EG" altLang="en-US" sz="2800" b="1"/>
              <a:t>بدائية</a:t>
            </a:r>
            <a:r>
              <a:rPr lang="ar-SA" altLang="en-US" sz="2800" b="1"/>
              <a:t> النواة</a:t>
            </a:r>
            <a:endParaRPr lang="en-GB" altLang="en-US" sz="2800" b="1"/>
          </a:p>
        </p:txBody>
      </p:sp>
      <p:sp>
        <p:nvSpPr>
          <p:cNvPr id="18440" name="Text Box 15"/>
          <p:cNvSpPr txBox="1">
            <a:spLocks noChangeArrowheads="1"/>
          </p:cNvSpPr>
          <p:nvPr/>
        </p:nvSpPr>
        <p:spPr bwMode="auto">
          <a:xfrm>
            <a:off x="6858000" y="2743200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ar-SA" altLang="en-US" sz="2800" b="1"/>
              <a:t>حقيقية النواة</a:t>
            </a:r>
            <a:endParaRPr lang="en-GB" altLang="en-US" sz="2800" b="1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8610600" cy="533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b="1" dirty="0" smtClean="0">
                <a:solidFill>
                  <a:srgbClr val="0000FF"/>
                </a:solidFill>
                <a:latin typeface="+mn-lt"/>
              </a:rPr>
              <a:t>Prokaryotic and eukaryotic cells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2438400"/>
            <a:ext cx="8915400" cy="4135438"/>
          </a:xfr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All cells are surrounded by a </a:t>
            </a:r>
            <a:r>
              <a:rPr lang="en-US" altLang="en-US" sz="2400" i="1" smtClean="0">
                <a:solidFill>
                  <a:srgbClr val="FF0000"/>
                </a:solidFill>
              </a:rPr>
              <a:t>plasma membrane </a:t>
            </a:r>
            <a:r>
              <a:rPr lang="ar-EG" altLang="en-US" sz="2400" smtClean="0">
                <a:ea typeface="Majalla UI"/>
              </a:rPr>
              <a:t>غشاء بلازمى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The semi-fluid substance 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المادة النصف سائلة</a:t>
            </a:r>
            <a:r>
              <a:rPr lang="en-US" altLang="en-US" sz="2400" smtClean="0">
                <a:solidFill>
                  <a:srgbClr val="000000"/>
                </a:solidFill>
              </a:rPr>
              <a:t> within the cell is called </a:t>
            </a:r>
            <a:r>
              <a:rPr lang="en-US" altLang="en-US" sz="2400" smtClean="0">
                <a:solidFill>
                  <a:srgbClr val="FF0000"/>
                </a:solidFill>
              </a:rPr>
              <a:t>“cytosol”</a:t>
            </a:r>
            <a:r>
              <a:rPr lang="en-US" altLang="en-US" sz="2400" smtClean="0">
                <a:solidFill>
                  <a:srgbClr val="000000"/>
                </a:solidFill>
              </a:rPr>
              <a:t>, 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السيتوبلازم</a:t>
            </a:r>
            <a:r>
              <a:rPr lang="en-US" altLang="en-US" sz="2400" smtClean="0">
                <a:solidFill>
                  <a:srgbClr val="000000"/>
                </a:solidFill>
              </a:rPr>
              <a:t> containing the cell organelles 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عِضيات الخلية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All cells contain chromosomes which have genes in the form of DNA.</a:t>
            </a:r>
          </a:p>
          <a:p>
            <a:pPr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400" smtClean="0">
                <a:solidFill>
                  <a:srgbClr val="000000"/>
                </a:solidFill>
              </a:rPr>
              <a:t>All cells have tiny organelles </a:t>
            </a:r>
            <a:r>
              <a:rPr lang="ar-EG" altLang="en-US" sz="2400" smtClean="0">
                <a:solidFill>
                  <a:srgbClr val="000000"/>
                </a:solidFill>
                <a:ea typeface="Majalla UI"/>
              </a:rPr>
              <a:t>عضيات صغيرة</a:t>
            </a:r>
            <a:r>
              <a:rPr lang="en-US" altLang="en-US" sz="2400" smtClean="0">
                <a:solidFill>
                  <a:srgbClr val="000000"/>
                </a:solidFill>
              </a:rPr>
              <a:t> called </a:t>
            </a:r>
            <a:r>
              <a:rPr lang="en-US" altLang="en-US" sz="2400" smtClean="0">
                <a:solidFill>
                  <a:srgbClr val="FF0000"/>
                </a:solidFill>
              </a:rPr>
              <a:t>“</a:t>
            </a:r>
            <a:r>
              <a:rPr lang="en-US" altLang="en-US" sz="2400" i="1" smtClean="0">
                <a:solidFill>
                  <a:srgbClr val="FF0000"/>
                </a:solidFill>
              </a:rPr>
              <a:t>Ribosomes”</a:t>
            </a:r>
            <a:r>
              <a:rPr lang="en-US" altLang="en-US" sz="2400" smtClean="0">
                <a:solidFill>
                  <a:srgbClr val="000000"/>
                </a:solidFill>
              </a:rPr>
              <a:t> that make proteins.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52400" y="14478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971800" y="1752600"/>
            <a:ext cx="411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u="sng" dirty="0">
                <a:solidFill>
                  <a:srgbClr val="0000FF"/>
                </a:solidFill>
                <a:latin typeface="+mn-lt"/>
                <a:cs typeface="Arial" charset="0"/>
              </a:rPr>
              <a:t>A) Similarities</a:t>
            </a:r>
            <a:r>
              <a:rPr lang="en-US" sz="3200" b="1" dirty="0">
                <a:solidFill>
                  <a:srgbClr val="0000FF"/>
                </a:solidFill>
                <a:latin typeface="+mn-lt"/>
                <a:cs typeface="Arial" charset="0"/>
              </a:rPr>
              <a:t>  </a:t>
            </a:r>
            <a:r>
              <a:rPr lang="ar-EG" sz="2400" dirty="0">
                <a:solidFill>
                  <a:srgbClr val="0000FF"/>
                </a:solidFill>
                <a:latin typeface="+mn-lt"/>
                <a:cs typeface="Al-Mothnna" pitchFamily="2" charset="-78"/>
              </a:rPr>
              <a:t>أوجه التشابه</a:t>
            </a:r>
            <a:r>
              <a:rPr lang="en-US" sz="2400" dirty="0">
                <a:solidFill>
                  <a:srgbClr val="0000FF"/>
                </a:solidFill>
                <a:latin typeface="+mn-lt"/>
                <a:cs typeface="Al-Mothnna" pitchFamily="2" charset="-78"/>
              </a:rPr>
              <a:t> </a:t>
            </a:r>
            <a:endParaRPr lang="en-GB" sz="32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Arial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xfrm>
            <a:off x="76200" y="2286000"/>
            <a:ext cx="8991600" cy="4303713"/>
          </a:xfrm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200" smtClean="0"/>
              <a:t>A major difference </a:t>
            </a:r>
            <a:r>
              <a:rPr lang="ar-EG" altLang="en-US" sz="2200" smtClean="0">
                <a:ea typeface="Majalla UI"/>
              </a:rPr>
              <a:t>الفرق الأساس</a:t>
            </a:r>
            <a:r>
              <a:rPr lang="ar-SA" altLang="en-US" sz="2200" smtClean="0">
                <a:ea typeface="Majalla UI"/>
              </a:rPr>
              <a:t>ي </a:t>
            </a:r>
            <a:r>
              <a:rPr lang="en-US" altLang="en-US" sz="2200" smtClean="0"/>
              <a:t> between prokaryotic and eukaryotic cells is the location of chromosomes</a:t>
            </a:r>
            <a:r>
              <a:rPr lang="ar-SA" altLang="en-US" sz="2200" smtClean="0">
                <a:ea typeface="Majalla UI"/>
              </a:rPr>
              <a:t> </a:t>
            </a:r>
            <a:r>
              <a:rPr lang="en-US" altLang="en-US" sz="2200" smtClean="0"/>
              <a:t> </a:t>
            </a:r>
            <a:r>
              <a:rPr lang="ar-SA" altLang="en-US" sz="2200" smtClean="0">
                <a:ea typeface="Majalla UI"/>
              </a:rPr>
              <a:t>  </a:t>
            </a:r>
            <a:r>
              <a:rPr lang="ar-EG" altLang="en-US" sz="2200" smtClean="0">
                <a:ea typeface="Majalla UI"/>
              </a:rPr>
              <a:t>موضع الصبغيات</a:t>
            </a:r>
            <a:endParaRPr lang="en-US" altLang="en-US" sz="2200" smtClean="0"/>
          </a:p>
          <a:p>
            <a:pPr marL="273050" lvl="1" indent="-273050" algn="just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200" smtClean="0"/>
              <a:t>In an eukaryotic cell, chromosomes are contained in a true nucleus</a:t>
            </a:r>
            <a:r>
              <a:rPr lang="en-US" altLang="en-US" sz="2200" i="1" smtClean="0"/>
              <a:t> </a:t>
            </a:r>
            <a:r>
              <a:rPr lang="en-US" altLang="en-US" sz="2200" smtClean="0"/>
              <a:t>(</a:t>
            </a:r>
            <a:r>
              <a:rPr lang="ar-EG" altLang="en-US" sz="2200" smtClean="0">
                <a:ea typeface="Majalla UI"/>
              </a:rPr>
              <a:t>النواة</a:t>
            </a:r>
            <a:r>
              <a:rPr lang="en-US" altLang="en-US" sz="2200" smtClean="0"/>
              <a:t>) with nuclear membrane  </a:t>
            </a:r>
            <a:r>
              <a:rPr lang="ar-SA" altLang="en-US" sz="2200" smtClean="0">
                <a:ea typeface="Majalla UI"/>
              </a:rPr>
              <a:t>غشاء نووي</a:t>
            </a:r>
            <a:r>
              <a:rPr lang="en-US" altLang="en-US" sz="2200" smtClean="0"/>
              <a:t>.</a:t>
            </a:r>
          </a:p>
          <a:p>
            <a:pPr marL="273050" lvl="1" indent="-273050" algn="just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200" smtClean="0"/>
              <a:t>In a prokaryotic cell, the DNA is concentrated in the </a:t>
            </a:r>
            <a:r>
              <a:rPr lang="en-US" altLang="en-US" sz="2200" u="sng" smtClean="0"/>
              <a:t>nucleoid</a:t>
            </a:r>
            <a:r>
              <a:rPr lang="en-US" altLang="en-US" sz="2200" smtClean="0"/>
              <a:t> (</a:t>
            </a:r>
            <a:r>
              <a:rPr lang="ar-EG" altLang="en-US" sz="2200" smtClean="0">
                <a:ea typeface="Majalla UI"/>
              </a:rPr>
              <a:t>شـبه نواة</a:t>
            </a:r>
            <a:r>
              <a:rPr lang="en-US" altLang="en-US" sz="2200" smtClean="0"/>
              <a:t>) without a nuclear membrane separating it from the rest of the cell. </a:t>
            </a:r>
          </a:p>
          <a:p>
            <a:pPr marL="273050" lvl="1" indent="-273050" algn="just" eaLnBrk="1" hangingPunct="1">
              <a:lnSpc>
                <a:spcPct val="150000"/>
              </a:lnSpc>
              <a:buClr>
                <a:srgbClr val="339933"/>
              </a:buClr>
              <a:tabLst>
                <a:tab pos="2743200" algn="l"/>
              </a:tabLst>
            </a:pPr>
            <a:r>
              <a:rPr lang="en-US" altLang="en-US" sz="2200" smtClean="0"/>
              <a:t>In prokaryotic cell, DNA is a single strand (</a:t>
            </a:r>
            <a:r>
              <a:rPr lang="ar-EG" altLang="en-US" sz="2200" smtClean="0">
                <a:ea typeface="Majalla UI"/>
              </a:rPr>
              <a:t>أحادى الشريط</a:t>
            </a:r>
            <a:r>
              <a:rPr lang="en-US" altLang="en-US" sz="2200" smtClean="0"/>
              <a:t>) or double strand (</a:t>
            </a:r>
            <a:r>
              <a:rPr lang="ar-EG" altLang="en-US" sz="2200" smtClean="0">
                <a:ea typeface="Majalla UI"/>
              </a:rPr>
              <a:t>ثنائ</a:t>
            </a:r>
            <a:r>
              <a:rPr lang="ar-SA" altLang="en-US" sz="2200" smtClean="0">
                <a:ea typeface="Majalla UI"/>
              </a:rPr>
              <a:t>ي </a:t>
            </a:r>
            <a:r>
              <a:rPr lang="ar-EG" altLang="en-US" sz="2200" smtClean="0">
                <a:ea typeface="Majalla UI"/>
              </a:rPr>
              <a:t>الشريط</a:t>
            </a:r>
            <a:r>
              <a:rPr lang="en-US" altLang="en-US" sz="2200" smtClean="0"/>
              <a:t>), but in eukaryotic cell, DNA is double strand.</a:t>
            </a:r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>
            <a:off x="152400" y="14478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2514600" y="1600200"/>
            <a:ext cx="510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u="sng" dirty="0">
                <a:solidFill>
                  <a:srgbClr val="0000FF"/>
                </a:solidFill>
                <a:latin typeface="+mn-lt"/>
                <a:cs typeface="Arial" charset="0"/>
              </a:rPr>
              <a:t>B) Differences</a:t>
            </a:r>
            <a:r>
              <a:rPr lang="en-US" sz="3200" b="1" dirty="0">
                <a:solidFill>
                  <a:srgbClr val="0000FF"/>
                </a:solidFill>
                <a:latin typeface="+mn-lt"/>
                <a:cs typeface="Arial" charset="0"/>
              </a:rPr>
              <a:t> </a:t>
            </a:r>
            <a:r>
              <a:rPr lang="ar-EG" sz="2400" dirty="0">
                <a:solidFill>
                  <a:srgbClr val="0000FF"/>
                </a:solidFill>
                <a:latin typeface="Arial" charset="0"/>
                <a:cs typeface="Al-Mothnna" pitchFamily="2" charset="-78"/>
              </a:rPr>
              <a:t>أوجه الإختلاف</a:t>
            </a:r>
            <a:endParaRPr lang="en-GB" sz="2400" dirty="0">
              <a:solidFill>
                <a:srgbClr val="0000FF"/>
              </a:solidFill>
              <a:latin typeface="Arial" charset="0"/>
              <a:cs typeface="Al-Mothnna" pitchFamily="2" charset="-78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8610600" cy="533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b="1" dirty="0" smtClean="0">
                <a:solidFill>
                  <a:srgbClr val="0000FF"/>
                </a:solidFill>
                <a:latin typeface="+mn-lt"/>
              </a:rPr>
              <a:t>Prokaryotic and eukaryotic cells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875FE-FE79-4DA4-8612-FB65EC923792}" type="slidenum">
              <a:rPr lang="ar-SA" smtClean="0"/>
              <a:pPr>
                <a:defRPr/>
              </a:pPr>
              <a:t>5</a:t>
            </a:fld>
            <a:endParaRPr lang="en-GB"/>
          </a:p>
        </p:txBody>
      </p:sp>
      <p:graphicFrame>
        <p:nvGraphicFramePr>
          <p:cNvPr id="5" name="Group 2"/>
          <p:cNvGraphicFramePr>
            <a:graphicFrameLocks noGrp="1"/>
          </p:cNvGraphicFramePr>
          <p:nvPr/>
        </p:nvGraphicFramePr>
        <p:xfrm>
          <a:off x="685800" y="1477963"/>
          <a:ext cx="7696199" cy="5075575"/>
        </p:xfrm>
        <a:graphic>
          <a:graphicData uri="http://schemas.openxmlformats.org/drawingml/2006/table">
            <a:tbl>
              <a:tblPr/>
              <a:tblGrid>
                <a:gridCol w="1405393"/>
                <a:gridCol w="3145403"/>
                <a:gridCol w="3145403"/>
              </a:tblGrid>
              <a:tr h="5511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Term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Prokaryotes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Eukaryotes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820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Size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1-10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µm in diameter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10-100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µm in diameter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00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wall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Existed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In plant cell (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not animal cell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)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00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nucleus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No nuclear membrane but Nucleoid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True nucleus exists with nuclear membrane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005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DNA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As fibre in the 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nucleoid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region (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plasmids in some cases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) 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As Chromatin (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DNA and protein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)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9334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Specializeorganells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Most of them are absent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All are existed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700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division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By binary fission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Meiotic and/or Mitotic </a:t>
                      </a:r>
                    </a:p>
                  </a:txBody>
                  <a:tcPr marT="45714" marB="45714" anchor="ctr" horzOverflow="overflow">
                    <a:lnL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304800" y="6096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en-US" sz="2800" b="1" dirty="0">
                <a:solidFill>
                  <a:srgbClr val="FF0000"/>
                </a:solidFill>
                <a:latin typeface="+mn-lt"/>
                <a:cs typeface="Arial" charset="0"/>
              </a:rPr>
              <a:t>Comparison between Prokaryotes and Eukaryotes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895600" y="1828800"/>
            <a:ext cx="3352800" cy="609600"/>
          </a:xfrm>
          <a:prstGeom prst="rect">
            <a:avLst/>
          </a:prstGeom>
          <a:solidFill>
            <a:srgbClr val="0000FF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Prokaryotes</a:t>
            </a:r>
          </a:p>
        </p:txBody>
      </p:sp>
      <p:grpSp>
        <p:nvGrpSpPr>
          <p:cNvPr id="22531" name="Group 9"/>
          <p:cNvGrpSpPr>
            <a:grpSpLocks/>
          </p:cNvGrpSpPr>
          <p:nvPr/>
        </p:nvGrpSpPr>
        <p:grpSpPr bwMode="auto">
          <a:xfrm>
            <a:off x="2133600" y="2438400"/>
            <a:ext cx="4724400" cy="914400"/>
            <a:chOff x="1344" y="624"/>
            <a:chExt cx="3120" cy="576"/>
          </a:xfrm>
        </p:grpSpPr>
        <p:sp>
          <p:nvSpPr>
            <p:cNvPr id="22539" name="Line 5"/>
            <p:cNvSpPr>
              <a:spLocks noChangeShapeType="1"/>
            </p:cNvSpPr>
            <p:nvPr/>
          </p:nvSpPr>
          <p:spPr bwMode="auto">
            <a:xfrm>
              <a:off x="2880" y="624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40" name="Line 6"/>
            <p:cNvSpPr>
              <a:spLocks noChangeShapeType="1"/>
            </p:cNvSpPr>
            <p:nvPr/>
          </p:nvSpPr>
          <p:spPr bwMode="auto">
            <a:xfrm>
              <a:off x="1344" y="912"/>
              <a:ext cx="31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41" name="Line 7"/>
            <p:cNvSpPr>
              <a:spLocks noChangeShapeType="1"/>
            </p:cNvSpPr>
            <p:nvPr/>
          </p:nvSpPr>
          <p:spPr bwMode="auto">
            <a:xfrm>
              <a:off x="1344" y="912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42" name="Line 8"/>
            <p:cNvSpPr>
              <a:spLocks noChangeShapeType="1"/>
            </p:cNvSpPr>
            <p:nvPr/>
          </p:nvSpPr>
          <p:spPr bwMode="auto">
            <a:xfrm>
              <a:off x="4464" y="912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962025" y="3429000"/>
            <a:ext cx="2362200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4D4D4D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3600" b="1" dirty="0">
                <a:latin typeface="+mn-lt"/>
                <a:cs typeface="Arial" charset="0"/>
              </a:rPr>
              <a:t>Bacteria</a:t>
            </a:r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5680075" y="3429000"/>
            <a:ext cx="2362200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4D4D4D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3600" b="1" dirty="0">
                <a:latin typeface="+mn-lt"/>
                <a:cs typeface="Arial" charset="0"/>
              </a:rPr>
              <a:t>Archaea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5257800" y="4622800"/>
            <a:ext cx="3200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GB" sz="2000" dirty="0">
                <a:solidFill>
                  <a:srgbClr val="FF0000"/>
                </a:solidFill>
                <a:latin typeface="+mn-lt"/>
                <a:cs typeface="Arial" charset="0"/>
              </a:rPr>
              <a:t>Exist in extreme </a:t>
            </a:r>
          </a:p>
          <a:p>
            <a:pPr algn="ctr">
              <a:spcBef>
                <a:spcPts val="0"/>
              </a:spcBef>
              <a:defRPr/>
            </a:pPr>
            <a:r>
              <a:rPr lang="en-GB" sz="2000" dirty="0">
                <a:solidFill>
                  <a:srgbClr val="FF0000"/>
                </a:solidFill>
                <a:latin typeface="+mn-lt"/>
                <a:cs typeface="Arial" charset="0"/>
              </a:rPr>
              <a:t>environments  </a:t>
            </a:r>
            <a:r>
              <a:rPr lang="ar-EG" sz="2000" dirty="0">
                <a:latin typeface="+mn-lt"/>
                <a:cs typeface="Arial" charset="0"/>
              </a:rPr>
              <a:t>البيئات القاسية</a:t>
            </a:r>
            <a:endParaRPr lang="en-US" sz="2000" dirty="0">
              <a:latin typeface="+mn-lt"/>
              <a:cs typeface="Arial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  <a:cs typeface="Arial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+mn-lt"/>
                <a:cs typeface="Arial" charset="0"/>
              </a:rPr>
              <a:t> (hot and salty) 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52400" y="4684713"/>
            <a:ext cx="3962400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GB" sz="2000" dirty="0">
                <a:solidFill>
                  <a:srgbClr val="FF0000"/>
                </a:solidFill>
                <a:latin typeface="+mn-lt"/>
                <a:cs typeface="Arial" charset="0"/>
              </a:rPr>
              <a:t>Exist in most environments 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381000" y="5730875"/>
            <a:ext cx="838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400" dirty="0">
                <a:latin typeface="+mn-lt"/>
                <a:cs typeface="Arial" charset="0"/>
              </a:rPr>
              <a:t>They are differing in some other </a:t>
            </a:r>
            <a:r>
              <a:rPr lang="en-GB" sz="2400" dirty="0">
                <a:solidFill>
                  <a:srgbClr val="0000FF"/>
                </a:solidFill>
                <a:latin typeface="+mn-lt"/>
                <a:cs typeface="Arial" charset="0"/>
              </a:rPr>
              <a:t>structural</a:t>
            </a:r>
            <a:r>
              <a:rPr lang="en-GB" sz="2400" dirty="0">
                <a:latin typeface="+mn-lt"/>
                <a:cs typeface="Arial" charset="0"/>
              </a:rPr>
              <a:t>,</a:t>
            </a:r>
            <a:r>
              <a:rPr lang="en-GB" sz="2400" dirty="0">
                <a:solidFill>
                  <a:srgbClr val="0000FF"/>
                </a:solidFill>
                <a:latin typeface="+mn-lt"/>
                <a:cs typeface="Arial" charset="0"/>
              </a:rPr>
              <a:t> biochemical </a:t>
            </a:r>
            <a:r>
              <a:rPr lang="en-GB" sz="2400" dirty="0">
                <a:latin typeface="+mn-lt"/>
                <a:cs typeface="Arial" charset="0"/>
              </a:rPr>
              <a:t>and</a:t>
            </a:r>
            <a:r>
              <a:rPr lang="en-GB" sz="2400" dirty="0">
                <a:solidFill>
                  <a:srgbClr val="0000FF"/>
                </a:solidFill>
                <a:latin typeface="+mn-lt"/>
                <a:cs typeface="Arial" charset="0"/>
              </a:rPr>
              <a:t> physiological</a:t>
            </a:r>
            <a:r>
              <a:rPr lang="en-GB" sz="2400" dirty="0">
                <a:latin typeface="+mn-lt"/>
                <a:cs typeface="Arial" charset="0"/>
              </a:rPr>
              <a:t> characteristics </a:t>
            </a:r>
            <a:r>
              <a:rPr lang="ar-EG" sz="2400" dirty="0">
                <a:latin typeface="+mn-lt"/>
                <a:cs typeface="Arial" charset="0"/>
              </a:rPr>
              <a:t>صفات</a:t>
            </a:r>
            <a:r>
              <a:rPr lang="en-GB" sz="2400" dirty="0">
                <a:latin typeface="+mn-lt"/>
                <a:cs typeface="Arial" charset="0"/>
              </a:rPr>
              <a:t> </a:t>
            </a:r>
          </a:p>
        </p:txBody>
      </p:sp>
      <p:sp>
        <p:nvSpPr>
          <p:cNvPr id="22537" name="Line 15"/>
          <p:cNvSpPr>
            <a:spLocks noChangeShapeType="1"/>
          </p:cNvSpPr>
          <p:nvPr/>
        </p:nvSpPr>
        <p:spPr bwMode="auto">
          <a:xfrm>
            <a:off x="152400" y="1676400"/>
            <a:ext cx="87630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1905000" y="762000"/>
            <a:ext cx="533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pperplate Gothic Bold" pitchFamily="34" charset="0"/>
                <a:cs typeface="Arial" charset="0"/>
              </a:rPr>
              <a:t>Types of Prokaryotes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82296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Line 4"/>
          <p:cNvSpPr>
            <a:spLocks noChangeShapeType="1"/>
          </p:cNvSpPr>
          <p:nvPr/>
        </p:nvSpPr>
        <p:spPr bwMode="auto">
          <a:xfrm>
            <a:off x="685800" y="1674813"/>
            <a:ext cx="7751763" cy="1587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3276600" y="914400"/>
            <a:ext cx="274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4400" b="1" dirty="0" smtClean="0">
                <a:solidFill>
                  <a:srgbClr val="0000FF"/>
                </a:solidFill>
                <a:latin typeface="+mn-lt"/>
              </a:rPr>
              <a:t>Bacteria</a:t>
            </a:r>
            <a:endParaRPr lang="en-GB" altLang="en-US" sz="4400" b="1" dirty="0" smtClean="0">
              <a:solidFill>
                <a:srgbClr val="0000FF"/>
              </a:solidFill>
              <a:latin typeface="+mn-lt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533400" y="6080125"/>
            <a:ext cx="8001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000" dirty="0" smtClean="0">
                <a:latin typeface="+mn-lt"/>
              </a:rPr>
              <a:t>The prokaryotic cell is much simpler in structure, lacking a nucleus and the other membrane-enclosed organelles of the eukaryotic cell.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>
            <a:lum bright="-12000" contrast="18000"/>
          </a:blip>
          <a:srcRect b="3784"/>
          <a:stretch>
            <a:fillRect/>
          </a:stretch>
        </p:blipFill>
        <p:spPr bwMode="auto">
          <a:xfrm>
            <a:off x="533400" y="866775"/>
            <a:ext cx="8001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4114800" y="2559050"/>
            <a:ext cx="119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غشاء بلازمى</a:t>
            </a: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4343400" y="3016250"/>
            <a:ext cx="119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ar-EG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الجدار الخلوى</a:t>
            </a: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3733800" y="156845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شبه نواة</a:t>
            </a: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4038600" y="210185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الريبوزومات</a:t>
            </a: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4724400" y="358140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alt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الكبسولة</a:t>
            </a: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762000" y="396240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ar-EG" altLang="en-US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الأسواط</a:t>
            </a:r>
            <a:endParaRPr lang="en-GB" sz="16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1574800" y="3003550"/>
            <a:ext cx="5867400" cy="2057400"/>
          </a:xfrm>
          <a:prstGeom prst="flowChartTerminator">
            <a:avLst/>
          </a:prstGeom>
          <a:gradFill rotWithShape="1">
            <a:gsLst>
              <a:gs pos="0">
                <a:srgbClr val="150015"/>
              </a:gs>
              <a:gs pos="50000">
                <a:srgbClr val="CC00CC"/>
              </a:gs>
              <a:gs pos="100000">
                <a:srgbClr val="150015"/>
              </a:gs>
            </a:gsLst>
            <a:lin ang="5400000" scaled="1"/>
          </a:gra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524000" y="2940050"/>
            <a:ext cx="5943600" cy="2133600"/>
            <a:chOff x="1104" y="1632"/>
            <a:chExt cx="3744" cy="1344"/>
          </a:xfrm>
        </p:grpSpPr>
        <p:sp>
          <p:nvSpPr>
            <p:cNvPr id="25643" name="AutoShape 7"/>
            <p:cNvSpPr>
              <a:spLocks noChangeArrowheads="1"/>
            </p:cNvSpPr>
            <p:nvPr/>
          </p:nvSpPr>
          <p:spPr bwMode="auto">
            <a:xfrm>
              <a:off x="1152" y="1632"/>
              <a:ext cx="3696" cy="1296"/>
            </a:xfrm>
            <a:prstGeom prst="flowChartTerminator">
              <a:avLst/>
            </a:prstGeom>
            <a:solidFill>
              <a:srgbClr val="CC00CC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  <p:sp>
          <p:nvSpPr>
            <p:cNvPr id="25644" name="AutoShape 5"/>
            <p:cNvSpPr>
              <a:spLocks noChangeArrowheads="1"/>
            </p:cNvSpPr>
            <p:nvPr/>
          </p:nvSpPr>
          <p:spPr bwMode="auto">
            <a:xfrm>
              <a:off x="1104" y="1776"/>
              <a:ext cx="3648" cy="1200"/>
            </a:xfrm>
            <a:prstGeom prst="flowChartTerminator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en-US"/>
            </a:p>
          </p:txBody>
        </p:sp>
      </p:grp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28600" y="796925"/>
            <a:ext cx="3810000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Prokaryotic Cell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638300" y="3270250"/>
            <a:ext cx="5562600" cy="1676400"/>
          </a:xfrm>
          <a:prstGeom prst="flowChartTerminator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1739900" y="3359150"/>
            <a:ext cx="5359400" cy="1498600"/>
          </a:xfrm>
          <a:prstGeom prst="flowChartTerminator">
            <a:avLst/>
          </a:prstGeom>
          <a:solidFill>
            <a:schemeClr val="bg1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1816100" y="3435350"/>
            <a:ext cx="5207000" cy="1346200"/>
          </a:xfrm>
          <a:prstGeom prst="flowChartTerminator">
            <a:avLst/>
          </a:prstGeom>
          <a:solidFill>
            <a:srgbClr val="66FF33"/>
          </a:solidFill>
          <a:ln w="28575">
            <a:solidFill>
              <a:srgbClr val="66FF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059" name="AutoShape 11" descr="Zig zag"/>
          <p:cNvSpPr>
            <a:spLocks noChangeArrowheads="1"/>
          </p:cNvSpPr>
          <p:nvPr/>
        </p:nvSpPr>
        <p:spPr bwMode="auto">
          <a:xfrm>
            <a:off x="2806700" y="3673475"/>
            <a:ext cx="3517900" cy="776288"/>
          </a:xfrm>
          <a:prstGeom prst="cloudCallout">
            <a:avLst>
              <a:gd name="adj1" fmla="val -34565"/>
              <a:gd name="adj2" fmla="val -8690"/>
            </a:avLst>
          </a:prstGeom>
          <a:pattFill prst="zigZag">
            <a:fgClr>
              <a:schemeClr val="tx1"/>
            </a:fgClr>
            <a:bgClr>
              <a:srgbClr val="FFFFFF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en-US" altLang="en-US"/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934200" y="1568450"/>
            <a:ext cx="1752600" cy="1524000"/>
            <a:chOff x="4512" y="768"/>
            <a:chExt cx="1104" cy="960"/>
          </a:xfrm>
        </p:grpSpPr>
        <p:sp>
          <p:nvSpPr>
            <p:cNvPr id="25641" name="Line 15"/>
            <p:cNvSpPr>
              <a:spLocks noChangeShapeType="1"/>
            </p:cNvSpPr>
            <p:nvPr/>
          </p:nvSpPr>
          <p:spPr bwMode="auto">
            <a:xfrm flipV="1">
              <a:off x="4512" y="1152"/>
              <a:ext cx="480" cy="576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" name="Text Box 16"/>
            <p:cNvSpPr txBox="1">
              <a:spLocks noChangeArrowheads="1"/>
            </p:cNvSpPr>
            <p:nvPr/>
          </p:nvSpPr>
          <p:spPr bwMode="auto">
            <a:xfrm>
              <a:off x="4560" y="768"/>
              <a:ext cx="10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CC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</a:rPr>
                <a:t>Capsule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953000" y="1568450"/>
            <a:ext cx="1676400" cy="1676400"/>
            <a:chOff x="3264" y="768"/>
            <a:chExt cx="1056" cy="1056"/>
          </a:xfrm>
        </p:grpSpPr>
        <p:sp>
          <p:nvSpPr>
            <p:cNvPr id="25639" name="Line 20"/>
            <p:cNvSpPr>
              <a:spLocks noChangeShapeType="1"/>
            </p:cNvSpPr>
            <p:nvPr/>
          </p:nvSpPr>
          <p:spPr bwMode="auto">
            <a:xfrm flipV="1">
              <a:off x="3264" y="1152"/>
              <a:ext cx="432" cy="67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" name="Text Box 21"/>
            <p:cNvSpPr txBox="1">
              <a:spLocks noChangeArrowheads="1"/>
            </p:cNvSpPr>
            <p:nvPr/>
          </p:nvSpPr>
          <p:spPr bwMode="auto">
            <a:xfrm>
              <a:off x="3264" y="768"/>
              <a:ext cx="105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</a:rPr>
                <a:t>Cell Wall</a:t>
              </a: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438400" y="1568450"/>
            <a:ext cx="2057400" cy="1790700"/>
            <a:chOff x="1680" y="768"/>
            <a:chExt cx="1296" cy="1128"/>
          </a:xfrm>
        </p:grpSpPr>
        <p:sp>
          <p:nvSpPr>
            <p:cNvPr id="25637" name="Line 23"/>
            <p:cNvSpPr>
              <a:spLocks noChangeShapeType="1"/>
            </p:cNvSpPr>
            <p:nvPr/>
          </p:nvSpPr>
          <p:spPr bwMode="auto">
            <a:xfrm flipV="1">
              <a:off x="1920" y="1176"/>
              <a:ext cx="288" cy="72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2" name="Text Box 24"/>
            <p:cNvSpPr txBox="1">
              <a:spLocks noChangeArrowheads="1"/>
            </p:cNvSpPr>
            <p:nvPr/>
          </p:nvSpPr>
          <p:spPr bwMode="auto">
            <a:xfrm>
              <a:off x="1680" y="768"/>
              <a:ext cx="1296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defRPr/>
              </a:pPr>
              <a:r>
                <a:rPr lang="en-GB" sz="28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</a:rPr>
                <a:t>Plasma membrane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4876800" y="4540250"/>
            <a:ext cx="2057400" cy="2012950"/>
            <a:chOff x="3216" y="2640"/>
            <a:chExt cx="1296" cy="1268"/>
          </a:xfrm>
        </p:grpSpPr>
        <p:sp>
          <p:nvSpPr>
            <p:cNvPr id="25635" name="Line 26"/>
            <p:cNvSpPr>
              <a:spLocks noChangeShapeType="1"/>
            </p:cNvSpPr>
            <p:nvPr/>
          </p:nvSpPr>
          <p:spPr bwMode="auto">
            <a:xfrm flipH="1">
              <a:off x="3792" y="2640"/>
              <a:ext cx="192" cy="72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5" name="Text Box 27"/>
            <p:cNvSpPr txBox="1">
              <a:spLocks noChangeArrowheads="1"/>
            </p:cNvSpPr>
            <p:nvPr/>
          </p:nvSpPr>
          <p:spPr bwMode="auto">
            <a:xfrm>
              <a:off x="3216" y="3312"/>
              <a:ext cx="1296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sz="2800" b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</a:rPr>
                <a:t>Cytoplasm (</a:t>
              </a:r>
              <a:r>
                <a:rPr lang="en-GB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</a:rPr>
                <a:t>Cytosol</a:t>
              </a:r>
              <a:r>
                <a:rPr lang="en-GB" sz="2800" b="1">
                  <a:solidFill>
                    <a:srgbClr val="00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</a:rPr>
                <a:t>)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2895600" y="4083050"/>
            <a:ext cx="2057400" cy="2043113"/>
            <a:chOff x="1632" y="2304"/>
            <a:chExt cx="1296" cy="1287"/>
          </a:xfrm>
        </p:grpSpPr>
        <p:sp>
          <p:nvSpPr>
            <p:cNvPr id="25633" name="Line 30"/>
            <p:cNvSpPr>
              <a:spLocks noChangeShapeType="1"/>
            </p:cNvSpPr>
            <p:nvPr/>
          </p:nvSpPr>
          <p:spPr bwMode="auto">
            <a:xfrm flipH="1">
              <a:off x="2208" y="2304"/>
              <a:ext cx="432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9" name="Text Box 31"/>
            <p:cNvSpPr txBox="1">
              <a:spLocks noChangeArrowheads="1"/>
            </p:cNvSpPr>
            <p:nvPr/>
          </p:nvSpPr>
          <p:spPr bwMode="auto">
            <a:xfrm>
              <a:off x="1632" y="3264"/>
              <a:ext cx="129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</a:rPr>
                <a:t>Nucleoid</a:t>
              </a:r>
            </a:p>
          </p:txBody>
        </p:sp>
      </p:grpSp>
      <p:grpSp>
        <p:nvGrpSpPr>
          <p:cNvPr id="8" name="Group 53"/>
          <p:cNvGrpSpPr>
            <a:grpSpLocks/>
          </p:cNvGrpSpPr>
          <p:nvPr/>
        </p:nvGrpSpPr>
        <p:grpSpPr bwMode="auto">
          <a:xfrm>
            <a:off x="2133600" y="3535363"/>
            <a:ext cx="4495800" cy="1219200"/>
            <a:chOff x="1248" y="1872"/>
            <a:chExt cx="2832" cy="768"/>
          </a:xfrm>
        </p:grpSpPr>
        <p:sp>
          <p:nvSpPr>
            <p:cNvPr id="25619" name="Oval 39"/>
            <p:cNvSpPr>
              <a:spLocks noChangeArrowheads="1"/>
            </p:cNvSpPr>
            <p:nvPr/>
          </p:nvSpPr>
          <p:spPr bwMode="auto">
            <a:xfrm>
              <a:off x="1248" y="1968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0" name="Oval 40"/>
            <p:cNvSpPr>
              <a:spLocks noChangeArrowheads="1"/>
            </p:cNvSpPr>
            <p:nvPr/>
          </p:nvSpPr>
          <p:spPr bwMode="auto">
            <a:xfrm>
              <a:off x="1440" y="2400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1" name="Oval 41"/>
            <p:cNvSpPr>
              <a:spLocks noChangeArrowheads="1"/>
            </p:cNvSpPr>
            <p:nvPr/>
          </p:nvSpPr>
          <p:spPr bwMode="auto">
            <a:xfrm>
              <a:off x="1296" y="2208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2" name="Oval 42"/>
            <p:cNvSpPr>
              <a:spLocks noChangeArrowheads="1"/>
            </p:cNvSpPr>
            <p:nvPr/>
          </p:nvSpPr>
          <p:spPr bwMode="auto">
            <a:xfrm>
              <a:off x="3024" y="259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3" name="Oval 43"/>
            <p:cNvSpPr>
              <a:spLocks noChangeArrowheads="1"/>
            </p:cNvSpPr>
            <p:nvPr/>
          </p:nvSpPr>
          <p:spPr bwMode="auto">
            <a:xfrm>
              <a:off x="2208" y="2496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4" name="Oval 44"/>
            <p:cNvSpPr>
              <a:spLocks noChangeArrowheads="1"/>
            </p:cNvSpPr>
            <p:nvPr/>
          </p:nvSpPr>
          <p:spPr bwMode="auto">
            <a:xfrm>
              <a:off x="1824" y="2544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5" name="Oval 45"/>
            <p:cNvSpPr>
              <a:spLocks noChangeArrowheads="1"/>
            </p:cNvSpPr>
            <p:nvPr/>
          </p:nvSpPr>
          <p:spPr bwMode="auto">
            <a:xfrm>
              <a:off x="1632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6" name="Oval 46"/>
            <p:cNvSpPr>
              <a:spLocks noChangeArrowheads="1"/>
            </p:cNvSpPr>
            <p:nvPr/>
          </p:nvSpPr>
          <p:spPr bwMode="auto">
            <a:xfrm>
              <a:off x="3168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7" name="Oval 47"/>
            <p:cNvSpPr>
              <a:spLocks noChangeArrowheads="1"/>
            </p:cNvSpPr>
            <p:nvPr/>
          </p:nvSpPr>
          <p:spPr bwMode="auto">
            <a:xfrm>
              <a:off x="2688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8" name="Oval 48"/>
            <p:cNvSpPr>
              <a:spLocks noChangeArrowheads="1"/>
            </p:cNvSpPr>
            <p:nvPr/>
          </p:nvSpPr>
          <p:spPr bwMode="auto">
            <a:xfrm>
              <a:off x="2160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29" name="Oval 49"/>
            <p:cNvSpPr>
              <a:spLocks noChangeArrowheads="1"/>
            </p:cNvSpPr>
            <p:nvPr/>
          </p:nvSpPr>
          <p:spPr bwMode="auto">
            <a:xfrm>
              <a:off x="3984" y="2304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30" name="Oval 50"/>
            <p:cNvSpPr>
              <a:spLocks noChangeArrowheads="1"/>
            </p:cNvSpPr>
            <p:nvPr/>
          </p:nvSpPr>
          <p:spPr bwMode="auto">
            <a:xfrm>
              <a:off x="3984" y="2064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31" name="Oval 51"/>
            <p:cNvSpPr>
              <a:spLocks noChangeArrowheads="1"/>
            </p:cNvSpPr>
            <p:nvPr/>
          </p:nvSpPr>
          <p:spPr bwMode="auto">
            <a:xfrm>
              <a:off x="3408" y="2496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  <p:sp>
          <p:nvSpPr>
            <p:cNvPr id="25632" name="Oval 52"/>
            <p:cNvSpPr>
              <a:spLocks noChangeArrowheads="1"/>
            </p:cNvSpPr>
            <p:nvPr/>
          </p:nvSpPr>
          <p:spPr bwMode="auto">
            <a:xfrm>
              <a:off x="3696" y="1872"/>
              <a:ext cx="96" cy="4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304800" y="4144963"/>
            <a:ext cx="2146300" cy="1814512"/>
            <a:chOff x="96" y="2256"/>
            <a:chExt cx="1352" cy="1143"/>
          </a:xfrm>
        </p:grpSpPr>
        <p:sp>
          <p:nvSpPr>
            <p:cNvPr id="2102" name="Text Box 54"/>
            <p:cNvSpPr txBox="1">
              <a:spLocks noChangeArrowheads="1"/>
            </p:cNvSpPr>
            <p:nvPr/>
          </p:nvSpPr>
          <p:spPr bwMode="auto">
            <a:xfrm>
              <a:off x="96" y="3072"/>
              <a:ext cx="13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</a:rPr>
                <a:t>Ribosomes</a:t>
              </a:r>
              <a:endParaRPr lang="en-GB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25617" name="Line 55"/>
            <p:cNvSpPr>
              <a:spLocks noChangeShapeType="1"/>
            </p:cNvSpPr>
            <p:nvPr/>
          </p:nvSpPr>
          <p:spPr bwMode="auto">
            <a:xfrm flipV="1">
              <a:off x="776" y="2440"/>
              <a:ext cx="672" cy="72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618" name="Line 57"/>
            <p:cNvSpPr>
              <a:spLocks noChangeShapeType="1"/>
            </p:cNvSpPr>
            <p:nvPr/>
          </p:nvSpPr>
          <p:spPr bwMode="auto">
            <a:xfrm flipV="1">
              <a:off x="768" y="2256"/>
              <a:ext cx="528" cy="91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  <p:bldP spid="2054" grpId="0" animBg="1"/>
      <p:bldP spid="2057" grpId="0" animBg="1"/>
      <p:bldP spid="2058" grpId="0" animBg="1"/>
      <p:bldP spid="205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2FA180174F9C458B07B56258850C7E" ma:contentTypeVersion="0" ma:contentTypeDescription="Create a new document." ma:contentTypeScope="" ma:versionID="1375d8cd13ff228c673e5d6e19d481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D8B4BAF-60A0-41F8-BD2C-9868CE5472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CF9DFF-46BC-4527-9F00-635F909A2E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0386A1-D0C3-42B3-AB2B-728A740755CD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1298</TotalTime>
  <Words>605</Words>
  <Application>Microsoft Office PowerPoint</Application>
  <PresentationFormat>On-screen Show (4:3)</PresentationFormat>
  <Paragraphs>113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Constantia</vt:lpstr>
      <vt:lpstr>Wingdings 2</vt:lpstr>
      <vt:lpstr>Copperplate Gothic Bold</vt:lpstr>
      <vt:lpstr>Majalla UI</vt:lpstr>
      <vt:lpstr>Al-Mothnna</vt:lpstr>
      <vt:lpstr>Wingdings</vt:lpstr>
      <vt:lpstr>Flow</vt:lpstr>
      <vt:lpstr>1_Flow</vt:lpstr>
      <vt:lpstr>The Cell Theory</vt:lpstr>
      <vt:lpstr>Slide 2</vt:lpstr>
      <vt:lpstr>Prokaryotic and eukaryotic cells</vt:lpstr>
      <vt:lpstr>Prokaryotic and eukaryotic cells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Organelles</dc:title>
  <dc:creator>Ash Ahm</dc:creator>
  <cp:lastModifiedBy>Owner</cp:lastModifiedBy>
  <cp:revision>309</cp:revision>
  <dcterms:created xsi:type="dcterms:W3CDTF">2005-10-04T12:07:29Z</dcterms:created>
  <dcterms:modified xsi:type="dcterms:W3CDTF">2017-10-02T18:05:55Z</dcterms:modified>
</cp:coreProperties>
</file>