
<file path=[Content_Types].xml><?xml version="1.0" encoding="utf-8"?>
<Types xmlns="http://schemas.openxmlformats.org/package/2006/content-types">
  <Default Extension="png" ContentType="image/png"/>
  <Default Extension="bin" ContentType="application/vnd.ms-office.activeX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1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2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3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4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notesSlides/notesSlide5.xml" ContentType="application/vnd.openxmlformats-officedocument.presentationml.notesSlide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activeX/activeX1.xml" ContentType="application/vnd.ms-office.activeX+xml"/>
  <Override PartName="/ppt/tags/tag32.xml" ContentType="application/vnd.openxmlformats-officedocument.presentationml.tags+xml"/>
  <Override PartName="/ppt/notesSlides/notesSlide6.xml" ContentType="application/vnd.openxmlformats-officedocument.presentationml.notesSlide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notesSlides/notesSlide7.xml" ContentType="application/vnd.openxmlformats-officedocument.presentationml.notesSlide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notesSlides/notesSlide8.xml" ContentType="application/vnd.openxmlformats-officedocument.presentationml.notesSlide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1"/>
  </p:sldMasterIdLst>
  <p:notesMasterIdLst>
    <p:notesMasterId r:id="rId22"/>
  </p:notesMasterIdLst>
  <p:sldIdLst>
    <p:sldId id="290" r:id="rId2"/>
    <p:sldId id="303" r:id="rId3"/>
    <p:sldId id="291" r:id="rId4"/>
    <p:sldId id="261" r:id="rId5"/>
    <p:sldId id="265" r:id="rId6"/>
    <p:sldId id="292" r:id="rId7"/>
    <p:sldId id="267" r:id="rId8"/>
    <p:sldId id="268" r:id="rId9"/>
    <p:sldId id="294" r:id="rId10"/>
    <p:sldId id="301" r:id="rId11"/>
    <p:sldId id="293" r:id="rId12"/>
    <p:sldId id="272" r:id="rId13"/>
    <p:sldId id="295" r:id="rId14"/>
    <p:sldId id="296" r:id="rId15"/>
    <p:sldId id="297" r:id="rId16"/>
    <p:sldId id="306" r:id="rId17"/>
    <p:sldId id="274" r:id="rId18"/>
    <p:sldId id="264" r:id="rId19"/>
    <p:sldId id="305" r:id="rId20"/>
    <p:sldId id="304" r:id="rId21"/>
  </p:sldIdLst>
  <p:sldSz cx="9144000" cy="6858000" type="screen4x3"/>
  <p:notesSz cx="6858000" cy="9144000"/>
  <p:custDataLst>
    <p:tags r:id="rId23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00"/>
    <a:srgbClr val="FFFF00"/>
    <a:srgbClr val="66FF33"/>
    <a:srgbClr val="4D4D4D"/>
    <a:srgbClr val="CC99FF"/>
    <a:srgbClr val="FFFF99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45" autoAdjust="0"/>
    <p:restoredTop sz="94660"/>
  </p:normalViewPr>
  <p:slideViewPr>
    <p:cSldViewPr>
      <p:cViewPr>
        <p:scale>
          <a:sx n="89" d="100"/>
          <a:sy n="89" d="100"/>
        </p:scale>
        <p:origin x="-1080" y="-1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E2852EB-2FF7-41DE-A115-DFA5999D8D0C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56398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2852EB-2FF7-41DE-A115-DFA5999D8D0C}" type="slidenum">
              <a:rPr lang="ar-SA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84548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2852EB-2FF7-41DE-A115-DFA5999D8D0C}" type="slidenum">
              <a:rPr lang="ar-SA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30982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2852EB-2FF7-41DE-A115-DFA5999D8D0C}" type="slidenum">
              <a:rPr lang="ar-SA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8679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2852EB-2FF7-41DE-A115-DFA5999D8D0C}" type="slidenum">
              <a:rPr lang="ar-SA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28093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2852EB-2FF7-41DE-A115-DFA5999D8D0C}" type="slidenum">
              <a:rPr lang="ar-SA" smtClean="0"/>
              <a:pPr>
                <a:defRPr/>
              </a:pPr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35993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2852EB-2FF7-41DE-A115-DFA5999D8D0C}" type="slidenum">
              <a:rPr lang="ar-SA" smtClean="0"/>
              <a:pPr>
                <a:defRPr/>
              </a:pPr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86967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2852EB-2FF7-41DE-A115-DFA5999D8D0C}" type="slidenum">
              <a:rPr lang="ar-SA" smtClean="0"/>
              <a:pPr>
                <a:defRPr/>
              </a:pPr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32877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2852EB-2FF7-41DE-A115-DFA5999D8D0C}" type="slidenum">
              <a:rPr lang="ar-SA" smtClean="0"/>
              <a:pPr>
                <a:defRPr/>
              </a:pPr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8896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DA812FD7-C766-405B-AC5A-1884AEBD5709}" type="slidenum">
              <a:rPr lang="en-US" altLang="en-US" smtClean="0"/>
              <a:pPr eaLnBrk="1" hangingPunct="1"/>
              <a:t>20</a:t>
            </a:fld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949AB3-700E-4789-AC72-49BF90844559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2717448"/>
      </p:ext>
    </p:extLst>
  </p:cSld>
  <p:clrMapOvr>
    <a:masterClrMapping/>
  </p:clrMapOvr>
  <p:transition spd="slow">
    <p:blinds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E75186-F47B-407D-9421-5054B8BCD448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4357294"/>
      </p:ext>
    </p:extLst>
  </p:cSld>
  <p:clrMapOvr>
    <a:masterClrMapping/>
  </p:clrMapOvr>
  <p:transition spd="slow">
    <p:blinds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A2644F-B022-4368-A23E-CCD0DA697FA6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3625413"/>
      </p:ext>
    </p:extLst>
  </p:cSld>
  <p:clrMapOvr>
    <a:masterClrMapping/>
  </p:clrMapOvr>
  <p:transition spd="slow">
    <p:blinds dir="vert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90860F-FA1A-47BE-B2FA-CECEE7EFF334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9380330"/>
      </p:ext>
    </p:extLst>
  </p:cSld>
  <p:clrMapOvr>
    <a:masterClrMapping/>
  </p:clrMapOvr>
  <p:transition spd="slow">
    <p:blinds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774413-187A-40B9-900E-C3ADC091D400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942836"/>
      </p:ext>
    </p:extLst>
  </p:cSld>
  <p:clrMapOvr>
    <a:masterClrMapping/>
  </p:clrMapOvr>
  <p:transition spd="slow">
    <p:blinds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462021-9AEB-4E7C-82EC-CB3ECDEC21C2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1879196"/>
      </p:ext>
    </p:extLst>
  </p:cSld>
  <p:clrMapOvr>
    <a:masterClrMapping/>
  </p:clrMapOvr>
  <p:transition spd="slow">
    <p:blinds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D1C18B-FE15-4624-ABC3-4B5AC37C309B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1637747"/>
      </p:ext>
    </p:extLst>
  </p:cSld>
  <p:clrMapOvr>
    <a:masterClrMapping/>
  </p:clrMapOvr>
  <p:transition spd="slow">
    <p:blinds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7A2D73-96CA-499E-A263-E6C3063E208F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1129385"/>
      </p:ext>
    </p:extLst>
  </p:cSld>
  <p:clrMapOvr>
    <a:masterClrMapping/>
  </p:clrMapOvr>
  <p:transition spd="slow">
    <p:blinds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4F61C6-CE81-4535-994A-D2716FB98EDF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8653409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7EA479-3356-439A-8433-8C95F562D54F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6879249"/>
      </p:ext>
    </p:extLst>
  </p:cSld>
  <p:clrMapOvr>
    <a:masterClrMapping/>
  </p:clrMapOvr>
  <p:transition spd="slow">
    <p:blinds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1E902D-4E69-4584-800F-882C6A2A5FDD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8250223"/>
      </p:ext>
    </p:extLst>
  </p:cSld>
  <p:clrMapOvr>
    <a:masterClrMapping/>
  </p:clrMapOvr>
  <p:transition spd="slow">
    <p:blinds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DA3973-A28B-4C84-BF0D-9826B8029931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7677714"/>
      </p:ext>
    </p:extLst>
  </p:cSld>
  <p:clrMapOvr>
    <a:masterClrMapping/>
  </p:clrMapOvr>
  <p:transition spd="slow">
    <p:blinds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706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06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06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2E9EF42-F82B-4D70-94FF-9A92D9308B7C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ransition spd="slow">
    <p:blinds dir="vert"/>
  </p:transition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.jpe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3.jpeg"/><Relationship Id="rId5" Type="http://schemas.openxmlformats.org/officeDocument/2006/relationships/image" Target="../media/image2.wmf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3.xml"/><Relationship Id="rId6" Type="http://schemas.microsoft.com/office/2007/relationships/hdphoto" Target="../media/hdphoto1.wdp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4.xml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tags" Target="../tags/tag27.xml"/><Relationship Id="rId7" Type="http://schemas.openxmlformats.org/officeDocument/2006/relationships/image" Target="../media/image7.jpeg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image" Target="../media/image6.png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9.xml"/><Relationship Id="rId5" Type="http://schemas.microsoft.com/office/2007/relationships/hdphoto" Target="../media/hdphoto1.wdp"/><Relationship Id="rId4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0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control" Target="../activeX/activeX1.xml"/><Relationship Id="rId7" Type="http://schemas.openxmlformats.org/officeDocument/2006/relationships/image" Target="../media/image6.png"/><Relationship Id="rId2" Type="http://schemas.openxmlformats.org/officeDocument/2006/relationships/tags" Target="../tags/tag31.xml"/><Relationship Id="rId1" Type="http://schemas.openxmlformats.org/officeDocument/2006/relationships/vmlDrawing" Target="../drawings/vmlDrawing1.vml"/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18.png"/><Relationship Id="rId4" Type="http://schemas.openxmlformats.org/officeDocument/2006/relationships/tags" Target="../tags/tag32.xml"/><Relationship Id="rId9" Type="http://schemas.microsoft.com/office/2007/relationships/hdphoto" Target="../media/hdphoto1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3.xml"/><Relationship Id="rId5" Type="http://schemas.microsoft.com/office/2007/relationships/hdphoto" Target="../media/hdphoto1.wdp"/><Relationship Id="rId4" Type="http://schemas.openxmlformats.org/officeDocument/2006/relationships/image" Target="../media/image7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tags" Target="../tags/tag36.xml"/><Relationship Id="rId7" Type="http://schemas.openxmlformats.org/officeDocument/2006/relationships/image" Target="../media/image20.jpeg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6" Type="http://schemas.openxmlformats.org/officeDocument/2006/relationships/image" Target="../media/image19.jpeg"/><Relationship Id="rId5" Type="http://schemas.openxmlformats.org/officeDocument/2006/relationships/notesSlide" Target="../notesSlides/notesSlide7.xml"/><Relationship Id="rId10" Type="http://schemas.microsoft.com/office/2007/relationships/hdphoto" Target="../media/hdphoto1.wdp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7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tags" Target="../tags/tag39.xml"/><Relationship Id="rId7" Type="http://schemas.openxmlformats.org/officeDocument/2006/relationships/image" Target="../media/image21.png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24.png"/><Relationship Id="rId4" Type="http://schemas.openxmlformats.org/officeDocument/2006/relationships/tags" Target="../tags/tag40.xml"/><Relationship Id="rId9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tags" Target="../tags/tag6.xml"/><Relationship Id="rId7" Type="http://schemas.openxmlformats.org/officeDocument/2006/relationships/image" Target="../media/image6.png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image" Target="../media/image5.png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2.xml"/><Relationship Id="rId9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tags" Target="../tags/tag43.xml"/><Relationship Id="rId7" Type="http://schemas.openxmlformats.org/officeDocument/2006/relationships/notesSlide" Target="../notesSlides/notesSlide9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6" Type="http://schemas.openxmlformats.org/officeDocument/2006/relationships/slideLayout" Target="../slideLayouts/slideLayout1.xml"/><Relationship Id="rId11" Type="http://schemas.openxmlformats.org/officeDocument/2006/relationships/image" Target="../media/image28.png"/><Relationship Id="rId5" Type="http://schemas.openxmlformats.org/officeDocument/2006/relationships/tags" Target="../tags/tag45.xml"/><Relationship Id="rId10" Type="http://schemas.openxmlformats.org/officeDocument/2006/relationships/image" Target="../media/image27.png"/><Relationship Id="rId4" Type="http://schemas.openxmlformats.org/officeDocument/2006/relationships/tags" Target="../tags/tag44.xml"/><Relationship Id="rId9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tags" Target="../tags/tag9.xml"/><Relationship Id="rId7" Type="http://schemas.openxmlformats.org/officeDocument/2006/relationships/image" Target="../media/image6.png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image" Target="../media/image8.jpeg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6.xml"/><Relationship Id="rId9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microsoft.com/office/2007/relationships/hdphoto" Target="../media/hdphoto1.wdp"/><Relationship Id="rId3" Type="http://schemas.openxmlformats.org/officeDocument/2006/relationships/tags" Target="../tags/tag12.xml"/><Relationship Id="rId7" Type="http://schemas.openxmlformats.org/officeDocument/2006/relationships/notesSlide" Target="../notesSlides/notesSlide3.xml"/><Relationship Id="rId12" Type="http://schemas.openxmlformats.org/officeDocument/2006/relationships/image" Target="../media/image7.jpeg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6.png"/><Relationship Id="rId5" Type="http://schemas.openxmlformats.org/officeDocument/2006/relationships/tags" Target="../tags/tag14.xml"/><Relationship Id="rId10" Type="http://schemas.openxmlformats.org/officeDocument/2006/relationships/image" Target="../media/image11.jpeg"/><Relationship Id="rId4" Type="http://schemas.openxmlformats.org/officeDocument/2006/relationships/tags" Target="../tags/tag13.xml"/><Relationship Id="rId9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tags" Target="../tags/tag17.xml"/><Relationship Id="rId7" Type="http://schemas.openxmlformats.org/officeDocument/2006/relationships/image" Target="../media/image6.png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12.png"/><Relationship Id="rId4" Type="http://schemas.openxmlformats.org/officeDocument/2006/relationships/tags" Target="../tags/tag18.xml"/><Relationship Id="rId9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0.xml"/><Relationship Id="rId6" Type="http://schemas.microsoft.com/office/2007/relationships/hdphoto" Target="../media/hdphoto1.wdp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1.xml"/><Relationship Id="rId5" Type="http://schemas.microsoft.com/office/2007/relationships/hdphoto" Target="../media/hdphoto1.wdp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0" y="0"/>
            <a:ext cx="9147151" cy="1019175"/>
            <a:chOff x="323528" y="0"/>
            <a:chExt cx="8286750" cy="1019406"/>
          </a:xfrm>
        </p:grpSpPr>
        <p:sp>
          <p:nvSpPr>
            <p:cNvPr id="10" name="Rounded Rectangle 9"/>
            <p:cNvSpPr/>
            <p:nvPr/>
          </p:nvSpPr>
          <p:spPr bwMode="auto">
            <a:xfrm>
              <a:off x="323528" y="837275"/>
              <a:ext cx="8286750" cy="71445"/>
            </a:xfrm>
            <a:prstGeom prst="roundRect">
              <a:avLst/>
            </a:prstGeom>
            <a:solidFill>
              <a:srgbClr val="CC0066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pic>
          <p:nvPicPr>
            <p:cNvPr id="11" name="Picture 12" descr="Picture1.bmp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50644" y="116632"/>
              <a:ext cx="1584176" cy="653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8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92" r="7692"/>
            <a:stretch>
              <a:fillRect/>
            </a:stretch>
          </p:blipFill>
          <p:spPr bwMode="auto">
            <a:xfrm>
              <a:off x="4211960" y="0"/>
              <a:ext cx="864096" cy="1019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12" descr="C:\Users\mmoustafa\Desktop\amada.jp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7" y="188640"/>
              <a:ext cx="2016224" cy="576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05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34CEE3CE-1A38-4F42-8CB9-EAC631AF161F}" type="slidenum">
              <a:rPr lang="ar-SA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1</a:t>
            </a:fld>
            <a:endParaRPr lang="en-GB" altLang="en-US" sz="1400" smtClean="0"/>
          </a:p>
        </p:txBody>
      </p:sp>
      <p:pic>
        <p:nvPicPr>
          <p:cNvPr id="2051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52600"/>
            <a:ext cx="9144000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2667000" y="914400"/>
            <a:ext cx="44958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4D4D4D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Viruses</a:t>
            </a:r>
            <a:endParaRPr lang="en-GB" altLang="en-US" sz="4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6568" name="Text Box 8"/>
          <p:cNvSpPr txBox="1">
            <a:spLocks noChangeArrowheads="1"/>
          </p:cNvSpPr>
          <p:nvPr/>
        </p:nvSpPr>
        <p:spPr bwMode="auto">
          <a:xfrm>
            <a:off x="7162800" y="5791200"/>
            <a:ext cx="1981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Page 328</a:t>
            </a:r>
            <a:endParaRPr lang="en-GB" sz="28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818DA17A-DB2C-48CF-B9B9-5B5F984103E2}" type="slidenum">
              <a:rPr lang="ar-SA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10</a:t>
            </a:fld>
            <a:endParaRPr lang="en-GB" altLang="en-US" sz="1400" smtClean="0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315912"/>
            <a:ext cx="8610600" cy="6084888"/>
          </a:xfrm>
        </p:spPr>
        <p:txBody>
          <a:bodyPr>
            <a:spAutoFit/>
          </a:bodyPr>
          <a:lstStyle/>
          <a:p>
            <a:pPr marL="609600" indent="-609600"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1800" b="1" dirty="0" smtClean="0">
                <a:solidFill>
                  <a:srgbClr val="FF0000"/>
                </a:solidFill>
              </a:rPr>
              <a:t>H</a:t>
            </a:r>
            <a:r>
              <a:rPr lang="en-US" altLang="en-US" sz="1800" b="1" dirty="0" smtClean="0">
                <a:solidFill>
                  <a:srgbClr val="0000FF"/>
                </a:solidFill>
              </a:rPr>
              <a:t>uman </a:t>
            </a:r>
            <a:r>
              <a:rPr lang="en-US" altLang="en-US" sz="1800" b="1" dirty="0" smtClean="0">
                <a:solidFill>
                  <a:srgbClr val="FF0000"/>
                </a:solidFill>
              </a:rPr>
              <a:t>I</a:t>
            </a:r>
            <a:r>
              <a:rPr lang="en-US" altLang="en-US" sz="1800" b="1" dirty="0" smtClean="0">
                <a:solidFill>
                  <a:srgbClr val="0000FF"/>
                </a:solidFill>
              </a:rPr>
              <a:t>mmunodeficiency </a:t>
            </a:r>
            <a:r>
              <a:rPr lang="en-US" altLang="en-US" sz="1800" b="1" dirty="0" smtClean="0">
                <a:solidFill>
                  <a:srgbClr val="FF0000"/>
                </a:solidFill>
              </a:rPr>
              <a:t>V</a:t>
            </a:r>
            <a:r>
              <a:rPr lang="en-US" altLang="en-US" sz="1800" b="1" dirty="0" smtClean="0">
                <a:solidFill>
                  <a:srgbClr val="0000FF"/>
                </a:solidFill>
              </a:rPr>
              <a:t>irus (</a:t>
            </a:r>
            <a:r>
              <a:rPr lang="en-US" altLang="en-US" sz="1800" b="1" dirty="0" smtClean="0">
                <a:solidFill>
                  <a:srgbClr val="FF0000"/>
                </a:solidFill>
              </a:rPr>
              <a:t>HIV</a:t>
            </a:r>
            <a:r>
              <a:rPr lang="en-US" altLang="en-US" sz="1800" b="1" dirty="0" smtClean="0">
                <a:solidFill>
                  <a:srgbClr val="0000FF"/>
                </a:solidFill>
              </a:rPr>
              <a:t>), the virus that causes </a:t>
            </a:r>
            <a:r>
              <a:rPr lang="en-US" altLang="en-US" sz="1800" b="1" dirty="0" smtClean="0">
                <a:solidFill>
                  <a:srgbClr val="FF0000"/>
                </a:solidFill>
              </a:rPr>
              <a:t>AIDS</a:t>
            </a:r>
            <a:r>
              <a:rPr lang="en-US" altLang="en-US" sz="1800" b="1" dirty="0" smtClean="0">
                <a:solidFill>
                  <a:srgbClr val="FF00FF"/>
                </a:solidFill>
              </a:rPr>
              <a:t/>
            </a:r>
            <a:br>
              <a:rPr lang="en-US" altLang="en-US" sz="1800" b="1" dirty="0" smtClean="0">
                <a:solidFill>
                  <a:srgbClr val="FF00FF"/>
                </a:solidFill>
              </a:rPr>
            </a:br>
            <a:r>
              <a:rPr lang="en-US" altLang="en-US" sz="1800" b="1" dirty="0" smtClean="0">
                <a:solidFill>
                  <a:srgbClr val="FF0000"/>
                </a:solidFill>
              </a:rPr>
              <a:t>     </a:t>
            </a:r>
            <a:r>
              <a:rPr lang="en-US" altLang="en-US" sz="1800" b="1" dirty="0" smtClean="0">
                <a:solidFill>
                  <a:srgbClr val="0000FF"/>
                </a:solidFill>
              </a:rPr>
              <a:t> (</a:t>
            </a:r>
            <a:r>
              <a:rPr lang="en-US" altLang="en-US" sz="1800" b="1" dirty="0" smtClean="0">
                <a:solidFill>
                  <a:srgbClr val="FF0000"/>
                </a:solidFill>
              </a:rPr>
              <a:t>A</a:t>
            </a:r>
            <a:r>
              <a:rPr lang="en-US" altLang="en-US" sz="1800" b="1" dirty="0" smtClean="0">
                <a:solidFill>
                  <a:srgbClr val="0000FF"/>
                </a:solidFill>
              </a:rPr>
              <a:t>cquired </a:t>
            </a:r>
            <a:r>
              <a:rPr lang="en-US" altLang="en-US" sz="1800" b="1" dirty="0" err="1" smtClean="0">
                <a:solidFill>
                  <a:srgbClr val="FF0000"/>
                </a:solidFill>
              </a:rPr>
              <a:t>I</a:t>
            </a:r>
            <a:r>
              <a:rPr lang="en-US" altLang="en-US" sz="1800" b="1" dirty="0" err="1" smtClean="0">
                <a:solidFill>
                  <a:srgbClr val="0000FF"/>
                </a:solidFill>
              </a:rPr>
              <a:t>mmuno</a:t>
            </a:r>
            <a:r>
              <a:rPr lang="en-US" altLang="en-US" sz="1800" b="1" dirty="0" smtClean="0">
                <a:solidFill>
                  <a:srgbClr val="0000FF"/>
                </a:solidFill>
              </a:rPr>
              <a:t>-</a:t>
            </a:r>
            <a:r>
              <a:rPr lang="en-US" altLang="en-US" sz="1800" b="1" dirty="0" smtClean="0">
                <a:solidFill>
                  <a:srgbClr val="FF0000"/>
                </a:solidFill>
              </a:rPr>
              <a:t>D</a:t>
            </a:r>
            <a:r>
              <a:rPr lang="en-US" altLang="en-US" sz="1800" b="1" dirty="0" smtClean="0">
                <a:solidFill>
                  <a:srgbClr val="0000FF"/>
                </a:solidFill>
              </a:rPr>
              <a:t>eficiency </a:t>
            </a:r>
            <a:r>
              <a:rPr lang="en-US" altLang="en-US" sz="1800" b="1" dirty="0" smtClean="0">
                <a:solidFill>
                  <a:srgbClr val="FF0000"/>
                </a:solidFill>
              </a:rPr>
              <a:t>S</a:t>
            </a:r>
            <a:r>
              <a:rPr lang="en-US" altLang="en-US" sz="1800" b="1" dirty="0" smtClean="0">
                <a:solidFill>
                  <a:srgbClr val="0000FF"/>
                </a:solidFill>
              </a:rPr>
              <a:t>yndrome) is  </a:t>
            </a:r>
            <a:r>
              <a:rPr lang="en-US" altLang="en-US" sz="1800" b="1" u="sng" dirty="0" smtClean="0">
                <a:solidFill>
                  <a:srgbClr val="FF0000"/>
                </a:solidFill>
              </a:rPr>
              <a:t>a retrovirus</a:t>
            </a:r>
            <a:r>
              <a:rPr lang="en-US" altLang="en-US" sz="1800" dirty="0" smtClean="0">
                <a:solidFill>
                  <a:srgbClr val="000000"/>
                </a:solidFill>
              </a:rPr>
              <a:t>.</a:t>
            </a:r>
          </a:p>
          <a:p>
            <a:pPr marL="609600" indent="-609600"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</a:pPr>
            <a:endParaRPr lang="ar-SA" altLang="en-US" sz="1800" dirty="0" smtClean="0">
              <a:solidFill>
                <a:srgbClr val="000000"/>
              </a:solidFill>
            </a:endParaRPr>
          </a:p>
          <a:p>
            <a:pPr marL="609600" indent="-609600"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</a:pPr>
            <a:endParaRPr lang="ar-SA" altLang="en-US" sz="1800" dirty="0" smtClean="0">
              <a:solidFill>
                <a:srgbClr val="000000"/>
              </a:solidFill>
            </a:endParaRPr>
          </a:p>
          <a:p>
            <a:pPr marL="609600" indent="-609600"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</a:pPr>
            <a:endParaRPr lang="en-US" altLang="en-US" sz="1800" dirty="0" smtClean="0">
              <a:solidFill>
                <a:srgbClr val="000000"/>
              </a:solidFill>
            </a:endParaRPr>
          </a:p>
          <a:p>
            <a:pPr marL="344488" indent="-327025"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1800" b="1" dirty="0" smtClean="0"/>
              <a:t>A </a:t>
            </a:r>
            <a:r>
              <a:rPr lang="en-US" altLang="en-US" sz="1800" b="1" dirty="0" smtClean="0">
                <a:solidFill>
                  <a:srgbClr val="FF0000"/>
                </a:solidFill>
              </a:rPr>
              <a:t>retrovirus</a:t>
            </a:r>
            <a:r>
              <a:rPr lang="en-US" altLang="en-US" sz="1800" b="1" dirty="0" smtClean="0"/>
              <a:t> is an RNA virus that is                                                   duplicated in a host cell using the                                                              reverse transcriptase enzyme to                                                              produce DNA from its RNA genome.                                                              The DNA is then incorporated into                                                                     the host's genome by an </a:t>
            </a:r>
            <a:r>
              <a:rPr lang="en-US" altLang="en-US" sz="1800" b="1" dirty="0" err="1" smtClean="0"/>
              <a:t>integrase</a:t>
            </a:r>
            <a:r>
              <a:rPr lang="en-US" altLang="en-US" sz="1800" b="1" dirty="0" smtClean="0"/>
              <a:t>                                                           enzyme.</a:t>
            </a:r>
            <a:r>
              <a:rPr lang="en-US" altLang="en-US" sz="1800" b="1" dirty="0" smtClean="0">
                <a:solidFill>
                  <a:srgbClr val="000000"/>
                </a:solidFill>
              </a:rPr>
              <a:t> The viral particle includes:</a:t>
            </a:r>
          </a:p>
          <a:p>
            <a:pPr marL="344488" indent="-327025"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</a:pPr>
            <a:endParaRPr lang="en-US" altLang="en-US" sz="1800" b="1" dirty="0" smtClean="0">
              <a:solidFill>
                <a:srgbClr val="000000"/>
              </a:solidFill>
            </a:endParaRPr>
          </a:p>
          <a:p>
            <a:pPr marL="344488" indent="-327025" eaLnBrk="1" hangingPunct="1">
              <a:buClr>
                <a:schemeClr val="tx1"/>
              </a:buClr>
              <a:buFontTx/>
              <a:buAutoNum type="arabicParenR"/>
              <a:tabLst>
                <a:tab pos="2743200" algn="l"/>
              </a:tabLst>
            </a:pPr>
            <a:r>
              <a:rPr lang="en-US" altLang="en-US" sz="1800" b="1" dirty="0" smtClean="0">
                <a:solidFill>
                  <a:srgbClr val="000000"/>
                </a:solidFill>
              </a:rPr>
              <a:t>an </a:t>
            </a:r>
            <a:r>
              <a:rPr lang="en-US" altLang="en-US" sz="1800" b="1" dirty="0" smtClean="0">
                <a:solidFill>
                  <a:srgbClr val="0000FF"/>
                </a:solidFill>
              </a:rPr>
              <a:t>envelope</a:t>
            </a:r>
            <a:r>
              <a:rPr lang="en-US" altLang="en-US" sz="1800" b="1" dirty="0" smtClean="0">
                <a:solidFill>
                  <a:srgbClr val="000000"/>
                </a:solidFill>
              </a:rPr>
              <a:t> with glycoproteins, </a:t>
            </a:r>
          </a:p>
          <a:p>
            <a:pPr marL="344488" indent="-327025" eaLnBrk="1" hangingPunct="1">
              <a:buClr>
                <a:schemeClr val="tx1"/>
              </a:buClr>
              <a:buFontTx/>
              <a:buAutoNum type="arabicParenR"/>
              <a:tabLst>
                <a:tab pos="2743200" algn="l"/>
              </a:tabLst>
            </a:pPr>
            <a:r>
              <a:rPr lang="en-US" altLang="en-US" sz="1800" b="1" dirty="0" smtClean="0">
                <a:solidFill>
                  <a:srgbClr val="000000"/>
                </a:solidFill>
              </a:rPr>
              <a:t>a capsid containing</a:t>
            </a:r>
            <a:r>
              <a:rPr lang="en-US" altLang="en-US" sz="1800" b="1" dirty="0" smtClean="0">
                <a:solidFill>
                  <a:srgbClr val="FF00FF"/>
                </a:solidFill>
              </a:rPr>
              <a:t/>
            </a:r>
            <a:br>
              <a:rPr lang="en-US" altLang="en-US" sz="1800" b="1" dirty="0" smtClean="0">
                <a:solidFill>
                  <a:srgbClr val="FF00FF"/>
                </a:solidFill>
              </a:rPr>
            </a:br>
            <a:r>
              <a:rPr lang="en-US" altLang="en-US" sz="1800" b="1" dirty="0" smtClean="0">
                <a:solidFill>
                  <a:srgbClr val="0000FF"/>
                </a:solidFill>
              </a:rPr>
              <a:t>two identical RNA strands</a:t>
            </a:r>
            <a:r>
              <a:rPr lang="en-US" altLang="en-US" sz="1800" b="1" dirty="0" smtClean="0">
                <a:solidFill>
                  <a:srgbClr val="FF00FF"/>
                </a:solidFill>
              </a:rPr>
              <a:t/>
            </a:r>
            <a:br>
              <a:rPr lang="en-US" altLang="en-US" sz="1800" b="1" dirty="0" smtClean="0">
                <a:solidFill>
                  <a:srgbClr val="FF00FF"/>
                </a:solidFill>
              </a:rPr>
            </a:br>
            <a:r>
              <a:rPr lang="en-US" altLang="en-US" sz="1800" b="1" dirty="0" smtClean="0">
                <a:solidFill>
                  <a:srgbClr val="000000"/>
                </a:solidFill>
              </a:rPr>
              <a:t>as its genome</a:t>
            </a:r>
          </a:p>
          <a:p>
            <a:pPr marL="344488" indent="-327025" eaLnBrk="1" hangingPunct="1">
              <a:buClr>
                <a:schemeClr val="tx1"/>
              </a:buClr>
              <a:buFontTx/>
              <a:buAutoNum type="arabicParenR"/>
              <a:tabLst>
                <a:tab pos="2743200" algn="l"/>
              </a:tabLst>
            </a:pPr>
            <a:r>
              <a:rPr lang="en-US" altLang="en-US" sz="1800" b="1" dirty="0" smtClean="0">
                <a:solidFill>
                  <a:srgbClr val="000000"/>
                </a:solidFill>
              </a:rPr>
              <a:t>Two copies of </a:t>
            </a:r>
            <a:r>
              <a:rPr lang="en-US" altLang="en-US" sz="1800" b="1" dirty="0" smtClean="0">
                <a:solidFill>
                  <a:srgbClr val="0000FF"/>
                </a:solidFill>
              </a:rPr>
              <a:t>reverse</a:t>
            </a:r>
            <a:r>
              <a:rPr lang="en-US" altLang="en-US" sz="1800" b="1" dirty="0" smtClean="0">
                <a:solidFill>
                  <a:srgbClr val="FF00FF"/>
                </a:solidFill>
              </a:rPr>
              <a:t/>
            </a:r>
            <a:br>
              <a:rPr lang="en-US" altLang="en-US" sz="1800" b="1" dirty="0" smtClean="0">
                <a:solidFill>
                  <a:srgbClr val="FF00FF"/>
                </a:solidFill>
              </a:rPr>
            </a:br>
            <a:r>
              <a:rPr lang="en-US" altLang="en-US" sz="1800" b="1" dirty="0" smtClean="0">
                <a:solidFill>
                  <a:srgbClr val="0000FF"/>
                </a:solidFill>
              </a:rPr>
              <a:t>transcriptase.</a:t>
            </a:r>
          </a:p>
          <a:p>
            <a:pPr marL="609600" indent="-609600" eaLnBrk="1" hangingPunct="1">
              <a:buClr>
                <a:schemeClr val="tx1"/>
              </a:buClr>
              <a:buFontTx/>
              <a:buAutoNum type="arabicParenR"/>
              <a:tabLst>
                <a:tab pos="2743200" algn="l"/>
              </a:tabLst>
            </a:pPr>
            <a:endParaRPr lang="en-US" altLang="en-US" sz="1800" dirty="0" smtClean="0"/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>
            <a:lum bright="-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198" b="48901"/>
          <a:stretch>
            <a:fillRect/>
          </a:stretch>
        </p:blipFill>
        <p:spPr bwMode="auto">
          <a:xfrm>
            <a:off x="5181600" y="1600200"/>
            <a:ext cx="3716338" cy="51054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8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9" name="Picture 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0FCD4FB9-8F33-4899-AB5C-78B4B9998B67}" type="slidenum">
              <a:rPr lang="ar-SA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11</a:t>
            </a:fld>
            <a:endParaRPr lang="en-GB" altLang="en-US" sz="1400" smtClean="0"/>
          </a:p>
        </p:txBody>
      </p:sp>
      <p:sp>
        <p:nvSpPr>
          <p:cNvPr id="757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685800"/>
            <a:ext cx="5029200" cy="5484813"/>
          </a:xfrm>
        </p:spPr>
        <p:txBody>
          <a:bodyPr>
            <a:spAutoFit/>
          </a:bodyPr>
          <a:lstStyle/>
          <a:p>
            <a:pPr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</a:pPr>
            <a:endParaRPr lang="en-US" altLang="en-US" sz="2400" b="1" smtClean="0">
              <a:solidFill>
                <a:srgbClr val="000000"/>
              </a:solidFill>
            </a:endParaRP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400" b="1" smtClean="0">
                <a:solidFill>
                  <a:srgbClr val="000000"/>
                </a:solidFill>
              </a:rPr>
              <a:t>Viruses that infect bacteria, are called </a:t>
            </a:r>
            <a:r>
              <a:rPr lang="en-US" altLang="en-US" sz="2400" b="1" smtClean="0">
                <a:solidFill>
                  <a:srgbClr val="FF0000"/>
                </a:solidFill>
              </a:rPr>
              <a:t>bacteriophages</a:t>
            </a:r>
            <a:r>
              <a:rPr lang="en-US" altLang="en-US" sz="2400" b="1" smtClean="0">
                <a:solidFill>
                  <a:srgbClr val="000000"/>
                </a:solidFill>
              </a:rPr>
              <a:t> or </a:t>
            </a:r>
            <a:r>
              <a:rPr lang="en-US" altLang="en-US" sz="2400" b="1" smtClean="0">
                <a:solidFill>
                  <a:srgbClr val="FF0000"/>
                </a:solidFill>
              </a:rPr>
              <a:t>phages</a:t>
            </a:r>
            <a:r>
              <a:rPr lang="en-US" altLang="en-US" sz="2400" b="1" smtClean="0">
                <a:solidFill>
                  <a:srgbClr val="000000"/>
                </a:solidFill>
              </a:rPr>
              <a:t>.</a:t>
            </a:r>
          </a:p>
          <a:p>
            <a:pPr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</a:pPr>
            <a:endParaRPr lang="en-US" altLang="en-US" sz="2000" b="1" smtClean="0">
              <a:solidFill>
                <a:srgbClr val="000000"/>
              </a:solidFill>
            </a:endParaRP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400" b="1" smtClean="0">
                <a:solidFill>
                  <a:srgbClr val="000000"/>
                </a:solidFill>
              </a:rPr>
              <a:t>It has a 20-sided </a:t>
            </a:r>
            <a:r>
              <a:rPr lang="en-US" altLang="en-US" sz="2400" b="1" smtClean="0">
                <a:solidFill>
                  <a:srgbClr val="FF0000"/>
                </a:solidFill>
              </a:rPr>
              <a:t>capsid-head</a:t>
            </a:r>
            <a:r>
              <a:rPr lang="en-US" altLang="en-US" sz="2400" b="1" smtClean="0">
                <a:solidFill>
                  <a:srgbClr val="000000"/>
                </a:solidFill>
              </a:rPr>
              <a:t> that encloses their DNA and </a:t>
            </a:r>
            <a:r>
              <a:rPr lang="en-US" altLang="en-US" sz="2400" b="1" smtClean="0">
                <a:solidFill>
                  <a:srgbClr val="FF0000"/>
                </a:solidFill>
              </a:rPr>
              <a:t>protein tail</a:t>
            </a:r>
            <a:r>
              <a:rPr lang="en-US" altLang="en-US" sz="2400" b="1" smtClean="0">
                <a:solidFill>
                  <a:srgbClr val="000000"/>
                </a:solidFill>
              </a:rPr>
              <a:t> piece that attaches the phage to the host and injects the phage DNA inside. </a:t>
            </a:r>
          </a:p>
          <a:p>
            <a:pPr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</a:pPr>
            <a:endParaRPr lang="en-US" altLang="en-US" sz="2000" b="1" smtClean="0">
              <a:solidFill>
                <a:srgbClr val="000000"/>
              </a:solidFill>
            </a:endParaRP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GB" altLang="en-US" sz="2400" b="1" smtClean="0"/>
              <a:t>Phages reproduce by </a:t>
            </a:r>
            <a:r>
              <a:rPr lang="en-GB" altLang="en-US" sz="2400" b="1" smtClean="0">
                <a:solidFill>
                  <a:srgbClr val="FF0000"/>
                </a:solidFill>
              </a:rPr>
              <a:t>Lytic</a:t>
            </a:r>
            <a:r>
              <a:rPr lang="en-GB" altLang="en-US" sz="2400" b="1" smtClean="0"/>
              <a:t> Cycle </a:t>
            </a:r>
            <a:r>
              <a:rPr lang="en-GB" altLang="en-US" sz="1800" b="1" smtClean="0"/>
              <a:t>(</a:t>
            </a:r>
            <a:r>
              <a:rPr lang="ar-EG" altLang="en-US" sz="1800" smtClean="0"/>
              <a:t>مميتــــة</a:t>
            </a:r>
            <a:r>
              <a:rPr lang="en-GB" altLang="en-US" sz="1800" smtClean="0"/>
              <a:t> </a:t>
            </a:r>
            <a:r>
              <a:rPr lang="ar-EG" altLang="en-US" sz="1800" smtClean="0"/>
              <a:t>دورة</a:t>
            </a:r>
            <a:r>
              <a:rPr lang="en-GB" altLang="en-US" sz="1800" b="1" smtClean="0"/>
              <a:t>)</a:t>
            </a:r>
            <a:r>
              <a:rPr lang="en-GB" altLang="en-US" sz="2400" b="1" smtClean="0"/>
              <a:t> and/or </a:t>
            </a:r>
            <a:r>
              <a:rPr lang="en-GB" altLang="en-US" sz="2400" b="1" smtClean="0">
                <a:solidFill>
                  <a:srgbClr val="FF0000"/>
                </a:solidFill>
              </a:rPr>
              <a:t>Lysogenic </a:t>
            </a:r>
            <a:r>
              <a:rPr lang="en-GB" altLang="en-US" sz="2400" b="1" smtClean="0"/>
              <a:t>cycle </a:t>
            </a:r>
            <a:r>
              <a:rPr lang="en-GB" altLang="en-US" sz="1800" b="1" smtClean="0"/>
              <a:t>(</a:t>
            </a:r>
            <a:r>
              <a:rPr lang="ar-SA" altLang="en-US" sz="1800" b="1" smtClean="0"/>
              <a:t>  </a:t>
            </a:r>
            <a:r>
              <a:rPr lang="ar-SA" altLang="en-US" sz="1800" smtClean="0"/>
              <a:t>دورة مميتة أحيانا</a:t>
            </a:r>
            <a:r>
              <a:rPr lang="en-GB" altLang="en-US" sz="1800" b="1" smtClean="0"/>
              <a:t>)</a:t>
            </a:r>
            <a:r>
              <a:rPr lang="en-GB" altLang="en-US" sz="2400" b="1" smtClean="0"/>
              <a:t> .</a:t>
            </a:r>
            <a:endParaRPr lang="en-US" altLang="en-US" sz="2400" b="1" smtClean="0"/>
          </a:p>
        </p:txBody>
      </p:sp>
      <p:pic>
        <p:nvPicPr>
          <p:cNvPr id="7578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923" t="3448" b="5722"/>
          <a:stretch>
            <a:fillRect/>
          </a:stretch>
        </p:blipFill>
        <p:spPr bwMode="auto">
          <a:xfrm>
            <a:off x="5715000" y="76200"/>
            <a:ext cx="3241675" cy="670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7" name="Text Box 7"/>
          <p:cNvSpPr txBox="1">
            <a:spLocks noChangeArrowheads="1"/>
          </p:cNvSpPr>
          <p:nvPr/>
        </p:nvSpPr>
        <p:spPr bwMode="auto">
          <a:xfrm>
            <a:off x="533400" y="166688"/>
            <a:ext cx="4800600" cy="528637"/>
          </a:xfrm>
          <a:prstGeom prst="rect">
            <a:avLst/>
          </a:prstGeom>
          <a:solidFill>
            <a:srgbClr val="FFFF00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Bacteria infecting Viruses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57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57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57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57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57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57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8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1828800" y="609600"/>
            <a:ext cx="5181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1800" b="1" dirty="0" err="1">
                <a:solidFill>
                  <a:srgbClr val="3333FF"/>
                </a:solidFill>
              </a:rPr>
              <a:t>Phages</a:t>
            </a:r>
            <a:r>
              <a:rPr lang="en-GB" altLang="en-US" sz="1800" b="1" dirty="0">
                <a:solidFill>
                  <a:srgbClr val="3333FF"/>
                </a:solidFill>
              </a:rPr>
              <a:t> reproductive cycles within bacteria:</a:t>
            </a:r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2133600" y="76200"/>
            <a:ext cx="44958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28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Bacteriophages</a:t>
            </a:r>
            <a:r>
              <a:rPr lang="en-GB" altLang="en-US" sz="2800" b="1" u="sng" dirty="0">
                <a:solidFill>
                  <a:srgbClr val="FF3300"/>
                </a:solidFill>
              </a:rPr>
              <a:t> </a:t>
            </a:r>
            <a:r>
              <a:rPr lang="en-GB" altLang="en-US" sz="2000" b="1" u="sng" dirty="0">
                <a:solidFill>
                  <a:srgbClr val="FF3300"/>
                </a:solidFill>
              </a:rPr>
              <a:t>(</a:t>
            </a:r>
            <a:r>
              <a:rPr lang="en-GB" altLang="en-US" sz="2000" b="1" i="1" u="sng" dirty="0"/>
              <a:t>on E. coli</a:t>
            </a:r>
            <a:r>
              <a:rPr lang="en-GB" altLang="en-US" sz="2000" b="1" u="sng" dirty="0">
                <a:solidFill>
                  <a:srgbClr val="FF3300"/>
                </a:solidFill>
              </a:rPr>
              <a:t>)</a:t>
            </a:r>
          </a:p>
        </p:txBody>
      </p:sp>
      <p:sp>
        <p:nvSpPr>
          <p:cNvPr id="24580" name="AutoShape 4"/>
          <p:cNvSpPr>
            <a:spLocks noChangeArrowheads="1"/>
          </p:cNvSpPr>
          <p:nvPr/>
        </p:nvSpPr>
        <p:spPr bwMode="auto">
          <a:xfrm>
            <a:off x="3048000" y="1752600"/>
            <a:ext cx="3276600" cy="1828800"/>
          </a:xfrm>
          <a:prstGeom prst="roundRect">
            <a:avLst>
              <a:gd name="adj" fmla="val 16667"/>
            </a:avLst>
          </a:prstGeom>
          <a:solidFill>
            <a:srgbClr val="0000FF"/>
          </a:solidFill>
          <a:ln w="28575">
            <a:solidFill>
              <a:srgbClr val="FF3300"/>
            </a:solidFill>
            <a:round/>
            <a:headEnd/>
            <a:tailEnd/>
          </a:ln>
          <a:effectLst>
            <a:outerShdw dist="135003" dir="2471156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Bacteria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3733800" y="1854200"/>
            <a:ext cx="2552700" cy="1600200"/>
            <a:chOff x="2112" y="2032"/>
            <a:chExt cx="1608" cy="1008"/>
          </a:xfrm>
        </p:grpSpPr>
        <p:sp>
          <p:nvSpPr>
            <p:cNvPr id="14346" name="AutoShape 6"/>
            <p:cNvSpPr>
              <a:spLocks noChangeArrowheads="1"/>
            </p:cNvSpPr>
            <p:nvPr/>
          </p:nvSpPr>
          <p:spPr bwMode="auto">
            <a:xfrm>
              <a:off x="2112" y="2032"/>
              <a:ext cx="624" cy="288"/>
            </a:xfrm>
            <a:prstGeom prst="hexagon">
              <a:avLst>
                <a:gd name="adj" fmla="val 54167"/>
                <a:gd name="vf" fmla="val 115470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71842" dir="8100000" algn="ctr" rotWithShape="0">
                <a:srgbClr val="292929"/>
              </a:outerShdw>
            </a:effec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4347" name="AutoShape 7"/>
            <p:cNvSpPr>
              <a:spLocks noChangeArrowheads="1"/>
            </p:cNvSpPr>
            <p:nvPr/>
          </p:nvSpPr>
          <p:spPr bwMode="auto">
            <a:xfrm>
              <a:off x="2880" y="2032"/>
              <a:ext cx="624" cy="288"/>
            </a:xfrm>
            <a:prstGeom prst="hexagon">
              <a:avLst>
                <a:gd name="adj" fmla="val 54167"/>
                <a:gd name="vf" fmla="val 115470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71842" dir="8100000" algn="ctr" rotWithShape="0">
                <a:srgbClr val="292929"/>
              </a:outerShdw>
            </a:effec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4348" name="AutoShape 8"/>
            <p:cNvSpPr>
              <a:spLocks noChangeArrowheads="1"/>
            </p:cNvSpPr>
            <p:nvPr/>
          </p:nvSpPr>
          <p:spPr bwMode="auto">
            <a:xfrm>
              <a:off x="3096" y="2368"/>
              <a:ext cx="624" cy="288"/>
            </a:xfrm>
            <a:prstGeom prst="hexagon">
              <a:avLst>
                <a:gd name="adj" fmla="val 54167"/>
                <a:gd name="vf" fmla="val 115470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71842" dir="8100000" algn="ctr" rotWithShape="0">
                <a:srgbClr val="292929"/>
              </a:outerShdw>
            </a:effec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4349" name="AutoShape 9"/>
            <p:cNvSpPr>
              <a:spLocks noChangeArrowheads="1"/>
            </p:cNvSpPr>
            <p:nvPr/>
          </p:nvSpPr>
          <p:spPr bwMode="auto">
            <a:xfrm>
              <a:off x="2448" y="2392"/>
              <a:ext cx="624" cy="288"/>
            </a:xfrm>
            <a:prstGeom prst="hexagon">
              <a:avLst>
                <a:gd name="adj" fmla="val 54167"/>
                <a:gd name="vf" fmla="val 115470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71842" dir="8100000" algn="ctr" rotWithShape="0">
                <a:srgbClr val="292929"/>
              </a:outerShdw>
            </a:effec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4350" name="AutoShape 10"/>
            <p:cNvSpPr>
              <a:spLocks noChangeArrowheads="1"/>
            </p:cNvSpPr>
            <p:nvPr/>
          </p:nvSpPr>
          <p:spPr bwMode="auto">
            <a:xfrm>
              <a:off x="2112" y="2752"/>
              <a:ext cx="624" cy="288"/>
            </a:xfrm>
            <a:prstGeom prst="hexagon">
              <a:avLst>
                <a:gd name="adj" fmla="val 54167"/>
                <a:gd name="vf" fmla="val 115470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71842" dir="8100000" algn="ctr" rotWithShape="0">
                <a:srgbClr val="292929"/>
              </a:outerShdw>
            </a:effec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24587" name="AutoShape 11"/>
            <p:cNvSpPr>
              <a:spLocks noChangeArrowheads="1"/>
            </p:cNvSpPr>
            <p:nvPr/>
          </p:nvSpPr>
          <p:spPr bwMode="auto">
            <a:xfrm>
              <a:off x="2832" y="2704"/>
              <a:ext cx="624" cy="288"/>
            </a:xfrm>
            <a:prstGeom prst="hexagon">
              <a:avLst>
                <a:gd name="adj" fmla="val 54167"/>
                <a:gd name="vf" fmla="val 115470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71842" dir="8100000" algn="ctr" rotWithShape="0">
                <a:srgbClr val="292929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endParaRPr lang="en-US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</p:grpSp>
      <p:sp>
        <p:nvSpPr>
          <p:cNvPr id="24588" name="AutoShape 12"/>
          <p:cNvSpPr>
            <a:spLocks noChangeArrowheads="1"/>
          </p:cNvSpPr>
          <p:nvPr/>
        </p:nvSpPr>
        <p:spPr bwMode="auto">
          <a:xfrm>
            <a:off x="990600" y="2286000"/>
            <a:ext cx="990600" cy="457200"/>
          </a:xfrm>
          <a:prstGeom prst="hexagon">
            <a:avLst>
              <a:gd name="adj" fmla="val 54167"/>
              <a:gd name="vf" fmla="val 11547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56796" dir="6993903" algn="ctr" rotWithShape="0">
              <a:srgbClr val="292929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b="1">
                <a:effectLst>
                  <a:outerShdw blurRad="38100" dist="38100" dir="2700000" algn="tl">
                    <a:srgbClr val="FFFFFF"/>
                  </a:outerShdw>
                </a:effectLst>
              </a:rPr>
              <a:t>Virus</a:t>
            </a:r>
          </a:p>
        </p:txBody>
      </p:sp>
      <p:sp>
        <p:nvSpPr>
          <p:cNvPr id="24589" name="Rectangle 13"/>
          <p:cNvSpPr>
            <a:spLocks noChangeArrowheads="1"/>
          </p:cNvSpPr>
          <p:nvPr/>
        </p:nvSpPr>
        <p:spPr bwMode="auto">
          <a:xfrm>
            <a:off x="0" y="4122738"/>
            <a:ext cx="9144000" cy="222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buChar char="•"/>
              <a:tabLst>
                <a:tab pos="2743200" algn="l"/>
              </a:tabLst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tabLst>
                <a:tab pos="2743200" algn="l"/>
              </a:tabLs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tabLst>
                <a:tab pos="2743200" algn="l"/>
              </a:tabLs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tabLst>
                <a:tab pos="2743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tabLst>
                <a:tab pos="2743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743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743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743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743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buClr>
                <a:srgbClr val="339933"/>
              </a:buClr>
              <a:buFontTx/>
              <a:buNone/>
            </a:pPr>
            <a:r>
              <a:rPr lang="en-US" altLang="en-US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1)- lytic cycle </a:t>
            </a:r>
            <a:r>
              <a:rPr lang="en-GB" altLang="en-US" sz="2400" b="1" dirty="0"/>
              <a:t>(</a:t>
            </a:r>
            <a:r>
              <a:rPr lang="ar-EG" altLang="en-US" sz="2400" b="1" dirty="0"/>
              <a:t>التحـللية</a:t>
            </a:r>
            <a:r>
              <a:rPr lang="en-GB" altLang="en-US" sz="2400" dirty="0"/>
              <a:t> </a:t>
            </a:r>
            <a:r>
              <a:rPr lang="ar-EG" altLang="en-US" sz="2400" b="1" dirty="0"/>
              <a:t>الدورة</a:t>
            </a:r>
            <a:r>
              <a:rPr lang="en-GB" altLang="en-US" sz="2400" b="1" dirty="0"/>
              <a:t>)</a:t>
            </a:r>
            <a:r>
              <a:rPr lang="en-GB" altLang="en-US" sz="2400" b="1" dirty="0">
                <a:solidFill>
                  <a:srgbClr val="FF0000"/>
                </a:solidFill>
              </a:rPr>
              <a:t> </a:t>
            </a:r>
            <a:r>
              <a:rPr lang="en-US" altLang="en-US" sz="2400" dirty="0">
                <a:solidFill>
                  <a:srgbClr val="000000"/>
                </a:solidFill>
              </a:rPr>
              <a:t>, </a:t>
            </a:r>
          </a:p>
          <a:p>
            <a:pPr eaLnBrk="1" hangingPunct="1">
              <a:buClr>
                <a:srgbClr val="339933"/>
              </a:buClr>
              <a:buFontTx/>
              <a:buNone/>
            </a:pPr>
            <a:r>
              <a:rPr lang="en-US" altLang="en-US" sz="2400" b="1" dirty="0">
                <a:solidFill>
                  <a:srgbClr val="000000"/>
                </a:solidFill>
              </a:rPr>
              <a:t>The phage reproductive cycle results in the </a:t>
            </a:r>
            <a:r>
              <a:rPr lang="en-US" altLang="en-US" sz="2400" b="1" u="sng" dirty="0">
                <a:solidFill>
                  <a:srgbClr val="FF0000"/>
                </a:solidFill>
              </a:rPr>
              <a:t>death of the host</a:t>
            </a:r>
            <a:r>
              <a:rPr lang="en-US" altLang="en-US" sz="2400" b="1" dirty="0">
                <a:solidFill>
                  <a:srgbClr val="000000"/>
                </a:solidFill>
              </a:rPr>
              <a:t>.</a:t>
            </a:r>
          </a:p>
          <a:p>
            <a:pPr lvl="1" eaLnBrk="1" hangingPunct="1">
              <a:buClr>
                <a:srgbClr val="339933"/>
              </a:buClr>
            </a:pPr>
            <a:r>
              <a:rPr lang="en-US" altLang="en-US" sz="2000" b="1" dirty="0">
                <a:solidFill>
                  <a:srgbClr val="000000"/>
                </a:solidFill>
              </a:rPr>
              <a:t>In the last stage, the bacterium </a:t>
            </a:r>
            <a:r>
              <a:rPr lang="en-US" altLang="en-US" sz="2000" b="1" u="sng" dirty="0">
                <a:solidFill>
                  <a:srgbClr val="FF0000"/>
                </a:solidFill>
              </a:rPr>
              <a:t>lyses</a:t>
            </a:r>
            <a:r>
              <a:rPr lang="en-US" altLang="en-US" sz="2000" b="1" dirty="0">
                <a:solidFill>
                  <a:srgbClr val="000000"/>
                </a:solidFill>
              </a:rPr>
              <a:t> (breaks open) and releases the phages produced within the cell to infect others.</a:t>
            </a:r>
          </a:p>
          <a:p>
            <a:pPr eaLnBrk="1" hangingPunct="1">
              <a:buClr>
                <a:srgbClr val="339933"/>
              </a:buClr>
            </a:pPr>
            <a:r>
              <a:rPr lang="en-US" altLang="en-US" sz="2800" b="1" dirty="0">
                <a:solidFill>
                  <a:srgbClr val="0000FF"/>
                </a:solidFill>
              </a:rPr>
              <a:t>Virulent phages</a:t>
            </a:r>
            <a:r>
              <a:rPr lang="en-US" altLang="en-US" sz="2400" b="1" dirty="0">
                <a:solidFill>
                  <a:srgbClr val="000000"/>
                </a:solidFill>
              </a:rPr>
              <a:t> </a:t>
            </a:r>
            <a:r>
              <a:rPr lang="ar-EG" altLang="en-US" sz="1800" b="1" dirty="0">
                <a:solidFill>
                  <a:srgbClr val="000000"/>
                </a:solidFill>
              </a:rPr>
              <a:t>فيروسات قاتلة</a:t>
            </a:r>
            <a:r>
              <a:rPr lang="en-US" altLang="en-US" sz="2400" b="1" dirty="0">
                <a:solidFill>
                  <a:srgbClr val="000000"/>
                </a:solidFill>
              </a:rPr>
              <a:t> reproduce only by a lytic cycle.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17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8" name="Picture 9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9" name="Picture 18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33333E-6 L 0.24584 0.01111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92" y="5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8" dur="500"/>
                                        <p:tgtEl>
                                          <p:spTgt spid="245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7.40741E-7 L 0.325 -7.40741E-7 " pathEditMode="relative" ptsTypes="AA">
                                      <p:cBhvr>
                                        <p:cTn id="4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45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  <p:bldP spid="24579" grpId="0"/>
      <p:bldP spid="24580" grpId="0" animBg="1"/>
      <p:bldP spid="24588" grpId="0" animBg="1"/>
      <p:bldP spid="24588" grpId="1" animBg="1"/>
      <p:bldP spid="24588" grpId="2" animBg="1"/>
      <p:bldP spid="2458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AD4F227-69CD-4C8D-ABCE-07D3C49B0EB4}" type="slidenum">
              <a:rPr lang="ar-SA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13</a:t>
            </a:fld>
            <a:endParaRPr lang="en-GB" altLang="en-US" sz="1400" smtClean="0"/>
          </a:p>
        </p:txBody>
      </p:sp>
      <p:pic>
        <p:nvPicPr>
          <p:cNvPr id="798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" r="1683" b="467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2819400" y="2286000"/>
            <a:ext cx="1219200" cy="1981200"/>
            <a:chOff x="4608" y="1152"/>
            <a:chExt cx="816" cy="1368"/>
          </a:xfrm>
        </p:grpSpPr>
        <p:sp>
          <p:nvSpPr>
            <p:cNvPr id="15369" name="AutoShape 6"/>
            <p:cNvSpPr>
              <a:spLocks noChangeArrowheads="1"/>
            </p:cNvSpPr>
            <p:nvPr/>
          </p:nvSpPr>
          <p:spPr bwMode="auto">
            <a:xfrm>
              <a:off x="4944" y="1680"/>
              <a:ext cx="145" cy="480"/>
            </a:xfrm>
            <a:prstGeom prst="can">
              <a:avLst>
                <a:gd name="adj" fmla="val 83326"/>
              </a:avLst>
            </a:prstGeom>
            <a:solidFill>
              <a:srgbClr val="0000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>
              <a:outerShdw dist="63500" dir="3187806" algn="ctr" rotWithShape="0">
                <a:schemeClr val="bg2"/>
              </a:outerShdw>
            </a:effec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5370" name="AutoShape 7"/>
            <p:cNvSpPr>
              <a:spLocks noChangeArrowheads="1"/>
            </p:cNvSpPr>
            <p:nvPr/>
          </p:nvSpPr>
          <p:spPr bwMode="auto">
            <a:xfrm rot="-5650226">
              <a:off x="4680" y="1272"/>
              <a:ext cx="624" cy="384"/>
            </a:xfrm>
            <a:prstGeom prst="hexagon">
              <a:avLst>
                <a:gd name="adj" fmla="val 40625"/>
                <a:gd name="vf" fmla="val 115470"/>
              </a:avLst>
            </a:prstGeom>
            <a:gradFill rotWithShape="1">
              <a:gsLst>
                <a:gs pos="0">
                  <a:srgbClr val="FFFF00"/>
                </a:gs>
                <a:gs pos="100000">
                  <a:srgbClr val="A22000"/>
                </a:gs>
              </a:gsLst>
              <a:path path="shape">
                <a:fillToRect l="50000" t="50000" r="50000" b="50000"/>
              </a:path>
            </a:gradFill>
            <a:ln w="19050">
              <a:solidFill>
                <a:schemeClr val="tx1"/>
              </a:solidFill>
              <a:miter lim="800000"/>
              <a:headEnd/>
              <a:tailEnd/>
            </a:ln>
            <a:effectLst>
              <a:outerShdw dist="45791" dir="2021404" algn="ctr" rotWithShape="0">
                <a:schemeClr val="bg2"/>
              </a:outerShdw>
            </a:effec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5371" name="Oval 8"/>
            <p:cNvSpPr>
              <a:spLocks noChangeArrowheads="1"/>
            </p:cNvSpPr>
            <p:nvPr/>
          </p:nvSpPr>
          <p:spPr bwMode="auto">
            <a:xfrm>
              <a:off x="4944" y="1776"/>
              <a:ext cx="144" cy="48"/>
            </a:xfrm>
            <a:prstGeom prst="ellipse">
              <a:avLst/>
            </a:prstGeom>
            <a:noFill/>
            <a:ln w="1905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5372" name="Oval 9"/>
            <p:cNvSpPr>
              <a:spLocks noChangeArrowheads="1"/>
            </p:cNvSpPr>
            <p:nvPr/>
          </p:nvSpPr>
          <p:spPr bwMode="auto">
            <a:xfrm>
              <a:off x="4944" y="1824"/>
              <a:ext cx="144" cy="48"/>
            </a:xfrm>
            <a:prstGeom prst="ellipse">
              <a:avLst/>
            </a:prstGeom>
            <a:noFill/>
            <a:ln w="1905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5373" name="Oval 10"/>
            <p:cNvSpPr>
              <a:spLocks noChangeArrowheads="1"/>
            </p:cNvSpPr>
            <p:nvPr/>
          </p:nvSpPr>
          <p:spPr bwMode="auto">
            <a:xfrm>
              <a:off x="4944" y="1888"/>
              <a:ext cx="144" cy="48"/>
            </a:xfrm>
            <a:prstGeom prst="ellipse">
              <a:avLst/>
            </a:prstGeom>
            <a:noFill/>
            <a:ln w="1905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5374" name="Oval 11"/>
            <p:cNvSpPr>
              <a:spLocks noChangeArrowheads="1"/>
            </p:cNvSpPr>
            <p:nvPr/>
          </p:nvSpPr>
          <p:spPr bwMode="auto">
            <a:xfrm>
              <a:off x="4944" y="1960"/>
              <a:ext cx="144" cy="48"/>
            </a:xfrm>
            <a:prstGeom prst="ellipse">
              <a:avLst/>
            </a:prstGeom>
            <a:noFill/>
            <a:ln w="1905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grpSp>
          <p:nvGrpSpPr>
            <p:cNvPr id="15375" name="Group 12"/>
            <p:cNvGrpSpPr>
              <a:grpSpLocks/>
            </p:cNvGrpSpPr>
            <p:nvPr/>
          </p:nvGrpSpPr>
          <p:grpSpPr bwMode="auto">
            <a:xfrm>
              <a:off x="5088" y="1728"/>
              <a:ext cx="336" cy="480"/>
              <a:chOff x="4992" y="1536"/>
              <a:chExt cx="336" cy="480"/>
            </a:xfrm>
          </p:grpSpPr>
          <p:sp>
            <p:nvSpPr>
              <p:cNvPr id="15394" name="Line 13"/>
              <p:cNvSpPr>
                <a:spLocks noChangeShapeType="1"/>
              </p:cNvSpPr>
              <p:nvPr/>
            </p:nvSpPr>
            <p:spPr bwMode="auto">
              <a:xfrm flipV="1">
                <a:off x="4992" y="1536"/>
                <a:ext cx="144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95" name="Line 14"/>
              <p:cNvSpPr>
                <a:spLocks noChangeShapeType="1"/>
              </p:cNvSpPr>
              <p:nvPr/>
            </p:nvSpPr>
            <p:spPr bwMode="auto">
              <a:xfrm>
                <a:off x="5136" y="1536"/>
                <a:ext cx="192" cy="48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5376" name="Group 15"/>
            <p:cNvGrpSpPr>
              <a:grpSpLocks/>
            </p:cNvGrpSpPr>
            <p:nvPr/>
          </p:nvGrpSpPr>
          <p:grpSpPr bwMode="auto">
            <a:xfrm>
              <a:off x="5088" y="1872"/>
              <a:ext cx="336" cy="480"/>
              <a:chOff x="4992" y="1536"/>
              <a:chExt cx="336" cy="480"/>
            </a:xfrm>
          </p:grpSpPr>
          <p:sp>
            <p:nvSpPr>
              <p:cNvPr id="15392" name="Line 16"/>
              <p:cNvSpPr>
                <a:spLocks noChangeShapeType="1"/>
              </p:cNvSpPr>
              <p:nvPr/>
            </p:nvSpPr>
            <p:spPr bwMode="auto">
              <a:xfrm flipV="1">
                <a:off x="4992" y="1536"/>
                <a:ext cx="144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93" name="Line 17"/>
              <p:cNvSpPr>
                <a:spLocks noChangeShapeType="1"/>
              </p:cNvSpPr>
              <p:nvPr/>
            </p:nvSpPr>
            <p:spPr bwMode="auto">
              <a:xfrm>
                <a:off x="5136" y="1536"/>
                <a:ext cx="192" cy="48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5377" name="Group 18"/>
            <p:cNvGrpSpPr>
              <a:grpSpLocks/>
            </p:cNvGrpSpPr>
            <p:nvPr/>
          </p:nvGrpSpPr>
          <p:grpSpPr bwMode="auto">
            <a:xfrm flipH="1">
              <a:off x="4608" y="1728"/>
              <a:ext cx="336" cy="480"/>
              <a:chOff x="4992" y="1536"/>
              <a:chExt cx="336" cy="480"/>
            </a:xfrm>
          </p:grpSpPr>
          <p:sp>
            <p:nvSpPr>
              <p:cNvPr id="15390" name="Line 19"/>
              <p:cNvSpPr>
                <a:spLocks noChangeShapeType="1"/>
              </p:cNvSpPr>
              <p:nvPr/>
            </p:nvSpPr>
            <p:spPr bwMode="auto">
              <a:xfrm flipV="1">
                <a:off x="4992" y="1536"/>
                <a:ext cx="144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91" name="Line 20"/>
              <p:cNvSpPr>
                <a:spLocks noChangeShapeType="1"/>
              </p:cNvSpPr>
              <p:nvPr/>
            </p:nvSpPr>
            <p:spPr bwMode="auto">
              <a:xfrm>
                <a:off x="5136" y="1536"/>
                <a:ext cx="192" cy="48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5378" name="Group 21"/>
            <p:cNvGrpSpPr>
              <a:grpSpLocks/>
            </p:cNvGrpSpPr>
            <p:nvPr/>
          </p:nvGrpSpPr>
          <p:grpSpPr bwMode="auto">
            <a:xfrm flipH="1">
              <a:off x="4608" y="1872"/>
              <a:ext cx="336" cy="480"/>
              <a:chOff x="4992" y="1536"/>
              <a:chExt cx="336" cy="480"/>
            </a:xfrm>
          </p:grpSpPr>
          <p:sp>
            <p:nvSpPr>
              <p:cNvPr id="15388" name="Line 22"/>
              <p:cNvSpPr>
                <a:spLocks noChangeShapeType="1"/>
              </p:cNvSpPr>
              <p:nvPr/>
            </p:nvSpPr>
            <p:spPr bwMode="auto">
              <a:xfrm flipV="1">
                <a:off x="4992" y="1536"/>
                <a:ext cx="144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89" name="Line 23"/>
              <p:cNvSpPr>
                <a:spLocks noChangeShapeType="1"/>
              </p:cNvSpPr>
              <p:nvPr/>
            </p:nvSpPr>
            <p:spPr bwMode="auto">
              <a:xfrm>
                <a:off x="5136" y="1536"/>
                <a:ext cx="192" cy="48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5379" name="Oval 24"/>
            <p:cNvSpPr>
              <a:spLocks noChangeArrowheads="1"/>
            </p:cNvSpPr>
            <p:nvPr/>
          </p:nvSpPr>
          <p:spPr bwMode="auto">
            <a:xfrm>
              <a:off x="4944" y="2016"/>
              <a:ext cx="144" cy="48"/>
            </a:xfrm>
            <a:prstGeom prst="ellipse">
              <a:avLst/>
            </a:prstGeom>
            <a:noFill/>
            <a:ln w="1905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5380" name="Oval 25"/>
            <p:cNvSpPr>
              <a:spLocks noChangeArrowheads="1"/>
            </p:cNvSpPr>
            <p:nvPr/>
          </p:nvSpPr>
          <p:spPr bwMode="auto">
            <a:xfrm>
              <a:off x="4952" y="2088"/>
              <a:ext cx="144" cy="48"/>
            </a:xfrm>
            <a:prstGeom prst="ellipse">
              <a:avLst/>
            </a:prstGeom>
            <a:noFill/>
            <a:ln w="1905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grpSp>
          <p:nvGrpSpPr>
            <p:cNvPr id="15381" name="Group 26"/>
            <p:cNvGrpSpPr>
              <a:grpSpLocks/>
            </p:cNvGrpSpPr>
            <p:nvPr/>
          </p:nvGrpSpPr>
          <p:grpSpPr bwMode="auto">
            <a:xfrm>
              <a:off x="5088" y="2040"/>
              <a:ext cx="336" cy="480"/>
              <a:chOff x="4992" y="1536"/>
              <a:chExt cx="336" cy="480"/>
            </a:xfrm>
          </p:grpSpPr>
          <p:sp>
            <p:nvSpPr>
              <p:cNvPr id="15386" name="Line 27"/>
              <p:cNvSpPr>
                <a:spLocks noChangeShapeType="1"/>
              </p:cNvSpPr>
              <p:nvPr/>
            </p:nvSpPr>
            <p:spPr bwMode="auto">
              <a:xfrm flipV="1">
                <a:off x="4992" y="1536"/>
                <a:ext cx="144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87" name="Line 28"/>
              <p:cNvSpPr>
                <a:spLocks noChangeShapeType="1"/>
              </p:cNvSpPr>
              <p:nvPr/>
            </p:nvSpPr>
            <p:spPr bwMode="auto">
              <a:xfrm>
                <a:off x="5136" y="1536"/>
                <a:ext cx="192" cy="48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5382" name="Group 29"/>
            <p:cNvGrpSpPr>
              <a:grpSpLocks/>
            </p:cNvGrpSpPr>
            <p:nvPr/>
          </p:nvGrpSpPr>
          <p:grpSpPr bwMode="auto">
            <a:xfrm flipH="1">
              <a:off x="4608" y="2040"/>
              <a:ext cx="336" cy="480"/>
              <a:chOff x="4992" y="1536"/>
              <a:chExt cx="336" cy="480"/>
            </a:xfrm>
          </p:grpSpPr>
          <p:sp>
            <p:nvSpPr>
              <p:cNvPr id="15384" name="Line 30"/>
              <p:cNvSpPr>
                <a:spLocks noChangeShapeType="1"/>
              </p:cNvSpPr>
              <p:nvPr/>
            </p:nvSpPr>
            <p:spPr bwMode="auto">
              <a:xfrm flipV="1">
                <a:off x="4992" y="1536"/>
                <a:ext cx="144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85" name="Line 31"/>
              <p:cNvSpPr>
                <a:spLocks noChangeShapeType="1"/>
              </p:cNvSpPr>
              <p:nvPr/>
            </p:nvSpPr>
            <p:spPr bwMode="auto">
              <a:xfrm>
                <a:off x="5136" y="1536"/>
                <a:ext cx="192" cy="48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5383" name="Rectangle 32"/>
            <p:cNvSpPr>
              <a:spLocks noChangeArrowheads="1"/>
            </p:cNvSpPr>
            <p:nvPr/>
          </p:nvSpPr>
          <p:spPr bwMode="auto">
            <a:xfrm>
              <a:off x="4912" y="2160"/>
              <a:ext cx="240" cy="96"/>
            </a:xfrm>
            <a:prstGeom prst="rect">
              <a:avLst/>
            </a:prstGeom>
            <a:gradFill rotWithShape="1">
              <a:gsLst>
                <a:gs pos="0">
                  <a:srgbClr val="0000FF"/>
                </a:gs>
                <a:gs pos="50000">
                  <a:srgbClr val="00FFFF"/>
                </a:gs>
                <a:gs pos="100000">
                  <a:srgbClr val="0000FF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</p:grpSp>
      <p:grpSp>
        <p:nvGrpSpPr>
          <p:cNvPr id="9" name="Group 37"/>
          <p:cNvGrpSpPr>
            <a:grpSpLocks/>
          </p:cNvGrpSpPr>
          <p:nvPr/>
        </p:nvGrpSpPr>
        <p:grpSpPr bwMode="auto">
          <a:xfrm>
            <a:off x="4114800" y="2590800"/>
            <a:ext cx="2025650" cy="1128713"/>
            <a:chOff x="2592" y="1632"/>
            <a:chExt cx="1276" cy="711"/>
          </a:xfrm>
        </p:grpSpPr>
        <p:sp>
          <p:nvSpPr>
            <p:cNvPr id="79905" name="Rectangle 33"/>
            <p:cNvSpPr>
              <a:spLocks noChangeArrowheads="1"/>
            </p:cNvSpPr>
            <p:nvPr/>
          </p:nvSpPr>
          <p:spPr bwMode="auto">
            <a:xfrm>
              <a:off x="2736" y="1632"/>
              <a:ext cx="96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24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Phage T4</a:t>
              </a:r>
            </a:p>
          </p:txBody>
        </p:sp>
        <p:sp>
          <p:nvSpPr>
            <p:cNvPr id="79906" name="Rectangle 34"/>
            <p:cNvSpPr>
              <a:spLocks noChangeArrowheads="1"/>
            </p:cNvSpPr>
            <p:nvPr/>
          </p:nvSpPr>
          <p:spPr bwMode="auto">
            <a:xfrm>
              <a:off x="2592" y="1872"/>
              <a:ext cx="127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(</a:t>
              </a:r>
              <a:r>
                <a:rPr lang="en-GB" b="1">
                  <a:solidFill>
                    <a:srgbClr val="FF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virulent viruses</a:t>
              </a:r>
              <a:r>
                <a:rPr lang="en-GB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)</a:t>
              </a:r>
            </a:p>
          </p:txBody>
        </p:sp>
        <p:sp>
          <p:nvSpPr>
            <p:cNvPr id="15368" name="Text Box 36"/>
            <p:cNvSpPr txBox="1">
              <a:spLocks noChangeArrowheads="1"/>
            </p:cNvSpPr>
            <p:nvPr/>
          </p:nvSpPr>
          <p:spPr bwMode="auto">
            <a:xfrm>
              <a:off x="2688" y="2016"/>
              <a:ext cx="1104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r" rtl="1" eaLnBrk="1" hangingPunct="1">
                <a:spcBef>
                  <a:spcPct val="50000"/>
                </a:spcBef>
                <a:buFontTx/>
                <a:buNone/>
              </a:pPr>
              <a:r>
                <a:rPr lang="ar-EG" altLang="en-US" sz="2800" b="1"/>
                <a:t>فيروس مميت</a:t>
              </a:r>
              <a:endParaRPr lang="en-GB" altLang="en-US" sz="2800" b="1"/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9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96A6148-4921-47D7-9552-11417CDAC61F}" type="slidenum">
              <a:rPr lang="ar-SA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14</a:t>
            </a:fld>
            <a:endParaRPr lang="en-GB" altLang="en-US" sz="1400" smtClean="0"/>
          </a:p>
        </p:txBody>
      </p:sp>
      <p:sp>
        <p:nvSpPr>
          <p:cNvPr id="808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1981200"/>
            <a:ext cx="8610600" cy="4262705"/>
          </a:xfrm>
        </p:spPr>
        <p:txBody>
          <a:bodyPr>
            <a:spAutoFit/>
          </a:bodyPr>
          <a:lstStyle/>
          <a:p>
            <a:pPr eaLnBrk="1" hangingPunct="1">
              <a:lnSpc>
                <a:spcPct val="90000"/>
              </a:lnSpc>
              <a:buClr>
                <a:srgbClr val="339933"/>
              </a:buClr>
              <a:buFontTx/>
              <a:buNone/>
              <a:tabLst>
                <a:tab pos="2743200" algn="l"/>
              </a:tabLst>
            </a:pPr>
            <a:r>
              <a:rPr lang="ar-SA" altLang="en-US" sz="2400" b="1" dirty="0" smtClean="0">
                <a:solidFill>
                  <a:srgbClr val="000000"/>
                </a:solidFill>
              </a:rPr>
              <a:t>  </a:t>
            </a:r>
            <a:r>
              <a:rPr lang="en-US" altLang="en-US" sz="2800" b="1" dirty="0" smtClean="0">
                <a:solidFill>
                  <a:srgbClr val="000000"/>
                </a:solidFill>
              </a:rPr>
              <a:t>The phage genome replicates without                  destroying the host cell.</a:t>
            </a:r>
          </a:p>
          <a:p>
            <a:pPr eaLnBrk="1" hangingPunct="1">
              <a:lnSpc>
                <a:spcPct val="90000"/>
              </a:lnSpc>
              <a:buClr>
                <a:srgbClr val="339933"/>
              </a:buClr>
              <a:buFontTx/>
              <a:buNone/>
              <a:tabLst>
                <a:tab pos="2743200" algn="l"/>
              </a:tabLst>
            </a:pPr>
            <a:endParaRPr lang="en-US" altLang="en-US" sz="1400" b="1" dirty="0" smtClean="0">
              <a:solidFill>
                <a:srgbClr val="000000"/>
              </a:solidFill>
            </a:endParaRPr>
          </a:p>
          <a:p>
            <a:pPr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400" b="1" dirty="0" smtClean="0">
                <a:solidFill>
                  <a:srgbClr val="000000"/>
                </a:solidFill>
              </a:rPr>
              <a:t>Temperate phages, like </a:t>
            </a:r>
            <a:r>
              <a:rPr lang="en-US" altLang="en-US" sz="2400" b="1" u="sng" dirty="0" smtClean="0">
                <a:solidFill>
                  <a:srgbClr val="FF0000"/>
                </a:solidFill>
              </a:rPr>
              <a:t>phage lambda (</a:t>
            </a:r>
            <a:r>
              <a:rPr lang="he-IL" altLang="en-US" dirty="0" smtClean="0"/>
              <a:t>ג</a:t>
            </a:r>
            <a:r>
              <a:rPr lang="en-US" altLang="en-US" sz="2400" b="1" u="sng" dirty="0" smtClean="0">
                <a:solidFill>
                  <a:srgbClr val="FF0000"/>
                </a:solidFill>
              </a:rPr>
              <a:t>)</a:t>
            </a:r>
            <a:r>
              <a:rPr lang="en-US" altLang="en-US" sz="2400" b="1" dirty="0" smtClean="0">
                <a:solidFill>
                  <a:srgbClr val="000000"/>
                </a:solidFill>
              </a:rPr>
              <a:t>,                    may use both </a:t>
            </a:r>
            <a:r>
              <a:rPr lang="en-US" altLang="en-US" sz="2400" b="1" dirty="0" smtClean="0">
                <a:solidFill>
                  <a:srgbClr val="0000FF"/>
                </a:solidFill>
              </a:rPr>
              <a:t>lytic </a:t>
            </a:r>
            <a:r>
              <a:rPr lang="en-US" altLang="en-US" sz="2400" b="1" dirty="0" smtClean="0"/>
              <a:t>and</a:t>
            </a:r>
            <a:r>
              <a:rPr lang="en-US" altLang="en-US" sz="2400" b="1" dirty="0" smtClean="0">
                <a:solidFill>
                  <a:srgbClr val="0000FF"/>
                </a:solidFill>
              </a:rPr>
              <a:t> lysogenic </a:t>
            </a:r>
            <a:r>
              <a:rPr lang="en-US" altLang="en-US" sz="2400" b="1" dirty="0" smtClean="0"/>
              <a:t>cycles</a:t>
            </a:r>
            <a:r>
              <a:rPr lang="en-US" altLang="en-US" sz="2400" b="1" dirty="0" smtClean="0">
                <a:solidFill>
                  <a:srgbClr val="000000"/>
                </a:solidFill>
              </a:rPr>
              <a:t>.</a:t>
            </a:r>
          </a:p>
          <a:p>
            <a:pPr eaLnBrk="1" hangingPunct="1">
              <a:lnSpc>
                <a:spcPct val="90000"/>
              </a:lnSpc>
              <a:buClr>
                <a:srgbClr val="339933"/>
              </a:buClr>
              <a:buFontTx/>
              <a:buNone/>
              <a:tabLst>
                <a:tab pos="2743200" algn="l"/>
              </a:tabLst>
            </a:pPr>
            <a:endParaRPr lang="en-US" altLang="en-US" sz="1400" b="1" dirty="0" smtClean="0">
              <a:solidFill>
                <a:srgbClr val="000000"/>
              </a:solidFill>
            </a:endParaRPr>
          </a:p>
          <a:p>
            <a:pPr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400" b="1" dirty="0" smtClean="0">
                <a:solidFill>
                  <a:srgbClr val="000000"/>
                </a:solidFill>
              </a:rPr>
              <a:t>Within the host, the virus’ circular                              DNA engages in either the </a:t>
            </a:r>
            <a:r>
              <a:rPr lang="en-US" altLang="en-US" sz="2400" b="1" dirty="0" smtClean="0">
                <a:solidFill>
                  <a:srgbClr val="0000FF"/>
                </a:solidFill>
              </a:rPr>
              <a:t>lytic</a:t>
            </a:r>
            <a:r>
              <a:rPr lang="en-US" altLang="en-US" sz="2400" b="1" dirty="0" smtClean="0">
                <a:solidFill>
                  <a:srgbClr val="000000"/>
                </a:solidFill>
              </a:rPr>
              <a:t> or </a:t>
            </a:r>
            <a:r>
              <a:rPr lang="en-US" altLang="en-US" sz="2400" b="1" dirty="0" smtClean="0">
                <a:solidFill>
                  <a:srgbClr val="0000FF"/>
                </a:solidFill>
              </a:rPr>
              <a:t>lysogenic</a:t>
            </a:r>
            <a:r>
              <a:rPr lang="en-US" altLang="en-US" sz="2400" b="1" dirty="0" smtClean="0">
                <a:solidFill>
                  <a:srgbClr val="000000"/>
                </a:solidFill>
              </a:rPr>
              <a:t> cycle.</a:t>
            </a:r>
          </a:p>
          <a:p>
            <a:pPr eaLnBrk="1" hangingPunct="1">
              <a:lnSpc>
                <a:spcPct val="90000"/>
              </a:lnSpc>
              <a:buClr>
                <a:srgbClr val="339933"/>
              </a:buClr>
              <a:buFontTx/>
              <a:buNone/>
              <a:tabLst>
                <a:tab pos="2743200" algn="l"/>
              </a:tabLst>
            </a:pPr>
            <a:endParaRPr lang="en-US" altLang="en-US" sz="1400" b="1" dirty="0" smtClean="0">
              <a:solidFill>
                <a:srgbClr val="000000"/>
              </a:solidFill>
            </a:endParaRPr>
          </a:p>
          <a:p>
            <a:pPr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400" b="1" dirty="0" smtClean="0">
                <a:solidFill>
                  <a:srgbClr val="000000"/>
                </a:solidFill>
              </a:rPr>
              <a:t>During a </a:t>
            </a:r>
            <a:r>
              <a:rPr lang="en-US" altLang="en-US" sz="2400" b="1" dirty="0" smtClean="0">
                <a:solidFill>
                  <a:srgbClr val="0000FF"/>
                </a:solidFill>
              </a:rPr>
              <a:t>lytic</a:t>
            </a:r>
            <a:r>
              <a:rPr lang="en-US" altLang="en-US" sz="2400" b="1" dirty="0" smtClean="0">
                <a:solidFill>
                  <a:srgbClr val="000000"/>
                </a:solidFill>
              </a:rPr>
              <a:t> cycle, the viral gen</a:t>
            </a:r>
            <a:r>
              <a:rPr lang="en-US" altLang="en-US" sz="2400" b="1" dirty="0" smtClean="0"/>
              <a:t>ome</a:t>
            </a:r>
            <a:r>
              <a:rPr lang="en-US" altLang="en-US" sz="2400" b="1" dirty="0" smtClean="0">
                <a:solidFill>
                  <a:srgbClr val="000000"/>
                </a:solidFill>
              </a:rPr>
              <a:t> immediately turn</a:t>
            </a:r>
            <a:r>
              <a:rPr lang="en-US" altLang="en-US" sz="2400" b="1" dirty="0" smtClean="0"/>
              <a:t>s</a:t>
            </a:r>
            <a:r>
              <a:rPr lang="en-US" altLang="en-US" sz="2400" b="1" dirty="0" smtClean="0">
                <a:solidFill>
                  <a:srgbClr val="000000"/>
                </a:solidFill>
              </a:rPr>
              <a:t> the host cell into a virus-producing factory, and the cell soon lyses and releases its viral products.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6781800" y="1752600"/>
            <a:ext cx="2286000" cy="2590800"/>
            <a:chOff x="6781800" y="1752600"/>
            <a:chExt cx="2286000" cy="2590800"/>
          </a:xfrm>
        </p:grpSpPr>
        <p:sp>
          <p:nvSpPr>
            <p:cNvPr id="80917" name="AutoShape 21"/>
            <p:cNvSpPr>
              <a:spLocks noChangeArrowheads="1"/>
            </p:cNvSpPr>
            <p:nvPr/>
          </p:nvSpPr>
          <p:spPr bwMode="auto">
            <a:xfrm>
              <a:off x="6781800" y="1752600"/>
              <a:ext cx="2286000" cy="2590800"/>
            </a:xfrm>
            <a:prstGeom prst="roundRect">
              <a:avLst>
                <a:gd name="adj" fmla="val 16667"/>
              </a:avLst>
            </a:prstGeom>
            <a:solidFill>
              <a:srgbClr val="00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grpSp>
          <p:nvGrpSpPr>
            <p:cNvPr id="2" name="Group 4"/>
            <p:cNvGrpSpPr>
              <a:grpSpLocks/>
            </p:cNvGrpSpPr>
            <p:nvPr/>
          </p:nvGrpSpPr>
          <p:grpSpPr bwMode="auto">
            <a:xfrm>
              <a:off x="6858000" y="2003425"/>
              <a:ext cx="2182813" cy="2035175"/>
              <a:chOff x="2640" y="2256"/>
              <a:chExt cx="1375" cy="1282"/>
            </a:xfrm>
          </p:grpSpPr>
          <p:sp>
            <p:nvSpPr>
              <p:cNvPr id="16397" name="AutoShape 5"/>
              <p:cNvSpPr>
                <a:spLocks noChangeArrowheads="1"/>
              </p:cNvSpPr>
              <p:nvPr/>
            </p:nvSpPr>
            <p:spPr bwMode="auto">
              <a:xfrm>
                <a:off x="2784" y="2784"/>
                <a:ext cx="144" cy="480"/>
              </a:xfrm>
              <a:prstGeom prst="can">
                <a:avLst>
                  <a:gd name="adj" fmla="val 83333"/>
                </a:avLst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outerShdw dist="63500" dir="3187806" algn="ctr" rotWithShape="0">
                  <a:schemeClr val="bg2"/>
                </a:outerShdw>
              </a:effec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16398" name="AutoShape 6"/>
              <p:cNvSpPr>
                <a:spLocks noChangeArrowheads="1"/>
              </p:cNvSpPr>
              <p:nvPr/>
            </p:nvSpPr>
            <p:spPr bwMode="auto">
              <a:xfrm rot="-5650226">
                <a:off x="2520" y="2376"/>
                <a:ext cx="624" cy="384"/>
              </a:xfrm>
              <a:prstGeom prst="hexagon">
                <a:avLst>
                  <a:gd name="adj" fmla="val 40625"/>
                  <a:gd name="vf" fmla="val 115470"/>
                </a:avLst>
              </a:prstGeom>
              <a:gradFill rotWithShape="1">
                <a:gsLst>
                  <a:gs pos="0">
                    <a:srgbClr val="FFFF00"/>
                  </a:gs>
                  <a:gs pos="100000">
                    <a:srgbClr val="A22000"/>
                  </a:gs>
                </a:gsLst>
                <a:path path="shape">
                  <a:fillToRect l="50000" t="50000" r="50000" b="50000"/>
                </a:path>
              </a:gra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45791" dir="2021404" algn="ctr" rotWithShape="0">
                  <a:schemeClr val="bg2"/>
                </a:outerShdw>
              </a:effec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16399" name="Oval 7"/>
              <p:cNvSpPr>
                <a:spLocks noChangeArrowheads="1"/>
              </p:cNvSpPr>
              <p:nvPr/>
            </p:nvSpPr>
            <p:spPr bwMode="auto">
              <a:xfrm>
                <a:off x="2784" y="2880"/>
                <a:ext cx="144" cy="48"/>
              </a:xfrm>
              <a:prstGeom prst="ellipse">
                <a:avLst/>
              </a:prstGeom>
              <a:noFill/>
              <a:ln w="1905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16400" name="Oval 8"/>
              <p:cNvSpPr>
                <a:spLocks noChangeArrowheads="1"/>
              </p:cNvSpPr>
              <p:nvPr/>
            </p:nvSpPr>
            <p:spPr bwMode="auto">
              <a:xfrm>
                <a:off x="2784" y="2928"/>
                <a:ext cx="144" cy="48"/>
              </a:xfrm>
              <a:prstGeom prst="ellipse">
                <a:avLst/>
              </a:prstGeom>
              <a:noFill/>
              <a:ln w="1905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16401" name="Oval 9"/>
              <p:cNvSpPr>
                <a:spLocks noChangeArrowheads="1"/>
              </p:cNvSpPr>
              <p:nvPr/>
            </p:nvSpPr>
            <p:spPr bwMode="auto">
              <a:xfrm>
                <a:off x="2784" y="2992"/>
                <a:ext cx="144" cy="48"/>
              </a:xfrm>
              <a:prstGeom prst="ellipse">
                <a:avLst/>
              </a:prstGeom>
              <a:noFill/>
              <a:ln w="1905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16402" name="Oval 10"/>
              <p:cNvSpPr>
                <a:spLocks noChangeArrowheads="1"/>
              </p:cNvSpPr>
              <p:nvPr/>
            </p:nvSpPr>
            <p:spPr bwMode="auto">
              <a:xfrm>
                <a:off x="2784" y="3064"/>
                <a:ext cx="144" cy="48"/>
              </a:xfrm>
              <a:prstGeom prst="ellipse">
                <a:avLst/>
              </a:prstGeom>
              <a:noFill/>
              <a:ln w="1905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16403" name="Oval 11"/>
              <p:cNvSpPr>
                <a:spLocks noChangeArrowheads="1"/>
              </p:cNvSpPr>
              <p:nvPr/>
            </p:nvSpPr>
            <p:spPr bwMode="auto">
              <a:xfrm>
                <a:off x="2784" y="3120"/>
                <a:ext cx="144" cy="48"/>
              </a:xfrm>
              <a:prstGeom prst="ellipse">
                <a:avLst/>
              </a:prstGeom>
              <a:noFill/>
              <a:ln w="1905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16404" name="Oval 12"/>
              <p:cNvSpPr>
                <a:spLocks noChangeArrowheads="1"/>
              </p:cNvSpPr>
              <p:nvPr/>
            </p:nvSpPr>
            <p:spPr bwMode="auto">
              <a:xfrm>
                <a:off x="2792" y="3192"/>
                <a:ext cx="144" cy="48"/>
              </a:xfrm>
              <a:prstGeom prst="ellipse">
                <a:avLst/>
              </a:prstGeom>
              <a:noFill/>
              <a:ln w="1905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16405" name="Rectangle 13"/>
              <p:cNvSpPr>
                <a:spLocks noChangeArrowheads="1"/>
              </p:cNvSpPr>
              <p:nvPr/>
            </p:nvSpPr>
            <p:spPr bwMode="auto">
              <a:xfrm>
                <a:off x="2752" y="3264"/>
                <a:ext cx="240" cy="96"/>
              </a:xfrm>
              <a:prstGeom prst="rect">
                <a:avLst/>
              </a:prstGeom>
              <a:gradFill rotWithShape="1">
                <a:gsLst>
                  <a:gs pos="0">
                    <a:srgbClr val="0000FF"/>
                  </a:gs>
                  <a:gs pos="50000">
                    <a:srgbClr val="00FFFF"/>
                  </a:gs>
                  <a:gs pos="100000">
                    <a:srgbClr val="0000FF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16406" name="Freeform 14"/>
              <p:cNvSpPr>
                <a:spLocks/>
              </p:cNvSpPr>
              <p:nvPr/>
            </p:nvSpPr>
            <p:spPr bwMode="auto">
              <a:xfrm>
                <a:off x="2871" y="3127"/>
                <a:ext cx="1144" cy="411"/>
              </a:xfrm>
              <a:custGeom>
                <a:avLst/>
                <a:gdLst>
                  <a:gd name="T0" fmla="*/ 0 w 1144"/>
                  <a:gd name="T1" fmla="*/ 238 h 411"/>
                  <a:gd name="T2" fmla="*/ 41 w 1144"/>
                  <a:gd name="T3" fmla="*/ 362 h 411"/>
                  <a:gd name="T4" fmla="*/ 82 w 1144"/>
                  <a:gd name="T5" fmla="*/ 370 h 411"/>
                  <a:gd name="T6" fmla="*/ 156 w 1144"/>
                  <a:gd name="T7" fmla="*/ 395 h 411"/>
                  <a:gd name="T8" fmla="*/ 198 w 1144"/>
                  <a:gd name="T9" fmla="*/ 411 h 411"/>
                  <a:gd name="T10" fmla="*/ 379 w 1144"/>
                  <a:gd name="T11" fmla="*/ 378 h 411"/>
                  <a:gd name="T12" fmla="*/ 453 w 1144"/>
                  <a:gd name="T13" fmla="*/ 321 h 411"/>
                  <a:gd name="T14" fmla="*/ 486 w 1144"/>
                  <a:gd name="T15" fmla="*/ 247 h 411"/>
                  <a:gd name="T16" fmla="*/ 461 w 1144"/>
                  <a:gd name="T17" fmla="*/ 99 h 411"/>
                  <a:gd name="T18" fmla="*/ 510 w 1144"/>
                  <a:gd name="T19" fmla="*/ 0 h 411"/>
                  <a:gd name="T20" fmla="*/ 617 w 1144"/>
                  <a:gd name="T21" fmla="*/ 25 h 411"/>
                  <a:gd name="T22" fmla="*/ 683 w 1144"/>
                  <a:gd name="T23" fmla="*/ 107 h 411"/>
                  <a:gd name="T24" fmla="*/ 757 w 1144"/>
                  <a:gd name="T25" fmla="*/ 173 h 411"/>
                  <a:gd name="T26" fmla="*/ 806 w 1144"/>
                  <a:gd name="T27" fmla="*/ 255 h 411"/>
                  <a:gd name="T28" fmla="*/ 864 w 1144"/>
                  <a:gd name="T29" fmla="*/ 304 h 411"/>
                  <a:gd name="T30" fmla="*/ 913 w 1144"/>
                  <a:gd name="T31" fmla="*/ 321 h 411"/>
                  <a:gd name="T32" fmla="*/ 1144 w 1144"/>
                  <a:gd name="T33" fmla="*/ 304 h 411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144"/>
                  <a:gd name="T52" fmla="*/ 0 h 411"/>
                  <a:gd name="T53" fmla="*/ 1144 w 1144"/>
                  <a:gd name="T54" fmla="*/ 411 h 411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144" h="411">
                    <a:moveTo>
                      <a:pt x="0" y="238"/>
                    </a:moveTo>
                    <a:cubicBezTo>
                      <a:pt x="9" y="275"/>
                      <a:pt x="23" y="338"/>
                      <a:pt x="41" y="362"/>
                    </a:cubicBezTo>
                    <a:cubicBezTo>
                      <a:pt x="49" y="373"/>
                      <a:pt x="69" y="366"/>
                      <a:pt x="82" y="370"/>
                    </a:cubicBezTo>
                    <a:cubicBezTo>
                      <a:pt x="107" y="377"/>
                      <a:pt x="131" y="386"/>
                      <a:pt x="156" y="395"/>
                    </a:cubicBezTo>
                    <a:cubicBezTo>
                      <a:pt x="170" y="400"/>
                      <a:pt x="198" y="411"/>
                      <a:pt x="198" y="411"/>
                    </a:cubicBezTo>
                    <a:cubicBezTo>
                      <a:pt x="262" y="405"/>
                      <a:pt x="318" y="395"/>
                      <a:pt x="379" y="378"/>
                    </a:cubicBezTo>
                    <a:cubicBezTo>
                      <a:pt x="405" y="359"/>
                      <a:pt x="426" y="338"/>
                      <a:pt x="453" y="321"/>
                    </a:cubicBezTo>
                    <a:cubicBezTo>
                      <a:pt x="462" y="294"/>
                      <a:pt x="476" y="273"/>
                      <a:pt x="486" y="247"/>
                    </a:cubicBezTo>
                    <a:cubicBezTo>
                      <a:pt x="480" y="195"/>
                      <a:pt x="477" y="148"/>
                      <a:pt x="461" y="99"/>
                    </a:cubicBezTo>
                    <a:cubicBezTo>
                      <a:pt x="469" y="39"/>
                      <a:pt x="453" y="14"/>
                      <a:pt x="510" y="0"/>
                    </a:cubicBezTo>
                    <a:cubicBezTo>
                      <a:pt x="546" y="9"/>
                      <a:pt x="582" y="15"/>
                      <a:pt x="617" y="25"/>
                    </a:cubicBezTo>
                    <a:cubicBezTo>
                      <a:pt x="643" y="50"/>
                      <a:pt x="657" y="82"/>
                      <a:pt x="683" y="107"/>
                    </a:cubicBezTo>
                    <a:cubicBezTo>
                      <a:pt x="707" y="130"/>
                      <a:pt x="736" y="146"/>
                      <a:pt x="757" y="173"/>
                    </a:cubicBezTo>
                    <a:cubicBezTo>
                      <a:pt x="778" y="199"/>
                      <a:pt x="788" y="228"/>
                      <a:pt x="806" y="255"/>
                    </a:cubicBezTo>
                    <a:cubicBezTo>
                      <a:pt x="818" y="272"/>
                      <a:pt x="845" y="296"/>
                      <a:pt x="864" y="304"/>
                    </a:cubicBezTo>
                    <a:cubicBezTo>
                      <a:pt x="880" y="311"/>
                      <a:pt x="913" y="321"/>
                      <a:pt x="913" y="321"/>
                    </a:cubicBezTo>
                    <a:cubicBezTo>
                      <a:pt x="984" y="318"/>
                      <a:pt x="1070" y="304"/>
                      <a:pt x="1144" y="304"/>
                    </a:cubicBezTo>
                  </a:path>
                </a:pathLst>
              </a:custGeom>
              <a:noFill/>
              <a:ln w="28575">
                <a:solidFill>
                  <a:srgbClr val="CC00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" name="Group 19"/>
            <p:cNvGrpSpPr>
              <a:grpSpLocks/>
            </p:cNvGrpSpPr>
            <p:nvPr/>
          </p:nvGrpSpPr>
          <p:grpSpPr bwMode="auto">
            <a:xfrm>
              <a:off x="7620000" y="2178050"/>
              <a:ext cx="1371600" cy="1130300"/>
              <a:chOff x="4752" y="1372"/>
              <a:chExt cx="864" cy="712"/>
            </a:xfrm>
          </p:grpSpPr>
          <p:sp>
            <p:nvSpPr>
              <p:cNvPr id="80912" name="Text Box 16"/>
              <p:cNvSpPr txBox="1">
                <a:spLocks noChangeArrowheads="1"/>
              </p:cNvSpPr>
              <p:nvPr/>
            </p:nvSpPr>
            <p:spPr bwMode="auto">
              <a:xfrm>
                <a:off x="4752" y="1372"/>
                <a:ext cx="864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en-GB" b="1" dirty="0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Temperate</a:t>
                </a:r>
              </a:p>
              <a:p>
                <a:pPr algn="ctr">
                  <a:defRPr/>
                </a:pPr>
                <a:r>
                  <a:rPr lang="en-GB" b="1" dirty="0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virus</a:t>
                </a:r>
              </a:p>
            </p:txBody>
          </p:sp>
          <p:sp>
            <p:nvSpPr>
              <p:cNvPr id="16396" name="Text Box 18"/>
              <p:cNvSpPr txBox="1">
                <a:spLocks noChangeArrowheads="1"/>
              </p:cNvSpPr>
              <p:nvPr/>
            </p:nvSpPr>
            <p:spPr bwMode="auto">
              <a:xfrm>
                <a:off x="4896" y="1680"/>
                <a:ext cx="672" cy="4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rtl="1" eaLnBrk="1" hangingPunct="1">
                  <a:spcBef>
                    <a:spcPct val="50000"/>
                  </a:spcBef>
                  <a:buFontTx/>
                  <a:buNone/>
                </a:pPr>
                <a:r>
                  <a:rPr lang="ar-EG" altLang="en-US" sz="1800" b="1"/>
                  <a:t>فـيــروس غير مميت</a:t>
                </a:r>
                <a:endParaRPr lang="en-GB" altLang="en-US" sz="1800" b="1"/>
              </a:p>
            </p:txBody>
          </p:sp>
        </p:grpSp>
      </p:grpSp>
      <p:sp>
        <p:nvSpPr>
          <p:cNvPr id="16391" name="Rectangle 20"/>
          <p:cNvSpPr>
            <a:spLocks noChangeArrowheads="1"/>
          </p:cNvSpPr>
          <p:nvPr/>
        </p:nvSpPr>
        <p:spPr bwMode="auto">
          <a:xfrm>
            <a:off x="1600200" y="152400"/>
            <a:ext cx="612218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2)- lysogenic cycle </a:t>
            </a:r>
            <a:r>
              <a:rPr lang="en-GB" altLang="en-US" sz="2400" b="1" dirty="0"/>
              <a:t>(</a:t>
            </a:r>
            <a:r>
              <a:rPr lang="ar-EG" altLang="en-US" sz="2400" b="1" dirty="0"/>
              <a:t>التحـللية</a:t>
            </a:r>
            <a:r>
              <a:rPr lang="en-GB" altLang="en-US" sz="2400" b="1" dirty="0"/>
              <a:t> </a:t>
            </a:r>
            <a:r>
              <a:rPr lang="ar-EG" altLang="en-US" sz="2400" b="1" dirty="0"/>
              <a:t>الدورة غير</a:t>
            </a:r>
            <a:r>
              <a:rPr lang="en-GB" altLang="en-US" sz="2400" b="1" dirty="0"/>
              <a:t>)</a:t>
            </a:r>
          </a:p>
        </p:txBody>
      </p:sp>
      <p:sp>
        <p:nvSpPr>
          <p:cNvPr id="16392" name="Text Box 23"/>
          <p:cNvSpPr txBox="1">
            <a:spLocks noChangeArrowheads="1"/>
          </p:cNvSpPr>
          <p:nvPr/>
        </p:nvSpPr>
        <p:spPr bwMode="auto">
          <a:xfrm>
            <a:off x="1676400" y="1249363"/>
            <a:ext cx="41910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b="1" u="sng">
                <a:solidFill>
                  <a:srgbClr val="0000FF"/>
                </a:solidFill>
              </a:rPr>
              <a:t>Phage lambda (</a:t>
            </a:r>
            <a:r>
              <a:rPr lang="he-IL" altLang="en-US">
                <a:solidFill>
                  <a:srgbClr val="0000FF"/>
                </a:solidFill>
              </a:rPr>
              <a:t>ג</a:t>
            </a:r>
            <a:r>
              <a:rPr lang="en-US" altLang="en-US" b="1" u="sng">
                <a:solidFill>
                  <a:srgbClr val="0000FF"/>
                </a:solidFill>
              </a:rPr>
              <a:t>)</a:t>
            </a:r>
            <a:endParaRPr lang="en-GB" altLang="en-US" b="1" u="sng">
              <a:solidFill>
                <a:srgbClr val="0000FF"/>
              </a:solidFill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24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5" name="Picture 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6" name="Picture 25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08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08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08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08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898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EB8304BA-2DB4-4174-8CC3-FB916EED57C9}" type="slidenum">
              <a:rPr lang="ar-SA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15</a:t>
            </a:fld>
            <a:endParaRPr lang="en-GB" altLang="en-US" sz="1400" smtClean="0"/>
          </a:p>
        </p:txBody>
      </p:sp>
      <p:pic>
        <p:nvPicPr>
          <p:cNvPr id="17411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14"/>
          <a:stretch>
            <a:fillRect/>
          </a:stretch>
        </p:blipFill>
        <p:spPr bwMode="auto">
          <a:xfrm>
            <a:off x="0" y="131763"/>
            <a:ext cx="9144000" cy="6497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Rectangle 8"/>
          <p:cNvSpPr>
            <a:spLocks noChangeArrowheads="1"/>
          </p:cNvSpPr>
          <p:nvPr/>
        </p:nvSpPr>
        <p:spPr bwMode="auto">
          <a:xfrm>
            <a:off x="3851275" y="152400"/>
            <a:ext cx="5251450" cy="466725"/>
          </a:xfrm>
          <a:prstGeom prst="rect">
            <a:avLst/>
          </a:prstGeom>
          <a:solidFill>
            <a:srgbClr val="FFFF00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u="sng">
                <a:solidFill>
                  <a:srgbClr val="FF0000"/>
                </a:solidFill>
              </a:rPr>
              <a:t>2)- Lysogenic cycle </a:t>
            </a:r>
            <a:r>
              <a:rPr lang="en-GB" altLang="en-US" sz="2400" b="1"/>
              <a:t>(</a:t>
            </a:r>
            <a:r>
              <a:rPr lang="ar-EG" altLang="en-US" sz="2400" b="1"/>
              <a:t>التحـللية</a:t>
            </a:r>
            <a:r>
              <a:rPr lang="en-GB" altLang="en-US" sz="2400" b="1"/>
              <a:t> </a:t>
            </a:r>
            <a:r>
              <a:rPr lang="ar-EG" altLang="en-US" sz="2400" b="1"/>
              <a:t>الدورة غير</a:t>
            </a:r>
            <a:r>
              <a:rPr lang="en-GB" altLang="en-US" sz="2400" b="1"/>
              <a:t>)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0"/>
          <p:cNvSpPr>
            <a:spLocks noChangeArrowheads="1"/>
          </p:cNvSpPr>
          <p:nvPr/>
        </p:nvSpPr>
        <p:spPr bwMode="auto">
          <a:xfrm>
            <a:off x="2844212" y="177225"/>
            <a:ext cx="32517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Viral replication</a:t>
            </a:r>
            <a:endParaRPr lang="en-GB" altLang="en-US" sz="2400" b="1" dirty="0"/>
          </a:p>
        </p:txBody>
      </p:sp>
      <p:grpSp>
        <p:nvGrpSpPr>
          <p:cNvPr id="6" name="Group 5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" name="Picture 9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2"/>
    </p:custDataLst>
    <p:controls>
      <mc:AlternateContent xmlns:mc="http://schemas.openxmlformats.org/markup-compatibility/2006">
        <mc:Choice xmlns:v="urn:schemas-microsoft-com:vml" Requires="v">
          <p:control spid="1026" name="s6dcf2d660e04fc49c918723a3ee76af" r:id="rId3" imgW="6477561" imgH="4710565"/>
        </mc:Choice>
        <mc:Fallback>
          <p:control name="s6dcf2d660e04fc49c918723a3ee76af" r:id="rId3" imgW="6477561" imgH="4710565">
            <p:pic>
              <p:nvPicPr>
                <p:cNvPr id="0" name="s6dcf2d660e04fc49c918723a3ee76af"/>
                <p:cNvPicPr preferRelativeResize="0">
                  <a:picLocks noChangeAspect="1" noChangeArrowheads="1" noChangeShapeType="1"/>
                </p:cNvPicPr>
                <p:nvPr>
                  <p:custDataLst>
                    <p:tags r:id="rId4"/>
                  </p:custDataLst>
                </p:nvPr>
              </p:nvPicPr>
              <p:blipFill>
                <a:blip r:embed="rId1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600200" y="1462088"/>
                  <a:ext cx="6477000" cy="471011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250239904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552EC63-A17B-4F6B-8D56-1CB453512586}" type="slidenum">
              <a:rPr lang="ar-SA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17</a:t>
            </a:fld>
            <a:endParaRPr lang="en-GB" altLang="en-US" sz="1400" smtClean="0"/>
          </a:p>
        </p:txBody>
      </p:sp>
      <p:sp>
        <p:nvSpPr>
          <p:cNvPr id="18435" name="Text Box 6"/>
          <p:cNvSpPr txBox="1">
            <a:spLocks noChangeArrowheads="1"/>
          </p:cNvSpPr>
          <p:nvPr/>
        </p:nvSpPr>
        <p:spPr bwMode="auto">
          <a:xfrm>
            <a:off x="5257800" y="4040188"/>
            <a:ext cx="2590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2400" b="1"/>
              <a:t>Only 1 tail fibre</a:t>
            </a:r>
          </a:p>
        </p:txBody>
      </p:sp>
      <p:grpSp>
        <p:nvGrpSpPr>
          <p:cNvPr id="18436" name="Group 8"/>
          <p:cNvGrpSpPr>
            <a:grpSpLocks/>
          </p:cNvGrpSpPr>
          <p:nvPr/>
        </p:nvGrpSpPr>
        <p:grpSpPr bwMode="auto">
          <a:xfrm>
            <a:off x="6019800" y="1863725"/>
            <a:ext cx="2438400" cy="2035175"/>
            <a:chOff x="2640" y="2256"/>
            <a:chExt cx="1375" cy="1282"/>
          </a:xfrm>
        </p:grpSpPr>
        <p:sp>
          <p:nvSpPr>
            <p:cNvPr id="18476" name="AutoShape 9"/>
            <p:cNvSpPr>
              <a:spLocks noChangeArrowheads="1"/>
            </p:cNvSpPr>
            <p:nvPr/>
          </p:nvSpPr>
          <p:spPr bwMode="auto">
            <a:xfrm>
              <a:off x="2784" y="2784"/>
              <a:ext cx="144" cy="480"/>
            </a:xfrm>
            <a:prstGeom prst="can">
              <a:avLst>
                <a:gd name="adj" fmla="val 83333"/>
              </a:avLst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63500" dir="3187806" algn="ctr" rotWithShape="0">
                <a:schemeClr val="bg2"/>
              </a:outerShdw>
            </a:effec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8477" name="AutoShape 10"/>
            <p:cNvSpPr>
              <a:spLocks noChangeArrowheads="1"/>
            </p:cNvSpPr>
            <p:nvPr/>
          </p:nvSpPr>
          <p:spPr bwMode="auto">
            <a:xfrm rot="-5650226">
              <a:off x="2520" y="2376"/>
              <a:ext cx="624" cy="384"/>
            </a:xfrm>
            <a:prstGeom prst="hexagon">
              <a:avLst>
                <a:gd name="adj" fmla="val 40625"/>
                <a:gd name="vf" fmla="val 115470"/>
              </a:avLst>
            </a:prstGeom>
            <a:gradFill rotWithShape="1">
              <a:gsLst>
                <a:gs pos="0">
                  <a:srgbClr val="FF9900"/>
                </a:gs>
                <a:gs pos="100000">
                  <a:srgbClr val="A22000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chemeClr val="tx1"/>
              </a:solidFill>
              <a:miter lim="800000"/>
              <a:headEnd/>
              <a:tailEnd/>
            </a:ln>
            <a:effectLst>
              <a:outerShdw dist="45791" dir="2021404" algn="ctr" rotWithShape="0">
                <a:schemeClr val="bg2"/>
              </a:outerShdw>
            </a:effec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8478" name="Oval 11"/>
            <p:cNvSpPr>
              <a:spLocks noChangeArrowheads="1"/>
            </p:cNvSpPr>
            <p:nvPr/>
          </p:nvSpPr>
          <p:spPr bwMode="auto">
            <a:xfrm>
              <a:off x="2784" y="2880"/>
              <a:ext cx="144" cy="48"/>
            </a:xfrm>
            <a:prstGeom prst="ellipse">
              <a:avLst/>
            </a:prstGeom>
            <a:noFill/>
            <a:ln w="1905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8479" name="Oval 12"/>
            <p:cNvSpPr>
              <a:spLocks noChangeArrowheads="1"/>
            </p:cNvSpPr>
            <p:nvPr/>
          </p:nvSpPr>
          <p:spPr bwMode="auto">
            <a:xfrm>
              <a:off x="2784" y="2928"/>
              <a:ext cx="144" cy="48"/>
            </a:xfrm>
            <a:prstGeom prst="ellipse">
              <a:avLst/>
            </a:prstGeom>
            <a:noFill/>
            <a:ln w="1905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8480" name="Oval 13"/>
            <p:cNvSpPr>
              <a:spLocks noChangeArrowheads="1"/>
            </p:cNvSpPr>
            <p:nvPr/>
          </p:nvSpPr>
          <p:spPr bwMode="auto">
            <a:xfrm>
              <a:off x="2784" y="2992"/>
              <a:ext cx="144" cy="48"/>
            </a:xfrm>
            <a:prstGeom prst="ellipse">
              <a:avLst/>
            </a:prstGeom>
            <a:noFill/>
            <a:ln w="1905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8481" name="Oval 14"/>
            <p:cNvSpPr>
              <a:spLocks noChangeArrowheads="1"/>
            </p:cNvSpPr>
            <p:nvPr/>
          </p:nvSpPr>
          <p:spPr bwMode="auto">
            <a:xfrm>
              <a:off x="2784" y="3064"/>
              <a:ext cx="144" cy="48"/>
            </a:xfrm>
            <a:prstGeom prst="ellipse">
              <a:avLst/>
            </a:prstGeom>
            <a:noFill/>
            <a:ln w="1905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8482" name="Oval 15"/>
            <p:cNvSpPr>
              <a:spLocks noChangeArrowheads="1"/>
            </p:cNvSpPr>
            <p:nvPr/>
          </p:nvSpPr>
          <p:spPr bwMode="auto">
            <a:xfrm>
              <a:off x="2784" y="3120"/>
              <a:ext cx="144" cy="48"/>
            </a:xfrm>
            <a:prstGeom prst="ellipse">
              <a:avLst/>
            </a:prstGeom>
            <a:noFill/>
            <a:ln w="1905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8483" name="Oval 16"/>
            <p:cNvSpPr>
              <a:spLocks noChangeArrowheads="1"/>
            </p:cNvSpPr>
            <p:nvPr/>
          </p:nvSpPr>
          <p:spPr bwMode="auto">
            <a:xfrm>
              <a:off x="2792" y="3192"/>
              <a:ext cx="144" cy="48"/>
            </a:xfrm>
            <a:prstGeom prst="ellipse">
              <a:avLst/>
            </a:prstGeom>
            <a:noFill/>
            <a:ln w="1905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8484" name="Rectangle 17"/>
            <p:cNvSpPr>
              <a:spLocks noChangeArrowheads="1"/>
            </p:cNvSpPr>
            <p:nvPr/>
          </p:nvSpPr>
          <p:spPr bwMode="auto">
            <a:xfrm>
              <a:off x="2752" y="3264"/>
              <a:ext cx="240" cy="96"/>
            </a:xfrm>
            <a:prstGeom prst="rect">
              <a:avLst/>
            </a:prstGeom>
            <a:gradFill rotWithShape="1">
              <a:gsLst>
                <a:gs pos="0">
                  <a:srgbClr val="0000FF"/>
                </a:gs>
                <a:gs pos="50000">
                  <a:srgbClr val="00FFFF"/>
                </a:gs>
                <a:gs pos="100000">
                  <a:srgbClr val="0000FF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8485" name="Freeform 18"/>
            <p:cNvSpPr>
              <a:spLocks/>
            </p:cNvSpPr>
            <p:nvPr/>
          </p:nvSpPr>
          <p:spPr bwMode="auto">
            <a:xfrm>
              <a:off x="2871" y="3127"/>
              <a:ext cx="1144" cy="411"/>
            </a:xfrm>
            <a:custGeom>
              <a:avLst/>
              <a:gdLst>
                <a:gd name="T0" fmla="*/ 0 w 1144"/>
                <a:gd name="T1" fmla="*/ 238 h 411"/>
                <a:gd name="T2" fmla="*/ 41 w 1144"/>
                <a:gd name="T3" fmla="*/ 362 h 411"/>
                <a:gd name="T4" fmla="*/ 82 w 1144"/>
                <a:gd name="T5" fmla="*/ 370 h 411"/>
                <a:gd name="T6" fmla="*/ 156 w 1144"/>
                <a:gd name="T7" fmla="*/ 395 h 411"/>
                <a:gd name="T8" fmla="*/ 198 w 1144"/>
                <a:gd name="T9" fmla="*/ 411 h 411"/>
                <a:gd name="T10" fmla="*/ 379 w 1144"/>
                <a:gd name="T11" fmla="*/ 378 h 411"/>
                <a:gd name="T12" fmla="*/ 453 w 1144"/>
                <a:gd name="T13" fmla="*/ 321 h 411"/>
                <a:gd name="T14" fmla="*/ 486 w 1144"/>
                <a:gd name="T15" fmla="*/ 247 h 411"/>
                <a:gd name="T16" fmla="*/ 461 w 1144"/>
                <a:gd name="T17" fmla="*/ 99 h 411"/>
                <a:gd name="T18" fmla="*/ 510 w 1144"/>
                <a:gd name="T19" fmla="*/ 0 h 411"/>
                <a:gd name="T20" fmla="*/ 617 w 1144"/>
                <a:gd name="T21" fmla="*/ 25 h 411"/>
                <a:gd name="T22" fmla="*/ 683 w 1144"/>
                <a:gd name="T23" fmla="*/ 107 h 411"/>
                <a:gd name="T24" fmla="*/ 757 w 1144"/>
                <a:gd name="T25" fmla="*/ 173 h 411"/>
                <a:gd name="T26" fmla="*/ 806 w 1144"/>
                <a:gd name="T27" fmla="*/ 255 h 411"/>
                <a:gd name="T28" fmla="*/ 864 w 1144"/>
                <a:gd name="T29" fmla="*/ 304 h 411"/>
                <a:gd name="T30" fmla="*/ 913 w 1144"/>
                <a:gd name="T31" fmla="*/ 321 h 411"/>
                <a:gd name="T32" fmla="*/ 1144 w 1144"/>
                <a:gd name="T33" fmla="*/ 304 h 41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144"/>
                <a:gd name="T52" fmla="*/ 0 h 411"/>
                <a:gd name="T53" fmla="*/ 1144 w 1144"/>
                <a:gd name="T54" fmla="*/ 411 h 41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144" h="411">
                  <a:moveTo>
                    <a:pt x="0" y="238"/>
                  </a:moveTo>
                  <a:cubicBezTo>
                    <a:pt x="9" y="275"/>
                    <a:pt x="23" y="338"/>
                    <a:pt x="41" y="362"/>
                  </a:cubicBezTo>
                  <a:cubicBezTo>
                    <a:pt x="49" y="373"/>
                    <a:pt x="69" y="366"/>
                    <a:pt x="82" y="370"/>
                  </a:cubicBezTo>
                  <a:cubicBezTo>
                    <a:pt x="107" y="377"/>
                    <a:pt x="131" y="386"/>
                    <a:pt x="156" y="395"/>
                  </a:cubicBezTo>
                  <a:cubicBezTo>
                    <a:pt x="170" y="400"/>
                    <a:pt x="198" y="411"/>
                    <a:pt x="198" y="411"/>
                  </a:cubicBezTo>
                  <a:cubicBezTo>
                    <a:pt x="262" y="405"/>
                    <a:pt x="318" y="395"/>
                    <a:pt x="379" y="378"/>
                  </a:cubicBezTo>
                  <a:cubicBezTo>
                    <a:pt x="405" y="359"/>
                    <a:pt x="426" y="338"/>
                    <a:pt x="453" y="321"/>
                  </a:cubicBezTo>
                  <a:cubicBezTo>
                    <a:pt x="462" y="294"/>
                    <a:pt x="476" y="273"/>
                    <a:pt x="486" y="247"/>
                  </a:cubicBezTo>
                  <a:cubicBezTo>
                    <a:pt x="480" y="195"/>
                    <a:pt x="477" y="148"/>
                    <a:pt x="461" y="99"/>
                  </a:cubicBezTo>
                  <a:cubicBezTo>
                    <a:pt x="469" y="39"/>
                    <a:pt x="453" y="14"/>
                    <a:pt x="510" y="0"/>
                  </a:cubicBezTo>
                  <a:cubicBezTo>
                    <a:pt x="546" y="9"/>
                    <a:pt x="582" y="15"/>
                    <a:pt x="617" y="25"/>
                  </a:cubicBezTo>
                  <a:cubicBezTo>
                    <a:pt x="643" y="50"/>
                    <a:pt x="657" y="82"/>
                    <a:pt x="683" y="107"/>
                  </a:cubicBezTo>
                  <a:cubicBezTo>
                    <a:pt x="707" y="130"/>
                    <a:pt x="736" y="146"/>
                    <a:pt x="757" y="173"/>
                  </a:cubicBezTo>
                  <a:cubicBezTo>
                    <a:pt x="778" y="199"/>
                    <a:pt x="788" y="228"/>
                    <a:pt x="806" y="255"/>
                  </a:cubicBezTo>
                  <a:cubicBezTo>
                    <a:pt x="818" y="272"/>
                    <a:pt x="845" y="296"/>
                    <a:pt x="864" y="304"/>
                  </a:cubicBezTo>
                  <a:cubicBezTo>
                    <a:pt x="880" y="311"/>
                    <a:pt x="913" y="321"/>
                    <a:pt x="913" y="321"/>
                  </a:cubicBezTo>
                  <a:cubicBezTo>
                    <a:pt x="984" y="318"/>
                    <a:pt x="1070" y="304"/>
                    <a:pt x="1144" y="304"/>
                  </a:cubicBezTo>
                </a:path>
              </a:pathLst>
            </a:custGeom>
            <a:noFill/>
            <a:ln w="28575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8437" name="Text Box 20"/>
          <p:cNvSpPr txBox="1">
            <a:spLocks noChangeArrowheads="1"/>
          </p:cNvSpPr>
          <p:nvPr/>
        </p:nvSpPr>
        <p:spPr bwMode="auto">
          <a:xfrm>
            <a:off x="5029200" y="4497388"/>
            <a:ext cx="28956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800" b="1">
                <a:solidFill>
                  <a:srgbClr val="0000FF"/>
                </a:solidFill>
              </a:rPr>
              <a:t>Temperate virus</a:t>
            </a:r>
          </a:p>
        </p:txBody>
      </p:sp>
      <p:sp>
        <p:nvSpPr>
          <p:cNvPr id="18438" name="Text Box 21"/>
          <p:cNvSpPr txBox="1">
            <a:spLocks noChangeArrowheads="1"/>
          </p:cNvSpPr>
          <p:nvPr/>
        </p:nvSpPr>
        <p:spPr bwMode="auto">
          <a:xfrm>
            <a:off x="5105400" y="4802188"/>
            <a:ext cx="2743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rtl="1" eaLnBrk="1" hangingPunct="1">
              <a:spcBef>
                <a:spcPct val="50000"/>
              </a:spcBef>
              <a:buFontTx/>
              <a:buNone/>
            </a:pPr>
            <a:r>
              <a:rPr lang="ar-EG" altLang="en-US" sz="2000"/>
              <a:t>فيروس غير مميت أحيانا</a:t>
            </a:r>
            <a:endParaRPr lang="en-GB" altLang="en-US" sz="2000"/>
          </a:p>
        </p:txBody>
      </p:sp>
      <p:sp>
        <p:nvSpPr>
          <p:cNvPr id="18439" name="Rectangle 22"/>
          <p:cNvSpPr>
            <a:spLocks noChangeArrowheads="1"/>
          </p:cNvSpPr>
          <p:nvPr/>
        </p:nvSpPr>
        <p:spPr bwMode="auto">
          <a:xfrm>
            <a:off x="5105400" y="1220787"/>
            <a:ext cx="312457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Phage lambda (</a:t>
            </a:r>
            <a:r>
              <a:rPr lang="he-IL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ג</a:t>
            </a:r>
            <a:r>
              <a:rPr lang="en-US" altLang="en-US" sz="28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GB" altLang="en-US" sz="28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8440" name="Group 23"/>
          <p:cNvGrpSpPr>
            <a:grpSpLocks/>
          </p:cNvGrpSpPr>
          <p:nvPr/>
        </p:nvGrpSpPr>
        <p:grpSpPr bwMode="auto">
          <a:xfrm>
            <a:off x="1600200" y="1892300"/>
            <a:ext cx="1524000" cy="2184400"/>
            <a:chOff x="4608" y="1152"/>
            <a:chExt cx="816" cy="1368"/>
          </a:xfrm>
        </p:grpSpPr>
        <p:sp>
          <p:nvSpPr>
            <p:cNvPr id="18449" name="AutoShape 24"/>
            <p:cNvSpPr>
              <a:spLocks noChangeArrowheads="1"/>
            </p:cNvSpPr>
            <p:nvPr/>
          </p:nvSpPr>
          <p:spPr bwMode="auto">
            <a:xfrm>
              <a:off x="4944" y="1680"/>
              <a:ext cx="145" cy="480"/>
            </a:xfrm>
            <a:prstGeom prst="can">
              <a:avLst>
                <a:gd name="adj" fmla="val 83326"/>
              </a:avLst>
            </a:prstGeom>
            <a:solidFill>
              <a:srgbClr val="0000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>
              <a:outerShdw dist="63500" dir="3187806" algn="ctr" rotWithShape="0">
                <a:schemeClr val="bg2"/>
              </a:outerShdw>
            </a:effec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8450" name="AutoShape 25"/>
            <p:cNvSpPr>
              <a:spLocks noChangeArrowheads="1"/>
            </p:cNvSpPr>
            <p:nvPr/>
          </p:nvSpPr>
          <p:spPr bwMode="auto">
            <a:xfrm rot="-5650226">
              <a:off x="4680" y="1272"/>
              <a:ext cx="624" cy="384"/>
            </a:xfrm>
            <a:prstGeom prst="hexagon">
              <a:avLst>
                <a:gd name="adj" fmla="val 40625"/>
                <a:gd name="vf" fmla="val 115470"/>
              </a:avLst>
            </a:prstGeom>
            <a:gradFill rotWithShape="1">
              <a:gsLst>
                <a:gs pos="0">
                  <a:srgbClr val="FFFF00"/>
                </a:gs>
                <a:gs pos="100000">
                  <a:srgbClr val="A22000"/>
                </a:gs>
              </a:gsLst>
              <a:path path="shape">
                <a:fillToRect l="50000" t="50000" r="50000" b="50000"/>
              </a:path>
            </a:gradFill>
            <a:ln w="19050">
              <a:solidFill>
                <a:schemeClr val="tx1"/>
              </a:solidFill>
              <a:miter lim="800000"/>
              <a:headEnd/>
              <a:tailEnd/>
            </a:ln>
            <a:effectLst>
              <a:outerShdw dist="45791" dir="2021404" algn="ctr" rotWithShape="0">
                <a:schemeClr val="bg2"/>
              </a:outerShdw>
            </a:effec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8451" name="Oval 26"/>
            <p:cNvSpPr>
              <a:spLocks noChangeArrowheads="1"/>
            </p:cNvSpPr>
            <p:nvPr/>
          </p:nvSpPr>
          <p:spPr bwMode="auto">
            <a:xfrm>
              <a:off x="4944" y="1776"/>
              <a:ext cx="144" cy="48"/>
            </a:xfrm>
            <a:prstGeom prst="ellipse">
              <a:avLst/>
            </a:prstGeom>
            <a:noFill/>
            <a:ln w="1905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8452" name="Oval 27"/>
            <p:cNvSpPr>
              <a:spLocks noChangeArrowheads="1"/>
            </p:cNvSpPr>
            <p:nvPr/>
          </p:nvSpPr>
          <p:spPr bwMode="auto">
            <a:xfrm>
              <a:off x="4944" y="1824"/>
              <a:ext cx="144" cy="48"/>
            </a:xfrm>
            <a:prstGeom prst="ellipse">
              <a:avLst/>
            </a:prstGeom>
            <a:noFill/>
            <a:ln w="1905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8453" name="Oval 28"/>
            <p:cNvSpPr>
              <a:spLocks noChangeArrowheads="1"/>
            </p:cNvSpPr>
            <p:nvPr/>
          </p:nvSpPr>
          <p:spPr bwMode="auto">
            <a:xfrm>
              <a:off x="4944" y="1888"/>
              <a:ext cx="144" cy="48"/>
            </a:xfrm>
            <a:prstGeom prst="ellipse">
              <a:avLst/>
            </a:prstGeom>
            <a:noFill/>
            <a:ln w="1905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8454" name="Oval 29"/>
            <p:cNvSpPr>
              <a:spLocks noChangeArrowheads="1"/>
            </p:cNvSpPr>
            <p:nvPr/>
          </p:nvSpPr>
          <p:spPr bwMode="auto">
            <a:xfrm>
              <a:off x="4944" y="1960"/>
              <a:ext cx="144" cy="48"/>
            </a:xfrm>
            <a:prstGeom prst="ellipse">
              <a:avLst/>
            </a:prstGeom>
            <a:noFill/>
            <a:ln w="1905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grpSp>
          <p:nvGrpSpPr>
            <p:cNvPr id="18455" name="Group 30"/>
            <p:cNvGrpSpPr>
              <a:grpSpLocks/>
            </p:cNvGrpSpPr>
            <p:nvPr/>
          </p:nvGrpSpPr>
          <p:grpSpPr bwMode="auto">
            <a:xfrm>
              <a:off x="5088" y="1728"/>
              <a:ext cx="336" cy="480"/>
              <a:chOff x="4992" y="1536"/>
              <a:chExt cx="336" cy="480"/>
            </a:xfrm>
          </p:grpSpPr>
          <p:sp>
            <p:nvSpPr>
              <p:cNvPr id="18474" name="Line 31"/>
              <p:cNvSpPr>
                <a:spLocks noChangeShapeType="1"/>
              </p:cNvSpPr>
              <p:nvPr/>
            </p:nvSpPr>
            <p:spPr bwMode="auto">
              <a:xfrm flipV="1">
                <a:off x="4992" y="1536"/>
                <a:ext cx="144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75" name="Line 32"/>
              <p:cNvSpPr>
                <a:spLocks noChangeShapeType="1"/>
              </p:cNvSpPr>
              <p:nvPr/>
            </p:nvSpPr>
            <p:spPr bwMode="auto">
              <a:xfrm>
                <a:off x="5136" y="1536"/>
                <a:ext cx="192" cy="48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8456" name="Group 33"/>
            <p:cNvGrpSpPr>
              <a:grpSpLocks/>
            </p:cNvGrpSpPr>
            <p:nvPr/>
          </p:nvGrpSpPr>
          <p:grpSpPr bwMode="auto">
            <a:xfrm>
              <a:off x="5088" y="1872"/>
              <a:ext cx="336" cy="480"/>
              <a:chOff x="4992" y="1536"/>
              <a:chExt cx="336" cy="480"/>
            </a:xfrm>
          </p:grpSpPr>
          <p:sp>
            <p:nvSpPr>
              <p:cNvPr id="18472" name="Line 34"/>
              <p:cNvSpPr>
                <a:spLocks noChangeShapeType="1"/>
              </p:cNvSpPr>
              <p:nvPr/>
            </p:nvSpPr>
            <p:spPr bwMode="auto">
              <a:xfrm flipV="1">
                <a:off x="4992" y="1536"/>
                <a:ext cx="144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73" name="Line 35"/>
              <p:cNvSpPr>
                <a:spLocks noChangeShapeType="1"/>
              </p:cNvSpPr>
              <p:nvPr/>
            </p:nvSpPr>
            <p:spPr bwMode="auto">
              <a:xfrm>
                <a:off x="5136" y="1536"/>
                <a:ext cx="192" cy="48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8457" name="Group 36"/>
            <p:cNvGrpSpPr>
              <a:grpSpLocks/>
            </p:cNvGrpSpPr>
            <p:nvPr/>
          </p:nvGrpSpPr>
          <p:grpSpPr bwMode="auto">
            <a:xfrm flipH="1">
              <a:off x="4608" y="1728"/>
              <a:ext cx="336" cy="480"/>
              <a:chOff x="4992" y="1536"/>
              <a:chExt cx="336" cy="480"/>
            </a:xfrm>
          </p:grpSpPr>
          <p:sp>
            <p:nvSpPr>
              <p:cNvPr id="18470" name="Line 37"/>
              <p:cNvSpPr>
                <a:spLocks noChangeShapeType="1"/>
              </p:cNvSpPr>
              <p:nvPr/>
            </p:nvSpPr>
            <p:spPr bwMode="auto">
              <a:xfrm flipV="1">
                <a:off x="4992" y="1536"/>
                <a:ext cx="144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71" name="Line 38"/>
              <p:cNvSpPr>
                <a:spLocks noChangeShapeType="1"/>
              </p:cNvSpPr>
              <p:nvPr/>
            </p:nvSpPr>
            <p:spPr bwMode="auto">
              <a:xfrm>
                <a:off x="5136" y="1536"/>
                <a:ext cx="192" cy="48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8458" name="Group 39"/>
            <p:cNvGrpSpPr>
              <a:grpSpLocks/>
            </p:cNvGrpSpPr>
            <p:nvPr/>
          </p:nvGrpSpPr>
          <p:grpSpPr bwMode="auto">
            <a:xfrm flipH="1">
              <a:off x="4608" y="1872"/>
              <a:ext cx="336" cy="480"/>
              <a:chOff x="4992" y="1536"/>
              <a:chExt cx="336" cy="480"/>
            </a:xfrm>
          </p:grpSpPr>
          <p:sp>
            <p:nvSpPr>
              <p:cNvPr id="18468" name="Line 40"/>
              <p:cNvSpPr>
                <a:spLocks noChangeShapeType="1"/>
              </p:cNvSpPr>
              <p:nvPr/>
            </p:nvSpPr>
            <p:spPr bwMode="auto">
              <a:xfrm flipV="1">
                <a:off x="4992" y="1536"/>
                <a:ext cx="144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69" name="Line 41"/>
              <p:cNvSpPr>
                <a:spLocks noChangeShapeType="1"/>
              </p:cNvSpPr>
              <p:nvPr/>
            </p:nvSpPr>
            <p:spPr bwMode="auto">
              <a:xfrm>
                <a:off x="5136" y="1536"/>
                <a:ext cx="192" cy="48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8459" name="Oval 42"/>
            <p:cNvSpPr>
              <a:spLocks noChangeArrowheads="1"/>
            </p:cNvSpPr>
            <p:nvPr/>
          </p:nvSpPr>
          <p:spPr bwMode="auto">
            <a:xfrm>
              <a:off x="4944" y="2016"/>
              <a:ext cx="144" cy="48"/>
            </a:xfrm>
            <a:prstGeom prst="ellipse">
              <a:avLst/>
            </a:prstGeom>
            <a:noFill/>
            <a:ln w="1905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8460" name="Oval 43"/>
            <p:cNvSpPr>
              <a:spLocks noChangeArrowheads="1"/>
            </p:cNvSpPr>
            <p:nvPr/>
          </p:nvSpPr>
          <p:spPr bwMode="auto">
            <a:xfrm>
              <a:off x="4952" y="2088"/>
              <a:ext cx="144" cy="48"/>
            </a:xfrm>
            <a:prstGeom prst="ellipse">
              <a:avLst/>
            </a:prstGeom>
            <a:noFill/>
            <a:ln w="1905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grpSp>
          <p:nvGrpSpPr>
            <p:cNvPr id="18461" name="Group 44"/>
            <p:cNvGrpSpPr>
              <a:grpSpLocks/>
            </p:cNvGrpSpPr>
            <p:nvPr/>
          </p:nvGrpSpPr>
          <p:grpSpPr bwMode="auto">
            <a:xfrm>
              <a:off x="5088" y="2040"/>
              <a:ext cx="336" cy="480"/>
              <a:chOff x="4992" y="1536"/>
              <a:chExt cx="336" cy="480"/>
            </a:xfrm>
          </p:grpSpPr>
          <p:sp>
            <p:nvSpPr>
              <p:cNvPr id="18466" name="Line 45"/>
              <p:cNvSpPr>
                <a:spLocks noChangeShapeType="1"/>
              </p:cNvSpPr>
              <p:nvPr/>
            </p:nvSpPr>
            <p:spPr bwMode="auto">
              <a:xfrm flipV="1">
                <a:off x="4992" y="1536"/>
                <a:ext cx="144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67" name="Line 46"/>
              <p:cNvSpPr>
                <a:spLocks noChangeShapeType="1"/>
              </p:cNvSpPr>
              <p:nvPr/>
            </p:nvSpPr>
            <p:spPr bwMode="auto">
              <a:xfrm>
                <a:off x="5136" y="1536"/>
                <a:ext cx="192" cy="48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8462" name="Group 47"/>
            <p:cNvGrpSpPr>
              <a:grpSpLocks/>
            </p:cNvGrpSpPr>
            <p:nvPr/>
          </p:nvGrpSpPr>
          <p:grpSpPr bwMode="auto">
            <a:xfrm flipH="1">
              <a:off x="4608" y="2040"/>
              <a:ext cx="336" cy="480"/>
              <a:chOff x="4992" y="1536"/>
              <a:chExt cx="336" cy="480"/>
            </a:xfrm>
          </p:grpSpPr>
          <p:sp>
            <p:nvSpPr>
              <p:cNvPr id="18464" name="Line 48"/>
              <p:cNvSpPr>
                <a:spLocks noChangeShapeType="1"/>
              </p:cNvSpPr>
              <p:nvPr/>
            </p:nvSpPr>
            <p:spPr bwMode="auto">
              <a:xfrm flipV="1">
                <a:off x="4992" y="1536"/>
                <a:ext cx="144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65" name="Line 49"/>
              <p:cNvSpPr>
                <a:spLocks noChangeShapeType="1"/>
              </p:cNvSpPr>
              <p:nvPr/>
            </p:nvSpPr>
            <p:spPr bwMode="auto">
              <a:xfrm>
                <a:off x="5136" y="1536"/>
                <a:ext cx="192" cy="48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8463" name="Rectangle 50"/>
            <p:cNvSpPr>
              <a:spLocks noChangeArrowheads="1"/>
            </p:cNvSpPr>
            <p:nvPr/>
          </p:nvSpPr>
          <p:spPr bwMode="auto">
            <a:xfrm>
              <a:off x="4912" y="2160"/>
              <a:ext cx="240" cy="96"/>
            </a:xfrm>
            <a:prstGeom prst="rect">
              <a:avLst/>
            </a:prstGeom>
            <a:gradFill rotWithShape="1">
              <a:gsLst>
                <a:gs pos="0">
                  <a:srgbClr val="0000FF"/>
                </a:gs>
                <a:gs pos="50000">
                  <a:srgbClr val="00FFFF"/>
                </a:gs>
                <a:gs pos="100000">
                  <a:srgbClr val="0000FF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</p:grpSp>
      <p:sp>
        <p:nvSpPr>
          <p:cNvPr id="18441" name="Rectangle 52"/>
          <p:cNvSpPr>
            <a:spLocks noChangeArrowheads="1"/>
          </p:cNvSpPr>
          <p:nvPr/>
        </p:nvSpPr>
        <p:spPr bwMode="auto">
          <a:xfrm>
            <a:off x="1447800" y="1296987"/>
            <a:ext cx="176688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Phage T4</a:t>
            </a:r>
          </a:p>
        </p:txBody>
      </p:sp>
      <p:sp>
        <p:nvSpPr>
          <p:cNvPr id="18442" name="Rectangle 53"/>
          <p:cNvSpPr>
            <a:spLocks noChangeArrowheads="1"/>
          </p:cNvSpPr>
          <p:nvPr/>
        </p:nvSpPr>
        <p:spPr bwMode="auto">
          <a:xfrm>
            <a:off x="1250950" y="4497388"/>
            <a:ext cx="17875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 b="1" dirty="0"/>
              <a:t>(</a:t>
            </a:r>
            <a:r>
              <a:rPr lang="en-GB" altLang="en-US" sz="1800" b="1" dirty="0">
                <a:solidFill>
                  <a:srgbClr val="0000FF"/>
                </a:solidFill>
              </a:rPr>
              <a:t>virulent virus</a:t>
            </a:r>
            <a:r>
              <a:rPr lang="en-GB" altLang="en-US" sz="1800" b="1" dirty="0"/>
              <a:t>)</a:t>
            </a:r>
          </a:p>
        </p:txBody>
      </p:sp>
      <p:sp>
        <p:nvSpPr>
          <p:cNvPr id="18443" name="Text Box 54"/>
          <p:cNvSpPr txBox="1">
            <a:spLocks noChangeArrowheads="1"/>
          </p:cNvSpPr>
          <p:nvPr/>
        </p:nvSpPr>
        <p:spPr bwMode="auto">
          <a:xfrm>
            <a:off x="1403350" y="4776788"/>
            <a:ext cx="1752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rtl="1" eaLnBrk="1" hangingPunct="1">
              <a:spcBef>
                <a:spcPct val="50000"/>
              </a:spcBef>
              <a:buFontTx/>
              <a:buNone/>
            </a:pPr>
            <a:r>
              <a:rPr lang="ar-EG" altLang="en-US" sz="2000"/>
              <a:t>فيروس مميت</a:t>
            </a:r>
            <a:endParaRPr lang="en-GB" altLang="en-US" sz="2000"/>
          </a:p>
        </p:txBody>
      </p:sp>
      <p:sp>
        <p:nvSpPr>
          <p:cNvPr id="18444" name="Text Box 55"/>
          <p:cNvSpPr txBox="1">
            <a:spLocks noChangeArrowheads="1"/>
          </p:cNvSpPr>
          <p:nvPr/>
        </p:nvSpPr>
        <p:spPr bwMode="auto">
          <a:xfrm>
            <a:off x="1219200" y="4102100"/>
            <a:ext cx="2286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2400" b="1"/>
              <a:t>Many tail fibre</a:t>
            </a:r>
          </a:p>
        </p:txBody>
      </p:sp>
      <p:sp>
        <p:nvSpPr>
          <p:cNvPr id="18445" name="Rectangle 56"/>
          <p:cNvSpPr>
            <a:spLocks noChangeArrowheads="1"/>
          </p:cNvSpPr>
          <p:nvPr/>
        </p:nvSpPr>
        <p:spPr bwMode="auto">
          <a:xfrm>
            <a:off x="1452563" y="5168900"/>
            <a:ext cx="159861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 b="1" u="sng" dirty="0">
                <a:solidFill>
                  <a:srgbClr val="FF0000"/>
                </a:solidFill>
              </a:rPr>
              <a:t>lytic cycle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2000" dirty="0"/>
              <a:t>(</a:t>
            </a:r>
            <a:r>
              <a:rPr lang="ar-EG" altLang="en-US" sz="2000" dirty="0"/>
              <a:t>التحـللية</a:t>
            </a:r>
            <a:r>
              <a:rPr lang="en-GB" altLang="en-US" sz="2000" dirty="0"/>
              <a:t> </a:t>
            </a:r>
            <a:r>
              <a:rPr lang="ar-EG" altLang="en-US" sz="2000" dirty="0"/>
              <a:t>الدورة</a:t>
            </a:r>
            <a:r>
              <a:rPr lang="en-GB" altLang="en-US" sz="2000" dirty="0"/>
              <a:t>)</a:t>
            </a:r>
          </a:p>
        </p:txBody>
      </p:sp>
      <p:sp>
        <p:nvSpPr>
          <p:cNvPr id="18446" name="Rectangle 57"/>
          <p:cNvSpPr>
            <a:spLocks noChangeArrowheads="1"/>
          </p:cNvSpPr>
          <p:nvPr/>
        </p:nvSpPr>
        <p:spPr bwMode="auto">
          <a:xfrm>
            <a:off x="5429250" y="5168900"/>
            <a:ext cx="22161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 b="1" u="sng">
                <a:solidFill>
                  <a:srgbClr val="FF0000"/>
                </a:solidFill>
              </a:rPr>
              <a:t>Lysogenic cycle</a:t>
            </a:r>
            <a:r>
              <a:rPr lang="en-GB" altLang="en-US" sz="2000" b="1" u="sng">
                <a:solidFill>
                  <a:srgbClr val="FF0000"/>
                </a:solidFill>
              </a:rPr>
              <a:t>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2000"/>
              <a:t>(</a:t>
            </a:r>
            <a:r>
              <a:rPr lang="ar-EG" altLang="en-US" sz="2000"/>
              <a:t>التحـللية</a:t>
            </a:r>
            <a:r>
              <a:rPr lang="en-GB" altLang="en-US" sz="2000"/>
              <a:t> </a:t>
            </a:r>
            <a:r>
              <a:rPr lang="ar-EG" altLang="en-US" sz="2000"/>
              <a:t>الدورة غير</a:t>
            </a:r>
            <a:r>
              <a:rPr lang="en-GB" altLang="en-US" sz="2000"/>
              <a:t>)</a:t>
            </a:r>
            <a:endParaRPr lang="en-GB" altLang="en-US" sz="2000" u="sng">
              <a:solidFill>
                <a:srgbClr val="FF0000"/>
              </a:solidFill>
            </a:endParaRPr>
          </a:p>
        </p:txBody>
      </p:sp>
      <p:sp>
        <p:nvSpPr>
          <p:cNvPr id="18447" name="Rectangle 58"/>
          <p:cNvSpPr>
            <a:spLocks noChangeArrowheads="1"/>
          </p:cNvSpPr>
          <p:nvPr/>
        </p:nvSpPr>
        <p:spPr bwMode="auto">
          <a:xfrm>
            <a:off x="5791200" y="6216650"/>
            <a:ext cx="16002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 u="sng">
                <a:solidFill>
                  <a:srgbClr val="FF0000"/>
                </a:solidFill>
              </a:rPr>
              <a:t>lytic cycle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800"/>
              <a:t>(</a:t>
            </a:r>
            <a:r>
              <a:rPr lang="ar-EG" altLang="en-US" sz="1800"/>
              <a:t>التحـللية</a:t>
            </a:r>
            <a:r>
              <a:rPr lang="en-GB" altLang="en-US" sz="1800"/>
              <a:t> </a:t>
            </a:r>
            <a:r>
              <a:rPr lang="ar-EG" altLang="en-US" sz="1800"/>
              <a:t>الدورة</a:t>
            </a:r>
            <a:r>
              <a:rPr lang="en-GB" altLang="en-US" sz="1800"/>
              <a:t>)</a:t>
            </a:r>
          </a:p>
        </p:txBody>
      </p:sp>
      <p:sp>
        <p:nvSpPr>
          <p:cNvPr id="18448" name="Text Box 59"/>
          <p:cNvSpPr txBox="1">
            <a:spLocks noChangeArrowheads="1"/>
          </p:cNvSpPr>
          <p:nvPr/>
        </p:nvSpPr>
        <p:spPr bwMode="auto">
          <a:xfrm>
            <a:off x="6324600" y="5805488"/>
            <a:ext cx="5334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/>
              <a:t>&amp;</a:t>
            </a:r>
            <a:endParaRPr lang="en-GB" altLang="en-US" sz="2800"/>
          </a:p>
        </p:txBody>
      </p:sp>
      <p:grpSp>
        <p:nvGrpSpPr>
          <p:cNvPr id="54" name="Group 53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55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56" name="Picture 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7" name="Picture 56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2" name="TextBox 1"/>
          <p:cNvSpPr txBox="1"/>
          <p:nvPr/>
        </p:nvSpPr>
        <p:spPr>
          <a:xfrm>
            <a:off x="3124200" y="228600"/>
            <a:ext cx="3663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Summary</a:t>
            </a:r>
            <a:endParaRPr lang="en-US" sz="36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152400" y="2068512"/>
            <a:ext cx="8686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1800" b="1" dirty="0"/>
              <a:t>- DNA enclosed in a protein coat (</a:t>
            </a:r>
            <a:r>
              <a:rPr lang="en-GB" altLang="en-US" sz="1600" dirty="0"/>
              <a:t>sometimes, membranous envelope also</a:t>
            </a:r>
            <a:r>
              <a:rPr lang="en-GB" altLang="en-US" sz="1800" b="1" dirty="0"/>
              <a:t>) </a:t>
            </a:r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152400" y="2373312"/>
            <a:ext cx="4724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1800" b="1" dirty="0"/>
              <a:t>- Can be crystallised </a:t>
            </a:r>
            <a:r>
              <a:rPr lang="ar-EG" altLang="en-US" sz="1600" b="1" dirty="0"/>
              <a:t>يتبلور</a:t>
            </a:r>
            <a:endParaRPr lang="en-GB" altLang="en-US" sz="1600" b="1" dirty="0"/>
          </a:p>
        </p:txBody>
      </p:sp>
      <p:sp>
        <p:nvSpPr>
          <p:cNvPr id="11276" name="Text Box 12"/>
          <p:cNvSpPr txBox="1">
            <a:spLocks noChangeArrowheads="1"/>
          </p:cNvSpPr>
          <p:nvPr/>
        </p:nvSpPr>
        <p:spPr bwMode="auto">
          <a:xfrm>
            <a:off x="152400" y="3332162"/>
            <a:ext cx="8686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1800" b="1" dirty="0"/>
              <a:t>- Reproduce only within a living host cell </a:t>
            </a:r>
            <a:r>
              <a:rPr lang="en-US" altLang="en-US" sz="1800" b="1" dirty="0">
                <a:solidFill>
                  <a:srgbClr val="000000"/>
                </a:solidFill>
              </a:rPr>
              <a:t>(</a:t>
            </a:r>
            <a:r>
              <a:rPr lang="en-US" altLang="en-US" sz="1600" dirty="0">
                <a:solidFill>
                  <a:srgbClr val="0000FF"/>
                </a:solidFill>
              </a:rPr>
              <a:t>obligate parasitism</a:t>
            </a:r>
            <a:r>
              <a:rPr lang="en-US" altLang="en-US" sz="1800" b="1" dirty="0">
                <a:solidFill>
                  <a:srgbClr val="0000FF"/>
                </a:solidFill>
              </a:rPr>
              <a:t> </a:t>
            </a:r>
            <a:r>
              <a:rPr lang="ar-EG" altLang="en-US" sz="1600" b="1" dirty="0"/>
              <a:t>تطفل إجبار</a:t>
            </a:r>
            <a:r>
              <a:rPr lang="ar-SA" altLang="en-US" sz="1600" b="1" dirty="0"/>
              <a:t>ي</a:t>
            </a:r>
            <a:r>
              <a:rPr lang="en-US" altLang="en-US" sz="1800" b="1" dirty="0"/>
              <a:t>).</a:t>
            </a:r>
            <a:endParaRPr lang="en-GB" altLang="en-US" sz="1800" b="1" dirty="0"/>
          </a:p>
        </p:txBody>
      </p:sp>
      <p:sp>
        <p:nvSpPr>
          <p:cNvPr id="11277" name="Text Box 13"/>
          <p:cNvSpPr txBox="1">
            <a:spLocks noChangeArrowheads="1"/>
          </p:cNvSpPr>
          <p:nvPr/>
        </p:nvSpPr>
        <p:spPr bwMode="auto">
          <a:xfrm>
            <a:off x="152400" y="2646362"/>
            <a:ext cx="7315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1800" b="1" dirty="0"/>
              <a:t>- They lack  </a:t>
            </a:r>
            <a:r>
              <a:rPr lang="ar-EG" altLang="en-US" sz="1600" b="1" dirty="0"/>
              <a:t>يفتقد</a:t>
            </a:r>
            <a:r>
              <a:rPr lang="en-GB" altLang="en-US" sz="1800" b="1" dirty="0"/>
              <a:t> enzymes for metabolism </a:t>
            </a:r>
          </a:p>
        </p:txBody>
      </p:sp>
      <p:sp>
        <p:nvSpPr>
          <p:cNvPr id="11278" name="Text Box 14"/>
          <p:cNvSpPr txBox="1">
            <a:spLocks noChangeArrowheads="1"/>
          </p:cNvSpPr>
          <p:nvPr/>
        </p:nvSpPr>
        <p:spPr bwMode="auto">
          <a:xfrm>
            <a:off x="152400" y="2951162"/>
            <a:ext cx="8458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1800" b="1" dirty="0"/>
              <a:t>- Have </a:t>
            </a:r>
            <a:r>
              <a:rPr lang="en-GB" altLang="en-US" sz="1800" b="1" dirty="0">
                <a:solidFill>
                  <a:srgbClr val="0000FF"/>
                </a:solidFill>
              </a:rPr>
              <a:t>no ribosomes</a:t>
            </a:r>
            <a:r>
              <a:rPr lang="en-GB" altLang="en-US" sz="1800" b="1" dirty="0"/>
              <a:t> for making their own proteins </a:t>
            </a:r>
          </a:p>
        </p:txBody>
      </p:sp>
      <p:sp>
        <p:nvSpPr>
          <p:cNvPr id="11279" name="Text Box 15"/>
          <p:cNvSpPr txBox="1">
            <a:spLocks noChangeArrowheads="1"/>
          </p:cNvSpPr>
          <p:nvPr/>
        </p:nvSpPr>
        <p:spPr bwMode="auto">
          <a:xfrm>
            <a:off x="152400" y="3744912"/>
            <a:ext cx="8839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1800" b="1"/>
              <a:t>- Each type of a virus infects a limited range of host cells</a:t>
            </a:r>
            <a:r>
              <a:rPr lang="ar-SA" altLang="en-US" sz="1800" b="1"/>
              <a:t> </a:t>
            </a:r>
            <a:r>
              <a:rPr lang="en-GB" altLang="en-US" sz="1800" b="1"/>
              <a:t>(</a:t>
            </a:r>
            <a:r>
              <a:rPr lang="en-GB" altLang="en-US" sz="1800" b="1">
                <a:solidFill>
                  <a:srgbClr val="FF3300"/>
                </a:solidFill>
              </a:rPr>
              <a:t>host range </a:t>
            </a:r>
            <a:r>
              <a:rPr lang="ar-EG" altLang="en-US" sz="1800" b="1"/>
              <a:t>مدى الإصابة</a:t>
            </a:r>
            <a:r>
              <a:rPr lang="en-GB" altLang="en-US" sz="1800" b="1"/>
              <a:t>) </a:t>
            </a:r>
          </a:p>
        </p:txBody>
      </p:sp>
      <p:sp>
        <p:nvSpPr>
          <p:cNvPr id="11282" name="Rectangle 18"/>
          <p:cNvSpPr>
            <a:spLocks noChangeArrowheads="1"/>
          </p:cNvSpPr>
          <p:nvPr/>
        </p:nvSpPr>
        <p:spPr bwMode="auto">
          <a:xfrm>
            <a:off x="152400" y="1143000"/>
            <a:ext cx="8534400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000000"/>
                </a:solidFill>
              </a:rPr>
              <a:t>Most viruses of eukaryotes attack specific tissues. </a:t>
            </a:r>
            <a:r>
              <a:rPr lang="en-US" altLang="en-US" sz="1800" b="1" dirty="0" err="1">
                <a:solidFill>
                  <a:srgbClr val="000000"/>
                </a:solidFill>
              </a:rPr>
              <a:t>eg</a:t>
            </a:r>
            <a:r>
              <a:rPr lang="en-US" altLang="en-US" sz="1800" b="1" dirty="0">
                <a:solidFill>
                  <a:srgbClr val="000000"/>
                </a:solidFill>
              </a:rPr>
              <a:t>. </a:t>
            </a:r>
            <a:r>
              <a:rPr lang="en-US" altLang="en-US" sz="1800" b="1" dirty="0">
                <a:solidFill>
                  <a:srgbClr val="0000FF"/>
                </a:solidFill>
              </a:rPr>
              <a:t>Human cold</a:t>
            </a:r>
            <a:r>
              <a:rPr lang="en-US" altLang="en-US" sz="1800" b="1" dirty="0">
                <a:solidFill>
                  <a:srgbClr val="000000"/>
                </a:solidFill>
              </a:rPr>
              <a:t> viruses infect only the cells lining the upper respiratory tract, and </a:t>
            </a:r>
            <a:r>
              <a:rPr lang="en-US" altLang="en-US" sz="1800" b="1" dirty="0">
                <a:solidFill>
                  <a:srgbClr val="0000FF"/>
                </a:solidFill>
              </a:rPr>
              <a:t>AIDS</a:t>
            </a:r>
            <a:r>
              <a:rPr lang="en-US" altLang="en-US" sz="1800" b="1" dirty="0">
                <a:solidFill>
                  <a:srgbClr val="000000"/>
                </a:solidFill>
              </a:rPr>
              <a:t> virus binds only to certain white blood cells </a:t>
            </a:r>
            <a:r>
              <a:rPr lang="en-US" altLang="en-US" sz="1800" b="1" dirty="0"/>
              <a:t>(</a:t>
            </a:r>
            <a:r>
              <a:rPr lang="en-US" altLang="en-US" sz="1800" b="1" dirty="0">
                <a:solidFill>
                  <a:srgbClr val="FF0000"/>
                </a:solidFill>
              </a:rPr>
              <a:t>Immune system</a:t>
            </a:r>
            <a:r>
              <a:rPr lang="en-US" altLang="en-US" sz="1800" b="1" dirty="0"/>
              <a:t>).</a:t>
            </a:r>
            <a:endParaRPr lang="en-GB" altLang="en-US" sz="1800" b="1" dirty="0"/>
          </a:p>
        </p:txBody>
      </p:sp>
      <p:pic>
        <p:nvPicPr>
          <p:cNvPr id="8204" name="Picture 12" descr="HIV%20Virus%20outer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3863" y="4281488"/>
            <a:ext cx="2895600" cy="250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5" name="Picture 13" descr="HIVcycle50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5663" y="4291013"/>
            <a:ext cx="3154362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8" name="Text Box 14"/>
          <p:cNvSpPr txBox="1">
            <a:spLocks noChangeArrowheads="1"/>
          </p:cNvSpPr>
          <p:nvPr/>
        </p:nvSpPr>
        <p:spPr bwMode="auto">
          <a:xfrm>
            <a:off x="76200" y="4343400"/>
            <a:ext cx="2895600" cy="184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800" b="1" dirty="0" smtClean="0">
                <a:solidFill>
                  <a:srgbClr val="FF0000"/>
                </a:solidFill>
              </a:rPr>
              <a:t>Viruses are host specific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endParaRPr lang="en-GB" altLang="en-US" sz="1200" b="1" dirty="0" smtClean="0">
              <a:solidFill>
                <a:srgbClr val="FF0000"/>
              </a:solidFill>
            </a:endParaRPr>
          </a:p>
          <a:p>
            <a:pPr marL="285750" indent="-285750">
              <a:spcBef>
                <a:spcPct val="0"/>
              </a:spcBef>
              <a:defRPr/>
            </a:pPr>
            <a:r>
              <a:rPr lang="en-US" altLang="en-US" sz="1400" b="1" dirty="0" smtClean="0">
                <a:solidFill>
                  <a:srgbClr val="0000FF"/>
                </a:solidFill>
              </a:rPr>
              <a:t>a protein on the surface of the virus has a shape that matches a molecule in the plasma membrane of its host, allowing the virus to lock onto the host cell.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14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5" name="Picture 9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6" name="Picture 15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9" cstate="print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17" name="TextBox 16"/>
          <p:cNvSpPr txBox="1"/>
          <p:nvPr/>
        </p:nvSpPr>
        <p:spPr>
          <a:xfrm>
            <a:off x="3124200" y="228600"/>
            <a:ext cx="3663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Summary</a:t>
            </a:r>
            <a:endParaRPr lang="en-US" sz="36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7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Quiz1</a:t>
            </a:r>
            <a:endParaRPr lang="en-US"/>
          </a:p>
        </p:txBody>
      </p:sp>
      <p:sp>
        <p:nvSpPr>
          <p:cNvPr id="3" name="Slide Number Placeholder 2" hidden="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4F61C6-CE81-4535-994A-D2716FB98EDF}" type="slidenum">
              <a:rPr lang="ar-SA" smtClean="0"/>
              <a:pPr>
                <a:defRPr/>
              </a:pPr>
              <a:t>19</a:t>
            </a:fld>
            <a:endParaRPr lang="en-GB"/>
          </a:p>
        </p:txBody>
      </p:sp>
      <p:pic>
        <p:nvPicPr>
          <p:cNvPr id="13" name="Picture 12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00" y="2362200"/>
            <a:ext cx="5740400" cy="3085088"/>
          </a:xfrm>
          <a:prstGeom prst="rect">
            <a:avLst/>
          </a:prstGeom>
        </p:spPr>
      </p:pic>
      <p:pic>
        <p:nvPicPr>
          <p:cNvPr id="14" name="Picture 13"/>
          <p:cNvPicPr>
            <a:picLocks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15" name="Picture 14"/>
          <p:cNvPicPr>
            <a:picLocks/>
          </p:cNvPicPr>
          <p:nvPr>
            <p:custDataLst>
              <p:tags r:id="rId4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92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custDataLst>
      <p:tags r:id="rId1"/>
    </p:custDataLst>
    <p:extLst>
      <p:ext uri="{BB962C8B-B14F-4D97-AF65-F5344CB8AC3E}">
        <p14:creationId xmlns:p14="http://schemas.microsoft.com/office/powerpoint/2010/main" val="4087431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1" name="Picture 3" descr="C5_Viruses_1"/>
          <p:cNvPicPr>
            <a:picLocks noGrp="1" noChangeAspect="1" noChangeArrowheads="1"/>
          </p:cNvPicPr>
          <p:nvPr>
            <p:ph sz="half" idx="2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500"/>
          <a:stretch>
            <a:fillRect/>
          </a:stretch>
        </p:blipFill>
        <p:spPr>
          <a:xfrm>
            <a:off x="7620000" y="5468937"/>
            <a:ext cx="1447800" cy="1312863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2770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371600"/>
            <a:ext cx="8305800" cy="4419600"/>
          </a:xfrm>
        </p:spPr>
        <p:txBody>
          <a:bodyPr/>
          <a:lstStyle/>
          <a:p>
            <a:pPr>
              <a:spcBef>
                <a:spcPct val="50000"/>
              </a:spcBef>
              <a:buClr>
                <a:srgbClr val="FF0000"/>
              </a:buClr>
              <a:buSzPct val="160000"/>
            </a:pPr>
            <a:r>
              <a:rPr lang="en-US" altLang="en-US" sz="1800" b="1" dirty="0" smtClean="0"/>
              <a:t>At the boundary of life, between the macromolecules (which are not alive) and the prokaryotic cells (which are alive), lie the viruses and </a:t>
            </a:r>
            <a:r>
              <a:rPr lang="en-US" altLang="en-US" sz="1800" b="1" dirty="0" smtClean="0">
                <a:solidFill>
                  <a:srgbClr val="0000FF"/>
                </a:solidFill>
              </a:rPr>
              <a:t>bacteriophages</a:t>
            </a:r>
            <a:r>
              <a:rPr lang="en-US" altLang="en-US" sz="1800" b="1" dirty="0" smtClean="0"/>
              <a:t> (phages). </a:t>
            </a:r>
          </a:p>
          <a:p>
            <a:pPr>
              <a:spcBef>
                <a:spcPct val="50000"/>
              </a:spcBef>
              <a:buClr>
                <a:srgbClr val="FF0000"/>
              </a:buClr>
              <a:buSzPct val="160000"/>
            </a:pPr>
            <a:r>
              <a:rPr lang="en-US" altLang="en-US" sz="1800" b="1" dirty="0" smtClean="0"/>
              <a:t>These creatures are </a:t>
            </a:r>
            <a:r>
              <a:rPr lang="en-US" altLang="en-US" sz="1800" b="1" dirty="0" smtClean="0">
                <a:solidFill>
                  <a:srgbClr val="0000FF"/>
                </a:solidFill>
              </a:rPr>
              <a:t>parasites</a:t>
            </a:r>
            <a:r>
              <a:rPr lang="en-US" altLang="en-US" sz="1800" b="1" dirty="0" smtClean="0"/>
              <a:t> responsible for causing many diseases in living things (HIV in humans, for example).</a:t>
            </a:r>
          </a:p>
          <a:p>
            <a:pPr>
              <a:spcBef>
                <a:spcPct val="50000"/>
              </a:spcBef>
              <a:buClr>
                <a:srgbClr val="FF0000"/>
              </a:buClr>
              <a:buSzPct val="160000"/>
            </a:pPr>
            <a:r>
              <a:rPr lang="en-US" altLang="en-US" sz="1800" b="1" dirty="0" smtClean="0"/>
              <a:t>Viruses are found everywhere.</a:t>
            </a:r>
          </a:p>
          <a:p>
            <a:pPr>
              <a:spcBef>
                <a:spcPct val="50000"/>
              </a:spcBef>
              <a:buClr>
                <a:srgbClr val="FF0000"/>
              </a:buClr>
              <a:buSzPct val="160000"/>
            </a:pPr>
            <a:r>
              <a:rPr lang="en-US" altLang="en-US" sz="1800" b="1" dirty="0" smtClean="0"/>
              <a:t>Viruses consist of a core of nucleic acid, either </a:t>
            </a:r>
            <a:r>
              <a:rPr lang="en-US" altLang="en-US" sz="1800" b="1" dirty="0" smtClean="0">
                <a:solidFill>
                  <a:srgbClr val="0000FF"/>
                </a:solidFill>
              </a:rPr>
              <a:t>DNA</a:t>
            </a:r>
            <a:r>
              <a:rPr lang="en-US" altLang="en-US" sz="1800" b="1" dirty="0" smtClean="0"/>
              <a:t> or </a:t>
            </a:r>
            <a:r>
              <a:rPr lang="en-US" altLang="en-US" sz="1800" b="1" dirty="0" smtClean="0">
                <a:solidFill>
                  <a:srgbClr val="0000FF"/>
                </a:solidFill>
              </a:rPr>
              <a:t>RNA</a:t>
            </a:r>
            <a:r>
              <a:rPr lang="en-US" altLang="en-US" sz="1800" b="1" dirty="0" smtClean="0"/>
              <a:t>, and a protective coat of protein molecules and sometimes lipids.</a:t>
            </a:r>
          </a:p>
          <a:p>
            <a:pPr>
              <a:spcBef>
                <a:spcPct val="50000"/>
              </a:spcBef>
              <a:buClr>
                <a:srgbClr val="FF0000"/>
              </a:buClr>
              <a:buSzPct val="160000"/>
            </a:pPr>
            <a:r>
              <a:rPr lang="en-US" altLang="en-US" sz="1800" b="1" dirty="0" smtClean="0"/>
              <a:t>Viruses and bacteriophages show none of the expected signs of life.</a:t>
            </a:r>
          </a:p>
          <a:p>
            <a:pPr>
              <a:spcBef>
                <a:spcPct val="50000"/>
              </a:spcBef>
              <a:buClr>
                <a:srgbClr val="FF0000"/>
              </a:buClr>
              <a:buSzPct val="160000"/>
            </a:pPr>
            <a:r>
              <a:rPr lang="en-US" altLang="en-US" sz="1800" b="1" dirty="0" smtClean="0"/>
              <a:t>Viruses do not respond to stimuli, do not grow, do not do any of the things we normally associate with life. </a:t>
            </a:r>
          </a:p>
          <a:p>
            <a:pPr>
              <a:spcBef>
                <a:spcPct val="50000"/>
              </a:spcBef>
              <a:buClr>
                <a:srgbClr val="FF0000"/>
              </a:buClr>
              <a:buSzPct val="160000"/>
            </a:pPr>
            <a:r>
              <a:rPr lang="en-US" altLang="en-US" sz="1800" b="1" dirty="0" smtClean="0"/>
              <a:t>Viruses are not considered "living" organisms. However, they do show one of the most important signs of life: </a:t>
            </a:r>
            <a:r>
              <a:rPr lang="en-US" altLang="en-US" sz="1800" b="1" dirty="0" smtClean="0">
                <a:solidFill>
                  <a:srgbClr val="0000FF"/>
                </a:solidFill>
              </a:rPr>
              <a:t>the ability to reproduce in a host cell</a:t>
            </a:r>
            <a:r>
              <a:rPr lang="en-US" altLang="en-US" sz="1800" b="1" dirty="0" smtClean="0"/>
              <a:t>. 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514600" y="228600"/>
            <a:ext cx="41148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2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are viruses?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4101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4102" name="Picture 9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" name="Picture 2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10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4086225" y="52388"/>
            <a:ext cx="4929188" cy="6762750"/>
            <a:chOff x="4085582" y="51992"/>
            <a:chExt cx="4929222" cy="6762464"/>
          </a:xfrm>
        </p:grpSpPr>
        <p:sp>
          <p:nvSpPr>
            <p:cNvPr id="12" name="Rectangle 11"/>
            <p:cNvSpPr/>
            <p:nvPr/>
          </p:nvSpPr>
          <p:spPr>
            <a:xfrm>
              <a:off x="4085582" y="51992"/>
              <a:ext cx="4929222" cy="6762464"/>
            </a:xfrm>
            <a:prstGeom prst="rect">
              <a:avLst/>
            </a:prstGeom>
            <a:noFill/>
            <a:ln w="285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pic>
          <p:nvPicPr>
            <p:cNvPr id="16" name="Picture 15" descr="Ashraf-Picture2.bmp.tif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8" cstate="print"/>
            <a:srcRect t="2674" b="17106"/>
            <a:stretch>
              <a:fillRect/>
            </a:stretch>
          </p:blipFill>
          <p:spPr>
            <a:xfrm>
              <a:off x="4975676" y="2492896"/>
              <a:ext cx="3052708" cy="3269535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8440" name="TextBox 16"/>
            <p:cNvSpPr txBox="1">
              <a:spLocks noChangeArrowheads="1"/>
            </p:cNvSpPr>
            <p:nvPr/>
          </p:nvSpPr>
          <p:spPr bwMode="auto">
            <a:xfrm>
              <a:off x="4788024" y="5862935"/>
              <a:ext cx="367810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GB" altLang="en-US" sz="2400" b="1" i="1"/>
                <a:t>Prof. Ashraf M. Ahmed</a:t>
              </a:r>
            </a:p>
          </p:txBody>
        </p:sp>
        <p:sp>
          <p:nvSpPr>
            <p:cNvPr id="18441" name="TextBox 17"/>
            <p:cNvSpPr txBox="1">
              <a:spLocks noChangeArrowheads="1"/>
            </p:cNvSpPr>
            <p:nvPr/>
          </p:nvSpPr>
          <p:spPr bwMode="auto">
            <a:xfrm>
              <a:off x="5429256" y="6345816"/>
              <a:ext cx="2428892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GB" altLang="en-US" sz="2000" b="1">
                  <a:solidFill>
                    <a:srgbClr val="0000FF"/>
                  </a:solidFill>
                </a:rPr>
                <a:t>aalii@ksu.edu.sa</a:t>
              </a:r>
            </a:p>
          </p:txBody>
        </p:sp>
        <p:pic>
          <p:nvPicPr>
            <p:cNvPr id="18442" name="Picture 9" descr="email22.bmp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39952" y="116632"/>
              <a:ext cx="4819040" cy="907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43" name="TextBox 12"/>
            <p:cNvSpPr txBox="1">
              <a:spLocks noChangeArrowheads="1"/>
            </p:cNvSpPr>
            <p:nvPr/>
          </p:nvSpPr>
          <p:spPr bwMode="auto">
            <a:xfrm>
              <a:off x="5364088" y="1188041"/>
              <a:ext cx="2448272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altLang="en-US" sz="1600" b="1" dirty="0" smtClean="0"/>
                <a:t>College </a:t>
              </a:r>
              <a:r>
                <a:rPr lang="en-US" altLang="en-US" sz="1600" b="1" dirty="0"/>
                <a:t>of Science, </a:t>
              </a:r>
            </a:p>
            <a:p>
              <a:pPr algn="ctr" eaLnBrk="1" hangingPunct="1"/>
              <a:r>
                <a:rPr lang="en-US" altLang="en-US" sz="1600" b="1" dirty="0"/>
                <a:t>Zoology Department</a:t>
              </a:r>
              <a:endParaRPr lang="ar-SA" altLang="en-US" sz="1600" b="1" dirty="0"/>
            </a:p>
          </p:txBody>
        </p:sp>
      </p:grpSp>
      <p:pic>
        <p:nvPicPr>
          <p:cNvPr id="5122" name="Picture 2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0" cstate="print"/>
          <a:srcRect l="4658" t="19679" r="6347"/>
          <a:stretch>
            <a:fillRect/>
          </a:stretch>
        </p:blipFill>
        <p:spPr bwMode="auto">
          <a:xfrm>
            <a:off x="4139952" y="4653136"/>
            <a:ext cx="4536504" cy="1175643"/>
          </a:xfrm>
          <a:prstGeom prst="rect">
            <a:avLst/>
          </a:prstGeom>
          <a:ln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114800" y="1981200"/>
            <a:ext cx="4724400" cy="533400"/>
          </a:xfrm>
          <a:effectLst>
            <a:outerShdw dist="35921" dir="2700000" algn="ctr" rotWithShape="0">
              <a:schemeClr val="bg1"/>
            </a:outerShdw>
          </a:effectLst>
        </p:spPr>
        <p:txBody>
          <a:bodyPr rtlCol="0">
            <a:normAutofit fontScale="925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sz="2800" dirty="0" smtClean="0">
                <a:solidFill>
                  <a:srgbClr val="0000FF"/>
                </a:solidFill>
                <a:latin typeface="Impact" pitchFamily="34" charset="0"/>
              </a:rPr>
              <a:t>General Animal Biology (Zoo-145)</a:t>
            </a:r>
          </a:p>
        </p:txBody>
      </p:sp>
      <p:pic>
        <p:nvPicPr>
          <p:cNvPr id="18437" name="Picture 15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50"/>
          <a:stretch>
            <a:fillRect/>
          </a:stretch>
        </p:blipFill>
        <p:spPr bwMode="auto">
          <a:xfrm>
            <a:off x="49213" y="39688"/>
            <a:ext cx="3943350" cy="678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676112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xit" presetSubtype="32" fill="hold" nodeType="afterEffect">
                                  <p:stCondLst>
                                    <p:cond delay="3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35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5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3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34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5"/>
          <p:cNvPicPr>
            <a:picLocks noChangeAspect="1" noChangeArrowheads="1"/>
          </p:cNvPicPr>
          <p:nvPr/>
        </p:nvPicPr>
        <p:blipFill>
          <a:blip r:embed="rId6">
            <a:lum bright="-12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"/>
          <a:stretch>
            <a:fillRect/>
          </a:stretch>
        </p:blipFill>
        <p:spPr bwMode="auto">
          <a:xfrm>
            <a:off x="0" y="2349500"/>
            <a:ext cx="4800600" cy="435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Rectangle 7"/>
          <p:cNvSpPr>
            <a:spLocks noChangeArrowheads="1"/>
          </p:cNvSpPr>
          <p:nvPr/>
        </p:nvSpPr>
        <p:spPr bwMode="auto">
          <a:xfrm>
            <a:off x="152400" y="1171575"/>
            <a:ext cx="7227888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b="1" dirty="0">
                <a:solidFill>
                  <a:srgbClr val="000000"/>
                </a:solidFill>
              </a:rPr>
              <a:t>1- Viruses are much smaller than bacteria</a:t>
            </a:r>
            <a:endParaRPr lang="en-GB" altLang="en-US" sz="2800" b="1" dirty="0">
              <a:solidFill>
                <a:srgbClr val="000000"/>
              </a:solidFill>
            </a:endParaRPr>
          </a:p>
        </p:txBody>
      </p:sp>
      <p:sp>
        <p:nvSpPr>
          <p:cNvPr id="5124" name="Rectangle 8"/>
          <p:cNvSpPr>
            <a:spLocks noChangeArrowheads="1"/>
          </p:cNvSpPr>
          <p:nvPr/>
        </p:nvSpPr>
        <p:spPr bwMode="auto">
          <a:xfrm>
            <a:off x="4876800" y="3886200"/>
            <a:ext cx="3962400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b="1"/>
              <a:t>4- A virus is a genome</a:t>
            </a:r>
            <a:r>
              <a:rPr lang="en-US" altLang="en-US" sz="2800" b="1">
                <a:solidFill>
                  <a:srgbClr val="FF00FF"/>
                </a:solidFill>
              </a:rPr>
              <a:t/>
            </a:r>
            <a:br>
              <a:rPr lang="en-US" altLang="en-US" sz="2800" b="1">
                <a:solidFill>
                  <a:srgbClr val="FF00FF"/>
                </a:solidFill>
              </a:rPr>
            </a:br>
            <a:r>
              <a:rPr lang="en-US" altLang="en-US" sz="2800" b="1"/>
              <a:t>   </a:t>
            </a:r>
            <a:r>
              <a:rPr lang="ar-EG" altLang="en-US" sz="1600" b="1"/>
              <a:t>حامض نوو</a:t>
            </a:r>
            <a:r>
              <a:rPr lang="ar-SA" altLang="en-US" sz="1600" b="1"/>
              <a:t>ي</a:t>
            </a:r>
            <a:r>
              <a:rPr lang="en-US" altLang="en-US" sz="2800" b="1"/>
              <a:t> enclosed in a </a:t>
            </a:r>
            <a:r>
              <a:rPr lang="en-US" altLang="en-US" sz="2800" b="1">
                <a:solidFill>
                  <a:srgbClr val="FF00FF"/>
                </a:solidFill>
              </a:rPr>
              <a:t/>
            </a:r>
            <a:br>
              <a:rPr lang="en-US" altLang="en-US" sz="2800" b="1">
                <a:solidFill>
                  <a:srgbClr val="FF00FF"/>
                </a:solidFill>
              </a:rPr>
            </a:br>
            <a:r>
              <a:rPr lang="en-US" altLang="en-US" sz="2800" b="1"/>
              <a:t>   protective coat </a:t>
            </a:r>
            <a:r>
              <a:rPr lang="ar-EG" altLang="en-US" sz="1600" b="1"/>
              <a:t>غطاء واق</a:t>
            </a:r>
            <a:r>
              <a:rPr lang="ar-SA" altLang="en-US" sz="1600" b="1"/>
              <a:t>ي</a:t>
            </a:r>
            <a:endParaRPr lang="en-GB" altLang="en-US" sz="2800" b="1"/>
          </a:p>
        </p:txBody>
      </p:sp>
      <p:sp>
        <p:nvSpPr>
          <p:cNvPr id="5125" name="Rectangle 9"/>
          <p:cNvSpPr>
            <a:spLocks noChangeArrowheads="1"/>
          </p:cNvSpPr>
          <p:nvPr/>
        </p:nvSpPr>
        <p:spPr bwMode="auto">
          <a:xfrm>
            <a:off x="4953000" y="2590800"/>
            <a:ext cx="406241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b="1">
                <a:solidFill>
                  <a:srgbClr val="000000"/>
                </a:solidFill>
              </a:rPr>
              <a:t>3- Viruses are not cells</a:t>
            </a:r>
            <a:endParaRPr lang="en-GB" altLang="en-US" sz="2800" b="1">
              <a:solidFill>
                <a:srgbClr val="000000"/>
              </a:solidFill>
            </a:endParaRPr>
          </a:p>
        </p:txBody>
      </p:sp>
      <p:sp>
        <p:nvSpPr>
          <p:cNvPr id="5126" name="Rectangle 10"/>
          <p:cNvSpPr>
            <a:spLocks noChangeArrowheads="1"/>
          </p:cNvSpPr>
          <p:nvPr/>
        </p:nvSpPr>
        <p:spPr bwMode="auto">
          <a:xfrm>
            <a:off x="228600" y="1919287"/>
            <a:ext cx="59785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b="1">
                <a:solidFill>
                  <a:srgbClr val="000000"/>
                </a:solidFill>
              </a:rPr>
              <a:t>2- Virus is about 20</a:t>
            </a:r>
            <a:r>
              <a:rPr lang="en-US" altLang="en-US" sz="2800" b="1">
                <a:solidFill>
                  <a:srgbClr val="0000FF"/>
                </a:solidFill>
              </a:rPr>
              <a:t>nm</a:t>
            </a:r>
            <a:r>
              <a:rPr lang="en-US" altLang="en-US" sz="2800" b="1">
                <a:solidFill>
                  <a:srgbClr val="000000"/>
                </a:solidFill>
              </a:rPr>
              <a:t> in diameter</a:t>
            </a:r>
            <a:endParaRPr lang="en-GB" altLang="en-US" sz="2800" b="1">
              <a:solidFill>
                <a:srgbClr val="000000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8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9" name="Picture 9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9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11" name="TextBox 10"/>
          <p:cNvSpPr txBox="1"/>
          <p:nvPr/>
        </p:nvSpPr>
        <p:spPr>
          <a:xfrm>
            <a:off x="2514600" y="228600"/>
            <a:ext cx="41148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are viruses?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DE2C88B6-D85F-4CD2-B262-EA21D69BAB0F}" type="slidenum">
              <a:rPr lang="ar-SA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4</a:t>
            </a:fld>
            <a:endParaRPr lang="en-GB" altLang="en-US" sz="1400" smtClean="0"/>
          </a:p>
        </p:txBody>
      </p:sp>
      <p:sp>
        <p:nvSpPr>
          <p:cNvPr id="7181" name="AutoShape 13" descr="Zig zag"/>
          <p:cNvSpPr>
            <a:spLocks noChangeArrowheads="1"/>
          </p:cNvSpPr>
          <p:nvPr/>
        </p:nvSpPr>
        <p:spPr bwMode="auto">
          <a:xfrm>
            <a:off x="685800" y="4692650"/>
            <a:ext cx="2362200" cy="838200"/>
          </a:xfrm>
          <a:prstGeom prst="cloudCallout">
            <a:avLst>
              <a:gd name="adj1" fmla="val 53694"/>
              <a:gd name="adj2" fmla="val -5301"/>
            </a:avLst>
          </a:prstGeom>
          <a:pattFill prst="zigZag">
            <a:fgClr>
              <a:schemeClr val="tx1"/>
            </a:fgClr>
            <a:bgClr>
              <a:schemeClr val="bg1"/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1200"/>
          </a:p>
        </p:txBody>
      </p:sp>
      <p:grpSp>
        <p:nvGrpSpPr>
          <p:cNvPr id="2" name="Group 27"/>
          <p:cNvGrpSpPr>
            <a:grpSpLocks/>
          </p:cNvGrpSpPr>
          <p:nvPr/>
        </p:nvGrpSpPr>
        <p:grpSpPr bwMode="auto">
          <a:xfrm>
            <a:off x="533400" y="3657600"/>
            <a:ext cx="2133600" cy="1371600"/>
            <a:chOff x="288" y="1200"/>
            <a:chExt cx="1344" cy="1104"/>
          </a:xfrm>
        </p:grpSpPr>
        <p:sp>
          <p:nvSpPr>
            <p:cNvPr id="6162" name="Text Box 18"/>
            <p:cNvSpPr txBox="1">
              <a:spLocks noChangeArrowheads="1"/>
            </p:cNvSpPr>
            <p:nvPr/>
          </p:nvSpPr>
          <p:spPr bwMode="auto">
            <a:xfrm>
              <a:off x="288" y="1200"/>
              <a:ext cx="1344" cy="2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600" b="1"/>
                <a:t>Genome (</a:t>
              </a:r>
              <a:r>
                <a:rPr lang="en-GB" altLang="en-US" sz="1000" b="1">
                  <a:solidFill>
                    <a:srgbClr val="FF3300"/>
                  </a:solidFill>
                </a:rPr>
                <a:t>DNA/RNA</a:t>
              </a:r>
              <a:r>
                <a:rPr lang="en-GB" altLang="en-US" sz="1600" b="1"/>
                <a:t>)</a:t>
              </a:r>
            </a:p>
          </p:txBody>
        </p:sp>
        <p:sp>
          <p:nvSpPr>
            <p:cNvPr id="6163" name="Line 19"/>
            <p:cNvSpPr>
              <a:spLocks noChangeShapeType="1"/>
            </p:cNvSpPr>
            <p:nvPr/>
          </p:nvSpPr>
          <p:spPr bwMode="auto">
            <a:xfrm>
              <a:off x="960" y="1680"/>
              <a:ext cx="403" cy="62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24"/>
          <p:cNvGrpSpPr>
            <a:grpSpLocks/>
          </p:cNvGrpSpPr>
          <p:nvPr/>
        </p:nvGrpSpPr>
        <p:grpSpPr bwMode="auto">
          <a:xfrm>
            <a:off x="457200" y="5759450"/>
            <a:ext cx="3200400" cy="869950"/>
            <a:chOff x="864" y="3360"/>
            <a:chExt cx="2016" cy="548"/>
          </a:xfrm>
        </p:grpSpPr>
        <p:sp>
          <p:nvSpPr>
            <p:cNvPr id="6160" name="Text Box 16"/>
            <p:cNvSpPr txBox="1">
              <a:spLocks noChangeArrowheads="1"/>
            </p:cNvSpPr>
            <p:nvPr/>
          </p:nvSpPr>
          <p:spPr bwMode="auto">
            <a:xfrm>
              <a:off x="864" y="3696"/>
              <a:ext cx="2016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600" b="1">
                  <a:solidFill>
                    <a:srgbClr val="0000FF"/>
                  </a:solidFill>
                </a:rPr>
                <a:t>Protein coat (</a:t>
              </a:r>
              <a:r>
                <a:rPr lang="en-GB" altLang="en-US" sz="1600" b="1">
                  <a:solidFill>
                    <a:srgbClr val="FF0000"/>
                  </a:solidFill>
                </a:rPr>
                <a:t>capsid</a:t>
              </a:r>
              <a:r>
                <a:rPr lang="en-GB" altLang="en-US" sz="1600" b="1">
                  <a:solidFill>
                    <a:srgbClr val="0000FF"/>
                  </a:solidFill>
                </a:rPr>
                <a:t>)</a:t>
              </a:r>
            </a:p>
          </p:txBody>
        </p:sp>
        <p:sp>
          <p:nvSpPr>
            <p:cNvPr id="6161" name="Line 20"/>
            <p:cNvSpPr>
              <a:spLocks noChangeShapeType="1"/>
            </p:cNvSpPr>
            <p:nvPr>
              <p:custDataLst>
                <p:tags r:id="rId5"/>
              </p:custDataLst>
            </p:nvPr>
          </p:nvSpPr>
          <p:spPr bwMode="auto">
            <a:xfrm flipH="1" flipV="1">
              <a:off x="1776" y="3360"/>
              <a:ext cx="144" cy="432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150" name="Text Box 23"/>
          <p:cNvSpPr txBox="1">
            <a:spLocks noChangeArrowheads="1"/>
          </p:cNvSpPr>
          <p:nvPr/>
        </p:nvSpPr>
        <p:spPr bwMode="auto">
          <a:xfrm>
            <a:off x="1066800" y="304800"/>
            <a:ext cx="7239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2400" b="1" dirty="0">
                <a:solidFill>
                  <a:srgbClr val="0000FF"/>
                </a:solidFill>
              </a:rPr>
              <a:t>Virus is a genome enclosed in a protective coat</a:t>
            </a:r>
          </a:p>
        </p:txBody>
      </p:sp>
      <p:sp>
        <p:nvSpPr>
          <p:cNvPr id="7180" name="AutoShape 12"/>
          <p:cNvSpPr>
            <a:spLocks noChangeArrowheads="1"/>
          </p:cNvSpPr>
          <p:nvPr/>
        </p:nvSpPr>
        <p:spPr bwMode="auto">
          <a:xfrm>
            <a:off x="457200" y="4495800"/>
            <a:ext cx="3048000" cy="1295400"/>
          </a:xfrm>
          <a:prstGeom prst="roundRect">
            <a:avLst>
              <a:gd name="adj" fmla="val 16667"/>
            </a:avLst>
          </a:prstGeom>
          <a:noFill/>
          <a:ln w="133350">
            <a:solidFill>
              <a:srgbClr val="0000FF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200"/>
          </a:p>
        </p:txBody>
      </p:sp>
      <p:pic>
        <p:nvPicPr>
          <p:cNvPr id="7193" name="Picture 25"/>
          <p:cNvPicPr>
            <a:picLocks noChangeAspect="1" noChangeArrowheads="1"/>
          </p:cNvPicPr>
          <p:nvPr/>
        </p:nvPicPr>
        <p:blipFill>
          <a:blip r:embed="rId8">
            <a:lum bright="-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686" b="3702"/>
          <a:stretch>
            <a:fillRect/>
          </a:stretch>
        </p:blipFill>
        <p:spPr bwMode="auto">
          <a:xfrm>
            <a:off x="5013325" y="1203325"/>
            <a:ext cx="3978275" cy="55784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116" name="Group 20"/>
          <p:cNvGrpSpPr>
            <a:grpSpLocks/>
          </p:cNvGrpSpPr>
          <p:nvPr/>
        </p:nvGrpSpPr>
        <p:grpSpPr bwMode="auto">
          <a:xfrm>
            <a:off x="304800" y="1233488"/>
            <a:ext cx="4343400" cy="2195512"/>
            <a:chOff x="192" y="672"/>
            <a:chExt cx="2736" cy="1383"/>
          </a:xfrm>
        </p:grpSpPr>
        <p:grpSp>
          <p:nvGrpSpPr>
            <p:cNvPr id="6156" name="Group 19"/>
            <p:cNvGrpSpPr>
              <a:grpSpLocks/>
            </p:cNvGrpSpPr>
            <p:nvPr/>
          </p:nvGrpSpPr>
          <p:grpSpPr bwMode="auto">
            <a:xfrm>
              <a:off x="192" y="672"/>
              <a:ext cx="2736" cy="1149"/>
              <a:chOff x="192" y="672"/>
              <a:chExt cx="2736" cy="1149"/>
            </a:xfrm>
          </p:grpSpPr>
          <p:pic>
            <p:nvPicPr>
              <p:cNvPr id="6158" name="Picture 15" descr="virusshapes"/>
              <p:cNvPicPr>
                <a:picLocks noChangeAspect="1" noChangeArrowheads="1"/>
              </p:cNvPicPr>
              <p:nvPr>
                <p:custDataLst>
                  <p:tags r:id="rId4"/>
                </p:custDataLst>
              </p:nvPr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1486" b="17876"/>
              <a:stretch>
                <a:fillRect/>
              </a:stretch>
            </p:blipFill>
            <p:spPr bwMode="auto">
              <a:xfrm>
                <a:off x="1632" y="672"/>
                <a:ext cx="1296" cy="1149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159" name="Picture 16" descr="58579a"/>
              <p:cNvPicPr>
                <a:picLocks noChangeAspect="1" noChangeArrowheads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2" y="672"/>
                <a:ext cx="1344" cy="112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6157" name="Rectangle 18"/>
            <p:cNvSpPr>
              <a:spLocks noChangeArrowheads="1"/>
            </p:cNvSpPr>
            <p:nvPr/>
          </p:nvSpPr>
          <p:spPr bwMode="auto">
            <a:xfrm>
              <a:off x="864" y="1824"/>
              <a:ext cx="118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b="1">
                  <a:solidFill>
                    <a:srgbClr val="0000FF"/>
                  </a:solidFill>
                </a:rPr>
                <a:t>bacteriophages</a:t>
              </a:r>
              <a:endParaRPr lang="en-GB" altLang="en-US" sz="1800" b="1">
                <a:solidFill>
                  <a:srgbClr val="0000FF"/>
                </a:solidFill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21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2" name="Picture 9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3" name="Picture 22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12" cstate="print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0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81" grpId="0" animBg="1"/>
      <p:bldP spid="718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9A5DCBB1-D19C-4031-833F-62FC22CE2FF9}" type="slidenum">
              <a:rPr lang="ar-SA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5</a:t>
            </a:fld>
            <a:endParaRPr lang="en-GB" altLang="en-US" sz="1400" smtClean="0"/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600200" y="304800"/>
            <a:ext cx="5867400" cy="563563"/>
          </a:xfr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eaLnBrk="1" hangingPunct="1"/>
            <a:r>
              <a:rPr lang="en-GB" alt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Viral </a:t>
            </a:r>
            <a:r>
              <a:rPr lang="en-GB" altLang="en-US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Capsid </a:t>
            </a:r>
            <a:r>
              <a:rPr lang="en-GB" alt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</a:t>
            </a:r>
            <a:r>
              <a:rPr lang="en-GB" altLang="en-US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Envelope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057400"/>
            <a:ext cx="8534400" cy="1295400"/>
          </a:xfrm>
        </p:spPr>
        <p:txBody>
          <a:bodyPr/>
          <a:lstStyle/>
          <a:p>
            <a:pPr eaLnBrk="1" hangingPunct="1"/>
            <a:r>
              <a:rPr lang="en-GB" altLang="en-US" sz="2400" b="1" dirty="0" smtClean="0">
                <a:solidFill>
                  <a:srgbClr val="0000FF"/>
                </a:solidFill>
              </a:rPr>
              <a:t>A protein shell that encloses the viral genome.</a:t>
            </a:r>
          </a:p>
          <a:p>
            <a:pPr eaLnBrk="1" hangingPunct="1"/>
            <a:r>
              <a:rPr lang="en-GB" altLang="en-US" sz="2400" b="1" dirty="0" smtClean="0">
                <a:solidFill>
                  <a:srgbClr val="0000FF"/>
                </a:solidFill>
              </a:rPr>
              <a:t>It is rode-shaped, helical, polyhedral or more complex.</a:t>
            </a:r>
          </a:p>
          <a:p>
            <a:pPr eaLnBrk="1" hangingPunct="1"/>
            <a:r>
              <a:rPr lang="en-GB" altLang="en-US" sz="2400" b="1" dirty="0" err="1" smtClean="0">
                <a:solidFill>
                  <a:srgbClr val="D60093"/>
                </a:solidFill>
              </a:rPr>
              <a:t>Capsomeres</a:t>
            </a:r>
            <a:r>
              <a:rPr lang="en-GB" altLang="en-US" sz="2400" b="1" dirty="0" smtClean="0">
                <a:solidFill>
                  <a:srgbClr val="0000FF"/>
                </a:solidFill>
              </a:rPr>
              <a:t>: Are the protein units that form capsid.   </a:t>
            </a: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99345" y="1407631"/>
            <a:ext cx="41148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28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A- </a:t>
            </a:r>
            <a:r>
              <a:rPr lang="en-GB" altLang="en-US" sz="2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Capsid</a:t>
            </a:r>
            <a:endParaRPr lang="en-GB" altLang="en-US" sz="2000" dirty="0">
              <a:cs typeface="AF_Taif Normal" pitchFamily="2" charset="-78"/>
            </a:endParaRPr>
          </a:p>
        </p:txBody>
      </p:sp>
      <p:grpSp>
        <p:nvGrpSpPr>
          <p:cNvPr id="2" name="Group 86"/>
          <p:cNvGrpSpPr>
            <a:grpSpLocks/>
          </p:cNvGrpSpPr>
          <p:nvPr/>
        </p:nvGrpSpPr>
        <p:grpSpPr bwMode="auto">
          <a:xfrm>
            <a:off x="3048000" y="3457575"/>
            <a:ext cx="2349500" cy="1905000"/>
            <a:chOff x="1920" y="1920"/>
            <a:chExt cx="1480" cy="1200"/>
          </a:xfrm>
        </p:grpSpPr>
        <p:sp>
          <p:nvSpPr>
            <p:cNvPr id="7189" name="Oval 8"/>
            <p:cNvSpPr>
              <a:spLocks noChangeArrowheads="1"/>
            </p:cNvSpPr>
            <p:nvPr/>
          </p:nvSpPr>
          <p:spPr bwMode="auto">
            <a:xfrm>
              <a:off x="2832" y="2304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190" name="Oval 9"/>
            <p:cNvSpPr>
              <a:spLocks noChangeArrowheads="1"/>
            </p:cNvSpPr>
            <p:nvPr/>
          </p:nvSpPr>
          <p:spPr bwMode="auto">
            <a:xfrm>
              <a:off x="2832" y="2472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191" name="Oval 10"/>
            <p:cNvSpPr>
              <a:spLocks noChangeArrowheads="1"/>
            </p:cNvSpPr>
            <p:nvPr/>
          </p:nvSpPr>
          <p:spPr bwMode="auto">
            <a:xfrm>
              <a:off x="2832" y="2640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192" name="Oval 11"/>
            <p:cNvSpPr>
              <a:spLocks noChangeArrowheads="1"/>
            </p:cNvSpPr>
            <p:nvPr/>
          </p:nvSpPr>
          <p:spPr bwMode="auto">
            <a:xfrm>
              <a:off x="2832" y="2784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193" name="Oval 12"/>
            <p:cNvSpPr>
              <a:spLocks noChangeArrowheads="1"/>
            </p:cNvSpPr>
            <p:nvPr/>
          </p:nvSpPr>
          <p:spPr bwMode="auto">
            <a:xfrm>
              <a:off x="2832" y="2928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194" name="Oval 13"/>
            <p:cNvSpPr>
              <a:spLocks noChangeArrowheads="1"/>
            </p:cNvSpPr>
            <p:nvPr/>
          </p:nvSpPr>
          <p:spPr bwMode="auto">
            <a:xfrm>
              <a:off x="2664" y="2304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195" name="Oval 14"/>
            <p:cNvSpPr>
              <a:spLocks noChangeArrowheads="1"/>
            </p:cNvSpPr>
            <p:nvPr/>
          </p:nvSpPr>
          <p:spPr bwMode="auto">
            <a:xfrm>
              <a:off x="2664" y="2472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196" name="Oval 15"/>
            <p:cNvSpPr>
              <a:spLocks noChangeArrowheads="1"/>
            </p:cNvSpPr>
            <p:nvPr/>
          </p:nvSpPr>
          <p:spPr bwMode="auto">
            <a:xfrm>
              <a:off x="2664" y="2640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197" name="Oval 17"/>
            <p:cNvSpPr>
              <a:spLocks noChangeArrowheads="1"/>
            </p:cNvSpPr>
            <p:nvPr/>
          </p:nvSpPr>
          <p:spPr bwMode="auto">
            <a:xfrm>
              <a:off x="2664" y="2784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198" name="Oval 16"/>
            <p:cNvSpPr>
              <a:spLocks noChangeArrowheads="1"/>
            </p:cNvSpPr>
            <p:nvPr/>
          </p:nvSpPr>
          <p:spPr bwMode="auto">
            <a:xfrm>
              <a:off x="2664" y="2928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199" name="Oval 18"/>
            <p:cNvSpPr>
              <a:spLocks noChangeArrowheads="1"/>
            </p:cNvSpPr>
            <p:nvPr/>
          </p:nvSpPr>
          <p:spPr bwMode="auto">
            <a:xfrm>
              <a:off x="2496" y="2304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00" name="Oval 19"/>
            <p:cNvSpPr>
              <a:spLocks noChangeArrowheads="1"/>
            </p:cNvSpPr>
            <p:nvPr/>
          </p:nvSpPr>
          <p:spPr bwMode="auto">
            <a:xfrm>
              <a:off x="2496" y="2472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01" name="Oval 20"/>
            <p:cNvSpPr>
              <a:spLocks noChangeArrowheads="1"/>
            </p:cNvSpPr>
            <p:nvPr/>
          </p:nvSpPr>
          <p:spPr bwMode="auto">
            <a:xfrm>
              <a:off x="2496" y="2640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02" name="Oval 21"/>
            <p:cNvSpPr>
              <a:spLocks noChangeArrowheads="1"/>
            </p:cNvSpPr>
            <p:nvPr/>
          </p:nvSpPr>
          <p:spPr bwMode="auto">
            <a:xfrm>
              <a:off x="2496" y="2784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03" name="Oval 22"/>
            <p:cNvSpPr>
              <a:spLocks noChangeArrowheads="1"/>
            </p:cNvSpPr>
            <p:nvPr/>
          </p:nvSpPr>
          <p:spPr bwMode="auto">
            <a:xfrm>
              <a:off x="2496" y="2928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04" name="Oval 23"/>
            <p:cNvSpPr>
              <a:spLocks noChangeArrowheads="1"/>
            </p:cNvSpPr>
            <p:nvPr/>
          </p:nvSpPr>
          <p:spPr bwMode="auto">
            <a:xfrm>
              <a:off x="2352" y="2304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05" name="Oval 24"/>
            <p:cNvSpPr>
              <a:spLocks noChangeArrowheads="1"/>
            </p:cNvSpPr>
            <p:nvPr/>
          </p:nvSpPr>
          <p:spPr bwMode="auto">
            <a:xfrm>
              <a:off x="2352" y="2472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06" name="Oval 25"/>
            <p:cNvSpPr>
              <a:spLocks noChangeArrowheads="1"/>
            </p:cNvSpPr>
            <p:nvPr/>
          </p:nvSpPr>
          <p:spPr bwMode="auto">
            <a:xfrm>
              <a:off x="2352" y="2640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07" name="Oval 26"/>
            <p:cNvSpPr>
              <a:spLocks noChangeArrowheads="1"/>
            </p:cNvSpPr>
            <p:nvPr/>
          </p:nvSpPr>
          <p:spPr bwMode="auto">
            <a:xfrm>
              <a:off x="2352" y="2784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08" name="Oval 27"/>
            <p:cNvSpPr>
              <a:spLocks noChangeArrowheads="1"/>
            </p:cNvSpPr>
            <p:nvPr/>
          </p:nvSpPr>
          <p:spPr bwMode="auto">
            <a:xfrm>
              <a:off x="2352" y="2928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09" name="Oval 28"/>
            <p:cNvSpPr>
              <a:spLocks noChangeArrowheads="1"/>
            </p:cNvSpPr>
            <p:nvPr/>
          </p:nvSpPr>
          <p:spPr bwMode="auto">
            <a:xfrm>
              <a:off x="2184" y="2304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10" name="Oval 29"/>
            <p:cNvSpPr>
              <a:spLocks noChangeArrowheads="1"/>
            </p:cNvSpPr>
            <p:nvPr/>
          </p:nvSpPr>
          <p:spPr bwMode="auto">
            <a:xfrm>
              <a:off x="2184" y="2472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11" name="Oval 30"/>
            <p:cNvSpPr>
              <a:spLocks noChangeArrowheads="1"/>
            </p:cNvSpPr>
            <p:nvPr/>
          </p:nvSpPr>
          <p:spPr bwMode="auto">
            <a:xfrm>
              <a:off x="2184" y="2640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12" name="Oval 31"/>
            <p:cNvSpPr>
              <a:spLocks noChangeArrowheads="1"/>
            </p:cNvSpPr>
            <p:nvPr/>
          </p:nvSpPr>
          <p:spPr bwMode="auto">
            <a:xfrm>
              <a:off x="2184" y="2784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13" name="Oval 32"/>
            <p:cNvSpPr>
              <a:spLocks noChangeArrowheads="1"/>
            </p:cNvSpPr>
            <p:nvPr/>
          </p:nvSpPr>
          <p:spPr bwMode="auto">
            <a:xfrm>
              <a:off x="2184" y="2928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14" name="Oval 33"/>
            <p:cNvSpPr>
              <a:spLocks noChangeArrowheads="1"/>
            </p:cNvSpPr>
            <p:nvPr/>
          </p:nvSpPr>
          <p:spPr bwMode="auto">
            <a:xfrm>
              <a:off x="2064" y="2304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15" name="Oval 34"/>
            <p:cNvSpPr>
              <a:spLocks noChangeArrowheads="1"/>
            </p:cNvSpPr>
            <p:nvPr/>
          </p:nvSpPr>
          <p:spPr bwMode="auto">
            <a:xfrm>
              <a:off x="2064" y="2472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16" name="Oval 35"/>
            <p:cNvSpPr>
              <a:spLocks noChangeArrowheads="1"/>
            </p:cNvSpPr>
            <p:nvPr/>
          </p:nvSpPr>
          <p:spPr bwMode="auto">
            <a:xfrm>
              <a:off x="2064" y="2640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17" name="Oval 36"/>
            <p:cNvSpPr>
              <a:spLocks noChangeArrowheads="1"/>
            </p:cNvSpPr>
            <p:nvPr/>
          </p:nvSpPr>
          <p:spPr bwMode="auto">
            <a:xfrm>
              <a:off x="2064" y="2784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18" name="Oval 37"/>
            <p:cNvSpPr>
              <a:spLocks noChangeArrowheads="1"/>
            </p:cNvSpPr>
            <p:nvPr/>
          </p:nvSpPr>
          <p:spPr bwMode="auto">
            <a:xfrm>
              <a:off x="2064" y="2928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19" name="Oval 38"/>
            <p:cNvSpPr>
              <a:spLocks noChangeArrowheads="1"/>
            </p:cNvSpPr>
            <p:nvPr/>
          </p:nvSpPr>
          <p:spPr bwMode="auto">
            <a:xfrm>
              <a:off x="1920" y="2304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20" name="Oval 39"/>
            <p:cNvSpPr>
              <a:spLocks noChangeArrowheads="1"/>
            </p:cNvSpPr>
            <p:nvPr/>
          </p:nvSpPr>
          <p:spPr bwMode="auto">
            <a:xfrm>
              <a:off x="1920" y="2472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21" name="Oval 40"/>
            <p:cNvSpPr>
              <a:spLocks noChangeArrowheads="1"/>
            </p:cNvSpPr>
            <p:nvPr/>
          </p:nvSpPr>
          <p:spPr bwMode="auto">
            <a:xfrm>
              <a:off x="1920" y="2640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22" name="Oval 41"/>
            <p:cNvSpPr>
              <a:spLocks noChangeArrowheads="1"/>
            </p:cNvSpPr>
            <p:nvPr/>
          </p:nvSpPr>
          <p:spPr bwMode="auto">
            <a:xfrm>
              <a:off x="1920" y="2784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23" name="Oval 42"/>
            <p:cNvSpPr>
              <a:spLocks noChangeArrowheads="1"/>
            </p:cNvSpPr>
            <p:nvPr/>
          </p:nvSpPr>
          <p:spPr bwMode="auto">
            <a:xfrm>
              <a:off x="1920" y="2928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24" name="Oval 43"/>
            <p:cNvSpPr>
              <a:spLocks noChangeArrowheads="1"/>
            </p:cNvSpPr>
            <p:nvPr/>
          </p:nvSpPr>
          <p:spPr bwMode="auto">
            <a:xfrm rot="3677643">
              <a:off x="2048" y="2160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25" name="Oval 44"/>
            <p:cNvSpPr>
              <a:spLocks noChangeArrowheads="1"/>
            </p:cNvSpPr>
            <p:nvPr/>
          </p:nvSpPr>
          <p:spPr bwMode="auto">
            <a:xfrm rot="3677643">
              <a:off x="2152" y="2040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26" name="Oval 45"/>
            <p:cNvSpPr>
              <a:spLocks noChangeArrowheads="1"/>
            </p:cNvSpPr>
            <p:nvPr/>
          </p:nvSpPr>
          <p:spPr bwMode="auto">
            <a:xfrm rot="3677643">
              <a:off x="2272" y="1920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27" name="Oval 46"/>
            <p:cNvSpPr>
              <a:spLocks noChangeArrowheads="1"/>
            </p:cNvSpPr>
            <p:nvPr/>
          </p:nvSpPr>
          <p:spPr bwMode="auto">
            <a:xfrm rot="3677643">
              <a:off x="2544" y="1944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28" name="Oval 47"/>
            <p:cNvSpPr>
              <a:spLocks noChangeArrowheads="1"/>
            </p:cNvSpPr>
            <p:nvPr/>
          </p:nvSpPr>
          <p:spPr bwMode="auto">
            <a:xfrm rot="3677643">
              <a:off x="3208" y="1936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29" name="Oval 48"/>
            <p:cNvSpPr>
              <a:spLocks noChangeArrowheads="1"/>
            </p:cNvSpPr>
            <p:nvPr/>
          </p:nvSpPr>
          <p:spPr bwMode="auto">
            <a:xfrm rot="3677643">
              <a:off x="2240" y="2208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30" name="Oval 49"/>
            <p:cNvSpPr>
              <a:spLocks noChangeArrowheads="1"/>
            </p:cNvSpPr>
            <p:nvPr/>
          </p:nvSpPr>
          <p:spPr bwMode="auto">
            <a:xfrm rot="3677643">
              <a:off x="2328" y="2088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31" name="Oval 50"/>
            <p:cNvSpPr>
              <a:spLocks noChangeArrowheads="1"/>
            </p:cNvSpPr>
            <p:nvPr/>
          </p:nvSpPr>
          <p:spPr bwMode="auto">
            <a:xfrm rot="3677643">
              <a:off x="2448" y="1968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32" name="Oval 51"/>
            <p:cNvSpPr>
              <a:spLocks noChangeArrowheads="1"/>
            </p:cNvSpPr>
            <p:nvPr/>
          </p:nvSpPr>
          <p:spPr bwMode="auto">
            <a:xfrm rot="3677643">
              <a:off x="2440" y="2144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33" name="Oval 52"/>
            <p:cNvSpPr>
              <a:spLocks noChangeArrowheads="1"/>
            </p:cNvSpPr>
            <p:nvPr/>
          </p:nvSpPr>
          <p:spPr bwMode="auto">
            <a:xfrm rot="3677643">
              <a:off x="2536" y="2040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34" name="Oval 53"/>
            <p:cNvSpPr>
              <a:spLocks noChangeArrowheads="1"/>
            </p:cNvSpPr>
            <p:nvPr/>
          </p:nvSpPr>
          <p:spPr bwMode="auto">
            <a:xfrm rot="3677643">
              <a:off x="2688" y="1952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35" name="Oval 54"/>
            <p:cNvSpPr>
              <a:spLocks noChangeArrowheads="1"/>
            </p:cNvSpPr>
            <p:nvPr/>
          </p:nvSpPr>
          <p:spPr bwMode="auto">
            <a:xfrm rot="3677643">
              <a:off x="2640" y="2160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36" name="Oval 55"/>
            <p:cNvSpPr>
              <a:spLocks noChangeArrowheads="1"/>
            </p:cNvSpPr>
            <p:nvPr/>
          </p:nvSpPr>
          <p:spPr bwMode="auto">
            <a:xfrm rot="3677643">
              <a:off x="2752" y="2056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37" name="Oval 56"/>
            <p:cNvSpPr>
              <a:spLocks noChangeArrowheads="1"/>
            </p:cNvSpPr>
            <p:nvPr/>
          </p:nvSpPr>
          <p:spPr bwMode="auto">
            <a:xfrm rot="3677643">
              <a:off x="2880" y="1928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38" name="Oval 57"/>
            <p:cNvSpPr>
              <a:spLocks noChangeArrowheads="1"/>
            </p:cNvSpPr>
            <p:nvPr/>
          </p:nvSpPr>
          <p:spPr bwMode="auto">
            <a:xfrm rot="3677643">
              <a:off x="2824" y="2160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39" name="Oval 58"/>
            <p:cNvSpPr>
              <a:spLocks noChangeArrowheads="1"/>
            </p:cNvSpPr>
            <p:nvPr/>
          </p:nvSpPr>
          <p:spPr bwMode="auto">
            <a:xfrm rot="3677643">
              <a:off x="2960" y="2040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40" name="Oval 59"/>
            <p:cNvSpPr>
              <a:spLocks noChangeArrowheads="1"/>
            </p:cNvSpPr>
            <p:nvPr/>
          </p:nvSpPr>
          <p:spPr bwMode="auto">
            <a:xfrm rot="3677643">
              <a:off x="3080" y="1920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41" name="Oval 60"/>
            <p:cNvSpPr>
              <a:spLocks noChangeArrowheads="1"/>
            </p:cNvSpPr>
            <p:nvPr/>
          </p:nvSpPr>
          <p:spPr bwMode="auto">
            <a:xfrm>
              <a:off x="3168" y="2016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42" name="Oval 61"/>
            <p:cNvSpPr>
              <a:spLocks noChangeArrowheads="1"/>
            </p:cNvSpPr>
            <p:nvPr/>
          </p:nvSpPr>
          <p:spPr bwMode="auto">
            <a:xfrm>
              <a:off x="3168" y="2184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43" name="Oval 62"/>
            <p:cNvSpPr>
              <a:spLocks noChangeArrowheads="1"/>
            </p:cNvSpPr>
            <p:nvPr/>
          </p:nvSpPr>
          <p:spPr bwMode="auto">
            <a:xfrm>
              <a:off x="3168" y="2352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44" name="Oval 63"/>
            <p:cNvSpPr>
              <a:spLocks noChangeArrowheads="1"/>
            </p:cNvSpPr>
            <p:nvPr/>
          </p:nvSpPr>
          <p:spPr bwMode="auto">
            <a:xfrm>
              <a:off x="3168" y="2496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45" name="Oval 64"/>
            <p:cNvSpPr>
              <a:spLocks noChangeArrowheads="1"/>
            </p:cNvSpPr>
            <p:nvPr/>
          </p:nvSpPr>
          <p:spPr bwMode="auto">
            <a:xfrm>
              <a:off x="3168" y="2640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46" name="Oval 65"/>
            <p:cNvSpPr>
              <a:spLocks noChangeArrowheads="1"/>
            </p:cNvSpPr>
            <p:nvPr/>
          </p:nvSpPr>
          <p:spPr bwMode="auto">
            <a:xfrm>
              <a:off x="3072" y="2112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47" name="Oval 66"/>
            <p:cNvSpPr>
              <a:spLocks noChangeArrowheads="1"/>
            </p:cNvSpPr>
            <p:nvPr/>
          </p:nvSpPr>
          <p:spPr bwMode="auto">
            <a:xfrm>
              <a:off x="3072" y="2280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48" name="Oval 67"/>
            <p:cNvSpPr>
              <a:spLocks noChangeArrowheads="1"/>
            </p:cNvSpPr>
            <p:nvPr/>
          </p:nvSpPr>
          <p:spPr bwMode="auto">
            <a:xfrm>
              <a:off x="3072" y="2448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49" name="Oval 68"/>
            <p:cNvSpPr>
              <a:spLocks noChangeArrowheads="1"/>
            </p:cNvSpPr>
            <p:nvPr/>
          </p:nvSpPr>
          <p:spPr bwMode="auto">
            <a:xfrm>
              <a:off x="3072" y="2592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50" name="Oval 69"/>
            <p:cNvSpPr>
              <a:spLocks noChangeArrowheads="1"/>
            </p:cNvSpPr>
            <p:nvPr/>
          </p:nvSpPr>
          <p:spPr bwMode="auto">
            <a:xfrm>
              <a:off x="3072" y="2736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51" name="Oval 70"/>
            <p:cNvSpPr>
              <a:spLocks noChangeArrowheads="1"/>
            </p:cNvSpPr>
            <p:nvPr/>
          </p:nvSpPr>
          <p:spPr bwMode="auto">
            <a:xfrm>
              <a:off x="2976" y="2208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52" name="Oval 71"/>
            <p:cNvSpPr>
              <a:spLocks noChangeArrowheads="1"/>
            </p:cNvSpPr>
            <p:nvPr/>
          </p:nvSpPr>
          <p:spPr bwMode="auto">
            <a:xfrm>
              <a:off x="2976" y="2376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53" name="Oval 72"/>
            <p:cNvSpPr>
              <a:spLocks noChangeArrowheads="1"/>
            </p:cNvSpPr>
            <p:nvPr/>
          </p:nvSpPr>
          <p:spPr bwMode="auto">
            <a:xfrm>
              <a:off x="2976" y="2544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54" name="Oval 73"/>
            <p:cNvSpPr>
              <a:spLocks noChangeArrowheads="1"/>
            </p:cNvSpPr>
            <p:nvPr/>
          </p:nvSpPr>
          <p:spPr bwMode="auto">
            <a:xfrm>
              <a:off x="2976" y="2688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255" name="Oval 74"/>
            <p:cNvSpPr>
              <a:spLocks noChangeArrowheads="1"/>
            </p:cNvSpPr>
            <p:nvPr/>
          </p:nvSpPr>
          <p:spPr bwMode="auto">
            <a:xfrm>
              <a:off x="2976" y="2832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</p:grpSp>
      <p:sp>
        <p:nvSpPr>
          <p:cNvPr id="12295" name="AutoShape 7"/>
          <p:cNvSpPr>
            <a:spLocks noChangeArrowheads="1"/>
          </p:cNvSpPr>
          <p:nvPr/>
        </p:nvSpPr>
        <p:spPr bwMode="auto">
          <a:xfrm>
            <a:off x="3048000" y="3457575"/>
            <a:ext cx="2324100" cy="1905000"/>
          </a:xfrm>
          <a:prstGeom prst="cube">
            <a:avLst>
              <a:gd name="adj" fmla="val 31847"/>
            </a:avLst>
          </a:prstGeom>
          <a:solidFill>
            <a:srgbClr val="66FF33">
              <a:alpha val="41960"/>
            </a:srgbClr>
          </a:solidFill>
          <a:ln w="38100">
            <a:solidFill>
              <a:srgbClr val="0099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grpSp>
        <p:nvGrpSpPr>
          <p:cNvPr id="3" name="Group 79"/>
          <p:cNvGrpSpPr>
            <a:grpSpLocks/>
          </p:cNvGrpSpPr>
          <p:nvPr/>
        </p:nvGrpSpPr>
        <p:grpSpPr bwMode="auto">
          <a:xfrm>
            <a:off x="381000" y="3609975"/>
            <a:ext cx="3048000" cy="1371600"/>
            <a:chOff x="240" y="2352"/>
            <a:chExt cx="1920" cy="864"/>
          </a:xfrm>
        </p:grpSpPr>
        <p:sp>
          <p:nvSpPr>
            <p:cNvPr id="7186" name="Line 76"/>
            <p:cNvSpPr>
              <a:spLocks noChangeShapeType="1"/>
            </p:cNvSpPr>
            <p:nvPr/>
          </p:nvSpPr>
          <p:spPr bwMode="auto">
            <a:xfrm>
              <a:off x="1200" y="2472"/>
              <a:ext cx="816" cy="4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87" name="Line 77"/>
            <p:cNvSpPr>
              <a:spLocks noChangeShapeType="1"/>
            </p:cNvSpPr>
            <p:nvPr/>
          </p:nvSpPr>
          <p:spPr bwMode="auto">
            <a:xfrm>
              <a:off x="1248" y="2496"/>
              <a:ext cx="912" cy="72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88" name="Text Box 78"/>
            <p:cNvSpPr txBox="1">
              <a:spLocks noChangeArrowheads="1"/>
            </p:cNvSpPr>
            <p:nvPr/>
          </p:nvSpPr>
          <p:spPr bwMode="auto">
            <a:xfrm>
              <a:off x="240" y="2352"/>
              <a:ext cx="1104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800" b="1">
                  <a:solidFill>
                    <a:srgbClr val="CC00CC"/>
                  </a:solidFill>
                </a:rPr>
                <a:t>Capsomeres (</a:t>
              </a:r>
              <a:r>
                <a:rPr lang="en-GB" altLang="en-US" sz="1600" b="1">
                  <a:solidFill>
                    <a:srgbClr val="0000FF"/>
                  </a:solidFill>
                </a:rPr>
                <a:t>proteins</a:t>
              </a:r>
              <a:r>
                <a:rPr lang="en-GB" altLang="en-US" sz="1800" b="1">
                  <a:solidFill>
                    <a:srgbClr val="CC00CC"/>
                  </a:solidFill>
                </a:rPr>
                <a:t>)</a:t>
              </a:r>
            </a:p>
          </p:txBody>
        </p:sp>
      </p:grpSp>
      <p:grpSp>
        <p:nvGrpSpPr>
          <p:cNvPr id="4" name="Group 82"/>
          <p:cNvGrpSpPr>
            <a:grpSpLocks/>
          </p:cNvGrpSpPr>
          <p:nvPr/>
        </p:nvGrpSpPr>
        <p:grpSpPr bwMode="auto">
          <a:xfrm>
            <a:off x="5181600" y="3686175"/>
            <a:ext cx="2057400" cy="1219200"/>
            <a:chOff x="3264" y="2400"/>
            <a:chExt cx="1296" cy="768"/>
          </a:xfrm>
        </p:grpSpPr>
        <p:sp>
          <p:nvSpPr>
            <p:cNvPr id="7184" name="AutoShape 80"/>
            <p:cNvSpPr>
              <a:spLocks/>
            </p:cNvSpPr>
            <p:nvPr/>
          </p:nvSpPr>
          <p:spPr bwMode="auto">
            <a:xfrm>
              <a:off x="3264" y="2400"/>
              <a:ext cx="576" cy="768"/>
            </a:xfrm>
            <a:prstGeom prst="rightBrace">
              <a:avLst>
                <a:gd name="adj1" fmla="val 11111"/>
                <a:gd name="adj2" fmla="val 50000"/>
              </a:avLst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185" name="Text Box 81"/>
            <p:cNvSpPr txBox="1">
              <a:spLocks noChangeArrowheads="1"/>
            </p:cNvSpPr>
            <p:nvPr/>
          </p:nvSpPr>
          <p:spPr bwMode="auto">
            <a:xfrm>
              <a:off x="3840" y="2640"/>
              <a:ext cx="72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800" b="1">
                  <a:solidFill>
                    <a:srgbClr val="CC00CC"/>
                  </a:solidFill>
                </a:rPr>
                <a:t>Capsid</a:t>
              </a:r>
            </a:p>
          </p:txBody>
        </p:sp>
      </p:grpSp>
      <p:sp>
        <p:nvSpPr>
          <p:cNvPr id="12371" name="Text Box 83"/>
          <p:cNvSpPr txBox="1">
            <a:spLocks noChangeArrowheads="1"/>
          </p:cNvSpPr>
          <p:nvPr/>
        </p:nvSpPr>
        <p:spPr bwMode="auto">
          <a:xfrm>
            <a:off x="304800" y="5745163"/>
            <a:ext cx="8458200" cy="884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GB" altLang="en-US" sz="2400" b="1" dirty="0">
                <a:solidFill>
                  <a:srgbClr val="FF0000"/>
                </a:solidFill>
              </a:rPr>
              <a:t>Sometimes further </a:t>
            </a:r>
            <a:r>
              <a:rPr lang="en-GB" altLang="en-US" sz="2400" b="1" u="sng" dirty="0">
                <a:solidFill>
                  <a:srgbClr val="FF0000"/>
                </a:solidFill>
              </a:rPr>
              <a:t>rapped</a:t>
            </a:r>
            <a:r>
              <a:rPr lang="en-GB" altLang="en-US" sz="2400" b="1" dirty="0">
                <a:solidFill>
                  <a:srgbClr val="FF0000"/>
                </a:solidFill>
              </a:rPr>
              <a:t> </a:t>
            </a:r>
            <a:r>
              <a:rPr lang="ar-EG" altLang="en-US" sz="2800" dirty="0"/>
              <a:t>يُغَلَّف</a:t>
            </a:r>
            <a:r>
              <a:rPr lang="en-GB" altLang="en-US" sz="2800" dirty="0">
                <a:solidFill>
                  <a:srgbClr val="FF3300"/>
                </a:solidFill>
              </a:rPr>
              <a:t> </a:t>
            </a:r>
            <a:r>
              <a:rPr lang="en-GB" altLang="en-US" sz="2400" b="1" dirty="0">
                <a:solidFill>
                  <a:srgbClr val="FF0000"/>
                </a:solidFill>
              </a:rPr>
              <a:t>in a membranous envelope</a:t>
            </a:r>
            <a:r>
              <a:rPr lang="en-GB" altLang="en-US" sz="2400" b="1" dirty="0">
                <a:solidFill>
                  <a:srgbClr val="FF3300"/>
                </a:solidFill>
              </a:rPr>
              <a:t> (</a:t>
            </a:r>
            <a:r>
              <a:rPr lang="en-GB" altLang="en-US" sz="2400" b="1" dirty="0">
                <a:solidFill>
                  <a:srgbClr val="0000FF"/>
                </a:solidFill>
              </a:rPr>
              <a:t>Viral envelope</a:t>
            </a:r>
            <a:r>
              <a:rPr lang="ar-EG" altLang="en-US" sz="2400" b="1" dirty="0">
                <a:solidFill>
                  <a:srgbClr val="0000FF"/>
                </a:solidFill>
              </a:rPr>
              <a:t> </a:t>
            </a:r>
            <a:r>
              <a:rPr lang="ar-SA" altLang="en-US" sz="1800" b="1" dirty="0"/>
              <a:t>الغطاء </a:t>
            </a:r>
            <a:r>
              <a:rPr lang="ar-EG" altLang="en-US" sz="1800" b="1" dirty="0"/>
              <a:t>الفيروس</a:t>
            </a:r>
            <a:r>
              <a:rPr lang="ar-SA" altLang="en-US" sz="1800" b="1" dirty="0"/>
              <a:t>ي</a:t>
            </a:r>
            <a:r>
              <a:rPr lang="ar-EG" altLang="en-US" sz="1800" b="1" dirty="0"/>
              <a:t> </a:t>
            </a:r>
            <a:r>
              <a:rPr lang="en-GB" altLang="en-US" sz="2400" b="1" dirty="0">
                <a:solidFill>
                  <a:srgbClr val="FF3300"/>
                </a:solidFill>
              </a:rPr>
              <a:t>), </a:t>
            </a:r>
            <a:r>
              <a:rPr lang="en-GB" altLang="en-US" sz="2400" b="1" dirty="0" err="1">
                <a:solidFill>
                  <a:srgbClr val="FF0000"/>
                </a:solidFill>
              </a:rPr>
              <a:t>eg</a:t>
            </a:r>
            <a:r>
              <a:rPr lang="en-GB" altLang="en-US" sz="2400" b="1" dirty="0">
                <a:solidFill>
                  <a:srgbClr val="FF0000"/>
                </a:solidFill>
              </a:rPr>
              <a:t>. Influenza virus.</a:t>
            </a:r>
          </a:p>
        </p:txBody>
      </p:sp>
      <p:grpSp>
        <p:nvGrpSpPr>
          <p:cNvPr id="5" name="Group 87"/>
          <p:cNvGrpSpPr>
            <a:grpSpLocks/>
          </p:cNvGrpSpPr>
          <p:nvPr/>
        </p:nvGrpSpPr>
        <p:grpSpPr bwMode="auto">
          <a:xfrm>
            <a:off x="4953000" y="4800603"/>
            <a:ext cx="3581400" cy="776288"/>
            <a:chOff x="3120" y="2976"/>
            <a:chExt cx="2256" cy="489"/>
          </a:xfrm>
        </p:grpSpPr>
        <p:sp>
          <p:nvSpPr>
            <p:cNvPr id="7182" name="Text Box 84"/>
            <p:cNvSpPr txBox="1">
              <a:spLocks noChangeArrowheads="1"/>
            </p:cNvSpPr>
            <p:nvPr/>
          </p:nvSpPr>
          <p:spPr bwMode="auto">
            <a:xfrm>
              <a:off x="3744" y="3147"/>
              <a:ext cx="1632" cy="3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lnSpc>
                  <a:spcPct val="75000"/>
                </a:lnSpc>
                <a:spcBef>
                  <a:spcPct val="50000"/>
                </a:spcBef>
                <a:buFontTx/>
                <a:buNone/>
              </a:pPr>
              <a:r>
                <a:rPr lang="en-GB" altLang="en-US" sz="1800" b="1" dirty="0">
                  <a:solidFill>
                    <a:srgbClr val="0099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Membranous envelop (</a:t>
              </a:r>
              <a:r>
                <a:rPr lang="en-GB" altLang="en-US" sz="1600" b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viral envelope</a:t>
              </a:r>
              <a:r>
                <a:rPr lang="en-GB" altLang="en-US" sz="1800" b="1" dirty="0">
                  <a:solidFill>
                    <a:srgbClr val="0099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</a:p>
          </p:txBody>
        </p:sp>
        <p:sp>
          <p:nvSpPr>
            <p:cNvPr id="7183" name="Line 85"/>
            <p:cNvSpPr>
              <a:spLocks noChangeShapeType="1"/>
            </p:cNvSpPr>
            <p:nvPr>
              <p:custDataLst>
                <p:tags r:id="rId4"/>
              </p:custDataLst>
            </p:nvPr>
          </p:nvSpPr>
          <p:spPr bwMode="auto">
            <a:xfrm flipH="1" flipV="1">
              <a:off x="3120" y="2976"/>
              <a:ext cx="672" cy="288"/>
            </a:xfrm>
            <a:prstGeom prst="line">
              <a:avLst/>
            </a:prstGeom>
            <a:noFill/>
            <a:ln w="28575">
              <a:solidFill>
                <a:srgbClr val="0099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89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90" name="Picture 9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1" name="Picture 90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2430" y="1458350"/>
            <a:ext cx="1689100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3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3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2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2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20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6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/>
      <p:bldP spid="12293" grpId="0"/>
      <p:bldP spid="12295" grpId="0" animBg="1"/>
      <p:bldP spid="1237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8F21DF2A-4E0E-4325-8F5A-94CB107C861A}" type="slidenum">
              <a:rPr lang="ar-SA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6</a:t>
            </a:fld>
            <a:endParaRPr lang="en-GB" altLang="en-US" sz="1400" smtClean="0"/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6200" y="2041525"/>
            <a:ext cx="5257800" cy="2911475"/>
          </a:xfrm>
        </p:spPr>
        <p:txBody>
          <a:bodyPr>
            <a:spAutoFit/>
          </a:bodyPr>
          <a:lstStyle/>
          <a:p>
            <a:pPr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500" b="1" smtClean="0">
                <a:solidFill>
                  <a:srgbClr val="000000"/>
                </a:solidFill>
              </a:rPr>
              <a:t>Some viruses have </a:t>
            </a:r>
            <a:r>
              <a:rPr lang="en-US" altLang="en-US" sz="2500" b="1" smtClean="0">
                <a:solidFill>
                  <a:srgbClr val="FF0000"/>
                </a:solidFill>
              </a:rPr>
              <a:t>viral envelopes</a:t>
            </a:r>
            <a:r>
              <a:rPr lang="en-US" altLang="en-US" sz="2500" b="1" smtClean="0">
                <a:solidFill>
                  <a:srgbClr val="000000"/>
                </a:solidFill>
              </a:rPr>
              <a:t>, membranes cloaking their capsids.</a:t>
            </a: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</a:pPr>
            <a:endParaRPr lang="en-US" altLang="en-US" sz="2500" b="1" smtClean="0">
              <a:solidFill>
                <a:srgbClr val="000000"/>
              </a:solidFill>
            </a:endParaRP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500" b="1" smtClean="0">
                <a:solidFill>
                  <a:srgbClr val="000000"/>
                </a:solidFill>
              </a:rPr>
              <a:t>These envelopes are derived from the membrane of the host cell.</a:t>
            </a:r>
          </a:p>
        </p:txBody>
      </p:sp>
      <p:sp>
        <p:nvSpPr>
          <p:cNvPr id="74757" name="Text Box 5"/>
          <p:cNvSpPr txBox="1">
            <a:spLocks noChangeArrowheads="1"/>
          </p:cNvSpPr>
          <p:nvPr/>
        </p:nvSpPr>
        <p:spPr bwMode="auto">
          <a:xfrm>
            <a:off x="1295400" y="304800"/>
            <a:ext cx="41148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28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B- Envelop</a:t>
            </a:r>
            <a:r>
              <a:rPr lang="en-US" altLang="en-US" sz="28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n-GB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ar-EG" altLang="en-US" sz="2000" b="1" dirty="0"/>
              <a:t>الغطاء الفيروس</a:t>
            </a:r>
            <a:r>
              <a:rPr lang="ar-SA" altLang="en-US" sz="2000" b="1" dirty="0"/>
              <a:t>ي</a:t>
            </a:r>
            <a:endParaRPr lang="en-GB" altLang="en-US" sz="2000" b="1" dirty="0"/>
          </a:p>
        </p:txBody>
      </p:sp>
      <p:sp>
        <p:nvSpPr>
          <p:cNvPr id="8197" name="Line 6"/>
          <p:cNvSpPr>
            <a:spLocks noChangeShapeType="1"/>
          </p:cNvSpPr>
          <p:nvPr/>
        </p:nvSpPr>
        <p:spPr bwMode="auto">
          <a:xfrm>
            <a:off x="342900" y="1114425"/>
            <a:ext cx="8305800" cy="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8198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88" t="8064" r="4047"/>
          <a:stretch>
            <a:fillRect/>
          </a:stretch>
        </p:blipFill>
        <p:spPr bwMode="auto">
          <a:xfrm>
            <a:off x="38100" y="76200"/>
            <a:ext cx="97155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9" name="Picture 3"/>
          <p:cNvPicPr>
            <a:picLocks noChangeAspect="1" noChangeArrowheads="1"/>
          </p:cNvPicPr>
          <p:nvPr/>
        </p:nvPicPr>
        <p:blipFill>
          <a:blip r:embed="rId4">
            <a:lum bright="-12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000" r="23500" b="4175"/>
          <a:stretch>
            <a:fillRect/>
          </a:stretch>
        </p:blipFill>
        <p:spPr bwMode="auto">
          <a:xfrm>
            <a:off x="5257800" y="228600"/>
            <a:ext cx="3551238" cy="662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2514600" y="152400"/>
            <a:ext cx="4572000" cy="732508"/>
          </a:xfrm>
          <a:prstGeom prst="rect">
            <a:avLst/>
          </a:prstGeom>
          <a:solidFill>
            <a:srgbClr val="FFFF00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50000"/>
              </a:spcBef>
              <a:buFontTx/>
              <a:buNone/>
            </a:pPr>
            <a:r>
              <a:rPr lang="en-GB" altLang="en-US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Types of Viral </a:t>
            </a:r>
            <a:r>
              <a:rPr lang="en-GB" altLang="en-US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Genome:</a:t>
            </a:r>
            <a:r>
              <a:rPr lang="en-GB" altLang="en-US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</a:t>
            </a:r>
            <a:r>
              <a:rPr lang="en-GB" alt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GB" alt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Hereditary material</a:t>
            </a:r>
            <a:r>
              <a:rPr lang="en-GB" altLang="en-US" sz="2000" b="1" dirty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ar-EG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المادة الوراثية</a:t>
            </a:r>
            <a:r>
              <a:rPr lang="en-GB" alt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</p:txBody>
      </p:sp>
      <p:sp>
        <p:nvSpPr>
          <p:cNvPr id="14345" name="Rectangle 9"/>
          <p:cNvSpPr>
            <a:spLocks noChangeArrowheads="1"/>
          </p:cNvSpPr>
          <p:nvPr/>
        </p:nvSpPr>
        <p:spPr bwMode="auto">
          <a:xfrm>
            <a:off x="152400" y="1400175"/>
            <a:ext cx="4648200" cy="5229225"/>
          </a:xfrm>
          <a:prstGeom prst="rect">
            <a:avLst/>
          </a:prstGeom>
          <a:solidFill>
            <a:srgbClr val="99FFCC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buChar char="•"/>
              <a:tabLst>
                <a:tab pos="2743200" algn="l"/>
              </a:tabLst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1475" indent="-252413" eaLnBrk="0" hangingPunct="0">
              <a:spcBef>
                <a:spcPct val="20000"/>
              </a:spcBef>
              <a:buChar char="–"/>
              <a:tabLst>
                <a:tab pos="2743200" algn="l"/>
              </a:tabLs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tabLst>
                <a:tab pos="2743200" algn="l"/>
              </a:tabLs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tabLst>
                <a:tab pos="2743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tabLst>
                <a:tab pos="2743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743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743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743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743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lvl="1" algn="just" eaLnBrk="1" hangingPunct="1">
              <a:lnSpc>
                <a:spcPct val="120000"/>
              </a:lnSpc>
              <a:buClr>
                <a:srgbClr val="339933"/>
              </a:buClr>
              <a:buFontTx/>
              <a:buNone/>
            </a:pPr>
            <a:r>
              <a:rPr lang="en-US" altLang="en-US" sz="1800" b="1">
                <a:solidFill>
                  <a:srgbClr val="000000"/>
                </a:solidFill>
              </a:rPr>
              <a:t>Viral genomes may consist of:</a:t>
            </a:r>
          </a:p>
          <a:p>
            <a:pPr lvl="1" algn="just" eaLnBrk="1" hangingPunct="1">
              <a:lnSpc>
                <a:spcPct val="120000"/>
              </a:lnSpc>
              <a:buClr>
                <a:srgbClr val="339933"/>
              </a:buClr>
              <a:buFontTx/>
              <a:buNone/>
            </a:pPr>
            <a:r>
              <a:rPr lang="en-US" altLang="en-US" sz="1800" b="1">
                <a:solidFill>
                  <a:srgbClr val="000000"/>
                </a:solidFill>
              </a:rPr>
              <a:t>        - </a:t>
            </a:r>
            <a:r>
              <a:rPr lang="en-US" altLang="en-US" sz="1800" b="1">
                <a:solidFill>
                  <a:srgbClr val="FF0000"/>
                </a:solidFill>
              </a:rPr>
              <a:t>double-stranded DNA (</a:t>
            </a:r>
            <a:r>
              <a:rPr lang="en-US" altLang="en-US" sz="1800" b="1">
                <a:solidFill>
                  <a:srgbClr val="0000FF"/>
                </a:solidFill>
              </a:rPr>
              <a:t>dsDNA</a:t>
            </a:r>
            <a:r>
              <a:rPr lang="en-US" altLang="en-US" sz="1800" b="1">
                <a:solidFill>
                  <a:srgbClr val="FF0000"/>
                </a:solidFill>
              </a:rPr>
              <a:t>)</a:t>
            </a:r>
            <a:r>
              <a:rPr lang="en-US" altLang="en-US" sz="1800" b="1">
                <a:solidFill>
                  <a:srgbClr val="000000"/>
                </a:solidFill>
              </a:rPr>
              <a:t>, </a:t>
            </a:r>
          </a:p>
          <a:p>
            <a:pPr lvl="1" algn="just" eaLnBrk="1" hangingPunct="1">
              <a:lnSpc>
                <a:spcPct val="120000"/>
              </a:lnSpc>
              <a:buClr>
                <a:srgbClr val="339933"/>
              </a:buClr>
              <a:buFontTx/>
              <a:buNone/>
            </a:pPr>
            <a:r>
              <a:rPr lang="en-US" altLang="en-US" sz="1800" b="1">
                <a:solidFill>
                  <a:srgbClr val="000000"/>
                </a:solidFill>
              </a:rPr>
              <a:t>        - </a:t>
            </a:r>
            <a:r>
              <a:rPr lang="en-US" altLang="en-US" sz="1800" b="1">
                <a:solidFill>
                  <a:srgbClr val="FF0000"/>
                </a:solidFill>
              </a:rPr>
              <a:t>single-stranded DNA  (</a:t>
            </a:r>
            <a:r>
              <a:rPr lang="en-US" altLang="en-US" sz="1800" b="1">
                <a:solidFill>
                  <a:srgbClr val="0000FF"/>
                </a:solidFill>
              </a:rPr>
              <a:t>ssDNA</a:t>
            </a:r>
            <a:r>
              <a:rPr lang="en-US" altLang="en-US" sz="1800" b="1">
                <a:solidFill>
                  <a:srgbClr val="FF0000"/>
                </a:solidFill>
              </a:rPr>
              <a:t>)</a:t>
            </a:r>
            <a:r>
              <a:rPr lang="en-US" altLang="en-US" sz="1800" b="1">
                <a:solidFill>
                  <a:srgbClr val="000000"/>
                </a:solidFill>
              </a:rPr>
              <a:t>, </a:t>
            </a:r>
          </a:p>
          <a:p>
            <a:pPr lvl="1" algn="just" eaLnBrk="1" hangingPunct="1">
              <a:lnSpc>
                <a:spcPct val="120000"/>
              </a:lnSpc>
              <a:buClr>
                <a:srgbClr val="339933"/>
              </a:buClr>
              <a:buFontTx/>
              <a:buNone/>
            </a:pPr>
            <a:r>
              <a:rPr lang="en-US" altLang="en-US" sz="1800" b="1">
                <a:solidFill>
                  <a:srgbClr val="000000"/>
                </a:solidFill>
              </a:rPr>
              <a:t>        - </a:t>
            </a:r>
            <a:r>
              <a:rPr lang="en-US" altLang="en-US" sz="1800" b="1">
                <a:solidFill>
                  <a:srgbClr val="FF0000"/>
                </a:solidFill>
              </a:rPr>
              <a:t>double-stranded RNA (</a:t>
            </a:r>
            <a:r>
              <a:rPr lang="en-US" altLang="en-US" sz="1800" b="1">
                <a:solidFill>
                  <a:srgbClr val="0000FF"/>
                </a:solidFill>
              </a:rPr>
              <a:t>dsRNA</a:t>
            </a:r>
            <a:r>
              <a:rPr lang="en-US" altLang="en-US" sz="1800" b="1">
                <a:solidFill>
                  <a:srgbClr val="FF0000"/>
                </a:solidFill>
              </a:rPr>
              <a:t>)</a:t>
            </a:r>
            <a:r>
              <a:rPr lang="en-US" altLang="en-US" sz="1800" b="1">
                <a:solidFill>
                  <a:srgbClr val="000000"/>
                </a:solidFill>
              </a:rPr>
              <a:t>, </a:t>
            </a:r>
          </a:p>
          <a:p>
            <a:pPr lvl="1" algn="just" eaLnBrk="1" hangingPunct="1">
              <a:lnSpc>
                <a:spcPct val="120000"/>
              </a:lnSpc>
              <a:buClr>
                <a:srgbClr val="339933"/>
              </a:buClr>
              <a:buFontTx/>
              <a:buNone/>
            </a:pPr>
            <a:r>
              <a:rPr lang="en-US" altLang="en-US" sz="1800" b="1">
                <a:solidFill>
                  <a:srgbClr val="000000"/>
                </a:solidFill>
              </a:rPr>
              <a:t>        - </a:t>
            </a:r>
            <a:r>
              <a:rPr lang="en-US" altLang="en-US" sz="1800" b="1">
                <a:solidFill>
                  <a:srgbClr val="FF0000"/>
                </a:solidFill>
              </a:rPr>
              <a:t>single-stranded RNA  (</a:t>
            </a:r>
            <a:r>
              <a:rPr lang="en-US" altLang="en-US" sz="1800" b="1">
                <a:solidFill>
                  <a:srgbClr val="0000FF"/>
                </a:solidFill>
              </a:rPr>
              <a:t>ssRNA</a:t>
            </a:r>
            <a:r>
              <a:rPr lang="en-US" altLang="en-US" sz="1800" b="1">
                <a:solidFill>
                  <a:srgbClr val="FF0000"/>
                </a:solidFill>
              </a:rPr>
              <a:t>)</a:t>
            </a:r>
            <a:r>
              <a:rPr lang="en-US" altLang="en-US" sz="1800" b="1">
                <a:solidFill>
                  <a:srgbClr val="000000"/>
                </a:solidFill>
              </a:rPr>
              <a:t>.</a:t>
            </a:r>
          </a:p>
          <a:p>
            <a:pPr lvl="1" algn="just" eaLnBrk="1" hangingPunct="1">
              <a:lnSpc>
                <a:spcPct val="120000"/>
              </a:lnSpc>
              <a:buClr>
                <a:srgbClr val="339933"/>
              </a:buClr>
              <a:buFontTx/>
              <a:buNone/>
            </a:pPr>
            <a:r>
              <a:rPr lang="en-US" altLang="en-US" sz="1800" b="1">
                <a:solidFill>
                  <a:srgbClr val="000000"/>
                </a:solidFill>
              </a:rPr>
              <a:t> depending on the specific type of </a:t>
            </a:r>
            <a:r>
              <a:rPr lang="en-US" altLang="en-US" sz="1800" b="1">
                <a:solidFill>
                  <a:srgbClr val="FF0000"/>
                </a:solidFill>
              </a:rPr>
              <a:t>a </a:t>
            </a:r>
            <a:r>
              <a:rPr lang="en-US" altLang="en-US" sz="1800" b="1">
                <a:solidFill>
                  <a:srgbClr val="000000"/>
                </a:solidFill>
              </a:rPr>
              <a:t>virus.</a:t>
            </a:r>
          </a:p>
          <a:p>
            <a:pPr lvl="1" algn="just" eaLnBrk="1" hangingPunct="1">
              <a:lnSpc>
                <a:spcPct val="120000"/>
              </a:lnSpc>
              <a:buClr>
                <a:srgbClr val="339933"/>
              </a:buClr>
              <a:buFontTx/>
              <a:buNone/>
            </a:pPr>
            <a:endParaRPr lang="en-US" altLang="en-US" sz="900" b="1">
              <a:solidFill>
                <a:srgbClr val="000000"/>
              </a:solidFill>
            </a:endParaRPr>
          </a:p>
          <a:p>
            <a:pPr lvl="1" algn="just" eaLnBrk="1" hangingPunct="1">
              <a:lnSpc>
                <a:spcPct val="120000"/>
              </a:lnSpc>
              <a:buClr>
                <a:srgbClr val="339933"/>
              </a:buClr>
              <a:buFontTx/>
              <a:buNone/>
            </a:pPr>
            <a:r>
              <a:rPr lang="en-US" altLang="en-US" sz="1800" b="1">
                <a:solidFill>
                  <a:srgbClr val="000000"/>
                </a:solidFill>
              </a:rPr>
              <a:t>The viral genome is usually organized as a single linear or circular molecule of nucleic acid.</a:t>
            </a:r>
          </a:p>
          <a:p>
            <a:pPr lvl="1" algn="just" eaLnBrk="1" hangingPunct="1">
              <a:lnSpc>
                <a:spcPct val="120000"/>
              </a:lnSpc>
              <a:buClr>
                <a:srgbClr val="339933"/>
              </a:buClr>
              <a:buFontTx/>
              <a:buNone/>
            </a:pPr>
            <a:endParaRPr lang="en-US" altLang="en-US" sz="1200" b="1">
              <a:solidFill>
                <a:srgbClr val="000000"/>
              </a:solidFill>
            </a:endParaRPr>
          </a:p>
          <a:p>
            <a:pPr lvl="1" algn="just" eaLnBrk="1" hangingPunct="1">
              <a:lnSpc>
                <a:spcPct val="120000"/>
              </a:lnSpc>
              <a:buClr>
                <a:srgbClr val="339933"/>
              </a:buClr>
              <a:buFontTx/>
              <a:buNone/>
            </a:pPr>
            <a:r>
              <a:rPr lang="en-US" altLang="en-US" sz="1800" b="1">
                <a:solidFill>
                  <a:srgbClr val="000000"/>
                </a:solidFill>
              </a:rPr>
              <a:t>The smallest viruses have only </a:t>
            </a:r>
            <a:r>
              <a:rPr lang="en-US" altLang="en-US" sz="1800" b="1">
                <a:solidFill>
                  <a:srgbClr val="0000FF"/>
                </a:solidFill>
              </a:rPr>
              <a:t>four genes</a:t>
            </a:r>
            <a:r>
              <a:rPr lang="en-US" altLang="en-US" sz="1800" b="1">
                <a:solidFill>
                  <a:srgbClr val="000000"/>
                </a:solidFill>
              </a:rPr>
              <a:t>, while the largest have </a:t>
            </a:r>
            <a:r>
              <a:rPr lang="en-US" altLang="en-US" sz="1800" b="1">
                <a:solidFill>
                  <a:srgbClr val="0000FF"/>
                </a:solidFill>
              </a:rPr>
              <a:t>several hundred</a:t>
            </a:r>
            <a:r>
              <a:rPr lang="en-US" altLang="en-US" sz="1800" b="1">
                <a:solidFill>
                  <a:srgbClr val="000000"/>
                </a:solidFill>
              </a:rPr>
              <a:t>.</a:t>
            </a: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>
            <a:lum bright="-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198" b="48901"/>
          <a:stretch>
            <a:fillRect/>
          </a:stretch>
        </p:blipFill>
        <p:spPr bwMode="auto">
          <a:xfrm>
            <a:off x="5181600" y="1371600"/>
            <a:ext cx="3716338" cy="51816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8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9" name="Picture 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4" grpId="0" animBg="1"/>
      <p:bldP spid="1434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F1E421B0-5094-4860-83D1-1557171A223F}" type="slidenum">
              <a:rPr lang="ar-SA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8</a:t>
            </a:fld>
            <a:endParaRPr lang="en-GB" altLang="en-US" sz="1400" smtClean="0"/>
          </a:p>
        </p:txBody>
      </p:sp>
      <p:sp>
        <p:nvSpPr>
          <p:cNvPr id="10243" name="Text Box 4"/>
          <p:cNvSpPr txBox="1">
            <a:spLocks noChangeArrowheads="1"/>
          </p:cNvSpPr>
          <p:nvPr/>
        </p:nvSpPr>
        <p:spPr bwMode="auto">
          <a:xfrm>
            <a:off x="1143000" y="304800"/>
            <a:ext cx="6705600" cy="461665"/>
          </a:xfrm>
          <a:prstGeom prst="rect">
            <a:avLst/>
          </a:prstGeom>
          <a:solidFill>
            <a:srgbClr val="00FF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GB" alt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Virus-Reproduction within a living host cell </a:t>
            </a:r>
          </a:p>
        </p:txBody>
      </p:sp>
      <p:sp>
        <p:nvSpPr>
          <p:cNvPr id="15365" name="AutoShape 5"/>
          <p:cNvSpPr>
            <a:spLocks noChangeArrowheads="1"/>
          </p:cNvSpPr>
          <p:nvPr/>
        </p:nvSpPr>
        <p:spPr bwMode="auto">
          <a:xfrm>
            <a:off x="5029200" y="2298700"/>
            <a:ext cx="3581400" cy="4267200"/>
          </a:xfrm>
          <a:prstGeom prst="roundRect">
            <a:avLst>
              <a:gd name="adj" fmla="val 16667"/>
            </a:avLst>
          </a:prstGeom>
          <a:solidFill>
            <a:srgbClr val="00FFFF"/>
          </a:solidFill>
          <a:ln w="28575">
            <a:solidFill>
              <a:schemeClr val="tx1"/>
            </a:solidFill>
            <a:round/>
            <a:headEnd/>
            <a:tailEnd/>
          </a:ln>
          <a:effectLst>
            <a:outerShdw dist="162639" dir="8480412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grpSp>
        <p:nvGrpSpPr>
          <p:cNvPr id="2" name="Group 35"/>
          <p:cNvGrpSpPr>
            <a:grpSpLocks/>
          </p:cNvGrpSpPr>
          <p:nvPr/>
        </p:nvGrpSpPr>
        <p:grpSpPr bwMode="auto">
          <a:xfrm>
            <a:off x="6248400" y="1219200"/>
            <a:ext cx="901700" cy="927100"/>
            <a:chOff x="1488" y="1728"/>
            <a:chExt cx="568" cy="584"/>
          </a:xfrm>
        </p:grpSpPr>
        <p:sp>
          <p:nvSpPr>
            <p:cNvPr id="10378" name="Oval 16"/>
            <p:cNvSpPr>
              <a:spLocks noChangeArrowheads="1"/>
            </p:cNvSpPr>
            <p:nvPr/>
          </p:nvSpPr>
          <p:spPr bwMode="auto">
            <a:xfrm>
              <a:off x="1536" y="1776"/>
              <a:ext cx="480" cy="48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79" name="Oval 15"/>
            <p:cNvSpPr>
              <a:spLocks noChangeArrowheads="1"/>
            </p:cNvSpPr>
            <p:nvPr/>
          </p:nvSpPr>
          <p:spPr bwMode="auto">
            <a:xfrm>
              <a:off x="1776" y="1728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80" name="Oval 17"/>
            <p:cNvSpPr>
              <a:spLocks noChangeArrowheads="1"/>
            </p:cNvSpPr>
            <p:nvPr/>
          </p:nvSpPr>
          <p:spPr bwMode="auto">
            <a:xfrm>
              <a:off x="1872" y="1776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81" name="Oval 18"/>
            <p:cNvSpPr>
              <a:spLocks noChangeArrowheads="1"/>
            </p:cNvSpPr>
            <p:nvPr/>
          </p:nvSpPr>
          <p:spPr bwMode="auto">
            <a:xfrm>
              <a:off x="1944" y="1848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82" name="Oval 19"/>
            <p:cNvSpPr>
              <a:spLocks noChangeArrowheads="1"/>
            </p:cNvSpPr>
            <p:nvPr/>
          </p:nvSpPr>
          <p:spPr bwMode="auto">
            <a:xfrm>
              <a:off x="1680" y="1728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83" name="Oval 20"/>
            <p:cNvSpPr>
              <a:spLocks noChangeArrowheads="1"/>
            </p:cNvSpPr>
            <p:nvPr/>
          </p:nvSpPr>
          <p:spPr bwMode="auto">
            <a:xfrm>
              <a:off x="1960" y="1944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84" name="Oval 21"/>
            <p:cNvSpPr>
              <a:spLocks noChangeArrowheads="1"/>
            </p:cNvSpPr>
            <p:nvPr/>
          </p:nvSpPr>
          <p:spPr bwMode="auto">
            <a:xfrm>
              <a:off x="1952" y="2040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85" name="Oval 22"/>
            <p:cNvSpPr>
              <a:spLocks noChangeArrowheads="1"/>
            </p:cNvSpPr>
            <p:nvPr/>
          </p:nvSpPr>
          <p:spPr bwMode="auto">
            <a:xfrm>
              <a:off x="1920" y="2128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86" name="Oval 23"/>
            <p:cNvSpPr>
              <a:spLocks noChangeArrowheads="1"/>
            </p:cNvSpPr>
            <p:nvPr/>
          </p:nvSpPr>
          <p:spPr bwMode="auto">
            <a:xfrm>
              <a:off x="1840" y="2176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87" name="Oval 24"/>
            <p:cNvSpPr>
              <a:spLocks noChangeArrowheads="1"/>
            </p:cNvSpPr>
            <p:nvPr/>
          </p:nvSpPr>
          <p:spPr bwMode="auto">
            <a:xfrm>
              <a:off x="1592" y="1776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88" name="Oval 25"/>
            <p:cNvSpPr>
              <a:spLocks noChangeArrowheads="1"/>
            </p:cNvSpPr>
            <p:nvPr/>
          </p:nvSpPr>
          <p:spPr bwMode="auto">
            <a:xfrm>
              <a:off x="1536" y="2112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89" name="Oval 26"/>
            <p:cNvSpPr>
              <a:spLocks noChangeArrowheads="1"/>
            </p:cNvSpPr>
            <p:nvPr/>
          </p:nvSpPr>
          <p:spPr bwMode="auto">
            <a:xfrm>
              <a:off x="1528" y="1848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90" name="Oval 27"/>
            <p:cNvSpPr>
              <a:spLocks noChangeArrowheads="1"/>
            </p:cNvSpPr>
            <p:nvPr/>
          </p:nvSpPr>
          <p:spPr bwMode="auto">
            <a:xfrm>
              <a:off x="1488" y="1928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91" name="Oval 28"/>
            <p:cNvSpPr>
              <a:spLocks noChangeArrowheads="1"/>
            </p:cNvSpPr>
            <p:nvPr/>
          </p:nvSpPr>
          <p:spPr bwMode="auto">
            <a:xfrm>
              <a:off x="1488" y="2024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92" name="Oval 29"/>
            <p:cNvSpPr>
              <a:spLocks noChangeArrowheads="1"/>
            </p:cNvSpPr>
            <p:nvPr/>
          </p:nvSpPr>
          <p:spPr bwMode="auto">
            <a:xfrm>
              <a:off x="1592" y="2176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93" name="Oval 30"/>
            <p:cNvSpPr>
              <a:spLocks noChangeArrowheads="1"/>
            </p:cNvSpPr>
            <p:nvPr/>
          </p:nvSpPr>
          <p:spPr bwMode="auto">
            <a:xfrm>
              <a:off x="1672" y="2208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94" name="Oval 31"/>
            <p:cNvSpPr>
              <a:spLocks noChangeArrowheads="1"/>
            </p:cNvSpPr>
            <p:nvPr/>
          </p:nvSpPr>
          <p:spPr bwMode="auto">
            <a:xfrm>
              <a:off x="1768" y="2216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grpSp>
          <p:nvGrpSpPr>
            <p:cNvPr id="10395" name="Group 34"/>
            <p:cNvGrpSpPr>
              <a:grpSpLocks/>
            </p:cNvGrpSpPr>
            <p:nvPr/>
          </p:nvGrpSpPr>
          <p:grpSpPr bwMode="auto">
            <a:xfrm>
              <a:off x="1626" y="1872"/>
              <a:ext cx="294" cy="288"/>
              <a:chOff x="1208" y="2450"/>
              <a:chExt cx="342" cy="391"/>
            </a:xfrm>
          </p:grpSpPr>
          <p:sp>
            <p:nvSpPr>
              <p:cNvPr id="10396" name="Freeform 32"/>
              <p:cNvSpPr>
                <a:spLocks/>
              </p:cNvSpPr>
              <p:nvPr/>
            </p:nvSpPr>
            <p:spPr bwMode="auto">
              <a:xfrm>
                <a:off x="1234" y="2450"/>
                <a:ext cx="316" cy="353"/>
              </a:xfrm>
              <a:custGeom>
                <a:avLst/>
                <a:gdLst>
                  <a:gd name="T0" fmla="*/ 0 w 316"/>
                  <a:gd name="T1" fmla="*/ 175 h 353"/>
                  <a:gd name="T2" fmla="*/ 99 w 316"/>
                  <a:gd name="T3" fmla="*/ 60 h 353"/>
                  <a:gd name="T4" fmla="*/ 148 w 316"/>
                  <a:gd name="T5" fmla="*/ 10 h 353"/>
                  <a:gd name="T6" fmla="*/ 190 w 316"/>
                  <a:gd name="T7" fmla="*/ 43 h 353"/>
                  <a:gd name="T8" fmla="*/ 280 w 316"/>
                  <a:gd name="T9" fmla="*/ 60 h 353"/>
                  <a:gd name="T10" fmla="*/ 272 w 316"/>
                  <a:gd name="T11" fmla="*/ 167 h 353"/>
                  <a:gd name="T12" fmla="*/ 288 w 316"/>
                  <a:gd name="T13" fmla="*/ 274 h 353"/>
                  <a:gd name="T14" fmla="*/ 264 w 316"/>
                  <a:gd name="T15" fmla="*/ 282 h 353"/>
                  <a:gd name="T16" fmla="*/ 231 w 316"/>
                  <a:gd name="T17" fmla="*/ 298 h 353"/>
                  <a:gd name="T18" fmla="*/ 181 w 316"/>
                  <a:gd name="T19" fmla="*/ 348 h 353"/>
                  <a:gd name="T20" fmla="*/ 140 w 316"/>
                  <a:gd name="T21" fmla="*/ 331 h 35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16"/>
                  <a:gd name="T34" fmla="*/ 0 h 353"/>
                  <a:gd name="T35" fmla="*/ 316 w 316"/>
                  <a:gd name="T36" fmla="*/ 353 h 353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16" h="353">
                    <a:moveTo>
                      <a:pt x="0" y="175"/>
                    </a:moveTo>
                    <a:cubicBezTo>
                      <a:pt x="13" y="72"/>
                      <a:pt x="4" y="76"/>
                      <a:pt x="99" y="60"/>
                    </a:cubicBezTo>
                    <a:cubicBezTo>
                      <a:pt x="115" y="43"/>
                      <a:pt x="132" y="27"/>
                      <a:pt x="148" y="10"/>
                    </a:cubicBezTo>
                    <a:cubicBezTo>
                      <a:pt x="231" y="33"/>
                      <a:pt x="145" y="0"/>
                      <a:pt x="190" y="43"/>
                    </a:cubicBezTo>
                    <a:cubicBezTo>
                      <a:pt x="212" y="64"/>
                      <a:pt x="250" y="56"/>
                      <a:pt x="280" y="60"/>
                    </a:cubicBezTo>
                    <a:cubicBezTo>
                      <a:pt x="292" y="97"/>
                      <a:pt x="284" y="130"/>
                      <a:pt x="272" y="167"/>
                    </a:cubicBezTo>
                    <a:cubicBezTo>
                      <a:pt x="310" y="203"/>
                      <a:pt x="316" y="197"/>
                      <a:pt x="288" y="274"/>
                    </a:cubicBezTo>
                    <a:cubicBezTo>
                      <a:pt x="285" y="282"/>
                      <a:pt x="272" y="279"/>
                      <a:pt x="264" y="282"/>
                    </a:cubicBezTo>
                    <a:cubicBezTo>
                      <a:pt x="253" y="287"/>
                      <a:pt x="242" y="293"/>
                      <a:pt x="231" y="298"/>
                    </a:cubicBezTo>
                    <a:cubicBezTo>
                      <a:pt x="204" y="325"/>
                      <a:pt x="220" y="334"/>
                      <a:pt x="181" y="348"/>
                    </a:cubicBezTo>
                    <a:cubicBezTo>
                      <a:pt x="137" y="338"/>
                      <a:pt x="140" y="353"/>
                      <a:pt x="140" y="331"/>
                    </a:cubicBezTo>
                  </a:path>
                </a:pathLst>
              </a:custGeom>
              <a:noFill/>
              <a:ln w="28575">
                <a:solidFill>
                  <a:srgbClr val="3333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97" name="Freeform 33"/>
              <p:cNvSpPr>
                <a:spLocks/>
              </p:cNvSpPr>
              <p:nvPr/>
            </p:nvSpPr>
            <p:spPr bwMode="auto">
              <a:xfrm>
                <a:off x="1208" y="2488"/>
                <a:ext cx="316" cy="353"/>
              </a:xfrm>
              <a:custGeom>
                <a:avLst/>
                <a:gdLst>
                  <a:gd name="T0" fmla="*/ 0 w 316"/>
                  <a:gd name="T1" fmla="*/ 175 h 353"/>
                  <a:gd name="T2" fmla="*/ 99 w 316"/>
                  <a:gd name="T3" fmla="*/ 60 h 353"/>
                  <a:gd name="T4" fmla="*/ 148 w 316"/>
                  <a:gd name="T5" fmla="*/ 10 h 353"/>
                  <a:gd name="T6" fmla="*/ 190 w 316"/>
                  <a:gd name="T7" fmla="*/ 43 h 353"/>
                  <a:gd name="T8" fmla="*/ 280 w 316"/>
                  <a:gd name="T9" fmla="*/ 60 h 353"/>
                  <a:gd name="T10" fmla="*/ 272 w 316"/>
                  <a:gd name="T11" fmla="*/ 167 h 353"/>
                  <a:gd name="T12" fmla="*/ 288 w 316"/>
                  <a:gd name="T13" fmla="*/ 274 h 353"/>
                  <a:gd name="T14" fmla="*/ 264 w 316"/>
                  <a:gd name="T15" fmla="*/ 282 h 353"/>
                  <a:gd name="T16" fmla="*/ 231 w 316"/>
                  <a:gd name="T17" fmla="*/ 298 h 353"/>
                  <a:gd name="T18" fmla="*/ 181 w 316"/>
                  <a:gd name="T19" fmla="*/ 348 h 353"/>
                  <a:gd name="T20" fmla="*/ 140 w 316"/>
                  <a:gd name="T21" fmla="*/ 331 h 35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16"/>
                  <a:gd name="T34" fmla="*/ 0 h 353"/>
                  <a:gd name="T35" fmla="*/ 316 w 316"/>
                  <a:gd name="T36" fmla="*/ 353 h 353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16" h="353">
                    <a:moveTo>
                      <a:pt x="0" y="175"/>
                    </a:moveTo>
                    <a:cubicBezTo>
                      <a:pt x="13" y="72"/>
                      <a:pt x="4" y="76"/>
                      <a:pt x="99" y="60"/>
                    </a:cubicBezTo>
                    <a:cubicBezTo>
                      <a:pt x="115" y="43"/>
                      <a:pt x="132" y="27"/>
                      <a:pt x="148" y="10"/>
                    </a:cubicBezTo>
                    <a:cubicBezTo>
                      <a:pt x="231" y="33"/>
                      <a:pt x="145" y="0"/>
                      <a:pt x="190" y="43"/>
                    </a:cubicBezTo>
                    <a:cubicBezTo>
                      <a:pt x="212" y="64"/>
                      <a:pt x="250" y="56"/>
                      <a:pt x="280" y="60"/>
                    </a:cubicBezTo>
                    <a:cubicBezTo>
                      <a:pt x="292" y="97"/>
                      <a:pt x="284" y="130"/>
                      <a:pt x="272" y="167"/>
                    </a:cubicBezTo>
                    <a:cubicBezTo>
                      <a:pt x="310" y="203"/>
                      <a:pt x="316" y="197"/>
                      <a:pt x="288" y="274"/>
                    </a:cubicBezTo>
                    <a:cubicBezTo>
                      <a:pt x="285" y="282"/>
                      <a:pt x="272" y="279"/>
                      <a:pt x="264" y="282"/>
                    </a:cubicBezTo>
                    <a:cubicBezTo>
                      <a:pt x="253" y="287"/>
                      <a:pt x="242" y="293"/>
                      <a:pt x="231" y="298"/>
                    </a:cubicBezTo>
                    <a:cubicBezTo>
                      <a:pt x="204" y="325"/>
                      <a:pt x="220" y="334"/>
                      <a:pt x="181" y="348"/>
                    </a:cubicBezTo>
                    <a:cubicBezTo>
                      <a:pt x="137" y="338"/>
                      <a:pt x="140" y="353"/>
                      <a:pt x="140" y="331"/>
                    </a:cubicBezTo>
                  </a:path>
                </a:pathLst>
              </a:custGeom>
              <a:noFill/>
              <a:ln w="28575">
                <a:solidFill>
                  <a:srgbClr val="3333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5397" name="Text Box 37"/>
          <p:cNvSpPr txBox="1">
            <a:spLocks noChangeArrowheads="1"/>
          </p:cNvSpPr>
          <p:nvPr/>
        </p:nvSpPr>
        <p:spPr bwMode="auto">
          <a:xfrm>
            <a:off x="304800" y="3030538"/>
            <a:ext cx="46482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1800" b="1" dirty="0"/>
              <a:t>1-Inters the cell and releases its genome</a:t>
            </a:r>
          </a:p>
        </p:txBody>
      </p:sp>
      <p:grpSp>
        <p:nvGrpSpPr>
          <p:cNvPr id="4" name="Group 38"/>
          <p:cNvGrpSpPr>
            <a:grpSpLocks/>
          </p:cNvGrpSpPr>
          <p:nvPr/>
        </p:nvGrpSpPr>
        <p:grpSpPr bwMode="auto">
          <a:xfrm>
            <a:off x="6248400" y="2895600"/>
            <a:ext cx="901700" cy="927100"/>
            <a:chOff x="3936" y="88"/>
            <a:chExt cx="568" cy="584"/>
          </a:xfrm>
        </p:grpSpPr>
        <p:sp>
          <p:nvSpPr>
            <p:cNvPr id="10362" name="Oval 39"/>
            <p:cNvSpPr>
              <a:spLocks noChangeArrowheads="1"/>
            </p:cNvSpPr>
            <p:nvPr/>
          </p:nvSpPr>
          <p:spPr bwMode="auto">
            <a:xfrm>
              <a:off x="4224" y="88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63" name="Oval 40"/>
            <p:cNvSpPr>
              <a:spLocks noChangeArrowheads="1"/>
            </p:cNvSpPr>
            <p:nvPr/>
          </p:nvSpPr>
          <p:spPr bwMode="auto">
            <a:xfrm>
              <a:off x="4320" y="136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64" name="Oval 41"/>
            <p:cNvSpPr>
              <a:spLocks noChangeArrowheads="1"/>
            </p:cNvSpPr>
            <p:nvPr/>
          </p:nvSpPr>
          <p:spPr bwMode="auto">
            <a:xfrm>
              <a:off x="4392" y="208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65" name="Oval 42"/>
            <p:cNvSpPr>
              <a:spLocks noChangeArrowheads="1"/>
            </p:cNvSpPr>
            <p:nvPr/>
          </p:nvSpPr>
          <p:spPr bwMode="auto">
            <a:xfrm>
              <a:off x="4128" y="88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66" name="Oval 43"/>
            <p:cNvSpPr>
              <a:spLocks noChangeArrowheads="1"/>
            </p:cNvSpPr>
            <p:nvPr/>
          </p:nvSpPr>
          <p:spPr bwMode="auto">
            <a:xfrm>
              <a:off x="4408" y="304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67" name="Oval 44"/>
            <p:cNvSpPr>
              <a:spLocks noChangeArrowheads="1"/>
            </p:cNvSpPr>
            <p:nvPr/>
          </p:nvSpPr>
          <p:spPr bwMode="auto">
            <a:xfrm>
              <a:off x="4400" y="400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68" name="Oval 45"/>
            <p:cNvSpPr>
              <a:spLocks noChangeArrowheads="1"/>
            </p:cNvSpPr>
            <p:nvPr/>
          </p:nvSpPr>
          <p:spPr bwMode="auto">
            <a:xfrm>
              <a:off x="4368" y="488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69" name="Oval 46"/>
            <p:cNvSpPr>
              <a:spLocks noChangeArrowheads="1"/>
            </p:cNvSpPr>
            <p:nvPr/>
          </p:nvSpPr>
          <p:spPr bwMode="auto">
            <a:xfrm>
              <a:off x="4288" y="536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70" name="Oval 47"/>
            <p:cNvSpPr>
              <a:spLocks noChangeArrowheads="1"/>
            </p:cNvSpPr>
            <p:nvPr/>
          </p:nvSpPr>
          <p:spPr bwMode="auto">
            <a:xfrm>
              <a:off x="4040" y="136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71" name="Oval 48"/>
            <p:cNvSpPr>
              <a:spLocks noChangeArrowheads="1"/>
            </p:cNvSpPr>
            <p:nvPr/>
          </p:nvSpPr>
          <p:spPr bwMode="auto">
            <a:xfrm>
              <a:off x="3984" y="472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72" name="Oval 49"/>
            <p:cNvSpPr>
              <a:spLocks noChangeArrowheads="1"/>
            </p:cNvSpPr>
            <p:nvPr/>
          </p:nvSpPr>
          <p:spPr bwMode="auto">
            <a:xfrm>
              <a:off x="3976" y="208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73" name="Oval 50"/>
            <p:cNvSpPr>
              <a:spLocks noChangeArrowheads="1"/>
            </p:cNvSpPr>
            <p:nvPr/>
          </p:nvSpPr>
          <p:spPr bwMode="auto">
            <a:xfrm>
              <a:off x="3936" y="288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74" name="Oval 51"/>
            <p:cNvSpPr>
              <a:spLocks noChangeArrowheads="1"/>
            </p:cNvSpPr>
            <p:nvPr/>
          </p:nvSpPr>
          <p:spPr bwMode="auto">
            <a:xfrm>
              <a:off x="3936" y="384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75" name="Oval 52"/>
            <p:cNvSpPr>
              <a:spLocks noChangeArrowheads="1"/>
            </p:cNvSpPr>
            <p:nvPr/>
          </p:nvSpPr>
          <p:spPr bwMode="auto">
            <a:xfrm>
              <a:off x="4040" y="536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76" name="Oval 53"/>
            <p:cNvSpPr>
              <a:spLocks noChangeArrowheads="1"/>
            </p:cNvSpPr>
            <p:nvPr/>
          </p:nvSpPr>
          <p:spPr bwMode="auto">
            <a:xfrm>
              <a:off x="4120" y="568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77" name="Oval 54"/>
            <p:cNvSpPr>
              <a:spLocks noChangeArrowheads="1"/>
            </p:cNvSpPr>
            <p:nvPr/>
          </p:nvSpPr>
          <p:spPr bwMode="auto">
            <a:xfrm>
              <a:off x="4216" y="576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</p:grpSp>
      <p:grpSp>
        <p:nvGrpSpPr>
          <p:cNvPr id="5" name="Group 55"/>
          <p:cNvGrpSpPr>
            <a:grpSpLocks/>
          </p:cNvGrpSpPr>
          <p:nvPr/>
        </p:nvGrpSpPr>
        <p:grpSpPr bwMode="auto">
          <a:xfrm>
            <a:off x="6477000" y="3136900"/>
            <a:ext cx="466725" cy="457200"/>
            <a:chOff x="1208" y="2450"/>
            <a:chExt cx="342" cy="391"/>
          </a:xfrm>
        </p:grpSpPr>
        <p:sp>
          <p:nvSpPr>
            <p:cNvPr id="10360" name="Freeform 56"/>
            <p:cNvSpPr>
              <a:spLocks/>
            </p:cNvSpPr>
            <p:nvPr/>
          </p:nvSpPr>
          <p:spPr bwMode="auto">
            <a:xfrm>
              <a:off x="1234" y="2450"/>
              <a:ext cx="316" cy="353"/>
            </a:xfrm>
            <a:custGeom>
              <a:avLst/>
              <a:gdLst>
                <a:gd name="T0" fmla="*/ 0 w 316"/>
                <a:gd name="T1" fmla="*/ 175 h 353"/>
                <a:gd name="T2" fmla="*/ 99 w 316"/>
                <a:gd name="T3" fmla="*/ 60 h 353"/>
                <a:gd name="T4" fmla="*/ 148 w 316"/>
                <a:gd name="T5" fmla="*/ 10 h 353"/>
                <a:gd name="T6" fmla="*/ 190 w 316"/>
                <a:gd name="T7" fmla="*/ 43 h 353"/>
                <a:gd name="T8" fmla="*/ 280 w 316"/>
                <a:gd name="T9" fmla="*/ 60 h 353"/>
                <a:gd name="T10" fmla="*/ 272 w 316"/>
                <a:gd name="T11" fmla="*/ 167 h 353"/>
                <a:gd name="T12" fmla="*/ 288 w 316"/>
                <a:gd name="T13" fmla="*/ 274 h 353"/>
                <a:gd name="T14" fmla="*/ 264 w 316"/>
                <a:gd name="T15" fmla="*/ 282 h 353"/>
                <a:gd name="T16" fmla="*/ 231 w 316"/>
                <a:gd name="T17" fmla="*/ 298 h 353"/>
                <a:gd name="T18" fmla="*/ 181 w 316"/>
                <a:gd name="T19" fmla="*/ 348 h 353"/>
                <a:gd name="T20" fmla="*/ 140 w 316"/>
                <a:gd name="T21" fmla="*/ 331 h 35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16"/>
                <a:gd name="T34" fmla="*/ 0 h 353"/>
                <a:gd name="T35" fmla="*/ 316 w 316"/>
                <a:gd name="T36" fmla="*/ 353 h 35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16" h="353">
                  <a:moveTo>
                    <a:pt x="0" y="175"/>
                  </a:moveTo>
                  <a:cubicBezTo>
                    <a:pt x="13" y="72"/>
                    <a:pt x="4" y="76"/>
                    <a:pt x="99" y="60"/>
                  </a:cubicBezTo>
                  <a:cubicBezTo>
                    <a:pt x="115" y="43"/>
                    <a:pt x="132" y="27"/>
                    <a:pt x="148" y="10"/>
                  </a:cubicBezTo>
                  <a:cubicBezTo>
                    <a:pt x="231" y="33"/>
                    <a:pt x="145" y="0"/>
                    <a:pt x="190" y="43"/>
                  </a:cubicBezTo>
                  <a:cubicBezTo>
                    <a:pt x="212" y="64"/>
                    <a:pt x="250" y="56"/>
                    <a:pt x="280" y="60"/>
                  </a:cubicBezTo>
                  <a:cubicBezTo>
                    <a:pt x="292" y="97"/>
                    <a:pt x="284" y="130"/>
                    <a:pt x="272" y="167"/>
                  </a:cubicBezTo>
                  <a:cubicBezTo>
                    <a:pt x="310" y="203"/>
                    <a:pt x="316" y="197"/>
                    <a:pt x="288" y="274"/>
                  </a:cubicBezTo>
                  <a:cubicBezTo>
                    <a:pt x="285" y="282"/>
                    <a:pt x="272" y="279"/>
                    <a:pt x="264" y="282"/>
                  </a:cubicBezTo>
                  <a:cubicBezTo>
                    <a:pt x="253" y="287"/>
                    <a:pt x="242" y="293"/>
                    <a:pt x="231" y="298"/>
                  </a:cubicBezTo>
                  <a:cubicBezTo>
                    <a:pt x="204" y="325"/>
                    <a:pt x="220" y="334"/>
                    <a:pt x="181" y="348"/>
                  </a:cubicBezTo>
                  <a:cubicBezTo>
                    <a:pt x="137" y="338"/>
                    <a:pt x="140" y="353"/>
                    <a:pt x="140" y="331"/>
                  </a:cubicBezTo>
                </a:path>
              </a:pathLst>
            </a:custGeom>
            <a:noFill/>
            <a:ln w="28575">
              <a:solidFill>
                <a:srgbClr val="3333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61" name="Freeform 57"/>
            <p:cNvSpPr>
              <a:spLocks/>
            </p:cNvSpPr>
            <p:nvPr/>
          </p:nvSpPr>
          <p:spPr bwMode="auto">
            <a:xfrm>
              <a:off x="1208" y="2488"/>
              <a:ext cx="316" cy="353"/>
            </a:xfrm>
            <a:custGeom>
              <a:avLst/>
              <a:gdLst>
                <a:gd name="T0" fmla="*/ 0 w 316"/>
                <a:gd name="T1" fmla="*/ 175 h 353"/>
                <a:gd name="T2" fmla="*/ 99 w 316"/>
                <a:gd name="T3" fmla="*/ 60 h 353"/>
                <a:gd name="T4" fmla="*/ 148 w 316"/>
                <a:gd name="T5" fmla="*/ 10 h 353"/>
                <a:gd name="T6" fmla="*/ 190 w 316"/>
                <a:gd name="T7" fmla="*/ 43 h 353"/>
                <a:gd name="T8" fmla="*/ 280 w 316"/>
                <a:gd name="T9" fmla="*/ 60 h 353"/>
                <a:gd name="T10" fmla="*/ 272 w 316"/>
                <a:gd name="T11" fmla="*/ 167 h 353"/>
                <a:gd name="T12" fmla="*/ 288 w 316"/>
                <a:gd name="T13" fmla="*/ 274 h 353"/>
                <a:gd name="T14" fmla="*/ 264 w 316"/>
                <a:gd name="T15" fmla="*/ 282 h 353"/>
                <a:gd name="T16" fmla="*/ 231 w 316"/>
                <a:gd name="T17" fmla="*/ 298 h 353"/>
                <a:gd name="T18" fmla="*/ 181 w 316"/>
                <a:gd name="T19" fmla="*/ 348 h 353"/>
                <a:gd name="T20" fmla="*/ 140 w 316"/>
                <a:gd name="T21" fmla="*/ 331 h 35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16"/>
                <a:gd name="T34" fmla="*/ 0 h 353"/>
                <a:gd name="T35" fmla="*/ 316 w 316"/>
                <a:gd name="T36" fmla="*/ 353 h 35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16" h="353">
                  <a:moveTo>
                    <a:pt x="0" y="175"/>
                  </a:moveTo>
                  <a:cubicBezTo>
                    <a:pt x="13" y="72"/>
                    <a:pt x="4" y="76"/>
                    <a:pt x="99" y="60"/>
                  </a:cubicBezTo>
                  <a:cubicBezTo>
                    <a:pt x="115" y="43"/>
                    <a:pt x="132" y="27"/>
                    <a:pt x="148" y="10"/>
                  </a:cubicBezTo>
                  <a:cubicBezTo>
                    <a:pt x="231" y="33"/>
                    <a:pt x="145" y="0"/>
                    <a:pt x="190" y="43"/>
                  </a:cubicBezTo>
                  <a:cubicBezTo>
                    <a:pt x="212" y="64"/>
                    <a:pt x="250" y="56"/>
                    <a:pt x="280" y="60"/>
                  </a:cubicBezTo>
                  <a:cubicBezTo>
                    <a:pt x="292" y="97"/>
                    <a:pt x="284" y="130"/>
                    <a:pt x="272" y="167"/>
                  </a:cubicBezTo>
                  <a:cubicBezTo>
                    <a:pt x="310" y="203"/>
                    <a:pt x="316" y="197"/>
                    <a:pt x="288" y="274"/>
                  </a:cubicBezTo>
                  <a:cubicBezTo>
                    <a:pt x="285" y="282"/>
                    <a:pt x="272" y="279"/>
                    <a:pt x="264" y="282"/>
                  </a:cubicBezTo>
                  <a:cubicBezTo>
                    <a:pt x="253" y="287"/>
                    <a:pt x="242" y="293"/>
                    <a:pt x="231" y="298"/>
                  </a:cubicBezTo>
                  <a:cubicBezTo>
                    <a:pt x="204" y="325"/>
                    <a:pt x="220" y="334"/>
                    <a:pt x="181" y="348"/>
                  </a:cubicBezTo>
                  <a:cubicBezTo>
                    <a:pt x="137" y="338"/>
                    <a:pt x="140" y="353"/>
                    <a:pt x="140" y="331"/>
                  </a:cubicBezTo>
                </a:path>
              </a:pathLst>
            </a:custGeom>
            <a:noFill/>
            <a:ln w="28575">
              <a:solidFill>
                <a:srgbClr val="3333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" name="Group 58"/>
          <p:cNvGrpSpPr>
            <a:grpSpLocks/>
          </p:cNvGrpSpPr>
          <p:nvPr/>
        </p:nvGrpSpPr>
        <p:grpSpPr bwMode="auto">
          <a:xfrm>
            <a:off x="5562600" y="3746500"/>
            <a:ext cx="466725" cy="457200"/>
            <a:chOff x="1208" y="2450"/>
            <a:chExt cx="342" cy="391"/>
          </a:xfrm>
        </p:grpSpPr>
        <p:sp>
          <p:nvSpPr>
            <p:cNvPr id="10358" name="Freeform 59"/>
            <p:cNvSpPr>
              <a:spLocks/>
            </p:cNvSpPr>
            <p:nvPr/>
          </p:nvSpPr>
          <p:spPr bwMode="auto">
            <a:xfrm>
              <a:off x="1234" y="2450"/>
              <a:ext cx="316" cy="353"/>
            </a:xfrm>
            <a:custGeom>
              <a:avLst/>
              <a:gdLst>
                <a:gd name="T0" fmla="*/ 0 w 316"/>
                <a:gd name="T1" fmla="*/ 175 h 353"/>
                <a:gd name="T2" fmla="*/ 99 w 316"/>
                <a:gd name="T3" fmla="*/ 60 h 353"/>
                <a:gd name="T4" fmla="*/ 148 w 316"/>
                <a:gd name="T5" fmla="*/ 10 h 353"/>
                <a:gd name="T6" fmla="*/ 190 w 316"/>
                <a:gd name="T7" fmla="*/ 43 h 353"/>
                <a:gd name="T8" fmla="*/ 280 w 316"/>
                <a:gd name="T9" fmla="*/ 60 h 353"/>
                <a:gd name="T10" fmla="*/ 272 w 316"/>
                <a:gd name="T11" fmla="*/ 167 h 353"/>
                <a:gd name="T12" fmla="*/ 288 w 316"/>
                <a:gd name="T13" fmla="*/ 274 h 353"/>
                <a:gd name="T14" fmla="*/ 264 w 316"/>
                <a:gd name="T15" fmla="*/ 282 h 353"/>
                <a:gd name="T16" fmla="*/ 231 w 316"/>
                <a:gd name="T17" fmla="*/ 298 h 353"/>
                <a:gd name="T18" fmla="*/ 181 w 316"/>
                <a:gd name="T19" fmla="*/ 348 h 353"/>
                <a:gd name="T20" fmla="*/ 140 w 316"/>
                <a:gd name="T21" fmla="*/ 331 h 35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16"/>
                <a:gd name="T34" fmla="*/ 0 h 353"/>
                <a:gd name="T35" fmla="*/ 316 w 316"/>
                <a:gd name="T36" fmla="*/ 353 h 35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16" h="353">
                  <a:moveTo>
                    <a:pt x="0" y="175"/>
                  </a:moveTo>
                  <a:cubicBezTo>
                    <a:pt x="13" y="72"/>
                    <a:pt x="4" y="76"/>
                    <a:pt x="99" y="60"/>
                  </a:cubicBezTo>
                  <a:cubicBezTo>
                    <a:pt x="115" y="43"/>
                    <a:pt x="132" y="27"/>
                    <a:pt x="148" y="10"/>
                  </a:cubicBezTo>
                  <a:cubicBezTo>
                    <a:pt x="231" y="33"/>
                    <a:pt x="145" y="0"/>
                    <a:pt x="190" y="43"/>
                  </a:cubicBezTo>
                  <a:cubicBezTo>
                    <a:pt x="212" y="64"/>
                    <a:pt x="250" y="56"/>
                    <a:pt x="280" y="60"/>
                  </a:cubicBezTo>
                  <a:cubicBezTo>
                    <a:pt x="292" y="97"/>
                    <a:pt x="284" y="130"/>
                    <a:pt x="272" y="167"/>
                  </a:cubicBezTo>
                  <a:cubicBezTo>
                    <a:pt x="310" y="203"/>
                    <a:pt x="316" y="197"/>
                    <a:pt x="288" y="274"/>
                  </a:cubicBezTo>
                  <a:cubicBezTo>
                    <a:pt x="285" y="282"/>
                    <a:pt x="272" y="279"/>
                    <a:pt x="264" y="282"/>
                  </a:cubicBezTo>
                  <a:cubicBezTo>
                    <a:pt x="253" y="287"/>
                    <a:pt x="242" y="293"/>
                    <a:pt x="231" y="298"/>
                  </a:cubicBezTo>
                  <a:cubicBezTo>
                    <a:pt x="204" y="325"/>
                    <a:pt x="220" y="334"/>
                    <a:pt x="181" y="348"/>
                  </a:cubicBezTo>
                  <a:cubicBezTo>
                    <a:pt x="137" y="338"/>
                    <a:pt x="140" y="353"/>
                    <a:pt x="140" y="331"/>
                  </a:cubicBezTo>
                </a:path>
              </a:pathLst>
            </a:custGeom>
            <a:noFill/>
            <a:ln w="28575">
              <a:solidFill>
                <a:srgbClr val="3333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59" name="Freeform 60"/>
            <p:cNvSpPr>
              <a:spLocks/>
            </p:cNvSpPr>
            <p:nvPr/>
          </p:nvSpPr>
          <p:spPr bwMode="auto">
            <a:xfrm>
              <a:off x="1208" y="2488"/>
              <a:ext cx="316" cy="353"/>
            </a:xfrm>
            <a:custGeom>
              <a:avLst/>
              <a:gdLst>
                <a:gd name="T0" fmla="*/ 0 w 316"/>
                <a:gd name="T1" fmla="*/ 175 h 353"/>
                <a:gd name="T2" fmla="*/ 99 w 316"/>
                <a:gd name="T3" fmla="*/ 60 h 353"/>
                <a:gd name="T4" fmla="*/ 148 w 316"/>
                <a:gd name="T5" fmla="*/ 10 h 353"/>
                <a:gd name="T6" fmla="*/ 190 w 316"/>
                <a:gd name="T7" fmla="*/ 43 h 353"/>
                <a:gd name="T8" fmla="*/ 280 w 316"/>
                <a:gd name="T9" fmla="*/ 60 h 353"/>
                <a:gd name="T10" fmla="*/ 272 w 316"/>
                <a:gd name="T11" fmla="*/ 167 h 353"/>
                <a:gd name="T12" fmla="*/ 288 w 316"/>
                <a:gd name="T13" fmla="*/ 274 h 353"/>
                <a:gd name="T14" fmla="*/ 264 w 316"/>
                <a:gd name="T15" fmla="*/ 282 h 353"/>
                <a:gd name="T16" fmla="*/ 231 w 316"/>
                <a:gd name="T17" fmla="*/ 298 h 353"/>
                <a:gd name="T18" fmla="*/ 181 w 316"/>
                <a:gd name="T19" fmla="*/ 348 h 353"/>
                <a:gd name="T20" fmla="*/ 140 w 316"/>
                <a:gd name="T21" fmla="*/ 331 h 35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16"/>
                <a:gd name="T34" fmla="*/ 0 h 353"/>
                <a:gd name="T35" fmla="*/ 316 w 316"/>
                <a:gd name="T36" fmla="*/ 353 h 35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16" h="353">
                  <a:moveTo>
                    <a:pt x="0" y="175"/>
                  </a:moveTo>
                  <a:cubicBezTo>
                    <a:pt x="13" y="72"/>
                    <a:pt x="4" y="76"/>
                    <a:pt x="99" y="60"/>
                  </a:cubicBezTo>
                  <a:cubicBezTo>
                    <a:pt x="115" y="43"/>
                    <a:pt x="132" y="27"/>
                    <a:pt x="148" y="10"/>
                  </a:cubicBezTo>
                  <a:cubicBezTo>
                    <a:pt x="231" y="33"/>
                    <a:pt x="145" y="0"/>
                    <a:pt x="190" y="43"/>
                  </a:cubicBezTo>
                  <a:cubicBezTo>
                    <a:pt x="212" y="64"/>
                    <a:pt x="250" y="56"/>
                    <a:pt x="280" y="60"/>
                  </a:cubicBezTo>
                  <a:cubicBezTo>
                    <a:pt x="292" y="97"/>
                    <a:pt x="284" y="130"/>
                    <a:pt x="272" y="167"/>
                  </a:cubicBezTo>
                  <a:cubicBezTo>
                    <a:pt x="310" y="203"/>
                    <a:pt x="316" y="197"/>
                    <a:pt x="288" y="274"/>
                  </a:cubicBezTo>
                  <a:cubicBezTo>
                    <a:pt x="285" y="282"/>
                    <a:pt x="272" y="279"/>
                    <a:pt x="264" y="282"/>
                  </a:cubicBezTo>
                  <a:cubicBezTo>
                    <a:pt x="253" y="287"/>
                    <a:pt x="242" y="293"/>
                    <a:pt x="231" y="298"/>
                  </a:cubicBezTo>
                  <a:cubicBezTo>
                    <a:pt x="204" y="325"/>
                    <a:pt x="220" y="334"/>
                    <a:pt x="181" y="348"/>
                  </a:cubicBezTo>
                  <a:cubicBezTo>
                    <a:pt x="137" y="338"/>
                    <a:pt x="140" y="353"/>
                    <a:pt x="140" y="331"/>
                  </a:cubicBezTo>
                </a:path>
              </a:pathLst>
            </a:custGeom>
            <a:noFill/>
            <a:ln w="28575">
              <a:solidFill>
                <a:srgbClr val="3333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5421" name="Text Box 61"/>
          <p:cNvSpPr txBox="1">
            <a:spLocks noChangeArrowheads="1"/>
          </p:cNvSpPr>
          <p:nvPr/>
        </p:nvSpPr>
        <p:spPr bwMode="auto">
          <a:xfrm>
            <a:off x="381000" y="3594100"/>
            <a:ext cx="4572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1800" b="1" dirty="0"/>
              <a:t>2- Replicates using host nucleotides and enzymes</a:t>
            </a:r>
          </a:p>
        </p:txBody>
      </p:sp>
      <p:sp>
        <p:nvSpPr>
          <p:cNvPr id="15422" name="Freeform 62"/>
          <p:cNvSpPr>
            <a:spLocks/>
          </p:cNvSpPr>
          <p:nvPr/>
        </p:nvSpPr>
        <p:spPr bwMode="auto">
          <a:xfrm>
            <a:off x="5588000" y="3746500"/>
            <a:ext cx="431800" cy="412750"/>
          </a:xfrm>
          <a:custGeom>
            <a:avLst/>
            <a:gdLst>
              <a:gd name="T0" fmla="*/ 0 w 316"/>
              <a:gd name="T1" fmla="*/ 2147483647 h 353"/>
              <a:gd name="T2" fmla="*/ 2147483647 w 316"/>
              <a:gd name="T3" fmla="*/ 2147483647 h 353"/>
              <a:gd name="T4" fmla="*/ 2147483647 w 316"/>
              <a:gd name="T5" fmla="*/ 2147483647 h 353"/>
              <a:gd name="T6" fmla="*/ 2147483647 w 316"/>
              <a:gd name="T7" fmla="*/ 2147483647 h 353"/>
              <a:gd name="T8" fmla="*/ 2147483647 w 316"/>
              <a:gd name="T9" fmla="*/ 2147483647 h 353"/>
              <a:gd name="T10" fmla="*/ 2147483647 w 316"/>
              <a:gd name="T11" fmla="*/ 2147483647 h 353"/>
              <a:gd name="T12" fmla="*/ 2147483647 w 316"/>
              <a:gd name="T13" fmla="*/ 2147483647 h 353"/>
              <a:gd name="T14" fmla="*/ 2147483647 w 316"/>
              <a:gd name="T15" fmla="*/ 2147483647 h 353"/>
              <a:gd name="T16" fmla="*/ 2147483647 w 316"/>
              <a:gd name="T17" fmla="*/ 2147483647 h 353"/>
              <a:gd name="T18" fmla="*/ 2147483647 w 316"/>
              <a:gd name="T19" fmla="*/ 2147483647 h 353"/>
              <a:gd name="T20" fmla="*/ 2147483647 w 316"/>
              <a:gd name="T21" fmla="*/ 2147483647 h 35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316"/>
              <a:gd name="T34" fmla="*/ 0 h 353"/>
              <a:gd name="T35" fmla="*/ 316 w 316"/>
              <a:gd name="T36" fmla="*/ 353 h 353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316" h="353">
                <a:moveTo>
                  <a:pt x="0" y="175"/>
                </a:moveTo>
                <a:cubicBezTo>
                  <a:pt x="13" y="72"/>
                  <a:pt x="4" y="76"/>
                  <a:pt x="99" y="60"/>
                </a:cubicBezTo>
                <a:cubicBezTo>
                  <a:pt x="115" y="43"/>
                  <a:pt x="132" y="27"/>
                  <a:pt x="148" y="10"/>
                </a:cubicBezTo>
                <a:cubicBezTo>
                  <a:pt x="231" y="33"/>
                  <a:pt x="145" y="0"/>
                  <a:pt x="190" y="43"/>
                </a:cubicBezTo>
                <a:cubicBezTo>
                  <a:pt x="212" y="64"/>
                  <a:pt x="250" y="56"/>
                  <a:pt x="280" y="60"/>
                </a:cubicBezTo>
                <a:cubicBezTo>
                  <a:pt x="292" y="97"/>
                  <a:pt x="284" y="130"/>
                  <a:pt x="272" y="167"/>
                </a:cubicBezTo>
                <a:cubicBezTo>
                  <a:pt x="310" y="203"/>
                  <a:pt x="316" y="197"/>
                  <a:pt x="288" y="274"/>
                </a:cubicBezTo>
                <a:cubicBezTo>
                  <a:pt x="285" y="282"/>
                  <a:pt x="272" y="279"/>
                  <a:pt x="264" y="282"/>
                </a:cubicBezTo>
                <a:cubicBezTo>
                  <a:pt x="253" y="287"/>
                  <a:pt x="242" y="293"/>
                  <a:pt x="231" y="298"/>
                </a:cubicBezTo>
                <a:cubicBezTo>
                  <a:pt x="204" y="325"/>
                  <a:pt x="220" y="334"/>
                  <a:pt x="181" y="348"/>
                </a:cubicBezTo>
                <a:cubicBezTo>
                  <a:pt x="137" y="338"/>
                  <a:pt x="140" y="353"/>
                  <a:pt x="140" y="331"/>
                </a:cubicBezTo>
              </a:path>
            </a:pathLst>
          </a:custGeom>
          <a:noFill/>
          <a:ln w="381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423" name="Text Box 63"/>
          <p:cNvSpPr txBox="1">
            <a:spLocks noChangeArrowheads="1"/>
          </p:cNvSpPr>
          <p:nvPr/>
        </p:nvSpPr>
        <p:spPr bwMode="auto">
          <a:xfrm>
            <a:off x="381000" y="4584700"/>
            <a:ext cx="42672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1800" b="1"/>
              <a:t>3- Produce a new capsid units using host cell resources.</a:t>
            </a:r>
          </a:p>
        </p:txBody>
      </p:sp>
      <p:sp>
        <p:nvSpPr>
          <p:cNvPr id="15424" name="AutoShape 64"/>
          <p:cNvSpPr>
            <a:spLocks noChangeArrowheads="1"/>
          </p:cNvSpPr>
          <p:nvPr/>
        </p:nvSpPr>
        <p:spPr bwMode="auto">
          <a:xfrm>
            <a:off x="7772400" y="4813300"/>
            <a:ext cx="152400" cy="533400"/>
          </a:xfrm>
          <a:prstGeom prst="downArrow">
            <a:avLst>
              <a:gd name="adj1" fmla="val 50000"/>
              <a:gd name="adj2" fmla="val 875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grpSp>
        <p:nvGrpSpPr>
          <p:cNvPr id="7" name="Group 75"/>
          <p:cNvGrpSpPr>
            <a:grpSpLocks/>
          </p:cNvGrpSpPr>
          <p:nvPr/>
        </p:nvGrpSpPr>
        <p:grpSpPr bwMode="auto">
          <a:xfrm>
            <a:off x="7467600" y="5270500"/>
            <a:ext cx="749300" cy="762000"/>
            <a:chOff x="4704" y="2640"/>
            <a:chExt cx="472" cy="480"/>
          </a:xfrm>
        </p:grpSpPr>
        <p:sp>
          <p:nvSpPr>
            <p:cNvPr id="10348" name="Oval 65"/>
            <p:cNvSpPr>
              <a:spLocks noChangeArrowheads="1"/>
            </p:cNvSpPr>
            <p:nvPr/>
          </p:nvSpPr>
          <p:spPr bwMode="auto">
            <a:xfrm>
              <a:off x="4912" y="2736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49" name="Oval 66"/>
            <p:cNvSpPr>
              <a:spLocks noChangeArrowheads="1"/>
            </p:cNvSpPr>
            <p:nvPr/>
          </p:nvSpPr>
          <p:spPr bwMode="auto">
            <a:xfrm>
              <a:off x="4848" y="2832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50" name="Oval 67"/>
            <p:cNvSpPr>
              <a:spLocks noChangeArrowheads="1"/>
            </p:cNvSpPr>
            <p:nvPr/>
          </p:nvSpPr>
          <p:spPr bwMode="auto">
            <a:xfrm>
              <a:off x="5080" y="2744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51" name="Oval 68"/>
            <p:cNvSpPr>
              <a:spLocks noChangeArrowheads="1"/>
            </p:cNvSpPr>
            <p:nvPr/>
          </p:nvSpPr>
          <p:spPr bwMode="auto">
            <a:xfrm>
              <a:off x="4816" y="2640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52" name="Oval 69"/>
            <p:cNvSpPr>
              <a:spLocks noChangeArrowheads="1"/>
            </p:cNvSpPr>
            <p:nvPr/>
          </p:nvSpPr>
          <p:spPr bwMode="auto">
            <a:xfrm>
              <a:off x="4992" y="2832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53" name="Oval 70"/>
            <p:cNvSpPr>
              <a:spLocks noChangeArrowheads="1"/>
            </p:cNvSpPr>
            <p:nvPr/>
          </p:nvSpPr>
          <p:spPr bwMode="auto">
            <a:xfrm>
              <a:off x="4896" y="2928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54" name="Oval 71"/>
            <p:cNvSpPr>
              <a:spLocks noChangeArrowheads="1"/>
            </p:cNvSpPr>
            <p:nvPr/>
          </p:nvSpPr>
          <p:spPr bwMode="auto">
            <a:xfrm>
              <a:off x="4976" y="2976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55" name="Oval 72"/>
            <p:cNvSpPr>
              <a:spLocks noChangeArrowheads="1"/>
            </p:cNvSpPr>
            <p:nvPr/>
          </p:nvSpPr>
          <p:spPr bwMode="auto">
            <a:xfrm>
              <a:off x="4704" y="2744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56" name="Oval 73"/>
            <p:cNvSpPr>
              <a:spLocks noChangeArrowheads="1"/>
            </p:cNvSpPr>
            <p:nvPr/>
          </p:nvSpPr>
          <p:spPr bwMode="auto">
            <a:xfrm>
              <a:off x="4752" y="2920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57" name="Oval 74"/>
            <p:cNvSpPr>
              <a:spLocks noChangeArrowheads="1"/>
            </p:cNvSpPr>
            <p:nvPr/>
          </p:nvSpPr>
          <p:spPr bwMode="auto">
            <a:xfrm>
              <a:off x="4752" y="3024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</p:grpSp>
      <p:grpSp>
        <p:nvGrpSpPr>
          <p:cNvPr id="8" name="Group 76"/>
          <p:cNvGrpSpPr>
            <a:grpSpLocks/>
          </p:cNvGrpSpPr>
          <p:nvPr/>
        </p:nvGrpSpPr>
        <p:grpSpPr bwMode="auto">
          <a:xfrm>
            <a:off x="6248400" y="5435600"/>
            <a:ext cx="901700" cy="927100"/>
            <a:chOff x="1488" y="1728"/>
            <a:chExt cx="568" cy="584"/>
          </a:xfrm>
        </p:grpSpPr>
        <p:sp>
          <p:nvSpPr>
            <p:cNvPr id="10328" name="Oval 77"/>
            <p:cNvSpPr>
              <a:spLocks noChangeArrowheads="1"/>
            </p:cNvSpPr>
            <p:nvPr/>
          </p:nvSpPr>
          <p:spPr bwMode="auto">
            <a:xfrm>
              <a:off x="1536" y="1776"/>
              <a:ext cx="480" cy="48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29" name="Oval 78"/>
            <p:cNvSpPr>
              <a:spLocks noChangeArrowheads="1"/>
            </p:cNvSpPr>
            <p:nvPr/>
          </p:nvSpPr>
          <p:spPr bwMode="auto">
            <a:xfrm>
              <a:off x="1776" y="1728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30" name="Oval 79"/>
            <p:cNvSpPr>
              <a:spLocks noChangeArrowheads="1"/>
            </p:cNvSpPr>
            <p:nvPr/>
          </p:nvSpPr>
          <p:spPr bwMode="auto">
            <a:xfrm>
              <a:off x="1872" y="1776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31" name="Oval 80"/>
            <p:cNvSpPr>
              <a:spLocks noChangeArrowheads="1"/>
            </p:cNvSpPr>
            <p:nvPr/>
          </p:nvSpPr>
          <p:spPr bwMode="auto">
            <a:xfrm>
              <a:off x="1944" y="1848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32" name="Oval 81"/>
            <p:cNvSpPr>
              <a:spLocks noChangeArrowheads="1"/>
            </p:cNvSpPr>
            <p:nvPr/>
          </p:nvSpPr>
          <p:spPr bwMode="auto">
            <a:xfrm>
              <a:off x="1680" y="1728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33" name="Oval 82"/>
            <p:cNvSpPr>
              <a:spLocks noChangeArrowheads="1"/>
            </p:cNvSpPr>
            <p:nvPr/>
          </p:nvSpPr>
          <p:spPr bwMode="auto">
            <a:xfrm>
              <a:off x="1960" y="1944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34" name="Oval 83"/>
            <p:cNvSpPr>
              <a:spLocks noChangeArrowheads="1"/>
            </p:cNvSpPr>
            <p:nvPr/>
          </p:nvSpPr>
          <p:spPr bwMode="auto">
            <a:xfrm>
              <a:off x="1952" y="2040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35" name="Oval 84"/>
            <p:cNvSpPr>
              <a:spLocks noChangeArrowheads="1"/>
            </p:cNvSpPr>
            <p:nvPr/>
          </p:nvSpPr>
          <p:spPr bwMode="auto">
            <a:xfrm>
              <a:off x="1920" y="2128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36" name="Oval 85"/>
            <p:cNvSpPr>
              <a:spLocks noChangeArrowheads="1"/>
            </p:cNvSpPr>
            <p:nvPr/>
          </p:nvSpPr>
          <p:spPr bwMode="auto">
            <a:xfrm>
              <a:off x="1840" y="2176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37" name="Oval 86"/>
            <p:cNvSpPr>
              <a:spLocks noChangeArrowheads="1"/>
            </p:cNvSpPr>
            <p:nvPr/>
          </p:nvSpPr>
          <p:spPr bwMode="auto">
            <a:xfrm>
              <a:off x="1592" y="1776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38" name="Oval 87"/>
            <p:cNvSpPr>
              <a:spLocks noChangeArrowheads="1"/>
            </p:cNvSpPr>
            <p:nvPr/>
          </p:nvSpPr>
          <p:spPr bwMode="auto">
            <a:xfrm>
              <a:off x="1536" y="2112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39" name="Oval 88"/>
            <p:cNvSpPr>
              <a:spLocks noChangeArrowheads="1"/>
            </p:cNvSpPr>
            <p:nvPr/>
          </p:nvSpPr>
          <p:spPr bwMode="auto">
            <a:xfrm>
              <a:off x="1528" y="1848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40" name="Oval 89"/>
            <p:cNvSpPr>
              <a:spLocks noChangeArrowheads="1"/>
            </p:cNvSpPr>
            <p:nvPr/>
          </p:nvSpPr>
          <p:spPr bwMode="auto">
            <a:xfrm>
              <a:off x="1488" y="1928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41" name="Oval 90"/>
            <p:cNvSpPr>
              <a:spLocks noChangeArrowheads="1"/>
            </p:cNvSpPr>
            <p:nvPr/>
          </p:nvSpPr>
          <p:spPr bwMode="auto">
            <a:xfrm>
              <a:off x="1488" y="2024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42" name="Oval 91"/>
            <p:cNvSpPr>
              <a:spLocks noChangeArrowheads="1"/>
            </p:cNvSpPr>
            <p:nvPr/>
          </p:nvSpPr>
          <p:spPr bwMode="auto">
            <a:xfrm>
              <a:off x="1592" y="2176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43" name="Oval 92"/>
            <p:cNvSpPr>
              <a:spLocks noChangeArrowheads="1"/>
            </p:cNvSpPr>
            <p:nvPr/>
          </p:nvSpPr>
          <p:spPr bwMode="auto">
            <a:xfrm>
              <a:off x="1672" y="2208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44" name="Oval 93"/>
            <p:cNvSpPr>
              <a:spLocks noChangeArrowheads="1"/>
            </p:cNvSpPr>
            <p:nvPr/>
          </p:nvSpPr>
          <p:spPr bwMode="auto">
            <a:xfrm>
              <a:off x="1768" y="2216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grpSp>
          <p:nvGrpSpPr>
            <p:cNvPr id="10345" name="Group 94"/>
            <p:cNvGrpSpPr>
              <a:grpSpLocks/>
            </p:cNvGrpSpPr>
            <p:nvPr/>
          </p:nvGrpSpPr>
          <p:grpSpPr bwMode="auto">
            <a:xfrm>
              <a:off x="1626" y="1872"/>
              <a:ext cx="294" cy="288"/>
              <a:chOff x="1208" y="2450"/>
              <a:chExt cx="342" cy="391"/>
            </a:xfrm>
          </p:grpSpPr>
          <p:sp>
            <p:nvSpPr>
              <p:cNvPr id="10346" name="Freeform 95"/>
              <p:cNvSpPr>
                <a:spLocks/>
              </p:cNvSpPr>
              <p:nvPr/>
            </p:nvSpPr>
            <p:spPr bwMode="auto">
              <a:xfrm>
                <a:off x="1234" y="2450"/>
                <a:ext cx="316" cy="353"/>
              </a:xfrm>
              <a:custGeom>
                <a:avLst/>
                <a:gdLst>
                  <a:gd name="T0" fmla="*/ 0 w 316"/>
                  <a:gd name="T1" fmla="*/ 175 h 353"/>
                  <a:gd name="T2" fmla="*/ 99 w 316"/>
                  <a:gd name="T3" fmla="*/ 60 h 353"/>
                  <a:gd name="T4" fmla="*/ 148 w 316"/>
                  <a:gd name="T5" fmla="*/ 10 h 353"/>
                  <a:gd name="T6" fmla="*/ 190 w 316"/>
                  <a:gd name="T7" fmla="*/ 43 h 353"/>
                  <a:gd name="T8" fmla="*/ 280 w 316"/>
                  <a:gd name="T9" fmla="*/ 60 h 353"/>
                  <a:gd name="T10" fmla="*/ 272 w 316"/>
                  <a:gd name="T11" fmla="*/ 167 h 353"/>
                  <a:gd name="T12" fmla="*/ 288 w 316"/>
                  <a:gd name="T13" fmla="*/ 274 h 353"/>
                  <a:gd name="T14" fmla="*/ 264 w 316"/>
                  <a:gd name="T15" fmla="*/ 282 h 353"/>
                  <a:gd name="T16" fmla="*/ 231 w 316"/>
                  <a:gd name="T17" fmla="*/ 298 h 353"/>
                  <a:gd name="T18" fmla="*/ 181 w 316"/>
                  <a:gd name="T19" fmla="*/ 348 h 353"/>
                  <a:gd name="T20" fmla="*/ 140 w 316"/>
                  <a:gd name="T21" fmla="*/ 331 h 35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16"/>
                  <a:gd name="T34" fmla="*/ 0 h 353"/>
                  <a:gd name="T35" fmla="*/ 316 w 316"/>
                  <a:gd name="T36" fmla="*/ 353 h 353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16" h="353">
                    <a:moveTo>
                      <a:pt x="0" y="175"/>
                    </a:moveTo>
                    <a:cubicBezTo>
                      <a:pt x="13" y="72"/>
                      <a:pt x="4" y="76"/>
                      <a:pt x="99" y="60"/>
                    </a:cubicBezTo>
                    <a:cubicBezTo>
                      <a:pt x="115" y="43"/>
                      <a:pt x="132" y="27"/>
                      <a:pt x="148" y="10"/>
                    </a:cubicBezTo>
                    <a:cubicBezTo>
                      <a:pt x="231" y="33"/>
                      <a:pt x="145" y="0"/>
                      <a:pt x="190" y="43"/>
                    </a:cubicBezTo>
                    <a:cubicBezTo>
                      <a:pt x="212" y="64"/>
                      <a:pt x="250" y="56"/>
                      <a:pt x="280" y="60"/>
                    </a:cubicBezTo>
                    <a:cubicBezTo>
                      <a:pt x="292" y="97"/>
                      <a:pt x="284" y="130"/>
                      <a:pt x="272" y="167"/>
                    </a:cubicBezTo>
                    <a:cubicBezTo>
                      <a:pt x="310" y="203"/>
                      <a:pt x="316" y="197"/>
                      <a:pt x="288" y="274"/>
                    </a:cubicBezTo>
                    <a:cubicBezTo>
                      <a:pt x="285" y="282"/>
                      <a:pt x="272" y="279"/>
                      <a:pt x="264" y="282"/>
                    </a:cubicBezTo>
                    <a:cubicBezTo>
                      <a:pt x="253" y="287"/>
                      <a:pt x="242" y="293"/>
                      <a:pt x="231" y="298"/>
                    </a:cubicBezTo>
                    <a:cubicBezTo>
                      <a:pt x="204" y="325"/>
                      <a:pt x="220" y="334"/>
                      <a:pt x="181" y="348"/>
                    </a:cubicBezTo>
                    <a:cubicBezTo>
                      <a:pt x="137" y="338"/>
                      <a:pt x="140" y="353"/>
                      <a:pt x="140" y="331"/>
                    </a:cubicBezTo>
                  </a:path>
                </a:pathLst>
              </a:custGeom>
              <a:noFill/>
              <a:ln w="28575">
                <a:solidFill>
                  <a:srgbClr val="3333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47" name="Freeform 96"/>
              <p:cNvSpPr>
                <a:spLocks/>
              </p:cNvSpPr>
              <p:nvPr/>
            </p:nvSpPr>
            <p:spPr bwMode="auto">
              <a:xfrm>
                <a:off x="1208" y="2488"/>
                <a:ext cx="316" cy="353"/>
              </a:xfrm>
              <a:custGeom>
                <a:avLst/>
                <a:gdLst>
                  <a:gd name="T0" fmla="*/ 0 w 316"/>
                  <a:gd name="T1" fmla="*/ 175 h 353"/>
                  <a:gd name="T2" fmla="*/ 99 w 316"/>
                  <a:gd name="T3" fmla="*/ 60 h 353"/>
                  <a:gd name="T4" fmla="*/ 148 w 316"/>
                  <a:gd name="T5" fmla="*/ 10 h 353"/>
                  <a:gd name="T6" fmla="*/ 190 w 316"/>
                  <a:gd name="T7" fmla="*/ 43 h 353"/>
                  <a:gd name="T8" fmla="*/ 280 w 316"/>
                  <a:gd name="T9" fmla="*/ 60 h 353"/>
                  <a:gd name="T10" fmla="*/ 272 w 316"/>
                  <a:gd name="T11" fmla="*/ 167 h 353"/>
                  <a:gd name="T12" fmla="*/ 288 w 316"/>
                  <a:gd name="T13" fmla="*/ 274 h 353"/>
                  <a:gd name="T14" fmla="*/ 264 w 316"/>
                  <a:gd name="T15" fmla="*/ 282 h 353"/>
                  <a:gd name="T16" fmla="*/ 231 w 316"/>
                  <a:gd name="T17" fmla="*/ 298 h 353"/>
                  <a:gd name="T18" fmla="*/ 181 w 316"/>
                  <a:gd name="T19" fmla="*/ 348 h 353"/>
                  <a:gd name="T20" fmla="*/ 140 w 316"/>
                  <a:gd name="T21" fmla="*/ 331 h 35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16"/>
                  <a:gd name="T34" fmla="*/ 0 h 353"/>
                  <a:gd name="T35" fmla="*/ 316 w 316"/>
                  <a:gd name="T36" fmla="*/ 353 h 353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16" h="353">
                    <a:moveTo>
                      <a:pt x="0" y="175"/>
                    </a:moveTo>
                    <a:cubicBezTo>
                      <a:pt x="13" y="72"/>
                      <a:pt x="4" y="76"/>
                      <a:pt x="99" y="60"/>
                    </a:cubicBezTo>
                    <a:cubicBezTo>
                      <a:pt x="115" y="43"/>
                      <a:pt x="132" y="27"/>
                      <a:pt x="148" y="10"/>
                    </a:cubicBezTo>
                    <a:cubicBezTo>
                      <a:pt x="231" y="33"/>
                      <a:pt x="145" y="0"/>
                      <a:pt x="190" y="43"/>
                    </a:cubicBezTo>
                    <a:cubicBezTo>
                      <a:pt x="212" y="64"/>
                      <a:pt x="250" y="56"/>
                      <a:pt x="280" y="60"/>
                    </a:cubicBezTo>
                    <a:cubicBezTo>
                      <a:pt x="292" y="97"/>
                      <a:pt x="284" y="130"/>
                      <a:pt x="272" y="167"/>
                    </a:cubicBezTo>
                    <a:cubicBezTo>
                      <a:pt x="310" y="203"/>
                      <a:pt x="316" y="197"/>
                      <a:pt x="288" y="274"/>
                    </a:cubicBezTo>
                    <a:cubicBezTo>
                      <a:pt x="285" y="282"/>
                      <a:pt x="272" y="279"/>
                      <a:pt x="264" y="282"/>
                    </a:cubicBezTo>
                    <a:cubicBezTo>
                      <a:pt x="253" y="287"/>
                      <a:pt x="242" y="293"/>
                      <a:pt x="231" y="298"/>
                    </a:cubicBezTo>
                    <a:cubicBezTo>
                      <a:pt x="204" y="325"/>
                      <a:pt x="220" y="334"/>
                      <a:pt x="181" y="348"/>
                    </a:cubicBezTo>
                    <a:cubicBezTo>
                      <a:pt x="137" y="338"/>
                      <a:pt x="140" y="353"/>
                      <a:pt x="140" y="331"/>
                    </a:cubicBezTo>
                  </a:path>
                </a:pathLst>
              </a:custGeom>
              <a:noFill/>
              <a:ln w="28575">
                <a:solidFill>
                  <a:srgbClr val="3333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10" name="Group 97"/>
          <p:cNvGrpSpPr>
            <a:grpSpLocks/>
          </p:cNvGrpSpPr>
          <p:nvPr/>
        </p:nvGrpSpPr>
        <p:grpSpPr bwMode="auto">
          <a:xfrm>
            <a:off x="6248400" y="5422900"/>
            <a:ext cx="901700" cy="927100"/>
            <a:chOff x="1488" y="1728"/>
            <a:chExt cx="568" cy="584"/>
          </a:xfrm>
        </p:grpSpPr>
        <p:sp>
          <p:nvSpPr>
            <p:cNvPr id="10308" name="Oval 98"/>
            <p:cNvSpPr>
              <a:spLocks noChangeArrowheads="1"/>
            </p:cNvSpPr>
            <p:nvPr/>
          </p:nvSpPr>
          <p:spPr bwMode="auto">
            <a:xfrm>
              <a:off x="1536" y="1776"/>
              <a:ext cx="480" cy="48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09" name="Oval 99"/>
            <p:cNvSpPr>
              <a:spLocks noChangeArrowheads="1"/>
            </p:cNvSpPr>
            <p:nvPr/>
          </p:nvSpPr>
          <p:spPr bwMode="auto">
            <a:xfrm>
              <a:off x="1776" y="1728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10" name="Oval 100"/>
            <p:cNvSpPr>
              <a:spLocks noChangeArrowheads="1"/>
            </p:cNvSpPr>
            <p:nvPr/>
          </p:nvSpPr>
          <p:spPr bwMode="auto">
            <a:xfrm>
              <a:off x="1872" y="1776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11" name="Oval 101"/>
            <p:cNvSpPr>
              <a:spLocks noChangeArrowheads="1"/>
            </p:cNvSpPr>
            <p:nvPr/>
          </p:nvSpPr>
          <p:spPr bwMode="auto">
            <a:xfrm>
              <a:off x="1944" y="1848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12" name="Oval 102"/>
            <p:cNvSpPr>
              <a:spLocks noChangeArrowheads="1"/>
            </p:cNvSpPr>
            <p:nvPr/>
          </p:nvSpPr>
          <p:spPr bwMode="auto">
            <a:xfrm>
              <a:off x="1680" y="1728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13" name="Oval 103"/>
            <p:cNvSpPr>
              <a:spLocks noChangeArrowheads="1"/>
            </p:cNvSpPr>
            <p:nvPr/>
          </p:nvSpPr>
          <p:spPr bwMode="auto">
            <a:xfrm>
              <a:off x="1960" y="1944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14" name="Oval 104"/>
            <p:cNvSpPr>
              <a:spLocks noChangeArrowheads="1"/>
            </p:cNvSpPr>
            <p:nvPr/>
          </p:nvSpPr>
          <p:spPr bwMode="auto">
            <a:xfrm>
              <a:off x="1952" y="2040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15" name="Oval 105"/>
            <p:cNvSpPr>
              <a:spLocks noChangeArrowheads="1"/>
            </p:cNvSpPr>
            <p:nvPr/>
          </p:nvSpPr>
          <p:spPr bwMode="auto">
            <a:xfrm>
              <a:off x="1920" y="2128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16" name="Oval 106"/>
            <p:cNvSpPr>
              <a:spLocks noChangeArrowheads="1"/>
            </p:cNvSpPr>
            <p:nvPr/>
          </p:nvSpPr>
          <p:spPr bwMode="auto">
            <a:xfrm>
              <a:off x="1840" y="2176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17" name="Oval 107"/>
            <p:cNvSpPr>
              <a:spLocks noChangeArrowheads="1"/>
            </p:cNvSpPr>
            <p:nvPr/>
          </p:nvSpPr>
          <p:spPr bwMode="auto">
            <a:xfrm>
              <a:off x="1592" y="1776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18" name="Oval 108"/>
            <p:cNvSpPr>
              <a:spLocks noChangeArrowheads="1"/>
            </p:cNvSpPr>
            <p:nvPr/>
          </p:nvSpPr>
          <p:spPr bwMode="auto">
            <a:xfrm>
              <a:off x="1536" y="2112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19" name="Oval 109"/>
            <p:cNvSpPr>
              <a:spLocks noChangeArrowheads="1"/>
            </p:cNvSpPr>
            <p:nvPr/>
          </p:nvSpPr>
          <p:spPr bwMode="auto">
            <a:xfrm>
              <a:off x="1528" y="1848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20" name="Oval 110"/>
            <p:cNvSpPr>
              <a:spLocks noChangeArrowheads="1"/>
            </p:cNvSpPr>
            <p:nvPr/>
          </p:nvSpPr>
          <p:spPr bwMode="auto">
            <a:xfrm>
              <a:off x="1488" y="1928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21" name="Oval 111"/>
            <p:cNvSpPr>
              <a:spLocks noChangeArrowheads="1"/>
            </p:cNvSpPr>
            <p:nvPr/>
          </p:nvSpPr>
          <p:spPr bwMode="auto">
            <a:xfrm>
              <a:off x="1488" y="2024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22" name="Oval 112"/>
            <p:cNvSpPr>
              <a:spLocks noChangeArrowheads="1"/>
            </p:cNvSpPr>
            <p:nvPr/>
          </p:nvSpPr>
          <p:spPr bwMode="auto">
            <a:xfrm>
              <a:off x="1592" y="2176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23" name="Oval 113"/>
            <p:cNvSpPr>
              <a:spLocks noChangeArrowheads="1"/>
            </p:cNvSpPr>
            <p:nvPr/>
          </p:nvSpPr>
          <p:spPr bwMode="auto">
            <a:xfrm>
              <a:off x="1672" y="2208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24" name="Oval 114"/>
            <p:cNvSpPr>
              <a:spLocks noChangeArrowheads="1"/>
            </p:cNvSpPr>
            <p:nvPr/>
          </p:nvSpPr>
          <p:spPr bwMode="auto">
            <a:xfrm>
              <a:off x="1768" y="2216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grpSp>
          <p:nvGrpSpPr>
            <p:cNvPr id="10325" name="Group 115"/>
            <p:cNvGrpSpPr>
              <a:grpSpLocks/>
            </p:cNvGrpSpPr>
            <p:nvPr/>
          </p:nvGrpSpPr>
          <p:grpSpPr bwMode="auto">
            <a:xfrm>
              <a:off x="1626" y="1872"/>
              <a:ext cx="294" cy="288"/>
              <a:chOff x="1208" y="2450"/>
              <a:chExt cx="342" cy="391"/>
            </a:xfrm>
          </p:grpSpPr>
          <p:sp>
            <p:nvSpPr>
              <p:cNvPr id="10326" name="Freeform 116"/>
              <p:cNvSpPr>
                <a:spLocks/>
              </p:cNvSpPr>
              <p:nvPr/>
            </p:nvSpPr>
            <p:spPr bwMode="auto">
              <a:xfrm>
                <a:off x="1234" y="2450"/>
                <a:ext cx="316" cy="353"/>
              </a:xfrm>
              <a:custGeom>
                <a:avLst/>
                <a:gdLst>
                  <a:gd name="T0" fmla="*/ 0 w 316"/>
                  <a:gd name="T1" fmla="*/ 175 h 353"/>
                  <a:gd name="T2" fmla="*/ 99 w 316"/>
                  <a:gd name="T3" fmla="*/ 60 h 353"/>
                  <a:gd name="T4" fmla="*/ 148 w 316"/>
                  <a:gd name="T5" fmla="*/ 10 h 353"/>
                  <a:gd name="T6" fmla="*/ 190 w 316"/>
                  <a:gd name="T7" fmla="*/ 43 h 353"/>
                  <a:gd name="T8" fmla="*/ 280 w 316"/>
                  <a:gd name="T9" fmla="*/ 60 h 353"/>
                  <a:gd name="T10" fmla="*/ 272 w 316"/>
                  <a:gd name="T11" fmla="*/ 167 h 353"/>
                  <a:gd name="T12" fmla="*/ 288 w 316"/>
                  <a:gd name="T13" fmla="*/ 274 h 353"/>
                  <a:gd name="T14" fmla="*/ 264 w 316"/>
                  <a:gd name="T15" fmla="*/ 282 h 353"/>
                  <a:gd name="T16" fmla="*/ 231 w 316"/>
                  <a:gd name="T17" fmla="*/ 298 h 353"/>
                  <a:gd name="T18" fmla="*/ 181 w 316"/>
                  <a:gd name="T19" fmla="*/ 348 h 353"/>
                  <a:gd name="T20" fmla="*/ 140 w 316"/>
                  <a:gd name="T21" fmla="*/ 331 h 35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16"/>
                  <a:gd name="T34" fmla="*/ 0 h 353"/>
                  <a:gd name="T35" fmla="*/ 316 w 316"/>
                  <a:gd name="T36" fmla="*/ 353 h 353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16" h="353">
                    <a:moveTo>
                      <a:pt x="0" y="175"/>
                    </a:moveTo>
                    <a:cubicBezTo>
                      <a:pt x="13" y="72"/>
                      <a:pt x="4" y="76"/>
                      <a:pt x="99" y="60"/>
                    </a:cubicBezTo>
                    <a:cubicBezTo>
                      <a:pt x="115" y="43"/>
                      <a:pt x="132" y="27"/>
                      <a:pt x="148" y="10"/>
                    </a:cubicBezTo>
                    <a:cubicBezTo>
                      <a:pt x="231" y="33"/>
                      <a:pt x="145" y="0"/>
                      <a:pt x="190" y="43"/>
                    </a:cubicBezTo>
                    <a:cubicBezTo>
                      <a:pt x="212" y="64"/>
                      <a:pt x="250" y="56"/>
                      <a:pt x="280" y="60"/>
                    </a:cubicBezTo>
                    <a:cubicBezTo>
                      <a:pt x="292" y="97"/>
                      <a:pt x="284" y="130"/>
                      <a:pt x="272" y="167"/>
                    </a:cubicBezTo>
                    <a:cubicBezTo>
                      <a:pt x="310" y="203"/>
                      <a:pt x="316" y="197"/>
                      <a:pt x="288" y="274"/>
                    </a:cubicBezTo>
                    <a:cubicBezTo>
                      <a:pt x="285" y="282"/>
                      <a:pt x="272" y="279"/>
                      <a:pt x="264" y="282"/>
                    </a:cubicBezTo>
                    <a:cubicBezTo>
                      <a:pt x="253" y="287"/>
                      <a:pt x="242" y="293"/>
                      <a:pt x="231" y="298"/>
                    </a:cubicBezTo>
                    <a:cubicBezTo>
                      <a:pt x="204" y="325"/>
                      <a:pt x="220" y="334"/>
                      <a:pt x="181" y="348"/>
                    </a:cubicBezTo>
                    <a:cubicBezTo>
                      <a:pt x="137" y="338"/>
                      <a:pt x="140" y="353"/>
                      <a:pt x="140" y="331"/>
                    </a:cubicBezTo>
                  </a:path>
                </a:pathLst>
              </a:custGeom>
              <a:noFill/>
              <a:ln w="28575">
                <a:solidFill>
                  <a:srgbClr val="3333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27" name="Freeform 117"/>
              <p:cNvSpPr>
                <a:spLocks/>
              </p:cNvSpPr>
              <p:nvPr/>
            </p:nvSpPr>
            <p:spPr bwMode="auto">
              <a:xfrm>
                <a:off x="1208" y="2488"/>
                <a:ext cx="316" cy="353"/>
              </a:xfrm>
              <a:custGeom>
                <a:avLst/>
                <a:gdLst>
                  <a:gd name="T0" fmla="*/ 0 w 316"/>
                  <a:gd name="T1" fmla="*/ 175 h 353"/>
                  <a:gd name="T2" fmla="*/ 99 w 316"/>
                  <a:gd name="T3" fmla="*/ 60 h 353"/>
                  <a:gd name="T4" fmla="*/ 148 w 316"/>
                  <a:gd name="T5" fmla="*/ 10 h 353"/>
                  <a:gd name="T6" fmla="*/ 190 w 316"/>
                  <a:gd name="T7" fmla="*/ 43 h 353"/>
                  <a:gd name="T8" fmla="*/ 280 w 316"/>
                  <a:gd name="T9" fmla="*/ 60 h 353"/>
                  <a:gd name="T10" fmla="*/ 272 w 316"/>
                  <a:gd name="T11" fmla="*/ 167 h 353"/>
                  <a:gd name="T12" fmla="*/ 288 w 316"/>
                  <a:gd name="T13" fmla="*/ 274 h 353"/>
                  <a:gd name="T14" fmla="*/ 264 w 316"/>
                  <a:gd name="T15" fmla="*/ 282 h 353"/>
                  <a:gd name="T16" fmla="*/ 231 w 316"/>
                  <a:gd name="T17" fmla="*/ 298 h 353"/>
                  <a:gd name="T18" fmla="*/ 181 w 316"/>
                  <a:gd name="T19" fmla="*/ 348 h 353"/>
                  <a:gd name="T20" fmla="*/ 140 w 316"/>
                  <a:gd name="T21" fmla="*/ 331 h 35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16"/>
                  <a:gd name="T34" fmla="*/ 0 h 353"/>
                  <a:gd name="T35" fmla="*/ 316 w 316"/>
                  <a:gd name="T36" fmla="*/ 353 h 353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16" h="353">
                    <a:moveTo>
                      <a:pt x="0" y="175"/>
                    </a:moveTo>
                    <a:cubicBezTo>
                      <a:pt x="13" y="72"/>
                      <a:pt x="4" y="76"/>
                      <a:pt x="99" y="60"/>
                    </a:cubicBezTo>
                    <a:cubicBezTo>
                      <a:pt x="115" y="43"/>
                      <a:pt x="132" y="27"/>
                      <a:pt x="148" y="10"/>
                    </a:cubicBezTo>
                    <a:cubicBezTo>
                      <a:pt x="231" y="33"/>
                      <a:pt x="145" y="0"/>
                      <a:pt x="190" y="43"/>
                    </a:cubicBezTo>
                    <a:cubicBezTo>
                      <a:pt x="212" y="64"/>
                      <a:pt x="250" y="56"/>
                      <a:pt x="280" y="60"/>
                    </a:cubicBezTo>
                    <a:cubicBezTo>
                      <a:pt x="292" y="97"/>
                      <a:pt x="284" y="130"/>
                      <a:pt x="272" y="167"/>
                    </a:cubicBezTo>
                    <a:cubicBezTo>
                      <a:pt x="310" y="203"/>
                      <a:pt x="316" y="197"/>
                      <a:pt x="288" y="274"/>
                    </a:cubicBezTo>
                    <a:cubicBezTo>
                      <a:pt x="285" y="282"/>
                      <a:pt x="272" y="279"/>
                      <a:pt x="264" y="282"/>
                    </a:cubicBezTo>
                    <a:cubicBezTo>
                      <a:pt x="253" y="287"/>
                      <a:pt x="242" y="293"/>
                      <a:pt x="231" y="298"/>
                    </a:cubicBezTo>
                    <a:cubicBezTo>
                      <a:pt x="204" y="325"/>
                      <a:pt x="220" y="334"/>
                      <a:pt x="181" y="348"/>
                    </a:cubicBezTo>
                    <a:cubicBezTo>
                      <a:pt x="137" y="338"/>
                      <a:pt x="140" y="353"/>
                      <a:pt x="140" y="331"/>
                    </a:cubicBezTo>
                  </a:path>
                </a:pathLst>
              </a:custGeom>
              <a:noFill/>
              <a:ln w="28575">
                <a:solidFill>
                  <a:srgbClr val="3333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12" name="Group 118"/>
          <p:cNvGrpSpPr>
            <a:grpSpLocks/>
          </p:cNvGrpSpPr>
          <p:nvPr/>
        </p:nvGrpSpPr>
        <p:grpSpPr bwMode="auto">
          <a:xfrm>
            <a:off x="6248400" y="5422900"/>
            <a:ext cx="901700" cy="927100"/>
            <a:chOff x="1488" y="1728"/>
            <a:chExt cx="568" cy="584"/>
          </a:xfrm>
        </p:grpSpPr>
        <p:sp>
          <p:nvSpPr>
            <p:cNvPr id="10288" name="Oval 119"/>
            <p:cNvSpPr>
              <a:spLocks noChangeArrowheads="1"/>
            </p:cNvSpPr>
            <p:nvPr/>
          </p:nvSpPr>
          <p:spPr bwMode="auto">
            <a:xfrm>
              <a:off x="1536" y="1776"/>
              <a:ext cx="480" cy="48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289" name="Oval 120"/>
            <p:cNvSpPr>
              <a:spLocks noChangeArrowheads="1"/>
            </p:cNvSpPr>
            <p:nvPr/>
          </p:nvSpPr>
          <p:spPr bwMode="auto">
            <a:xfrm>
              <a:off x="1776" y="1728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290" name="Oval 121"/>
            <p:cNvSpPr>
              <a:spLocks noChangeArrowheads="1"/>
            </p:cNvSpPr>
            <p:nvPr/>
          </p:nvSpPr>
          <p:spPr bwMode="auto">
            <a:xfrm>
              <a:off x="1872" y="1776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291" name="Oval 122"/>
            <p:cNvSpPr>
              <a:spLocks noChangeArrowheads="1"/>
            </p:cNvSpPr>
            <p:nvPr/>
          </p:nvSpPr>
          <p:spPr bwMode="auto">
            <a:xfrm>
              <a:off x="1944" y="1848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292" name="Oval 123"/>
            <p:cNvSpPr>
              <a:spLocks noChangeArrowheads="1"/>
            </p:cNvSpPr>
            <p:nvPr/>
          </p:nvSpPr>
          <p:spPr bwMode="auto">
            <a:xfrm>
              <a:off x="1680" y="1728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293" name="Oval 124"/>
            <p:cNvSpPr>
              <a:spLocks noChangeArrowheads="1"/>
            </p:cNvSpPr>
            <p:nvPr/>
          </p:nvSpPr>
          <p:spPr bwMode="auto">
            <a:xfrm>
              <a:off x="1960" y="1944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294" name="Oval 125"/>
            <p:cNvSpPr>
              <a:spLocks noChangeArrowheads="1"/>
            </p:cNvSpPr>
            <p:nvPr/>
          </p:nvSpPr>
          <p:spPr bwMode="auto">
            <a:xfrm>
              <a:off x="1952" y="2040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295" name="Oval 126"/>
            <p:cNvSpPr>
              <a:spLocks noChangeArrowheads="1"/>
            </p:cNvSpPr>
            <p:nvPr/>
          </p:nvSpPr>
          <p:spPr bwMode="auto">
            <a:xfrm>
              <a:off x="1920" y="2128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296" name="Oval 127"/>
            <p:cNvSpPr>
              <a:spLocks noChangeArrowheads="1"/>
            </p:cNvSpPr>
            <p:nvPr/>
          </p:nvSpPr>
          <p:spPr bwMode="auto">
            <a:xfrm>
              <a:off x="1840" y="2176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297" name="Oval 128"/>
            <p:cNvSpPr>
              <a:spLocks noChangeArrowheads="1"/>
            </p:cNvSpPr>
            <p:nvPr/>
          </p:nvSpPr>
          <p:spPr bwMode="auto">
            <a:xfrm>
              <a:off x="1592" y="1776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298" name="Oval 129"/>
            <p:cNvSpPr>
              <a:spLocks noChangeArrowheads="1"/>
            </p:cNvSpPr>
            <p:nvPr/>
          </p:nvSpPr>
          <p:spPr bwMode="auto">
            <a:xfrm>
              <a:off x="1536" y="2112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299" name="Oval 130"/>
            <p:cNvSpPr>
              <a:spLocks noChangeArrowheads="1"/>
            </p:cNvSpPr>
            <p:nvPr/>
          </p:nvSpPr>
          <p:spPr bwMode="auto">
            <a:xfrm>
              <a:off x="1528" y="1848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00" name="Oval 131"/>
            <p:cNvSpPr>
              <a:spLocks noChangeArrowheads="1"/>
            </p:cNvSpPr>
            <p:nvPr/>
          </p:nvSpPr>
          <p:spPr bwMode="auto">
            <a:xfrm>
              <a:off x="1488" y="1928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01" name="Oval 132"/>
            <p:cNvSpPr>
              <a:spLocks noChangeArrowheads="1"/>
            </p:cNvSpPr>
            <p:nvPr/>
          </p:nvSpPr>
          <p:spPr bwMode="auto">
            <a:xfrm>
              <a:off x="1488" y="2024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02" name="Oval 133"/>
            <p:cNvSpPr>
              <a:spLocks noChangeArrowheads="1"/>
            </p:cNvSpPr>
            <p:nvPr/>
          </p:nvSpPr>
          <p:spPr bwMode="auto">
            <a:xfrm>
              <a:off x="1592" y="2176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03" name="Oval 134"/>
            <p:cNvSpPr>
              <a:spLocks noChangeArrowheads="1"/>
            </p:cNvSpPr>
            <p:nvPr/>
          </p:nvSpPr>
          <p:spPr bwMode="auto">
            <a:xfrm>
              <a:off x="1672" y="2208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304" name="Oval 135"/>
            <p:cNvSpPr>
              <a:spLocks noChangeArrowheads="1"/>
            </p:cNvSpPr>
            <p:nvPr/>
          </p:nvSpPr>
          <p:spPr bwMode="auto">
            <a:xfrm>
              <a:off x="1768" y="2216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grpSp>
          <p:nvGrpSpPr>
            <p:cNvPr id="10305" name="Group 136"/>
            <p:cNvGrpSpPr>
              <a:grpSpLocks/>
            </p:cNvGrpSpPr>
            <p:nvPr/>
          </p:nvGrpSpPr>
          <p:grpSpPr bwMode="auto">
            <a:xfrm>
              <a:off x="1626" y="1872"/>
              <a:ext cx="294" cy="288"/>
              <a:chOff x="1208" y="2450"/>
              <a:chExt cx="342" cy="391"/>
            </a:xfrm>
          </p:grpSpPr>
          <p:sp>
            <p:nvSpPr>
              <p:cNvPr id="10306" name="Freeform 137"/>
              <p:cNvSpPr>
                <a:spLocks/>
              </p:cNvSpPr>
              <p:nvPr/>
            </p:nvSpPr>
            <p:spPr bwMode="auto">
              <a:xfrm>
                <a:off x="1234" y="2450"/>
                <a:ext cx="316" cy="353"/>
              </a:xfrm>
              <a:custGeom>
                <a:avLst/>
                <a:gdLst>
                  <a:gd name="T0" fmla="*/ 0 w 316"/>
                  <a:gd name="T1" fmla="*/ 175 h 353"/>
                  <a:gd name="T2" fmla="*/ 99 w 316"/>
                  <a:gd name="T3" fmla="*/ 60 h 353"/>
                  <a:gd name="T4" fmla="*/ 148 w 316"/>
                  <a:gd name="T5" fmla="*/ 10 h 353"/>
                  <a:gd name="T6" fmla="*/ 190 w 316"/>
                  <a:gd name="T7" fmla="*/ 43 h 353"/>
                  <a:gd name="T8" fmla="*/ 280 w 316"/>
                  <a:gd name="T9" fmla="*/ 60 h 353"/>
                  <a:gd name="T10" fmla="*/ 272 w 316"/>
                  <a:gd name="T11" fmla="*/ 167 h 353"/>
                  <a:gd name="T12" fmla="*/ 288 w 316"/>
                  <a:gd name="T13" fmla="*/ 274 h 353"/>
                  <a:gd name="T14" fmla="*/ 264 w 316"/>
                  <a:gd name="T15" fmla="*/ 282 h 353"/>
                  <a:gd name="T16" fmla="*/ 231 w 316"/>
                  <a:gd name="T17" fmla="*/ 298 h 353"/>
                  <a:gd name="T18" fmla="*/ 181 w 316"/>
                  <a:gd name="T19" fmla="*/ 348 h 353"/>
                  <a:gd name="T20" fmla="*/ 140 w 316"/>
                  <a:gd name="T21" fmla="*/ 331 h 35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16"/>
                  <a:gd name="T34" fmla="*/ 0 h 353"/>
                  <a:gd name="T35" fmla="*/ 316 w 316"/>
                  <a:gd name="T36" fmla="*/ 353 h 353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16" h="353">
                    <a:moveTo>
                      <a:pt x="0" y="175"/>
                    </a:moveTo>
                    <a:cubicBezTo>
                      <a:pt x="13" y="72"/>
                      <a:pt x="4" y="76"/>
                      <a:pt x="99" y="60"/>
                    </a:cubicBezTo>
                    <a:cubicBezTo>
                      <a:pt x="115" y="43"/>
                      <a:pt x="132" y="27"/>
                      <a:pt x="148" y="10"/>
                    </a:cubicBezTo>
                    <a:cubicBezTo>
                      <a:pt x="231" y="33"/>
                      <a:pt x="145" y="0"/>
                      <a:pt x="190" y="43"/>
                    </a:cubicBezTo>
                    <a:cubicBezTo>
                      <a:pt x="212" y="64"/>
                      <a:pt x="250" y="56"/>
                      <a:pt x="280" y="60"/>
                    </a:cubicBezTo>
                    <a:cubicBezTo>
                      <a:pt x="292" y="97"/>
                      <a:pt x="284" y="130"/>
                      <a:pt x="272" y="167"/>
                    </a:cubicBezTo>
                    <a:cubicBezTo>
                      <a:pt x="310" y="203"/>
                      <a:pt x="316" y="197"/>
                      <a:pt x="288" y="274"/>
                    </a:cubicBezTo>
                    <a:cubicBezTo>
                      <a:pt x="285" y="282"/>
                      <a:pt x="272" y="279"/>
                      <a:pt x="264" y="282"/>
                    </a:cubicBezTo>
                    <a:cubicBezTo>
                      <a:pt x="253" y="287"/>
                      <a:pt x="242" y="293"/>
                      <a:pt x="231" y="298"/>
                    </a:cubicBezTo>
                    <a:cubicBezTo>
                      <a:pt x="204" y="325"/>
                      <a:pt x="220" y="334"/>
                      <a:pt x="181" y="348"/>
                    </a:cubicBezTo>
                    <a:cubicBezTo>
                      <a:pt x="137" y="338"/>
                      <a:pt x="140" y="353"/>
                      <a:pt x="140" y="331"/>
                    </a:cubicBezTo>
                  </a:path>
                </a:pathLst>
              </a:custGeom>
              <a:noFill/>
              <a:ln w="28575">
                <a:solidFill>
                  <a:srgbClr val="3333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07" name="Freeform 138"/>
              <p:cNvSpPr>
                <a:spLocks/>
              </p:cNvSpPr>
              <p:nvPr/>
            </p:nvSpPr>
            <p:spPr bwMode="auto">
              <a:xfrm>
                <a:off x="1208" y="2488"/>
                <a:ext cx="316" cy="353"/>
              </a:xfrm>
              <a:custGeom>
                <a:avLst/>
                <a:gdLst>
                  <a:gd name="T0" fmla="*/ 0 w 316"/>
                  <a:gd name="T1" fmla="*/ 175 h 353"/>
                  <a:gd name="T2" fmla="*/ 99 w 316"/>
                  <a:gd name="T3" fmla="*/ 60 h 353"/>
                  <a:gd name="T4" fmla="*/ 148 w 316"/>
                  <a:gd name="T5" fmla="*/ 10 h 353"/>
                  <a:gd name="T6" fmla="*/ 190 w 316"/>
                  <a:gd name="T7" fmla="*/ 43 h 353"/>
                  <a:gd name="T8" fmla="*/ 280 w 316"/>
                  <a:gd name="T9" fmla="*/ 60 h 353"/>
                  <a:gd name="T10" fmla="*/ 272 w 316"/>
                  <a:gd name="T11" fmla="*/ 167 h 353"/>
                  <a:gd name="T12" fmla="*/ 288 w 316"/>
                  <a:gd name="T13" fmla="*/ 274 h 353"/>
                  <a:gd name="T14" fmla="*/ 264 w 316"/>
                  <a:gd name="T15" fmla="*/ 282 h 353"/>
                  <a:gd name="T16" fmla="*/ 231 w 316"/>
                  <a:gd name="T17" fmla="*/ 298 h 353"/>
                  <a:gd name="T18" fmla="*/ 181 w 316"/>
                  <a:gd name="T19" fmla="*/ 348 h 353"/>
                  <a:gd name="T20" fmla="*/ 140 w 316"/>
                  <a:gd name="T21" fmla="*/ 331 h 35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16"/>
                  <a:gd name="T34" fmla="*/ 0 h 353"/>
                  <a:gd name="T35" fmla="*/ 316 w 316"/>
                  <a:gd name="T36" fmla="*/ 353 h 353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16" h="353">
                    <a:moveTo>
                      <a:pt x="0" y="175"/>
                    </a:moveTo>
                    <a:cubicBezTo>
                      <a:pt x="13" y="72"/>
                      <a:pt x="4" y="76"/>
                      <a:pt x="99" y="60"/>
                    </a:cubicBezTo>
                    <a:cubicBezTo>
                      <a:pt x="115" y="43"/>
                      <a:pt x="132" y="27"/>
                      <a:pt x="148" y="10"/>
                    </a:cubicBezTo>
                    <a:cubicBezTo>
                      <a:pt x="231" y="33"/>
                      <a:pt x="145" y="0"/>
                      <a:pt x="190" y="43"/>
                    </a:cubicBezTo>
                    <a:cubicBezTo>
                      <a:pt x="212" y="64"/>
                      <a:pt x="250" y="56"/>
                      <a:pt x="280" y="60"/>
                    </a:cubicBezTo>
                    <a:cubicBezTo>
                      <a:pt x="292" y="97"/>
                      <a:pt x="284" y="130"/>
                      <a:pt x="272" y="167"/>
                    </a:cubicBezTo>
                    <a:cubicBezTo>
                      <a:pt x="310" y="203"/>
                      <a:pt x="316" y="197"/>
                      <a:pt x="288" y="274"/>
                    </a:cubicBezTo>
                    <a:cubicBezTo>
                      <a:pt x="285" y="282"/>
                      <a:pt x="272" y="279"/>
                      <a:pt x="264" y="282"/>
                    </a:cubicBezTo>
                    <a:cubicBezTo>
                      <a:pt x="253" y="287"/>
                      <a:pt x="242" y="293"/>
                      <a:pt x="231" y="298"/>
                    </a:cubicBezTo>
                    <a:cubicBezTo>
                      <a:pt x="204" y="325"/>
                      <a:pt x="220" y="334"/>
                      <a:pt x="181" y="348"/>
                    </a:cubicBezTo>
                    <a:cubicBezTo>
                      <a:pt x="137" y="338"/>
                      <a:pt x="140" y="353"/>
                      <a:pt x="140" y="331"/>
                    </a:cubicBezTo>
                  </a:path>
                </a:pathLst>
              </a:custGeom>
              <a:noFill/>
              <a:ln w="28575">
                <a:solidFill>
                  <a:srgbClr val="3333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14" name="Group 139"/>
          <p:cNvGrpSpPr>
            <a:grpSpLocks/>
          </p:cNvGrpSpPr>
          <p:nvPr/>
        </p:nvGrpSpPr>
        <p:grpSpPr bwMode="auto">
          <a:xfrm>
            <a:off x="6248400" y="5422900"/>
            <a:ext cx="901700" cy="927100"/>
            <a:chOff x="1488" y="1728"/>
            <a:chExt cx="568" cy="584"/>
          </a:xfrm>
        </p:grpSpPr>
        <p:sp>
          <p:nvSpPr>
            <p:cNvPr id="10268" name="Oval 140"/>
            <p:cNvSpPr>
              <a:spLocks noChangeArrowheads="1"/>
            </p:cNvSpPr>
            <p:nvPr/>
          </p:nvSpPr>
          <p:spPr bwMode="auto">
            <a:xfrm>
              <a:off x="1536" y="1776"/>
              <a:ext cx="480" cy="48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269" name="Oval 141"/>
            <p:cNvSpPr>
              <a:spLocks noChangeArrowheads="1"/>
            </p:cNvSpPr>
            <p:nvPr/>
          </p:nvSpPr>
          <p:spPr bwMode="auto">
            <a:xfrm>
              <a:off x="1776" y="1728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270" name="Oval 142"/>
            <p:cNvSpPr>
              <a:spLocks noChangeArrowheads="1"/>
            </p:cNvSpPr>
            <p:nvPr/>
          </p:nvSpPr>
          <p:spPr bwMode="auto">
            <a:xfrm>
              <a:off x="1872" y="1776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271" name="Oval 143"/>
            <p:cNvSpPr>
              <a:spLocks noChangeArrowheads="1"/>
            </p:cNvSpPr>
            <p:nvPr/>
          </p:nvSpPr>
          <p:spPr bwMode="auto">
            <a:xfrm>
              <a:off x="1944" y="1848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272" name="Oval 144"/>
            <p:cNvSpPr>
              <a:spLocks noChangeArrowheads="1"/>
            </p:cNvSpPr>
            <p:nvPr/>
          </p:nvSpPr>
          <p:spPr bwMode="auto">
            <a:xfrm>
              <a:off x="1680" y="1728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273" name="Oval 145"/>
            <p:cNvSpPr>
              <a:spLocks noChangeArrowheads="1"/>
            </p:cNvSpPr>
            <p:nvPr/>
          </p:nvSpPr>
          <p:spPr bwMode="auto">
            <a:xfrm>
              <a:off x="1960" y="1944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274" name="Oval 146"/>
            <p:cNvSpPr>
              <a:spLocks noChangeArrowheads="1"/>
            </p:cNvSpPr>
            <p:nvPr/>
          </p:nvSpPr>
          <p:spPr bwMode="auto">
            <a:xfrm>
              <a:off x="1952" y="2040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275" name="Oval 147"/>
            <p:cNvSpPr>
              <a:spLocks noChangeArrowheads="1"/>
            </p:cNvSpPr>
            <p:nvPr/>
          </p:nvSpPr>
          <p:spPr bwMode="auto">
            <a:xfrm>
              <a:off x="1920" y="2128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276" name="Oval 148"/>
            <p:cNvSpPr>
              <a:spLocks noChangeArrowheads="1"/>
            </p:cNvSpPr>
            <p:nvPr/>
          </p:nvSpPr>
          <p:spPr bwMode="auto">
            <a:xfrm>
              <a:off x="1840" y="2176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277" name="Oval 149"/>
            <p:cNvSpPr>
              <a:spLocks noChangeArrowheads="1"/>
            </p:cNvSpPr>
            <p:nvPr/>
          </p:nvSpPr>
          <p:spPr bwMode="auto">
            <a:xfrm>
              <a:off x="1592" y="1776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278" name="Oval 150"/>
            <p:cNvSpPr>
              <a:spLocks noChangeArrowheads="1"/>
            </p:cNvSpPr>
            <p:nvPr/>
          </p:nvSpPr>
          <p:spPr bwMode="auto">
            <a:xfrm>
              <a:off x="1536" y="2112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279" name="Oval 151"/>
            <p:cNvSpPr>
              <a:spLocks noChangeArrowheads="1"/>
            </p:cNvSpPr>
            <p:nvPr/>
          </p:nvSpPr>
          <p:spPr bwMode="auto">
            <a:xfrm>
              <a:off x="1528" y="1848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280" name="Oval 152"/>
            <p:cNvSpPr>
              <a:spLocks noChangeArrowheads="1"/>
            </p:cNvSpPr>
            <p:nvPr/>
          </p:nvSpPr>
          <p:spPr bwMode="auto">
            <a:xfrm>
              <a:off x="1488" y="1928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281" name="Oval 153"/>
            <p:cNvSpPr>
              <a:spLocks noChangeArrowheads="1"/>
            </p:cNvSpPr>
            <p:nvPr/>
          </p:nvSpPr>
          <p:spPr bwMode="auto">
            <a:xfrm>
              <a:off x="1488" y="2024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282" name="Oval 154"/>
            <p:cNvSpPr>
              <a:spLocks noChangeArrowheads="1"/>
            </p:cNvSpPr>
            <p:nvPr/>
          </p:nvSpPr>
          <p:spPr bwMode="auto">
            <a:xfrm>
              <a:off x="1592" y="2176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283" name="Oval 155"/>
            <p:cNvSpPr>
              <a:spLocks noChangeArrowheads="1"/>
            </p:cNvSpPr>
            <p:nvPr/>
          </p:nvSpPr>
          <p:spPr bwMode="auto">
            <a:xfrm>
              <a:off x="1672" y="2208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284" name="Oval 156"/>
            <p:cNvSpPr>
              <a:spLocks noChangeArrowheads="1"/>
            </p:cNvSpPr>
            <p:nvPr/>
          </p:nvSpPr>
          <p:spPr bwMode="auto">
            <a:xfrm>
              <a:off x="1768" y="2216"/>
              <a:ext cx="96" cy="96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grpSp>
          <p:nvGrpSpPr>
            <p:cNvPr id="10285" name="Group 157"/>
            <p:cNvGrpSpPr>
              <a:grpSpLocks/>
            </p:cNvGrpSpPr>
            <p:nvPr/>
          </p:nvGrpSpPr>
          <p:grpSpPr bwMode="auto">
            <a:xfrm>
              <a:off x="1626" y="1872"/>
              <a:ext cx="294" cy="288"/>
              <a:chOff x="1208" y="2450"/>
              <a:chExt cx="342" cy="391"/>
            </a:xfrm>
          </p:grpSpPr>
          <p:sp>
            <p:nvSpPr>
              <p:cNvPr id="10286" name="Freeform 158"/>
              <p:cNvSpPr>
                <a:spLocks/>
              </p:cNvSpPr>
              <p:nvPr/>
            </p:nvSpPr>
            <p:spPr bwMode="auto">
              <a:xfrm>
                <a:off x="1234" y="2450"/>
                <a:ext cx="316" cy="353"/>
              </a:xfrm>
              <a:custGeom>
                <a:avLst/>
                <a:gdLst>
                  <a:gd name="T0" fmla="*/ 0 w 316"/>
                  <a:gd name="T1" fmla="*/ 175 h 353"/>
                  <a:gd name="T2" fmla="*/ 99 w 316"/>
                  <a:gd name="T3" fmla="*/ 60 h 353"/>
                  <a:gd name="T4" fmla="*/ 148 w 316"/>
                  <a:gd name="T5" fmla="*/ 10 h 353"/>
                  <a:gd name="T6" fmla="*/ 190 w 316"/>
                  <a:gd name="T7" fmla="*/ 43 h 353"/>
                  <a:gd name="T8" fmla="*/ 280 w 316"/>
                  <a:gd name="T9" fmla="*/ 60 h 353"/>
                  <a:gd name="T10" fmla="*/ 272 w 316"/>
                  <a:gd name="T11" fmla="*/ 167 h 353"/>
                  <a:gd name="T12" fmla="*/ 288 w 316"/>
                  <a:gd name="T13" fmla="*/ 274 h 353"/>
                  <a:gd name="T14" fmla="*/ 264 w 316"/>
                  <a:gd name="T15" fmla="*/ 282 h 353"/>
                  <a:gd name="T16" fmla="*/ 231 w 316"/>
                  <a:gd name="T17" fmla="*/ 298 h 353"/>
                  <a:gd name="T18" fmla="*/ 181 w 316"/>
                  <a:gd name="T19" fmla="*/ 348 h 353"/>
                  <a:gd name="T20" fmla="*/ 140 w 316"/>
                  <a:gd name="T21" fmla="*/ 331 h 35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16"/>
                  <a:gd name="T34" fmla="*/ 0 h 353"/>
                  <a:gd name="T35" fmla="*/ 316 w 316"/>
                  <a:gd name="T36" fmla="*/ 353 h 353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16" h="353">
                    <a:moveTo>
                      <a:pt x="0" y="175"/>
                    </a:moveTo>
                    <a:cubicBezTo>
                      <a:pt x="13" y="72"/>
                      <a:pt x="4" y="76"/>
                      <a:pt x="99" y="60"/>
                    </a:cubicBezTo>
                    <a:cubicBezTo>
                      <a:pt x="115" y="43"/>
                      <a:pt x="132" y="27"/>
                      <a:pt x="148" y="10"/>
                    </a:cubicBezTo>
                    <a:cubicBezTo>
                      <a:pt x="231" y="33"/>
                      <a:pt x="145" y="0"/>
                      <a:pt x="190" y="43"/>
                    </a:cubicBezTo>
                    <a:cubicBezTo>
                      <a:pt x="212" y="64"/>
                      <a:pt x="250" y="56"/>
                      <a:pt x="280" y="60"/>
                    </a:cubicBezTo>
                    <a:cubicBezTo>
                      <a:pt x="292" y="97"/>
                      <a:pt x="284" y="130"/>
                      <a:pt x="272" y="167"/>
                    </a:cubicBezTo>
                    <a:cubicBezTo>
                      <a:pt x="310" y="203"/>
                      <a:pt x="316" y="197"/>
                      <a:pt x="288" y="274"/>
                    </a:cubicBezTo>
                    <a:cubicBezTo>
                      <a:pt x="285" y="282"/>
                      <a:pt x="272" y="279"/>
                      <a:pt x="264" y="282"/>
                    </a:cubicBezTo>
                    <a:cubicBezTo>
                      <a:pt x="253" y="287"/>
                      <a:pt x="242" y="293"/>
                      <a:pt x="231" y="298"/>
                    </a:cubicBezTo>
                    <a:cubicBezTo>
                      <a:pt x="204" y="325"/>
                      <a:pt x="220" y="334"/>
                      <a:pt x="181" y="348"/>
                    </a:cubicBezTo>
                    <a:cubicBezTo>
                      <a:pt x="137" y="338"/>
                      <a:pt x="140" y="353"/>
                      <a:pt x="140" y="331"/>
                    </a:cubicBezTo>
                  </a:path>
                </a:pathLst>
              </a:custGeom>
              <a:noFill/>
              <a:ln w="28575">
                <a:solidFill>
                  <a:srgbClr val="3333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87" name="Freeform 159"/>
              <p:cNvSpPr>
                <a:spLocks/>
              </p:cNvSpPr>
              <p:nvPr/>
            </p:nvSpPr>
            <p:spPr bwMode="auto">
              <a:xfrm>
                <a:off x="1208" y="2488"/>
                <a:ext cx="316" cy="353"/>
              </a:xfrm>
              <a:custGeom>
                <a:avLst/>
                <a:gdLst>
                  <a:gd name="T0" fmla="*/ 0 w 316"/>
                  <a:gd name="T1" fmla="*/ 175 h 353"/>
                  <a:gd name="T2" fmla="*/ 99 w 316"/>
                  <a:gd name="T3" fmla="*/ 60 h 353"/>
                  <a:gd name="T4" fmla="*/ 148 w 316"/>
                  <a:gd name="T5" fmla="*/ 10 h 353"/>
                  <a:gd name="T6" fmla="*/ 190 w 316"/>
                  <a:gd name="T7" fmla="*/ 43 h 353"/>
                  <a:gd name="T8" fmla="*/ 280 w 316"/>
                  <a:gd name="T9" fmla="*/ 60 h 353"/>
                  <a:gd name="T10" fmla="*/ 272 w 316"/>
                  <a:gd name="T11" fmla="*/ 167 h 353"/>
                  <a:gd name="T12" fmla="*/ 288 w 316"/>
                  <a:gd name="T13" fmla="*/ 274 h 353"/>
                  <a:gd name="T14" fmla="*/ 264 w 316"/>
                  <a:gd name="T15" fmla="*/ 282 h 353"/>
                  <a:gd name="T16" fmla="*/ 231 w 316"/>
                  <a:gd name="T17" fmla="*/ 298 h 353"/>
                  <a:gd name="T18" fmla="*/ 181 w 316"/>
                  <a:gd name="T19" fmla="*/ 348 h 353"/>
                  <a:gd name="T20" fmla="*/ 140 w 316"/>
                  <a:gd name="T21" fmla="*/ 331 h 35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16"/>
                  <a:gd name="T34" fmla="*/ 0 h 353"/>
                  <a:gd name="T35" fmla="*/ 316 w 316"/>
                  <a:gd name="T36" fmla="*/ 353 h 353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16" h="353">
                    <a:moveTo>
                      <a:pt x="0" y="175"/>
                    </a:moveTo>
                    <a:cubicBezTo>
                      <a:pt x="13" y="72"/>
                      <a:pt x="4" y="76"/>
                      <a:pt x="99" y="60"/>
                    </a:cubicBezTo>
                    <a:cubicBezTo>
                      <a:pt x="115" y="43"/>
                      <a:pt x="132" y="27"/>
                      <a:pt x="148" y="10"/>
                    </a:cubicBezTo>
                    <a:cubicBezTo>
                      <a:pt x="231" y="33"/>
                      <a:pt x="145" y="0"/>
                      <a:pt x="190" y="43"/>
                    </a:cubicBezTo>
                    <a:cubicBezTo>
                      <a:pt x="212" y="64"/>
                      <a:pt x="250" y="56"/>
                      <a:pt x="280" y="60"/>
                    </a:cubicBezTo>
                    <a:cubicBezTo>
                      <a:pt x="292" y="97"/>
                      <a:pt x="284" y="130"/>
                      <a:pt x="272" y="167"/>
                    </a:cubicBezTo>
                    <a:cubicBezTo>
                      <a:pt x="310" y="203"/>
                      <a:pt x="316" y="197"/>
                      <a:pt x="288" y="274"/>
                    </a:cubicBezTo>
                    <a:cubicBezTo>
                      <a:pt x="285" y="282"/>
                      <a:pt x="272" y="279"/>
                      <a:pt x="264" y="282"/>
                    </a:cubicBezTo>
                    <a:cubicBezTo>
                      <a:pt x="253" y="287"/>
                      <a:pt x="242" y="293"/>
                      <a:pt x="231" y="298"/>
                    </a:cubicBezTo>
                    <a:cubicBezTo>
                      <a:pt x="204" y="325"/>
                      <a:pt x="220" y="334"/>
                      <a:pt x="181" y="348"/>
                    </a:cubicBezTo>
                    <a:cubicBezTo>
                      <a:pt x="137" y="338"/>
                      <a:pt x="140" y="353"/>
                      <a:pt x="140" y="331"/>
                    </a:cubicBezTo>
                  </a:path>
                </a:pathLst>
              </a:custGeom>
              <a:noFill/>
              <a:ln w="28575">
                <a:solidFill>
                  <a:srgbClr val="3333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5520" name="Text Box 160"/>
          <p:cNvSpPr txBox="1">
            <a:spLocks noChangeArrowheads="1"/>
          </p:cNvSpPr>
          <p:nvPr/>
        </p:nvSpPr>
        <p:spPr bwMode="auto">
          <a:xfrm>
            <a:off x="457200" y="5683250"/>
            <a:ext cx="44958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1800" b="1"/>
              <a:t>4- The new viral DNA and proteins assemble to form new viruses </a:t>
            </a:r>
          </a:p>
        </p:txBody>
      </p:sp>
      <p:grpSp>
        <p:nvGrpSpPr>
          <p:cNvPr id="16" name="Group 164"/>
          <p:cNvGrpSpPr>
            <a:grpSpLocks/>
          </p:cNvGrpSpPr>
          <p:nvPr/>
        </p:nvGrpSpPr>
        <p:grpSpPr bwMode="auto">
          <a:xfrm>
            <a:off x="7848600" y="1231900"/>
            <a:ext cx="1219200" cy="1143000"/>
            <a:chOff x="4944" y="96"/>
            <a:chExt cx="768" cy="720"/>
          </a:xfrm>
        </p:grpSpPr>
        <p:sp>
          <p:nvSpPr>
            <p:cNvPr id="10266" name="Text Box 162"/>
            <p:cNvSpPr txBox="1">
              <a:spLocks noChangeArrowheads="1"/>
            </p:cNvSpPr>
            <p:nvPr/>
          </p:nvSpPr>
          <p:spPr bwMode="auto">
            <a:xfrm>
              <a:off x="4944" y="96"/>
              <a:ext cx="768" cy="5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2400" b="1">
                  <a:solidFill>
                    <a:srgbClr val="0000FF"/>
                  </a:solidFill>
                </a:rPr>
                <a:t>Living Cell</a:t>
              </a:r>
            </a:p>
          </p:txBody>
        </p:sp>
        <p:sp>
          <p:nvSpPr>
            <p:cNvPr id="10267" name="Line 163"/>
            <p:cNvSpPr>
              <a:spLocks noChangeShapeType="1"/>
            </p:cNvSpPr>
            <p:nvPr/>
          </p:nvSpPr>
          <p:spPr bwMode="auto">
            <a:xfrm flipH="1">
              <a:off x="4992" y="432"/>
              <a:ext cx="96" cy="384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5525" name="Text Box 165"/>
          <p:cNvSpPr txBox="1">
            <a:spLocks noChangeArrowheads="1"/>
          </p:cNvSpPr>
          <p:nvPr/>
        </p:nvSpPr>
        <p:spPr bwMode="auto">
          <a:xfrm>
            <a:off x="6553200" y="4370388"/>
            <a:ext cx="1295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Viral RNA</a:t>
            </a:r>
          </a:p>
        </p:txBody>
      </p:sp>
      <p:sp>
        <p:nvSpPr>
          <p:cNvPr id="15526" name="Text Box 166"/>
          <p:cNvSpPr txBox="1">
            <a:spLocks noChangeArrowheads="1"/>
          </p:cNvSpPr>
          <p:nvPr/>
        </p:nvSpPr>
        <p:spPr bwMode="auto">
          <a:xfrm>
            <a:off x="7315200" y="5984875"/>
            <a:ext cx="10668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1600" b="1"/>
              <a:t>Capsid Proteins</a:t>
            </a:r>
          </a:p>
        </p:txBody>
      </p:sp>
      <p:sp>
        <p:nvSpPr>
          <p:cNvPr id="10263" name="Rectangle 167"/>
          <p:cNvSpPr>
            <a:spLocks noChangeArrowheads="1"/>
          </p:cNvSpPr>
          <p:nvPr/>
        </p:nvSpPr>
        <p:spPr bwMode="auto">
          <a:xfrm>
            <a:off x="98557" y="1681577"/>
            <a:ext cx="46987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Obligate parasitism </a:t>
            </a:r>
            <a:r>
              <a:rPr lang="ar-SA" altLang="en-US" sz="2400" b="1" dirty="0" smtClean="0"/>
              <a:t>ال</a:t>
            </a:r>
            <a:r>
              <a:rPr lang="ar-EG" altLang="en-US" sz="2400" b="1" dirty="0" smtClean="0"/>
              <a:t>تطفل </a:t>
            </a:r>
            <a:r>
              <a:rPr lang="ar-SA" altLang="en-US" sz="2400" b="1" dirty="0" smtClean="0"/>
              <a:t>ال</a:t>
            </a:r>
            <a:r>
              <a:rPr lang="ar-EG" altLang="en-US" sz="2400" b="1" dirty="0" smtClean="0"/>
              <a:t>إجبار</a:t>
            </a:r>
            <a:r>
              <a:rPr lang="ar-SA" altLang="en-US" sz="2400" b="1" dirty="0"/>
              <a:t>ي</a:t>
            </a:r>
            <a:endParaRPr lang="en-GB" altLang="en-US" sz="2400" b="1" dirty="0"/>
          </a:p>
        </p:txBody>
      </p:sp>
      <p:grpSp>
        <p:nvGrpSpPr>
          <p:cNvPr id="158" name="Group 157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159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60" name="Picture 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61" name="Picture 160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5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69 0.00093 L 0.00069 0.25648 " pathEditMode="relative" ptsTypes="AA">
                                      <p:cBhvr>
                                        <p:cTn id="2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0.01111 L -0.10885 0.1 " pathEditMode="relative" ptsTypes="AA">
                                      <p:cBhvr>
                                        <p:cTn id="4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69 0.01203 L 0.10903 0.02314 " pathEditMode="relative" ptsTypes="AA">
                                      <p:cBhvr>
                                        <p:cTn id="4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7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5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-2.22222E-6 L -0.00052 0.11111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5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15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15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4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7.40741E-7 L 0.225 0.07778 " pathEditMode="relative" ptsTypes="AA">
                                      <p:cBhvr>
                                        <p:cTn id="75" dur="2000" fill="hold"/>
                                        <p:tgtEl>
                                          <p:spTgt spid="154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7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15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1000"/>
                                        <p:tgtEl>
                                          <p:spTgt spid="15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15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1000"/>
                                        <p:tgtEl>
                                          <p:spTgt spid="15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 nodeType="clickPar">
                      <p:stCondLst>
                        <p:cond delay="indefinite"/>
                      </p:stCondLst>
                      <p:childTnLst>
                        <p:par>
                          <p:cTn id="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0.11111 L 0.08282 0.28889 " pathEditMode="relative" ptsTypes="AA">
                                      <p:cBhvr>
                                        <p:cTn id="10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69 3.33333E-6 L -0.11597 0.04444 " pathEditMode="relative" ptsTypes="AA">
                                      <p:cBhvr>
                                        <p:cTn id="10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 nodeType="clickPar">
                      <p:stCondLst>
                        <p:cond delay="indefinite"/>
                      </p:stCondLst>
                      <p:childTnLst>
                        <p:par>
                          <p:cTn id="1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11111E-6 L 0.175 0.21111 " pathEditMode="relative" rAng="0" ptsTypes="AA">
                                      <p:cBhvr>
                                        <p:cTn id="12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50" y="105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2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3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7 0.01018 L -0.00833 0.22037 " pathEditMode="relative" rAng="0" ptsTypes="AA">
                                      <p:cBhvr>
                                        <p:cTn id="13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2" y="105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3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13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97 0.01019 L -0.16528 0.20926 " pathEditMode="relative" rAng="0" ptsTypes="AA">
                                      <p:cBhvr>
                                        <p:cTn id="13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465" y="99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5" grpId="0" animBg="1"/>
      <p:bldP spid="15397" grpId="0"/>
      <p:bldP spid="15421" grpId="0"/>
      <p:bldP spid="15422" grpId="0" animBg="1"/>
      <p:bldP spid="15422" grpId="1" animBg="1"/>
      <p:bldP spid="15423" grpId="0"/>
      <p:bldP spid="15424" grpId="0" animBg="1"/>
      <p:bldP spid="15525" grpId="0"/>
      <p:bldP spid="1552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D6CB8167-35CA-4B94-AE13-412F9EFF9799}" type="slidenum">
              <a:rPr lang="ar-SA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9</a:t>
            </a:fld>
            <a:endParaRPr lang="en-GB" altLang="en-US" sz="1400" smtClean="0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554038"/>
            <a:ext cx="5181600" cy="5373687"/>
          </a:xfrm>
          <a:noFill/>
        </p:spPr>
        <p:txBody>
          <a:bodyPr>
            <a:spAutoFit/>
          </a:bodyPr>
          <a:lstStyle/>
          <a:p>
            <a:pPr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400" b="1" smtClean="0">
                <a:solidFill>
                  <a:srgbClr val="000000"/>
                </a:solidFill>
              </a:rPr>
              <a:t>A viral infection begins when the genome of the virus enters the host cell.</a:t>
            </a:r>
          </a:p>
          <a:p>
            <a:pPr eaLnBrk="1" hangingPunct="1">
              <a:lnSpc>
                <a:spcPct val="90000"/>
              </a:lnSpc>
              <a:buClr>
                <a:srgbClr val="339933"/>
              </a:buClr>
              <a:buFontTx/>
              <a:buNone/>
              <a:tabLst>
                <a:tab pos="2743200" algn="l"/>
              </a:tabLst>
            </a:pPr>
            <a:endParaRPr lang="en-US" altLang="en-US" sz="2400" b="1" smtClean="0">
              <a:solidFill>
                <a:srgbClr val="000000"/>
              </a:solidFill>
            </a:endParaRPr>
          </a:p>
          <a:p>
            <a:pPr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400" b="1" smtClean="0">
                <a:solidFill>
                  <a:srgbClr val="000000"/>
                </a:solidFill>
              </a:rPr>
              <a:t>Once inside, the viral genome commandeers its host, reprogramming the cell to copy viral nucleic acid and manufacture proteins from the viral genome.</a:t>
            </a:r>
          </a:p>
          <a:p>
            <a:pPr eaLnBrk="1" hangingPunct="1">
              <a:lnSpc>
                <a:spcPct val="90000"/>
              </a:lnSpc>
              <a:buClr>
                <a:srgbClr val="339933"/>
              </a:buClr>
              <a:buFontTx/>
              <a:buNone/>
              <a:tabLst>
                <a:tab pos="2743200" algn="l"/>
              </a:tabLst>
            </a:pPr>
            <a:endParaRPr lang="en-US" altLang="en-US" sz="2400" b="1" smtClean="0">
              <a:solidFill>
                <a:srgbClr val="000000"/>
              </a:solidFill>
            </a:endParaRPr>
          </a:p>
          <a:p>
            <a:pPr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400" b="1" smtClean="0">
                <a:solidFill>
                  <a:srgbClr val="000000"/>
                </a:solidFill>
              </a:rPr>
              <a:t>The nucleic acid molecules and capsomeres then self-assemble into viral particles and exit the cell. </a:t>
            </a:r>
          </a:p>
        </p:txBody>
      </p:sp>
      <p:pic>
        <p:nvPicPr>
          <p:cNvPr id="11268" name="Picture 3"/>
          <p:cNvPicPr>
            <a:picLocks noChangeAspect="1" noChangeArrowheads="1"/>
          </p:cNvPicPr>
          <p:nvPr/>
        </p:nvPicPr>
        <p:blipFill>
          <a:blip r:embed="rId3">
            <a:lum bright="-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05" r="9262" b="3355"/>
          <a:stretch>
            <a:fillRect/>
          </a:stretch>
        </p:blipFill>
        <p:spPr bwMode="auto">
          <a:xfrm>
            <a:off x="5791200" y="228600"/>
            <a:ext cx="3119438" cy="632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REFERENCE_COUNT" val="0"/>
  <p:tag name="ARTICULATE_PLAYER_GLOSSARY_XML" val="&lt;?xml version=&quot;1.0&quot; encoding=&quot;utf-16&quot;?&gt;&lt;glossary xmlns:xsi=&quot;http://www.w3.org/2001/XMLSchema-instance&quot; xmlns:xsd=&quot;http://www.w3.org/2001/XMLSchema&quot;&gt;&lt;terms /&gt;&lt;/glossary&gt;"/>
  <p:tag name="ARTICULATE_SLIDE_COUNT" val="20"/>
  <p:tag name="ARTICULATE_PROJECT_OPEN" val="1"/>
  <p:tag name="TAG_BACKING_FORM_KEY" val="1050732-c:\ashraf\d\ashraf 2\lectures\saudia\145-zoo\gamal-lectures\new-articulate\lectures\lecture-3 viruses\lecture 3 virus.pptx"/>
  <p:tag name="ARTICULATE_PRESENTER_VERSION" val="7"/>
  <p:tag name="ARTICULATE_USED_PAGE_ORIENTATION" val="1"/>
  <p:tag name="ARTICULATE_USED_PAGE_SIZE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61"/>
  <p:tag name="ARTICULATE_NAV_LEVEL" val="1"/>
  <p:tag name="ARTICULATE_SLIDE_PRESENTER_GUID" val="78449975-e0ad-495c-879a-0c0b9ccdb69f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7"/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66ab002dac4a4ce5ba44a68e67d568e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49710a288fd64254a213d93026cbfffb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ef5468474736459b835abe4cc47ea98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bc5410d4bed14ac1b24d4a8328da1d26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65"/>
  <p:tag name="ARTICULATE_NAV_LEVEL" val="1"/>
  <p:tag name="ARTICULATE_SLIDE_PRESENTER_GUID" val="78449975-e0ad-495c-879a-0c0b9ccdb69f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338311f90fd14a448baa6d1a9a7c4c27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67c180c2ad5045d9896fee2024cdb168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8cb3392f26684a95b950d864e80217b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92"/>
  <p:tag name="ARTICULATE_USED_LAYOUT" val="2"/>
  <p:tag name="ARTICULATE_NAV_LEVEL" val="1"/>
  <p:tag name="ARTICULATE_SLIDE_PRESENTER_GUID" val="78449975-e0ad-495c-879a-0c0b9ccdb69f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90"/>
  <p:tag name="ARTICULATE_USED_LAYOUT" val="7"/>
  <p:tag name="ARTICULATE_NAV_LEVEL" val="1"/>
  <p:tag name="ARTICULATE_SLIDE_PRESENTER_GUID" val="78449975-e0ad-495c-879a-0c0b9ccdb69f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67"/>
  <p:tag name="ARTICULATE_USED_LAYOUT" val="7"/>
  <p:tag name="ARTICULATE_NAV_LEVEL" val="1"/>
  <p:tag name="ARTICULATE_SLIDE_PRESENTER_GUID" val="78449975-e0ad-495c-879a-0c0b9ccdb69f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68"/>
  <p:tag name="ARTICULATE_USED_LAYOUT" val="7"/>
  <p:tag name="ARTICULATE_NAV_LEVEL" val="1"/>
  <p:tag name="ARTICULATE_SLIDE_PRESENTER_GUID" val="78449975-e0ad-495c-879a-0c0b9ccdb69f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94"/>
  <p:tag name="ARTICULATE_USED_LAYOUT" val="2"/>
  <p:tag name="ARTICULATE_NAV_LEVEL" val="1"/>
  <p:tag name="ARTICULATE_SLIDE_PRESENTER_GUID" val="78449975-e0ad-495c-879a-0c0b9ccdb69f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01"/>
  <p:tag name="ARTICULATE_USED_LAYOUT" val="2"/>
  <p:tag name="ARTICULATE_NAV_LEVEL" val="1"/>
  <p:tag name="ARTICULATE_SLIDE_PRESENTER_GUID" val="78449975-e0ad-495c-879a-0c0b9ccdb69f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93"/>
  <p:tag name="ARTICULATE_USED_LAYOUT" val="2"/>
  <p:tag name="ARTICULATE_NAV_LEVEL" val="1"/>
  <p:tag name="ARTICULATE_SLIDE_PRESENTER_GUID" val="78449975-e0ad-495c-879a-0c0b9ccdb69f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72"/>
  <p:tag name="ARTICULATE_USED_LAYOUT" val="7"/>
  <p:tag name="ARTICULATE_NAV_LEVEL" val="1"/>
  <p:tag name="ARTICULATE_SLIDE_PRESENTER_GUID" val="78449975-e0ad-495c-879a-0c0b9ccdb69f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SLIDE_THUMBNAIL_REFRESH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f86f58176f6c4429ae1b2c82133304e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d6776a7bf5744d79860994dafe8e7ecd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95"/>
  <p:tag name="ARTICULATE_USED_LAYOUT" val="2"/>
  <p:tag name="ARTICULATE_NAV_LEVEL" val="1"/>
  <p:tag name="ARTICULATE_SLIDE_PRESENTER_GUID" val="78449975-e0ad-495c-879a-0c0b9ccdb69f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96"/>
  <p:tag name="ARTICULATE_USED_LAYOUT" val="2"/>
  <p:tag name="ARTICULATE_NAV_LEVEL" val="1"/>
  <p:tag name="ARTICULATE_SLIDE_PRESENTER_GUID" val="78449975-e0ad-495c-879a-0c0b9ccdb69f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97"/>
  <p:tag name="ARTICULATE_USED_LAYOUT" val="2"/>
  <p:tag name="ARTICULATE_NAV_LEVEL" val="1"/>
  <p:tag name="ARTICULATE_SLIDE_PRESENTER_GUID" val="78449975-e0ad-495c-879a-0c0b9ccdb69f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06"/>
  <p:tag name="ARTICULATE_USED_LAYOUT" val="2"/>
  <p:tag name="ARTICULATE_SLIDE_THUMBNAIL_REFRESH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IDEO_ID" val="9b12a53d-17d7-4eff-beba-7a62343cf04a"/>
  <p:tag name="VIDEO_SOURCE_TYPE" val="local"/>
  <p:tag name="VIDEO_TITLE" val="micro_viral_replication.swf"/>
  <p:tag name="OVERRIDE_SWF" val="YES"/>
  <p:tag name="THUMBNAIL_IS_PLACEHOLDER" val="False"/>
  <p:tag name="SWF_MOVIE_PATH" val="micro_viral_replication.swf"/>
  <p:tag name="SWF_MOVIE_PATH_ORIGINAL" val="micro_viral_replication.swf"/>
  <p:tag name="SWF_MOVIE_PATH_SOURCE" val="C:\Ashraf\D\Ashraf 2\Lectures\Saudia\145-Zoo\Gamal-Lectures\New-Articulate\Lectures\Lecture-3 Viruses\micro_viral_replication.swf"/>
  <p:tag name="CONTAINER" val="inplayer"/>
  <p:tag name="ART_PLAYER" val="YES"/>
  <p:tag name="VIDEO_SHOW_CONTROLS" val="False"/>
  <p:tag name="WINDOW_SIZE_WIDTH" val="550"/>
  <p:tag name="WINDOW_SIZE_HEIGHT" val="400"/>
  <p:tag name="ARTICULATE_LAYER_TIMING" val="0.00"/>
  <p:tag name="VIDEO_MODE" val="swf"/>
  <p:tag name="SWF_MOVIE_DURATION" val="54000"/>
  <p:tag name="VIDEO_KEY" val="09060791-81e5-4607-894e-1fcf615318fe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74"/>
  <p:tag name="ARTICULATE_USED_LAYOUT" val="7"/>
  <p:tag name="ARTICULATE_NAV_LEVEL" val="1"/>
  <p:tag name="ARTICULATE_SLIDE_PRESENTER_GUID" val="78449975-e0ad-495c-879a-0c0b9ccdb69f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64"/>
  <p:tag name="ARTICULATE_USED_LAYOUT" val="7"/>
  <p:tag name="ARTICULATE_NAV_LEVEL" val="1"/>
  <p:tag name="ARTICULATE_SLIDE_PRESENTER_GUID" val="78449975-e0ad-495c-879a-0c0b9ccdb69f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597f8e042d42424daca3cef4075e2d22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9afaeb7e0a694cf8b724549e26e32c6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UIZMAKER_QUIZ_FILENAME" val="C:\Ashraf\D\Faculty file\e-Larning\1433-1434\المحتوى الرقمي\Zoo-145\Without-Sound\3 Lecture-Viruses\Quiz1.quiz"/>
  <p:tag name="QUIZMAKER_QUIZ_SLIDE_ID" val="305"/>
  <p:tag name="OVERRIDE" val="QUIZMAKER_QUIZ_SLIDE"/>
  <p:tag name="QUIZMAKER_QUIZ_TITLE" val="Quiz1"/>
  <p:tag name="ARTICULATE_DESCRIPTION" val="Quiz - 4 questions"/>
  <p:tag name="AQP_PASS_SCORE" val="60"/>
  <p:tag name="QUIZMAKER_LAST_MODIFY_DATE" val="41652.3115046296"/>
  <p:tag name="ELAPSEDTIME" val="5"/>
  <p:tag name="AQP_PASS_ACTION" val="2"/>
  <p:tag name="AQP_FAIL_ACTION" val="2"/>
  <p:tag name="ARTICULATE_SHOW_IN_MENU" val="multipleitems"/>
  <p:tag name="AUDIO_ID" val="305"/>
  <p:tag name="EMBEDDEDCONTENT_LASTWRITETIMEUTC" val="2014-01-13 04:28:34Z"/>
  <p:tag name="ARTICULATE_USED_LAYOUT" val="6"/>
  <p:tag name="ARTICULATE_NAV_LEVEL" val="1"/>
  <p:tag name="ARTICULATE_SLIDE_PRESENTER_GUID" val="78449975-e0ad-495c-879a-0c0b9ccdb69f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Fals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False"/>
  <p:tag name="ARTICULATE_PLAYER_CONTROL_PLAYPAUSE" val="False"/>
  <p:tag name="ARTICULATE_PLAYER_CONTROLS_SET" val="True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A" val="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B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03"/>
  <p:tag name="ARTICULATE_NAV_LEVEL" val="1"/>
  <p:tag name="ARTICULATE_SLIDE_PRESENTER_GUID" val="78449975-e0ad-495c-879a-0c0b9ccdb69f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12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A" val="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fdc36053-3428-461a-b770-225e36c90266"/>
  <p:tag name="ARTICULATE_PLAYLIST_ID" val="-1"/>
  <p:tag name="ARTICULATE_SLIDE_NAV" val="17"/>
  <p:tag name="AUDIO_ID" val="304"/>
  <p:tag name="ARTICULATE_USED_LAYOUT" val="1"/>
  <p:tag name="ARTICULATE_NAV_LEVEL" val="1"/>
  <p:tag name="ARTICULATE_SLIDE_PRESENTER_GUID" val="78449975-e0ad-495c-879a-0c0b9ccdb69f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06d7afbce09946128653d101d6d5370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3b006a29bd7a4346921c2e4e2780da4c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b1253203d6a14c86b10200a2888f30d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91"/>
  <p:tag name="ARTICULATE_NAV_LEVEL" val="1"/>
  <p:tag name="ARTICULATE_SLIDE_PRESENTER_GUID" val="78449975-e0ad-495c-879a-0c0b9ccdb69f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USED_LAYOUT" val="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28f4e4f8d7b14d579d166e574006d4c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e3d28e035d314f1086917cf4f35376d9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3922</TotalTime>
  <Words>988</Words>
  <Application>Microsoft Office PowerPoint</Application>
  <PresentationFormat>On-screen Show (4:3)</PresentationFormat>
  <Paragraphs>153</Paragraphs>
  <Slides>20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Default Design</vt:lpstr>
      <vt:lpstr>PowerPoint Presentation</vt:lpstr>
      <vt:lpstr>PowerPoint Presentation</vt:lpstr>
      <vt:lpstr>PowerPoint Presentation</vt:lpstr>
      <vt:lpstr>PowerPoint Presentation</vt:lpstr>
      <vt:lpstr>Viral Capsid and Envelope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Quiz1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Ash Ahm</dc:creator>
  <cp:lastModifiedBy>HP</cp:lastModifiedBy>
  <cp:revision>533</cp:revision>
  <dcterms:created xsi:type="dcterms:W3CDTF">2005-10-01T18:57:57Z</dcterms:created>
  <dcterms:modified xsi:type="dcterms:W3CDTF">2014-01-16T17:03:19Z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Path">
    <vt:lpwstr>Lecture 3 Virus</vt:lpwstr>
  </property>
  <property fmtid="{D5CDD505-2E9C-101B-9397-08002B2CF9AE}" pid="3" name="ArticulateUseProject">
    <vt:lpwstr>1</vt:lpwstr>
  </property>
  <property fmtid="{D5CDD505-2E9C-101B-9397-08002B2CF9AE}" pid="4" name="ArticulateProjectVersion">
    <vt:lpwstr>7</vt:lpwstr>
  </property>
  <property fmtid="{D5CDD505-2E9C-101B-9397-08002B2CF9AE}" pid="5" name="ArticulateGUID">
    <vt:lpwstr>684591C6-B42E-4910-A584-93E10DE82308</vt:lpwstr>
  </property>
  <property fmtid="{D5CDD505-2E9C-101B-9397-08002B2CF9AE}" pid="6" name="ArticulateProjectFull">
    <vt:lpwstr>C:\Ashraf\D\Ashraf 2\Lectures\Saudia\145-Zoo\Gamal-Lectures\New-Articulate\Lectures\Lecture-3 Viruses\Lecture 3 Virus.ppta</vt:lpwstr>
  </property>
</Properties>
</file>