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2"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800000"/>
    <a:srgbClr val="FF6699"/>
    <a:srgbClr val="FF99CC"/>
    <a:srgbClr val="990033"/>
    <a:srgbClr val="A50021"/>
    <a:srgbClr val="008080"/>
    <a:srgbClr val="070751"/>
    <a:srgbClr val="CC0066"/>
    <a:srgbClr val="00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0" d="100"/>
          <a:sy n="50" d="100"/>
        </p:scale>
        <p:origin x="-1267" y="-7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6D122B-BA8E-4B93-A12D-3AC50356F0D0}" type="datetimeFigureOut">
              <a:rPr lang="en-US" smtClean="0"/>
              <a:pPr/>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9D5CB4-9065-471B-AC16-B212A1074136}" type="slidenum">
              <a:rPr lang="en-US" smtClean="0"/>
              <a:pPr/>
              <a:t>‹#›</a:t>
            </a:fld>
            <a:endParaRPr lang="en-US"/>
          </a:p>
        </p:txBody>
      </p:sp>
    </p:spTree>
    <p:extLst>
      <p:ext uri="{BB962C8B-B14F-4D97-AF65-F5344CB8AC3E}">
        <p14:creationId xmlns:p14="http://schemas.microsoft.com/office/powerpoint/2010/main" xmlns="" val="3985335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17293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6D122B-BA8E-4B93-A12D-3AC50356F0D0}" type="datetimeFigureOut">
              <a:rPr lang="en-US" smtClean="0"/>
              <a:pPr/>
              <a:t>1/31/2016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9D5CB4-9065-471B-AC16-B212A1074136}" type="slidenum">
              <a:rPr lang="en-US" smtClean="0"/>
              <a:pPr/>
              <a:t>‹#›</a:t>
            </a:fld>
            <a:endParaRPr lang="en-US"/>
          </a:p>
        </p:txBody>
      </p:sp>
    </p:spTree>
    <p:extLst>
      <p:ext uri="{BB962C8B-B14F-4D97-AF65-F5344CB8AC3E}">
        <p14:creationId xmlns:p14="http://schemas.microsoft.com/office/powerpoint/2010/main" xmlns="" val="255296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96143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9477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68142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74027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17689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03602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23184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5824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6D122B-BA8E-4B93-A12D-3AC50356F0D0}" type="datetimeFigureOut">
              <a:rPr lang="en-US" smtClean="0"/>
              <a:pPr/>
              <a:t>1/31/2016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9D5CB4-9065-471B-AC16-B212A1074136}" type="slidenum">
              <a:rPr lang="en-US" smtClean="0"/>
              <a:pPr/>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xmlns="" val="0"/>
              </a:ext>
            </a:extLst>
          </a:blip>
          <a:stretch>
            <a:fillRect/>
          </a:stretch>
        </p:blipFill>
        <p:spPr>
          <a:xfrm>
            <a:off x="7924279" y="1"/>
            <a:ext cx="1215726" cy="1066800"/>
          </a:xfrm>
          <a:prstGeom prst="rect">
            <a:avLst/>
          </a:prstGeom>
        </p:spPr>
      </p:pic>
    </p:spTree>
    <p:extLst>
      <p:ext uri="{BB962C8B-B14F-4D97-AF65-F5344CB8AC3E}">
        <p14:creationId xmlns:p14="http://schemas.microsoft.com/office/powerpoint/2010/main" xmlns="" val="2231256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43000" y="1447800"/>
            <a:ext cx="6781800" cy="3395144"/>
          </a:xfrm>
          <a:prstGeom prst="rect">
            <a:avLst/>
          </a:prstGeom>
        </p:spPr>
      </p:pic>
      <p:pic>
        <p:nvPicPr>
          <p:cNvPr id="3" name="Picture 2"/>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9907" b="15178"/>
          <a:stretch/>
        </p:blipFill>
        <p:spPr>
          <a:xfrm>
            <a:off x="1905000" y="3922520"/>
            <a:ext cx="5715000" cy="1427147"/>
          </a:xfrm>
          <a:prstGeom prst="rect">
            <a:avLst/>
          </a:prstGeom>
        </p:spPr>
      </p:pic>
      <p:pic>
        <p:nvPicPr>
          <p:cNvPr id="4" name="Picture 3"/>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19120" b="19354"/>
          <a:stretch/>
        </p:blipFill>
        <p:spPr>
          <a:xfrm>
            <a:off x="2705100" y="685800"/>
            <a:ext cx="3657600" cy="1350236"/>
          </a:xfrm>
          <a:prstGeom prst="rect">
            <a:avLst/>
          </a:prstGeom>
        </p:spPr>
      </p:pic>
      <p:pic>
        <p:nvPicPr>
          <p:cNvPr id="5" name="Picture 4"/>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266700" y="5410200"/>
            <a:ext cx="3276600" cy="1310640"/>
          </a:xfrm>
          <a:prstGeom prst="rect">
            <a:avLst/>
          </a:prstGeom>
        </p:spPr>
      </p:pic>
    </p:spTree>
    <p:extLst>
      <p:ext uri="{BB962C8B-B14F-4D97-AF65-F5344CB8AC3E}">
        <p14:creationId xmlns:p14="http://schemas.microsoft.com/office/powerpoint/2010/main" xmlns="" val="357850839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1000"/>
                                        <p:tgtEl>
                                          <p:spTgt spid="2"/>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1000"/>
                                        <p:tgtEl>
                                          <p:spTgt spid="3"/>
                                        </p:tgtEl>
                                      </p:cBhvr>
                                    </p:animEffect>
                                  </p:childTnLst>
                                </p:cTn>
                              </p:par>
                              <p:par>
                                <p:cTn id="14" presetID="14" presetClass="entr" presetSubtype="1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819400" y="1323668"/>
            <a:ext cx="5715000" cy="966290"/>
          </a:xfrm>
          <a:prstGeom prst="rect">
            <a:avLst/>
          </a:prstGeom>
          <a:ln>
            <a:solidFill>
              <a:srgbClr val="008080"/>
            </a:solidFill>
            <a:prstDash val="dashDot"/>
          </a:ln>
        </p:spPr>
        <p:txBody>
          <a:bodyPr wrap="square">
            <a:spAutoFit/>
          </a:bodyPr>
          <a:lstStyle/>
          <a:p>
            <a:pPr algn="just" rtl="1">
              <a:lnSpc>
                <a:spcPct val="150000"/>
              </a:lnSpc>
            </a:pPr>
            <a:r>
              <a:rPr lang="ar-SA" sz="2000" b="1" dirty="0" smtClean="0">
                <a:solidFill>
                  <a:schemeClr val="bg1">
                    <a:lumMod val="95000"/>
                  </a:schemeClr>
                </a:solidFill>
                <a:cs typeface="+mj-cs"/>
              </a:rPr>
              <a:t>يمكن </a:t>
            </a:r>
            <a:r>
              <a:rPr lang="ar-SA" sz="2000" b="1" dirty="0">
                <a:solidFill>
                  <a:schemeClr val="bg1">
                    <a:lumMod val="95000"/>
                  </a:schemeClr>
                </a:solidFill>
                <a:cs typeface="+mj-cs"/>
              </a:rPr>
              <a:t>أن تحل محل الكاتيوتات المرتبطة بحبيبات الطين كاتيونات أخرى ذائبة في محلول التربة، وهذا يعتمد على:</a:t>
            </a:r>
            <a:endParaRPr lang="en-US" sz="2000" b="1" dirty="0">
              <a:solidFill>
                <a:schemeClr val="bg1">
                  <a:lumMod val="95000"/>
                </a:schemeClr>
              </a:solidFill>
              <a:cs typeface="+mj-cs"/>
            </a:endParaRPr>
          </a:p>
        </p:txBody>
      </p:sp>
      <p:sp>
        <p:nvSpPr>
          <p:cNvPr id="8" name="Rectangle 7"/>
          <p:cNvSpPr/>
          <p:nvPr/>
        </p:nvSpPr>
        <p:spPr>
          <a:xfrm>
            <a:off x="5580618" y="2514600"/>
            <a:ext cx="2940465" cy="1015663"/>
          </a:xfrm>
          <a:prstGeom prst="rect">
            <a:avLst/>
          </a:prstGeom>
          <a:solidFill>
            <a:srgbClr val="070751"/>
          </a:solidFill>
          <a:ln>
            <a:noFill/>
            <a:prstDash val="dashDot"/>
          </a:ln>
        </p:spPr>
        <p:txBody>
          <a:bodyPr wrap="square">
            <a:spAutoFit/>
          </a:bodyPr>
          <a:lstStyle/>
          <a:p>
            <a:pPr marL="285750" indent="-285750" algn="r" rtl="1">
              <a:lnSpc>
                <a:spcPct val="150000"/>
              </a:lnSpc>
              <a:buClr>
                <a:srgbClr val="0070C0"/>
              </a:buClr>
              <a:buFont typeface="Wingdings" panose="05000000000000000000" pitchFamily="2" charset="2"/>
              <a:buChar char="S"/>
            </a:pPr>
            <a:r>
              <a:rPr lang="ar-SA" sz="2000" b="1" dirty="0" smtClean="0">
                <a:solidFill>
                  <a:schemeClr val="bg1"/>
                </a:solidFill>
                <a:cs typeface="+mj-cs"/>
              </a:rPr>
              <a:t>صفة </a:t>
            </a:r>
            <a:r>
              <a:rPr lang="ar-SA" sz="2000" b="1" dirty="0">
                <a:solidFill>
                  <a:schemeClr val="bg1"/>
                </a:solidFill>
                <a:cs typeface="+mj-cs"/>
              </a:rPr>
              <a:t>الكاتيونات</a:t>
            </a:r>
          </a:p>
          <a:p>
            <a:pPr marL="285750" indent="-285750" algn="r" rtl="1">
              <a:lnSpc>
                <a:spcPct val="150000"/>
              </a:lnSpc>
              <a:buClr>
                <a:srgbClr val="0070C0"/>
              </a:buClr>
              <a:buFont typeface="Wingdings" panose="05000000000000000000" pitchFamily="2" charset="2"/>
              <a:buChar char="S"/>
            </a:pPr>
            <a:r>
              <a:rPr lang="ar-SA" sz="2000" b="1" dirty="0" smtClean="0">
                <a:solidFill>
                  <a:schemeClr val="bg1"/>
                </a:solidFill>
                <a:cs typeface="+mj-cs"/>
              </a:rPr>
              <a:t>نسبة </a:t>
            </a:r>
            <a:r>
              <a:rPr lang="ar-SA" sz="2000" b="1" dirty="0">
                <a:solidFill>
                  <a:schemeClr val="bg1"/>
                </a:solidFill>
                <a:cs typeface="+mj-cs"/>
              </a:rPr>
              <a:t>تركيزها في التربة</a:t>
            </a:r>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4800" y="1905000"/>
            <a:ext cx="4302734" cy="4302734"/>
          </a:xfrm>
          <a:prstGeom prst="rect">
            <a:avLst/>
          </a:prstGeom>
        </p:spPr>
      </p:pic>
      <p:sp>
        <p:nvSpPr>
          <p:cNvPr id="2" name="Rectangle 1"/>
          <p:cNvSpPr/>
          <p:nvPr/>
        </p:nvSpPr>
        <p:spPr>
          <a:xfrm>
            <a:off x="533400" y="228600"/>
            <a:ext cx="8001000" cy="1015663"/>
          </a:xfrm>
          <a:prstGeom prst="rect">
            <a:avLst/>
          </a:prstGeom>
          <a:solidFill>
            <a:schemeClr val="tx1"/>
          </a:solidFill>
          <a:ln>
            <a:solidFill>
              <a:srgbClr val="008080"/>
            </a:solidFill>
            <a:prstDash val="dashDot"/>
          </a:ln>
        </p:spPr>
        <p:txBody>
          <a:bodyPr wrap="square">
            <a:spAutoFit/>
          </a:bodyPr>
          <a:lstStyle/>
          <a:p>
            <a:pPr algn="just" rtl="1">
              <a:lnSpc>
                <a:spcPct val="150000"/>
              </a:lnSpc>
            </a:pPr>
            <a:r>
              <a:rPr lang="ar-SA" sz="2000" b="1" dirty="0">
                <a:solidFill>
                  <a:prstClr val="white">
                    <a:lumMod val="95000"/>
                  </a:prstClr>
                </a:solidFill>
                <a:cs typeface="Times New Roman"/>
              </a:rPr>
              <a:t>تسمى مقدرة حبيبات الطين على امتصاص الكاتيونات على سطحها سعة التبادل الكاتيوني </a:t>
            </a:r>
            <a:r>
              <a:rPr lang="en-US" sz="2000" b="1" dirty="0">
                <a:solidFill>
                  <a:prstClr val="white">
                    <a:lumMod val="95000"/>
                  </a:prstClr>
                </a:solidFill>
                <a:latin typeface="Times New Roman" panose="02020603050405020304" pitchFamily="18" charset="0"/>
                <a:cs typeface="Times New Roman" panose="02020603050405020304" pitchFamily="18" charset="0"/>
              </a:rPr>
              <a:t>(</a:t>
            </a:r>
            <a:r>
              <a:rPr lang="en-US" sz="2000" b="1" dirty="0">
                <a:solidFill>
                  <a:srgbClr val="92D050"/>
                </a:solidFill>
                <a:latin typeface="Times New Roman" panose="02020603050405020304" pitchFamily="18" charset="0"/>
                <a:cs typeface="Times New Roman" panose="02020603050405020304" pitchFamily="18" charset="0"/>
              </a:rPr>
              <a:t>Cation-Exchange capacity</a:t>
            </a:r>
            <a:r>
              <a:rPr lang="en-US" sz="2000" b="1" dirty="0">
                <a:solidFill>
                  <a:prstClr val="white">
                    <a:lumMod val="95000"/>
                  </a:prstClr>
                </a:solidFill>
                <a:latin typeface="Times New Roman" panose="02020603050405020304" pitchFamily="18" charset="0"/>
                <a:cs typeface="Times New Roman" panose="02020603050405020304" pitchFamily="18" charset="0"/>
              </a:rPr>
              <a:t>)، </a:t>
            </a:r>
            <a:r>
              <a:rPr lang="ar-SA" sz="2000" b="1" dirty="0">
                <a:solidFill>
                  <a:prstClr val="white">
                    <a:lumMod val="95000"/>
                  </a:prstClr>
                </a:solidFill>
                <a:cs typeface="Times New Roman"/>
              </a:rPr>
              <a:t>ويستخدم لها الوحدة مليمكافيء لكل (</a:t>
            </a:r>
            <a:r>
              <a:rPr lang="ar-SA" sz="2000" b="1" dirty="0">
                <a:solidFill>
                  <a:srgbClr val="FFFF99"/>
                </a:solidFill>
                <a:cs typeface="Times New Roman"/>
              </a:rPr>
              <a:t>100 جرام</a:t>
            </a:r>
            <a:r>
              <a:rPr lang="ar-SA" sz="2000" b="1" dirty="0">
                <a:solidFill>
                  <a:prstClr val="white">
                    <a:lumMod val="95000"/>
                  </a:prstClr>
                </a:solidFill>
                <a:cs typeface="Times New Roman"/>
              </a:rPr>
              <a:t>) . </a:t>
            </a:r>
            <a:endParaRPr lang="en-US" dirty="0"/>
          </a:p>
        </p:txBody>
      </p:sp>
    </p:spTree>
    <p:extLst>
      <p:ext uri="{BB962C8B-B14F-4D97-AF65-F5344CB8AC3E}">
        <p14:creationId xmlns:p14="http://schemas.microsoft.com/office/powerpoint/2010/main" xmlns="" val="1550305019"/>
      </p:ext>
    </p:extLst>
  </p:cSld>
  <p:clrMapOvr>
    <a:masterClrMapping/>
  </p:clrMapOvr>
  <mc:AlternateContent xmlns:mc="http://schemas.openxmlformats.org/markup-compatibility/2006">
    <mc:Choice xmlns:p14="http://schemas.microsoft.com/office/powerpoint/2010/main" xmlns="" Requires="p14">
      <p:transition spd="slow">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Effect transition="in" filter="fade">
                                      <p:cBhvr>
                                        <p:cTn id="15" dur="1000"/>
                                        <p:tgtEl>
                                          <p:spTgt spid="7"/>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1000"/>
                                        <p:tgtEl>
                                          <p:spTgt spid="8"/>
                                        </p:tgtEl>
                                      </p:cBhvr>
                                    </p:animEffect>
                                  </p:childTnLst>
                                </p:cTn>
                              </p:par>
                            </p:childTnLst>
                          </p:cTn>
                        </p:par>
                        <p:par>
                          <p:cTn id="20" fill="hold">
                            <p:stCondLst>
                              <p:cond delay="3000"/>
                            </p:stCondLst>
                            <p:childTnLst>
                              <p:par>
                                <p:cTn id="21" presetID="16" presetClass="entr" presetSubtype="2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600" y="462528"/>
            <a:ext cx="7848600" cy="1477328"/>
          </a:xfrm>
          <a:prstGeom prst="rect">
            <a:avLst/>
          </a:prstGeom>
          <a:noFill/>
        </p:spPr>
        <p:txBody>
          <a:bodyPr wrap="square">
            <a:spAutoFit/>
          </a:bodyPr>
          <a:lstStyle/>
          <a:p>
            <a:pPr algn="just" rtl="1">
              <a:lnSpc>
                <a:spcPct val="150000"/>
              </a:lnSpc>
            </a:pPr>
            <a:r>
              <a:rPr lang="ar-SA" sz="2000" b="1" dirty="0">
                <a:solidFill>
                  <a:schemeClr val="bg1"/>
                </a:solidFill>
                <a:cs typeface="+mj-cs"/>
              </a:rPr>
              <a:t>ينتج عن زيادة الصوديوم في محلول التربة زيادة سعة التبادل الكاتيوني للصوديوم، وإذا وصلت نسبة الصوديوم الممتصة على حبيبات الطين </a:t>
            </a:r>
            <a:r>
              <a:rPr lang="ar-SA" sz="2000" b="1" dirty="0" smtClean="0">
                <a:solidFill>
                  <a:schemeClr val="bg1"/>
                </a:solidFill>
                <a:cs typeface="+mj-cs"/>
              </a:rPr>
              <a:t>إلى (</a:t>
            </a:r>
            <a:r>
              <a:rPr lang="ar-SA" sz="2000" b="1" dirty="0" smtClean="0">
                <a:solidFill>
                  <a:srgbClr val="FFFF99"/>
                </a:solidFill>
                <a:cs typeface="+mj-cs"/>
              </a:rPr>
              <a:t>15%</a:t>
            </a:r>
            <a:r>
              <a:rPr lang="ar-SA" sz="2000" b="1" dirty="0" smtClean="0">
                <a:solidFill>
                  <a:schemeClr val="bg1"/>
                </a:solidFill>
                <a:cs typeface="+mj-cs"/>
              </a:rPr>
              <a:t>) </a:t>
            </a:r>
            <a:r>
              <a:rPr lang="ar-SA" sz="2000" b="1" dirty="0" smtClean="0">
                <a:solidFill>
                  <a:srgbClr val="FFFF00"/>
                </a:solidFill>
                <a:cs typeface="+mj-cs"/>
              </a:rPr>
              <a:t>أو أكثر </a:t>
            </a:r>
            <a:r>
              <a:rPr lang="ar-SA" sz="2000" b="1" dirty="0">
                <a:solidFill>
                  <a:schemeClr val="bg1"/>
                </a:solidFill>
                <a:cs typeface="+mj-cs"/>
              </a:rPr>
              <a:t>من سعة امتصاص التربة للكاتيونات فإن هذا يسبب تغييراً في صفات التربة الفيزيائية والكيميائية، ويختل تركيب التربة. </a:t>
            </a:r>
            <a:endParaRPr lang="en-US" sz="2000" b="1" dirty="0">
              <a:solidFill>
                <a:schemeClr val="bg1"/>
              </a:solidFill>
              <a:cs typeface="+mj-cs"/>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xmlns="" val="0"/>
              </a:ext>
            </a:extLst>
          </a:blip>
          <a:srcRect t="43692" r="50000"/>
          <a:stretch/>
        </p:blipFill>
        <p:spPr>
          <a:xfrm>
            <a:off x="665066" y="3647581"/>
            <a:ext cx="1648666" cy="1577871"/>
          </a:xfrm>
          <a:prstGeom prst="rect">
            <a:avLst/>
          </a:prstGeom>
        </p:spPr>
      </p:pic>
      <p:sp>
        <p:nvSpPr>
          <p:cNvPr id="6" name="Rectangle 5"/>
          <p:cNvSpPr/>
          <p:nvPr/>
        </p:nvSpPr>
        <p:spPr>
          <a:xfrm>
            <a:off x="4343400" y="2412822"/>
            <a:ext cx="4114800" cy="2862322"/>
          </a:xfrm>
          <a:prstGeom prst="rect">
            <a:avLst/>
          </a:prstGeom>
          <a:solidFill>
            <a:srgbClr val="FF99CC"/>
          </a:solidFill>
        </p:spPr>
        <p:txBody>
          <a:bodyPr wrap="square">
            <a:spAutoFit/>
          </a:bodyPr>
          <a:lstStyle/>
          <a:p>
            <a:pPr algn="just" rtl="1">
              <a:lnSpc>
                <a:spcPct val="150000"/>
              </a:lnSpc>
            </a:pPr>
            <a:r>
              <a:rPr lang="ar-SA" sz="2000" b="1" dirty="0" smtClean="0"/>
              <a:t>ونظراً </a:t>
            </a:r>
            <a:r>
              <a:rPr lang="ar-SA" sz="2000" b="1" dirty="0"/>
              <a:t>لإرتفاع الرقم الهيدروجيني </a:t>
            </a:r>
            <a:r>
              <a:rPr lang="ar-SA" sz="2000" b="1" dirty="0">
                <a:cs typeface="+mj-cs"/>
              </a:rPr>
              <a:t>(</a:t>
            </a:r>
            <a:r>
              <a:rPr lang="en-US" sz="2000" b="1" dirty="0" err="1">
                <a:solidFill>
                  <a:srgbClr val="008080"/>
                </a:solidFill>
                <a:latin typeface="Times New Roman" panose="02020603050405020304" pitchFamily="18" charset="0"/>
                <a:cs typeface="Times New Roman" panose="02020603050405020304" pitchFamily="18" charset="0"/>
              </a:rPr>
              <a:t>Ph</a:t>
            </a:r>
            <a:r>
              <a:rPr lang="ar-SA" sz="2000" b="1" dirty="0">
                <a:cs typeface="+mj-cs"/>
              </a:rPr>
              <a:t>)</a:t>
            </a:r>
            <a:r>
              <a:rPr lang="ar-SA" sz="2000" b="1" dirty="0"/>
              <a:t> لهذه </a:t>
            </a:r>
            <a:r>
              <a:rPr lang="ar-SA" sz="2000" b="1" dirty="0" err="1"/>
              <a:t>العملية </a:t>
            </a:r>
            <a:r>
              <a:rPr lang="ar-SA" sz="2000" b="1" dirty="0" smtClean="0"/>
              <a:t>، إنه </a:t>
            </a:r>
            <a:r>
              <a:rPr lang="ar-SA" sz="2000" b="1" dirty="0"/>
              <a:t>تحدث زيادة في تحلل سليكات الالمونيوم </a:t>
            </a:r>
            <a:r>
              <a:rPr lang="ar-SA" sz="2000" b="1" dirty="0">
                <a:cs typeface="+mj-cs"/>
              </a:rPr>
              <a:t>(</a:t>
            </a:r>
            <a:r>
              <a:rPr lang="en-US" sz="2000" b="1" dirty="0">
                <a:solidFill>
                  <a:srgbClr val="008080"/>
                </a:solidFill>
                <a:latin typeface="Times New Roman" panose="02020603050405020304" pitchFamily="18" charset="0"/>
                <a:cs typeface="Times New Roman" panose="02020603050405020304" pitchFamily="18" charset="0"/>
              </a:rPr>
              <a:t>Aluminum silicates</a:t>
            </a:r>
            <a:r>
              <a:rPr lang="ar-SA" sz="2000" b="1" dirty="0">
                <a:cs typeface="+mj-cs"/>
              </a:rPr>
              <a:t>)</a:t>
            </a:r>
            <a:r>
              <a:rPr lang="ar-SA" sz="2000" b="1" dirty="0"/>
              <a:t> وتتجمع مع حبيبات الطين وبذلك ينقص التوصيل المائي للتربة المشبعة بالصوديوم، وينقص معدل تدفق الماء إلى سطح جذور </a:t>
            </a:r>
            <a:r>
              <a:rPr lang="ar-SA" sz="2000" b="1" dirty="0" smtClean="0"/>
              <a:t>النباتات.</a:t>
            </a:r>
            <a:endParaRPr lang="en-US" sz="2000" b="1" dirty="0" smtClean="0"/>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xmlns="" val="0"/>
              </a:ext>
            </a:extLst>
          </a:blip>
          <a:srcRect r="50000" b="56308"/>
          <a:stretch/>
        </p:blipFill>
        <p:spPr>
          <a:xfrm>
            <a:off x="665066" y="2423254"/>
            <a:ext cx="1648667" cy="1224326"/>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xmlns="" val="0"/>
              </a:ext>
            </a:extLst>
          </a:blip>
          <a:srcRect l="50000" b="56308"/>
          <a:stretch/>
        </p:blipFill>
        <p:spPr>
          <a:xfrm>
            <a:off x="2313733" y="2423254"/>
            <a:ext cx="1648667" cy="1224327"/>
          </a:xfrm>
          <a:prstGeom prst="rect">
            <a:avLst/>
          </a:prstGeom>
        </p:spPr>
      </p:pic>
      <p:pic>
        <p:nvPicPr>
          <p:cNvPr id="9" name="Picture 8"/>
          <p:cNvPicPr>
            <a:picLocks noChangeAspect="1"/>
          </p:cNvPicPr>
          <p:nvPr/>
        </p:nvPicPr>
        <p:blipFill rotWithShape="1">
          <a:blip r:embed="rId2" cstate="print">
            <a:extLst>
              <a:ext uri="{28A0092B-C50C-407E-A947-70E740481C1C}">
                <a14:useLocalDpi xmlns:a14="http://schemas.microsoft.com/office/drawing/2010/main" xmlns="" val="0"/>
              </a:ext>
            </a:extLst>
          </a:blip>
          <a:srcRect l="50000" t="43692"/>
          <a:stretch/>
        </p:blipFill>
        <p:spPr>
          <a:xfrm>
            <a:off x="2313734" y="3647581"/>
            <a:ext cx="1648666" cy="1577870"/>
          </a:xfrm>
          <a:prstGeom prst="rect">
            <a:avLst/>
          </a:prstGeom>
        </p:spPr>
      </p:pic>
      <p:cxnSp>
        <p:nvCxnSpPr>
          <p:cNvPr id="3" name="Straight Connector 2"/>
          <p:cNvCxnSpPr/>
          <p:nvPr/>
        </p:nvCxnSpPr>
        <p:spPr>
          <a:xfrm flipH="1">
            <a:off x="762000" y="2057400"/>
            <a:ext cx="7620000"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651470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1000"/>
                                        <p:tgtEl>
                                          <p:spTgt spid="5"/>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1000"/>
                                        <p:tgtEl>
                                          <p:spTgt spid="3"/>
                                        </p:tgtEl>
                                      </p:cBhvr>
                                    </p:animEffect>
                                  </p:childTnLst>
                                </p:cTn>
                              </p:par>
                            </p:childTnLst>
                          </p:cTn>
                        </p:par>
                        <p:par>
                          <p:cTn id="12" fill="hold">
                            <p:stCondLst>
                              <p:cond delay="2000"/>
                            </p:stCondLst>
                            <p:childTnLst>
                              <p:par>
                                <p:cTn id="13" presetID="16" presetClass="entr" presetSubtype="2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1000"/>
                                        <p:tgtEl>
                                          <p:spTgt spid="6"/>
                                        </p:tgtEl>
                                      </p:cBhvr>
                                    </p:animEffect>
                                  </p:childTnLst>
                                </p:cTn>
                              </p:par>
                            </p:childTnLst>
                          </p:cTn>
                        </p:par>
                        <p:par>
                          <p:cTn id="16" fill="hold">
                            <p:stCondLst>
                              <p:cond delay="3000"/>
                            </p:stCondLst>
                            <p:childTnLst>
                              <p:par>
                                <p:cTn id="17" presetID="31"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par>
                                <p:cTn id="35" presetID="31"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ppt_w</p:attrName>
                                        </p:attrNameLst>
                                      </p:cBhvr>
                                      <p:tavLst>
                                        <p:tav tm="0">
                                          <p:val>
                                            <p:fltVal val="0"/>
                                          </p:val>
                                        </p:tav>
                                        <p:tav tm="100000">
                                          <p:val>
                                            <p:strVal val="#ppt_w"/>
                                          </p:val>
                                        </p:tav>
                                      </p:tavLst>
                                    </p:anim>
                                    <p:anim calcmode="lin" valueType="num">
                                      <p:cBhvr>
                                        <p:cTn id="38" dur="1000" fill="hold"/>
                                        <p:tgtEl>
                                          <p:spTgt spid="4"/>
                                        </p:tgtEl>
                                        <p:attrNameLst>
                                          <p:attrName>ppt_h</p:attrName>
                                        </p:attrNameLst>
                                      </p:cBhvr>
                                      <p:tavLst>
                                        <p:tav tm="0">
                                          <p:val>
                                            <p:fltVal val="0"/>
                                          </p:val>
                                        </p:tav>
                                        <p:tav tm="100000">
                                          <p:val>
                                            <p:strVal val="#ppt_h"/>
                                          </p:val>
                                        </p:tav>
                                      </p:tavLst>
                                    </p:anim>
                                    <p:anim calcmode="lin" valueType="num">
                                      <p:cBhvr>
                                        <p:cTn id="39" dur="1000" fill="hold"/>
                                        <p:tgtEl>
                                          <p:spTgt spid="4"/>
                                        </p:tgtEl>
                                        <p:attrNameLst>
                                          <p:attrName>style.rotation</p:attrName>
                                        </p:attrNameLst>
                                      </p:cBhvr>
                                      <p:tavLst>
                                        <p:tav tm="0">
                                          <p:val>
                                            <p:fltVal val="90"/>
                                          </p:val>
                                        </p:tav>
                                        <p:tav tm="100000">
                                          <p:val>
                                            <p:fltVal val="0"/>
                                          </p:val>
                                        </p:tav>
                                      </p:tavLst>
                                    </p:anim>
                                    <p:animEffect transition="in" filter="fade">
                                      <p:cBhvr>
                                        <p:cTn id="4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524000" y="76200"/>
            <a:ext cx="5715000" cy="954107"/>
          </a:xfrm>
          <a:prstGeom prst="rect">
            <a:avLst/>
          </a:prstGeom>
        </p:spPr>
        <p:txBody>
          <a:bodyPr wrap="square">
            <a:spAutoFit/>
          </a:bodyPr>
          <a:lstStyle/>
          <a:p>
            <a:pPr algn="ctr"/>
            <a:r>
              <a:rPr lang="ar-SA" sz="2800" b="1" u="sng" dirty="0">
                <a:solidFill>
                  <a:srgbClr val="CCFF99"/>
                </a:solidFill>
                <a:uFill>
                  <a:solidFill>
                    <a:srgbClr val="FF0000"/>
                  </a:solidFill>
                </a:uFill>
                <a:cs typeface="+mj-cs"/>
              </a:rPr>
              <a:t>مصادر ملوحة التربة</a:t>
            </a: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The sources of soil salinity</a:t>
            </a:r>
          </a:p>
        </p:txBody>
      </p:sp>
      <p:sp>
        <p:nvSpPr>
          <p:cNvPr id="14" name="Rectangle 2"/>
          <p:cNvSpPr>
            <a:spLocks noChangeArrowheads="1"/>
          </p:cNvSpPr>
          <p:nvPr/>
        </p:nvSpPr>
        <p:spPr bwMode="auto">
          <a:xfrm>
            <a:off x="3629180" y="1546444"/>
            <a:ext cx="4894863" cy="400110"/>
          </a:xfrm>
          <a:prstGeom prst="rect">
            <a:avLst/>
          </a:prstGeom>
          <a:solidFill>
            <a:schemeClr val="accent1">
              <a:lumMod val="75000"/>
            </a:schemeClr>
          </a:solidFill>
          <a:ln>
            <a:noFill/>
          </a:ln>
          <a:effec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SA" altLang="en-US" sz="2000" b="1" i="0" u="none" strike="noStrike" cap="none" normalizeH="0" baseline="0" dirty="0" smtClean="0">
                <a:ln>
                  <a:noFill/>
                </a:ln>
                <a:solidFill>
                  <a:schemeClr val="bg1"/>
                </a:solidFill>
                <a:effectLst/>
                <a:latin typeface="Times New Roman" pitchFamily="18" charset="0"/>
                <a:ea typeface="Calibri" pitchFamily="34" charset="0"/>
                <a:cs typeface="+mj-cs"/>
              </a:rPr>
              <a:t>هناك العديد من مصادر الأملاح للتربة نذكر منها</a:t>
            </a:r>
            <a:r>
              <a:rPr kumimoji="0" lang="en-US" altLang="en-US" sz="2000" b="1" i="0" u="none" strike="noStrike" cap="none" normalizeH="0" baseline="0" dirty="0" smtClean="0">
                <a:ln>
                  <a:noFill/>
                </a:ln>
                <a:solidFill>
                  <a:schemeClr val="bg1"/>
                </a:solidFill>
                <a:effectLst/>
                <a:latin typeface="Times New Roman" pitchFamily="18" charset="0"/>
                <a:ea typeface="Calibri" pitchFamily="34" charset="0"/>
                <a:cs typeface="+mj-cs"/>
              </a:rPr>
              <a:t>:</a:t>
            </a:r>
            <a:endParaRPr kumimoji="0" lang="en-US" altLang="en-US" sz="2000" b="1" i="0" u="none" strike="noStrike" cap="none" normalizeH="0" baseline="0" dirty="0" smtClean="0">
              <a:ln>
                <a:noFill/>
              </a:ln>
              <a:solidFill>
                <a:schemeClr val="bg1"/>
              </a:solidFill>
              <a:effectLst/>
              <a:cs typeface="+mj-cs"/>
            </a:endParaRPr>
          </a:p>
        </p:txBody>
      </p:sp>
      <p:sp>
        <p:nvSpPr>
          <p:cNvPr id="16" name="Rectangle 15"/>
          <p:cNvSpPr/>
          <p:nvPr/>
        </p:nvSpPr>
        <p:spPr>
          <a:xfrm>
            <a:off x="3629180" y="2076965"/>
            <a:ext cx="4894863" cy="2400657"/>
          </a:xfrm>
          <a:prstGeom prst="rect">
            <a:avLst/>
          </a:prstGeom>
          <a:ln>
            <a:solidFill>
              <a:srgbClr val="92D050"/>
            </a:solidFill>
            <a:prstDash val="dashDot"/>
          </a:ln>
        </p:spPr>
        <p:txBody>
          <a:bodyPr wrap="square">
            <a:spAutoFit/>
          </a:bodyPr>
          <a:lstStyle/>
          <a:p>
            <a:pPr marL="342900" indent="-342900" algn="just" rtl="1">
              <a:lnSpc>
                <a:spcPct val="150000"/>
              </a:lnSpc>
              <a:buClr>
                <a:srgbClr val="0070C0"/>
              </a:buClr>
              <a:buFont typeface="Wingdings" panose="05000000000000000000" pitchFamily="2" charset="2"/>
              <a:buChar char="S"/>
            </a:pPr>
            <a:r>
              <a:rPr lang="ar-SA" sz="2000" b="1" dirty="0" smtClean="0">
                <a:solidFill>
                  <a:schemeClr val="bg1"/>
                </a:solidFill>
                <a:cs typeface="+mj-cs"/>
              </a:rPr>
              <a:t>1-تعتبر </a:t>
            </a:r>
            <a:r>
              <a:rPr lang="ar-SA" sz="2000" b="1" dirty="0">
                <a:solidFill>
                  <a:schemeClr val="bg1"/>
                </a:solidFill>
                <a:cs typeface="+mj-cs"/>
              </a:rPr>
              <a:t>المياه المستخدمة لري النباتات من مصادر الملوحة للتربة لأن هذه المياه المستخدمة للري غير نقية وتحتوي على نسبة من الأملاح ، وتعتمد هذه النسبة على مصدر الماء ولكن قد تصل كمية الأملاح في الماء إلى </a:t>
            </a:r>
            <a:r>
              <a:rPr lang="ar-SA" sz="2000" b="1" dirty="0" smtClean="0">
                <a:solidFill>
                  <a:schemeClr val="bg1"/>
                </a:solidFill>
                <a:cs typeface="+mj-cs"/>
              </a:rPr>
              <a:t>(</a:t>
            </a:r>
            <a:r>
              <a:rPr lang="ar-SA" sz="2000" b="1" dirty="0">
                <a:solidFill>
                  <a:srgbClr val="FFFF99"/>
                </a:solidFill>
                <a:cs typeface="+mj-cs"/>
              </a:rPr>
              <a:t>1000</a:t>
            </a:r>
            <a:r>
              <a:rPr lang="ar-SA" sz="2000" b="1" dirty="0" smtClean="0">
                <a:solidFill>
                  <a:srgbClr val="FFFF99"/>
                </a:solidFill>
                <a:cs typeface="+mj-cs"/>
              </a:rPr>
              <a:t> </a:t>
            </a:r>
            <a:r>
              <a:rPr lang="ar-SA" sz="2000" b="1" dirty="0">
                <a:solidFill>
                  <a:srgbClr val="FFFF99"/>
                </a:solidFill>
                <a:cs typeface="+mj-cs"/>
              </a:rPr>
              <a:t>جرام/متر مكعب</a:t>
            </a:r>
            <a:r>
              <a:rPr lang="ar-SA" sz="2000" b="1" dirty="0" smtClean="0">
                <a:solidFill>
                  <a:schemeClr val="bg1"/>
                </a:solidFill>
                <a:cs typeface="+mj-cs"/>
              </a:rPr>
              <a:t>). </a:t>
            </a:r>
            <a:endParaRPr lang="en-US" sz="2000" b="1" dirty="0">
              <a:solidFill>
                <a:schemeClr val="bg1"/>
              </a:solidFill>
              <a:cs typeface="+mj-cs"/>
            </a:endParaRPr>
          </a:p>
        </p:txBody>
      </p:sp>
      <p:pic>
        <p:nvPicPr>
          <p:cNvPr id="3076"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1000" y="2076965"/>
            <a:ext cx="3048000" cy="24006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Rectangle 1"/>
          <p:cNvSpPr/>
          <p:nvPr/>
        </p:nvSpPr>
        <p:spPr>
          <a:xfrm>
            <a:off x="381000" y="4800600"/>
            <a:ext cx="8143043" cy="1477328"/>
          </a:xfrm>
          <a:prstGeom prst="rect">
            <a:avLst/>
          </a:prstGeom>
          <a:solidFill>
            <a:srgbClr val="800000"/>
          </a:solidFill>
        </p:spPr>
        <p:txBody>
          <a:bodyPr wrap="square">
            <a:spAutoFit/>
          </a:bodyPr>
          <a:lstStyle/>
          <a:p>
            <a:pPr lvl="0" algn="just" rtl="1">
              <a:lnSpc>
                <a:spcPct val="150000"/>
              </a:lnSpc>
              <a:buClr>
                <a:srgbClr val="0070C0"/>
              </a:buClr>
            </a:pPr>
            <a:r>
              <a:rPr lang="ar-SA" sz="2000" b="1" dirty="0">
                <a:solidFill>
                  <a:prstClr val="white"/>
                </a:solidFill>
                <a:cs typeface="Times New Roman"/>
              </a:rPr>
              <a:t>وعندما يتبخر الماء من التربة يخلف وراءه كمية من الأملاح تتراكم في التربة خاصة إذا كان الصرف غير جيد ولم يستخدم كميات كبيرة من المياه لغسل الأملاح المتراكمة في التربة في مناطق الجذور.</a:t>
            </a:r>
            <a:endParaRPr lang="en-US" sz="2000" b="1" dirty="0">
              <a:solidFill>
                <a:prstClr val="white"/>
              </a:solidFill>
            </a:endParaRPr>
          </a:p>
        </p:txBody>
      </p:sp>
    </p:spTree>
    <p:extLst>
      <p:ext uri="{BB962C8B-B14F-4D97-AF65-F5344CB8AC3E}">
        <p14:creationId xmlns:p14="http://schemas.microsoft.com/office/powerpoint/2010/main" xmlns="" val="54500106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1000"/>
                                        <p:tgtEl>
                                          <p:spTgt spid="14"/>
                                        </p:tgtEl>
                                      </p:cBhvr>
                                    </p:animEffect>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1000"/>
                                        <p:tgtEl>
                                          <p:spTgt spid="16"/>
                                        </p:tgtEl>
                                      </p:cBhvr>
                                    </p:animEffect>
                                  </p:childTnLst>
                                </p:cTn>
                              </p:par>
                            </p:childTnLst>
                          </p:cTn>
                        </p:par>
                        <p:par>
                          <p:cTn id="18" fill="hold">
                            <p:stCondLst>
                              <p:cond delay="3000"/>
                            </p:stCondLst>
                            <p:childTnLst>
                              <p:par>
                                <p:cTn id="19" presetID="22" presetClass="entr" presetSubtype="4" fill="hold" nodeType="afterEffect">
                                  <p:stCondLst>
                                    <p:cond delay="0"/>
                                  </p:stCondLst>
                                  <p:childTnLst>
                                    <p:set>
                                      <p:cBhvr>
                                        <p:cTn id="20" dur="1" fill="hold">
                                          <p:stCondLst>
                                            <p:cond delay="0"/>
                                          </p:stCondLst>
                                        </p:cTn>
                                        <p:tgtEl>
                                          <p:spTgt spid="3076"/>
                                        </p:tgtEl>
                                        <p:attrNameLst>
                                          <p:attrName>style.visibility</p:attrName>
                                        </p:attrNameLst>
                                      </p:cBhvr>
                                      <p:to>
                                        <p:strVal val="visible"/>
                                      </p:to>
                                    </p:set>
                                    <p:animEffect transition="in" filter="wipe(down)">
                                      <p:cBhvr>
                                        <p:cTn id="21" dur="1000"/>
                                        <p:tgtEl>
                                          <p:spTgt spid="3076"/>
                                        </p:tgtEl>
                                      </p:cBhvr>
                                    </p:animEffect>
                                  </p:childTnLst>
                                </p:cTn>
                              </p:par>
                            </p:childTnLst>
                          </p:cTn>
                        </p:par>
                        <p:par>
                          <p:cTn id="22" fill="hold">
                            <p:stCondLst>
                              <p:cond delay="4000"/>
                            </p:stCondLst>
                            <p:childTnLst>
                              <p:par>
                                <p:cTn id="23" presetID="14" presetClass="entr" presetSubtype="1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6" grpId="0" animBg="1"/>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28600" y="457200"/>
            <a:ext cx="8686800" cy="1477328"/>
          </a:xfrm>
          <a:prstGeom prst="rect">
            <a:avLst/>
          </a:prstGeom>
          <a:solidFill>
            <a:srgbClr val="070751"/>
          </a:solidFill>
        </p:spPr>
        <p:txBody>
          <a:bodyPr wrap="square">
            <a:spAutoFit/>
          </a:bodyPr>
          <a:lstStyle/>
          <a:p>
            <a:pPr algn="just" rtl="1">
              <a:lnSpc>
                <a:spcPct val="150000"/>
              </a:lnSpc>
            </a:pPr>
            <a:r>
              <a:rPr lang="ar-SA" sz="2000" b="1" dirty="0">
                <a:solidFill>
                  <a:schemeClr val="bg1"/>
                </a:solidFill>
                <a:latin typeface="Times New Roman" panose="02020603050405020304" pitchFamily="18" charset="0"/>
                <a:cs typeface="Times New Roman" panose="02020603050405020304" pitchFamily="18" charset="0"/>
              </a:rPr>
              <a:t>تراكم الأملاح في التربة </a:t>
            </a:r>
            <a:r>
              <a:rPr lang="ar-SA" sz="2000" b="1" dirty="0" smtClean="0">
                <a:solidFill>
                  <a:schemeClr val="bg1"/>
                </a:solidFill>
                <a:latin typeface="Times New Roman" panose="02020603050405020304" pitchFamily="18" charset="0"/>
                <a:cs typeface="Times New Roman" panose="02020603050405020304" pitchFamily="18" charset="0"/>
              </a:rPr>
              <a:t>من </a:t>
            </a:r>
            <a:r>
              <a:rPr lang="ar-SA" sz="2000" b="1" dirty="0">
                <a:solidFill>
                  <a:schemeClr val="bg1"/>
                </a:solidFill>
                <a:latin typeface="Times New Roman" panose="02020603050405020304" pitchFamily="18" charset="0"/>
                <a:cs typeface="Times New Roman" panose="02020603050405020304" pitchFamily="18" charset="0"/>
              </a:rPr>
              <a:t>المشكلات الزراعية في المناطق الصحراوية وشبه الصحراوية، نظراً لإرتفاع معدل تبخر الماء من التربة ولقلة كمية الأمطار الضرورية لغسل الأملاح المتراكمة بعيداَ عن مناطق نمو الجذور. </a:t>
            </a:r>
            <a:endParaRPr lang="en-US" sz="2000" b="1" dirty="0">
              <a:solidFill>
                <a:schemeClr val="bg1"/>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2400" y="2802766"/>
            <a:ext cx="3439822" cy="3323987"/>
          </a:xfrm>
          <a:prstGeom prst="rect">
            <a:avLst/>
          </a:prstGeom>
        </p:spPr>
      </p:pic>
      <p:sp>
        <p:nvSpPr>
          <p:cNvPr id="4" name="Rectangle 3"/>
          <p:cNvSpPr/>
          <p:nvPr/>
        </p:nvSpPr>
        <p:spPr>
          <a:xfrm>
            <a:off x="3810000" y="2802766"/>
            <a:ext cx="5105400" cy="3323987"/>
          </a:xfrm>
          <a:prstGeom prst="rect">
            <a:avLst/>
          </a:prstGeom>
          <a:solidFill>
            <a:srgbClr val="070751"/>
          </a:solidFill>
        </p:spPr>
        <p:txBody>
          <a:bodyPr wrap="square">
            <a:spAutoFit/>
          </a:bodyPr>
          <a:lstStyle/>
          <a:p>
            <a:pPr algn="just" rtl="1">
              <a:lnSpc>
                <a:spcPct val="150000"/>
              </a:lnSpc>
            </a:pPr>
            <a:r>
              <a:rPr lang="ar-SA" sz="2000" b="1" dirty="0" smtClean="0">
                <a:solidFill>
                  <a:schemeClr val="bg1"/>
                </a:solidFill>
                <a:latin typeface="Times New Roman" panose="02020603050405020304" pitchFamily="18" charset="0"/>
                <a:cs typeface="Times New Roman" panose="02020603050405020304" pitchFamily="18" charset="0"/>
              </a:rPr>
              <a:t>هذا يساعد </a:t>
            </a:r>
            <a:r>
              <a:rPr lang="ar-SA" sz="2000" b="1" dirty="0">
                <a:solidFill>
                  <a:schemeClr val="bg1"/>
                </a:solidFill>
                <a:latin typeface="Times New Roman" panose="02020603050405020304" pitchFamily="18" charset="0"/>
                <a:cs typeface="Times New Roman" panose="02020603050405020304" pitchFamily="18" charset="0"/>
              </a:rPr>
              <a:t>على زيادة معدل تراكم الأملاح في التربة الإقتصادية في استهلاك المياه في الزراعة ، حيث تكون كمية الماء المستخدمة للري تكفي فقط ما يعادل الماء الذي يحتاجه النبات والماء المفقود في عملية النتح والتبخر. يزداد معدل تراكم الأملاح في التربة بزيادة نسبة الأملاح الذائبة في الماء المستخدم للري ولذلك يزداد بنقص معدل تسرب الماء في التربة إلى الطبقات السفلى من الأرض. </a:t>
            </a:r>
            <a:endParaRPr lang="en-US" sz="2000" b="1" dirty="0">
              <a:solidFill>
                <a:schemeClr val="bg1"/>
              </a:solidFill>
              <a:latin typeface="Times New Roman" panose="02020603050405020304" pitchFamily="18" charset="0"/>
              <a:cs typeface="Times New Roman" panose="02020603050405020304" pitchFamily="18" charset="0"/>
            </a:endParaRPr>
          </a:p>
        </p:txBody>
      </p:sp>
      <p:cxnSp>
        <p:nvCxnSpPr>
          <p:cNvPr id="6" name="Straight Connector 5"/>
          <p:cNvCxnSpPr/>
          <p:nvPr/>
        </p:nvCxnSpPr>
        <p:spPr>
          <a:xfrm flipH="1">
            <a:off x="228600" y="2362200"/>
            <a:ext cx="8686800" cy="0"/>
          </a:xfrm>
          <a:prstGeom prst="line">
            <a:avLst/>
          </a:prstGeom>
          <a:ln>
            <a:solidFill>
              <a:srgbClr val="FFFF99"/>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6894383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000"/>
                                        <p:tgtEl>
                                          <p:spTgt spid="7"/>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1000"/>
                                        <p:tgtEl>
                                          <p:spTgt spid="6"/>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1000"/>
                                        <p:tgtEl>
                                          <p:spTgt spid="4"/>
                                        </p:tgtEl>
                                      </p:cBhvr>
                                    </p:animEffect>
                                  </p:childTnLst>
                                </p:cTn>
                              </p:par>
                            </p:childTnLst>
                          </p:cTn>
                        </p:par>
                        <p:par>
                          <p:cTn id="16" fill="hold">
                            <p:stCondLst>
                              <p:cond delay="3000"/>
                            </p:stCondLst>
                            <p:childTnLst>
                              <p:par>
                                <p:cTn id="17" presetID="21"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27589" y="178039"/>
            <a:ext cx="4724400" cy="2400657"/>
          </a:xfrm>
          <a:prstGeom prst="rect">
            <a:avLst/>
          </a:prstGeom>
          <a:ln>
            <a:solidFill>
              <a:srgbClr val="FFFF99"/>
            </a:solidFill>
            <a:prstDash val="dashDot"/>
          </a:ln>
        </p:spPr>
        <p:txBody>
          <a:bodyPr wrap="square">
            <a:spAutoFit/>
          </a:bodyPr>
          <a:lstStyle/>
          <a:p>
            <a:pPr marL="342900" indent="-342900" algn="just" rtl="1">
              <a:lnSpc>
                <a:spcPct val="150000"/>
              </a:lnSpc>
              <a:buClr>
                <a:srgbClr val="0070C0"/>
              </a:buClr>
              <a:buFont typeface="Wingdings" panose="05000000000000000000" pitchFamily="2" charset="2"/>
              <a:buChar char="S"/>
            </a:pPr>
            <a:r>
              <a:rPr lang="ar-SA" sz="2000" b="1" dirty="0" smtClean="0">
                <a:solidFill>
                  <a:schemeClr val="bg1"/>
                </a:solidFill>
                <a:latin typeface="Times New Roman" panose="02020603050405020304" pitchFamily="18" charset="0"/>
                <a:cs typeface="Times New Roman" panose="02020603050405020304" pitchFamily="18" charset="0"/>
              </a:rPr>
              <a:t>2- من </a:t>
            </a:r>
            <a:r>
              <a:rPr lang="ar-SA" sz="2000" b="1" dirty="0">
                <a:solidFill>
                  <a:schemeClr val="bg1"/>
                </a:solidFill>
                <a:latin typeface="Times New Roman" panose="02020603050405020304" pitchFamily="18" charset="0"/>
                <a:cs typeface="Times New Roman" panose="02020603050405020304" pitchFamily="18" charset="0"/>
              </a:rPr>
              <a:t>مصادر المياه للمناطق المنخفضة المجاورة للمناطق المرتفعة مياه الصرف القادمة من المناطق المرتفعة والتي تحتوي على نسبة من الأملاح الذائبة وهذا يساعد على زيادة معدل تراكم الأملاح في المناطق المنخفضة.</a:t>
            </a:r>
            <a:endParaRPr lang="en-US" sz="2000" b="1" dirty="0">
              <a:solidFill>
                <a:schemeClr val="bg1"/>
              </a:solidFill>
              <a:latin typeface="Times New Roman" panose="02020603050405020304" pitchFamily="18" charset="0"/>
              <a:cs typeface="Times New Roman" panose="02020603050405020304" pitchFamily="18" charset="0"/>
            </a:endParaRPr>
          </a:p>
        </p:txBody>
      </p:sp>
      <p:sp>
        <p:nvSpPr>
          <p:cNvPr id="10" name="Rectangle 9"/>
          <p:cNvSpPr/>
          <p:nvPr/>
        </p:nvSpPr>
        <p:spPr>
          <a:xfrm>
            <a:off x="3657600" y="2978209"/>
            <a:ext cx="5356788" cy="3323987"/>
          </a:xfrm>
          <a:prstGeom prst="rect">
            <a:avLst/>
          </a:prstGeom>
          <a:ln>
            <a:solidFill>
              <a:srgbClr val="FFFF99"/>
            </a:solidFill>
            <a:prstDash val="dashDot"/>
          </a:ln>
        </p:spPr>
        <p:txBody>
          <a:bodyPr wrap="square">
            <a:spAutoFit/>
          </a:bodyPr>
          <a:lstStyle/>
          <a:p>
            <a:pPr marL="342900" indent="-342900" algn="just" rtl="1">
              <a:lnSpc>
                <a:spcPct val="150000"/>
              </a:lnSpc>
              <a:buClr>
                <a:srgbClr val="0070C0"/>
              </a:buClr>
              <a:buFont typeface="Wingdings" panose="05000000000000000000" pitchFamily="2" charset="2"/>
              <a:buChar char="S"/>
            </a:pPr>
            <a:r>
              <a:rPr lang="ar-SA" sz="2000" b="1" dirty="0" smtClean="0">
                <a:solidFill>
                  <a:schemeClr val="bg1"/>
                </a:solidFill>
                <a:cs typeface="+mj-cs"/>
              </a:rPr>
              <a:t>3- رذاذ </a:t>
            </a:r>
            <a:r>
              <a:rPr lang="ar-SA" sz="2000" b="1" dirty="0">
                <a:solidFill>
                  <a:schemeClr val="bg1"/>
                </a:solidFill>
                <a:cs typeface="+mj-cs"/>
              </a:rPr>
              <a:t>مياه البحر التي تحملها الرياح </a:t>
            </a:r>
            <a:r>
              <a:rPr lang="ar-SA" sz="2000" b="1" dirty="0" smtClean="0">
                <a:solidFill>
                  <a:schemeClr val="bg1"/>
                </a:solidFill>
                <a:cs typeface="+mj-cs"/>
              </a:rPr>
              <a:t>من </a:t>
            </a:r>
            <a:r>
              <a:rPr lang="ar-SA" sz="2000" b="1" dirty="0">
                <a:solidFill>
                  <a:schemeClr val="bg1"/>
                </a:solidFill>
                <a:cs typeface="+mj-cs"/>
              </a:rPr>
              <a:t>مصادر الملوحة للتربة. تساقط المياه المحملة بالأملاح مع المطر يساعد على زيادة معدل تراكم </a:t>
            </a:r>
            <a:r>
              <a:rPr lang="ar-SA" sz="2000" b="1" dirty="0" smtClean="0">
                <a:solidFill>
                  <a:schemeClr val="bg1"/>
                </a:solidFill>
                <a:cs typeface="+mj-cs"/>
              </a:rPr>
              <a:t>الأملاح. وقد وجد في دراسة أن </a:t>
            </a:r>
            <a:r>
              <a:rPr lang="ar-SA" sz="2000" b="1" dirty="0">
                <a:solidFill>
                  <a:schemeClr val="bg1"/>
                </a:solidFill>
                <a:cs typeface="+mj-cs"/>
              </a:rPr>
              <a:t>مياه المطر القريب من الشواطئ في أستراليا يحتوي على نسبة من كلوريد الصوديوم تتراوح بين </a:t>
            </a:r>
            <a:r>
              <a:rPr lang="ar-SA" sz="2000" b="1" dirty="0" smtClean="0">
                <a:solidFill>
                  <a:schemeClr val="bg1"/>
                </a:solidFill>
                <a:cs typeface="+mj-cs"/>
              </a:rPr>
              <a:t>(</a:t>
            </a:r>
            <a:r>
              <a:rPr lang="ar-SA" sz="2000" b="1" dirty="0" smtClean="0">
                <a:solidFill>
                  <a:srgbClr val="FFFF99"/>
                </a:solidFill>
                <a:cs typeface="+mj-cs"/>
              </a:rPr>
              <a:t>15</a:t>
            </a:r>
            <a:r>
              <a:rPr lang="ar-SA" sz="2000" b="1" dirty="0" smtClean="0">
                <a:solidFill>
                  <a:schemeClr val="bg1"/>
                </a:solidFill>
                <a:cs typeface="+mj-cs"/>
              </a:rPr>
              <a:t>)</a:t>
            </a:r>
            <a:r>
              <a:rPr lang="ar-SA" sz="2000" b="1" dirty="0" smtClean="0">
                <a:solidFill>
                  <a:srgbClr val="FF99CC"/>
                </a:solidFill>
                <a:cs typeface="+mj-cs"/>
              </a:rPr>
              <a:t> </a:t>
            </a:r>
            <a:r>
              <a:rPr lang="ar-SA" sz="2000" b="1" dirty="0" smtClean="0">
                <a:solidFill>
                  <a:schemeClr val="bg1"/>
                </a:solidFill>
                <a:cs typeface="+mj-cs"/>
              </a:rPr>
              <a:t>و (</a:t>
            </a:r>
            <a:r>
              <a:rPr lang="ar-SA" sz="2000" b="1" dirty="0" smtClean="0">
                <a:solidFill>
                  <a:srgbClr val="FFFF99"/>
                </a:solidFill>
                <a:cs typeface="+mj-cs"/>
              </a:rPr>
              <a:t>50</a:t>
            </a:r>
            <a:r>
              <a:rPr lang="ar-SA" sz="2000" b="1" dirty="0" smtClean="0">
                <a:solidFill>
                  <a:schemeClr val="bg1"/>
                </a:solidFill>
                <a:cs typeface="+mj-cs"/>
              </a:rPr>
              <a:t>) (</a:t>
            </a:r>
            <a:r>
              <a:rPr lang="en-US" sz="2000" b="1" dirty="0" smtClean="0">
                <a:solidFill>
                  <a:srgbClr val="92D050"/>
                </a:solidFill>
                <a:latin typeface="Times New Roman" panose="02020603050405020304" pitchFamily="18" charset="0"/>
                <a:cs typeface="Times New Roman" panose="02020603050405020304" pitchFamily="18" charset="0"/>
              </a:rPr>
              <a:t>PPM</a:t>
            </a:r>
            <a:r>
              <a:rPr lang="ar-SA" sz="2000" b="1" dirty="0" smtClean="0">
                <a:solidFill>
                  <a:schemeClr val="bg1"/>
                </a:solidFill>
                <a:cs typeface="+mj-cs"/>
              </a:rPr>
              <a:t>) في </a:t>
            </a:r>
            <a:r>
              <a:rPr lang="ar-SA" sz="2000" b="1" dirty="0">
                <a:solidFill>
                  <a:schemeClr val="bg1"/>
                </a:solidFill>
                <a:cs typeface="+mj-cs"/>
              </a:rPr>
              <a:t>حين تتراوح كمية الملح في مياه الأمطار البعيدة عن الشاطئ </a:t>
            </a:r>
            <a:r>
              <a:rPr lang="ar-SA" sz="2000" b="1" dirty="0" smtClean="0">
                <a:solidFill>
                  <a:schemeClr val="bg1"/>
                </a:solidFill>
                <a:cs typeface="+mj-cs"/>
              </a:rPr>
              <a:t>بين (</a:t>
            </a:r>
            <a:r>
              <a:rPr lang="ar-SA" sz="2000" b="1" dirty="0" smtClean="0">
                <a:solidFill>
                  <a:srgbClr val="FFFF99"/>
                </a:solidFill>
                <a:cs typeface="+mj-cs"/>
              </a:rPr>
              <a:t>4</a:t>
            </a:r>
            <a:r>
              <a:rPr lang="ar-SA" sz="2000" b="1" dirty="0" smtClean="0">
                <a:solidFill>
                  <a:schemeClr val="bg1"/>
                </a:solidFill>
                <a:cs typeface="+mj-cs"/>
              </a:rPr>
              <a:t>) و</a:t>
            </a:r>
            <a:r>
              <a:rPr lang="ar-SA" sz="2000" b="1" dirty="0" smtClean="0">
                <a:solidFill>
                  <a:srgbClr val="FF99CC"/>
                </a:solidFill>
                <a:cs typeface="+mj-cs"/>
              </a:rPr>
              <a:t> </a:t>
            </a:r>
            <a:r>
              <a:rPr lang="ar-SA" sz="2000" b="1" dirty="0" smtClean="0">
                <a:solidFill>
                  <a:schemeClr val="bg1"/>
                </a:solidFill>
                <a:cs typeface="+mj-cs"/>
              </a:rPr>
              <a:t>(</a:t>
            </a:r>
            <a:r>
              <a:rPr lang="ar-SA" sz="2000" b="1" dirty="0" smtClean="0">
                <a:solidFill>
                  <a:srgbClr val="FFFF99"/>
                </a:solidFill>
                <a:cs typeface="+mj-cs"/>
              </a:rPr>
              <a:t>20</a:t>
            </a:r>
            <a:r>
              <a:rPr lang="ar-SA" sz="2000" b="1" dirty="0" smtClean="0">
                <a:solidFill>
                  <a:schemeClr val="bg1"/>
                </a:solidFill>
                <a:cs typeface="+mj-cs"/>
              </a:rPr>
              <a:t>) جزءاً </a:t>
            </a:r>
            <a:r>
              <a:rPr lang="ar-SA" sz="2000" b="1" dirty="0">
                <a:solidFill>
                  <a:schemeClr val="bg1"/>
                </a:solidFill>
                <a:cs typeface="+mj-cs"/>
              </a:rPr>
              <a:t>لكل مليون جزء (</a:t>
            </a:r>
            <a:r>
              <a:rPr lang="ar-SA" sz="2000" b="1" dirty="0">
                <a:solidFill>
                  <a:srgbClr val="FF6699"/>
                </a:solidFill>
                <a:cs typeface="+mj-cs"/>
              </a:rPr>
              <a:t>مليجرام لكل لتر</a:t>
            </a:r>
            <a:r>
              <a:rPr lang="ar-SA" sz="2000" b="1" dirty="0" smtClean="0">
                <a:solidFill>
                  <a:schemeClr val="bg1"/>
                </a:solidFill>
                <a:cs typeface="+mj-cs"/>
              </a:rPr>
              <a:t>).</a:t>
            </a:r>
            <a:endParaRPr lang="en-US" sz="2000" b="1" dirty="0">
              <a:solidFill>
                <a:schemeClr val="bg1"/>
              </a:solidFill>
              <a:cs typeface="+mj-cs"/>
            </a:endParaRPr>
          </a:p>
        </p:txBody>
      </p:sp>
      <p:pic>
        <p:nvPicPr>
          <p:cNvPr id="11" name="Picture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410199" y="163083"/>
            <a:ext cx="3527989" cy="2415613"/>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2400" y="2978209"/>
            <a:ext cx="3352799" cy="3323987"/>
          </a:xfrm>
          <a:prstGeom prst="rect">
            <a:avLst/>
          </a:prstGeom>
        </p:spPr>
      </p:pic>
    </p:spTree>
    <p:extLst>
      <p:ext uri="{BB962C8B-B14F-4D97-AF65-F5344CB8AC3E}">
        <p14:creationId xmlns:p14="http://schemas.microsoft.com/office/powerpoint/2010/main" xmlns="" val="6095864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1000"/>
                                        <p:tgtEl>
                                          <p:spTgt spid="9"/>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outVertical)">
                                      <p:cBhvr>
                                        <p:cTn id="11" dur="1000"/>
                                        <p:tgtEl>
                                          <p:spTgt spid="11"/>
                                        </p:tgtEl>
                                      </p:cBhvr>
                                    </p:animEffect>
                                  </p:childTnLst>
                                </p:cTn>
                              </p:par>
                            </p:childTnLst>
                          </p:cTn>
                        </p:par>
                        <p:par>
                          <p:cTn id="12" fill="hold">
                            <p:stCondLst>
                              <p:cond delay="2000"/>
                            </p:stCondLst>
                            <p:childTnLst>
                              <p:par>
                                <p:cTn id="13" presetID="14" presetClass="entr" presetSubtype="1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1000"/>
                                        <p:tgtEl>
                                          <p:spTgt spid="10"/>
                                        </p:tgtEl>
                                      </p:cBhvr>
                                    </p:animEffect>
                                  </p:childTnLst>
                                </p:cTn>
                              </p:par>
                            </p:childTnLst>
                          </p:cTn>
                        </p:par>
                        <p:par>
                          <p:cTn id="16" fill="hold">
                            <p:stCondLst>
                              <p:cond delay="3000"/>
                            </p:stCondLst>
                            <p:childTnLst>
                              <p:par>
                                <p:cTn id="17" presetID="16" presetClass="entr" presetSubtype="2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24400" y="1219200"/>
            <a:ext cx="3733800" cy="1938992"/>
          </a:xfrm>
          <a:prstGeom prst="rect">
            <a:avLst/>
          </a:prstGeom>
          <a:ln>
            <a:solidFill>
              <a:srgbClr val="FF99CC"/>
            </a:solidFill>
            <a:prstDash val="dashDot"/>
          </a:ln>
        </p:spPr>
        <p:txBody>
          <a:bodyPr wrap="square">
            <a:spAutoFit/>
          </a:bodyPr>
          <a:lstStyle/>
          <a:p>
            <a:pPr marL="342900" indent="-342900" algn="just" rtl="1">
              <a:lnSpc>
                <a:spcPct val="150000"/>
              </a:lnSpc>
              <a:buClr>
                <a:srgbClr val="0070C0"/>
              </a:buClr>
              <a:buFont typeface="Wingdings" panose="05000000000000000000" pitchFamily="2" charset="2"/>
              <a:buChar char="S"/>
            </a:pPr>
            <a:r>
              <a:rPr lang="ar-SA" sz="2000" b="1" dirty="0" smtClean="0">
                <a:solidFill>
                  <a:schemeClr val="bg1">
                    <a:lumMod val="95000"/>
                  </a:schemeClr>
                </a:solidFill>
                <a:cs typeface="+mj-cs"/>
              </a:rPr>
              <a:t>4- من </a:t>
            </a:r>
            <a:r>
              <a:rPr lang="ar-SA" sz="2000" b="1" dirty="0">
                <a:solidFill>
                  <a:schemeClr val="bg1">
                    <a:lumMod val="95000"/>
                  </a:schemeClr>
                </a:solidFill>
                <a:cs typeface="+mj-cs"/>
              </a:rPr>
              <a:t>المصادر الأخرى للأملاح ذوبان الأملاح المترسبة في بعض المناطق وجرف هذه الأملاح مع المياه إلى مناطق أخرى.</a:t>
            </a:r>
            <a:endParaRPr lang="en-US" sz="2000" b="1" dirty="0">
              <a:solidFill>
                <a:schemeClr val="bg1">
                  <a:lumMod val="95000"/>
                </a:schemeClr>
              </a:solidFill>
              <a:cs typeface="+mj-cs"/>
            </a:endParaRPr>
          </a:p>
        </p:txBody>
      </p:sp>
      <p:sp>
        <p:nvSpPr>
          <p:cNvPr id="6" name="Rectangle 5"/>
          <p:cNvSpPr/>
          <p:nvPr/>
        </p:nvSpPr>
        <p:spPr>
          <a:xfrm>
            <a:off x="4696411" y="3480137"/>
            <a:ext cx="3733800" cy="966290"/>
          </a:xfrm>
          <a:prstGeom prst="rect">
            <a:avLst/>
          </a:prstGeom>
          <a:ln>
            <a:solidFill>
              <a:srgbClr val="FF99CC"/>
            </a:solidFill>
            <a:prstDash val="dashDot"/>
          </a:ln>
        </p:spPr>
        <p:txBody>
          <a:bodyPr wrap="square">
            <a:spAutoFit/>
          </a:bodyPr>
          <a:lstStyle/>
          <a:p>
            <a:pPr marL="342900" indent="-342900" algn="just" rtl="1">
              <a:lnSpc>
                <a:spcPct val="150000"/>
              </a:lnSpc>
              <a:buClr>
                <a:srgbClr val="0070C0"/>
              </a:buClr>
              <a:buFont typeface="Wingdings" panose="05000000000000000000" pitchFamily="2" charset="2"/>
              <a:buChar char="S"/>
            </a:pPr>
            <a:r>
              <a:rPr lang="ar-SA" sz="2000" b="1" smtClean="0">
                <a:solidFill>
                  <a:schemeClr val="bg1">
                    <a:lumMod val="95000"/>
                  </a:schemeClr>
                </a:solidFill>
                <a:cs typeface="+mj-cs"/>
              </a:rPr>
              <a:t>5- بعض </a:t>
            </a:r>
            <a:r>
              <a:rPr lang="ar-SA" sz="2000" b="1" dirty="0">
                <a:solidFill>
                  <a:schemeClr val="bg1">
                    <a:lumMod val="95000"/>
                  </a:schemeClr>
                </a:solidFill>
                <a:cs typeface="+mj-cs"/>
              </a:rPr>
              <a:t>الأنواع من التربة تحتوي بطبيعتها على نسبة كبيرة من الأملاح</a:t>
            </a:r>
            <a:endParaRPr lang="en-US" sz="2000" b="1" dirty="0">
              <a:solidFill>
                <a:schemeClr val="bg1">
                  <a:lumMod val="95000"/>
                </a:schemeClr>
              </a:solidFill>
              <a:cs typeface="+mj-cs"/>
            </a:endParaRPr>
          </a:p>
        </p:txBody>
      </p:sp>
      <p:pic>
        <p:nvPicPr>
          <p:cNvPr id="9" name="Picture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2401" y="1219200"/>
            <a:ext cx="4368800" cy="3276600"/>
          </a:xfrm>
          <a:prstGeom prst="rect">
            <a:avLst/>
          </a:prstGeom>
        </p:spPr>
      </p:pic>
      <p:cxnSp>
        <p:nvCxnSpPr>
          <p:cNvPr id="3" name="Straight Connector 2"/>
          <p:cNvCxnSpPr/>
          <p:nvPr/>
        </p:nvCxnSpPr>
        <p:spPr>
          <a:xfrm flipH="1">
            <a:off x="4660900" y="3352800"/>
            <a:ext cx="3797300"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3469856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1000"/>
                                        <p:tgtEl>
                                          <p:spTgt spid="3"/>
                                        </p:tgtEl>
                                      </p:cBhvr>
                                    </p:animEffect>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1000"/>
                                        <p:tgtEl>
                                          <p:spTgt spid="6"/>
                                        </p:tgtEl>
                                      </p:cBhvr>
                                    </p:animEffect>
                                  </p:childTnLst>
                                </p:cTn>
                              </p:par>
                            </p:childTnLst>
                          </p:cTn>
                        </p:par>
                        <p:par>
                          <p:cTn id="18" fill="hold">
                            <p:stCondLst>
                              <p:cond delay="3000"/>
                            </p:stCondLst>
                            <p:childTnLst>
                              <p:par>
                                <p:cTn id="19" presetID="14" presetClass="entr" presetSubtype="1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xmlns="" val="0"/>
              </a:ext>
            </a:extLst>
          </a:blip>
          <a:srcRect r="52776"/>
          <a:stretch/>
        </p:blipFill>
        <p:spPr>
          <a:xfrm>
            <a:off x="342900" y="609600"/>
            <a:ext cx="3904360" cy="5511800"/>
          </a:xfrm>
          <a:prstGeom prst="rect">
            <a:avLst/>
          </a:prstGeom>
        </p:spPr>
      </p:pic>
      <p:pic>
        <p:nvPicPr>
          <p:cNvPr id="7" name="Picture 6"/>
          <p:cNvPicPr>
            <a:picLocks noChangeAspect="1"/>
          </p:cNvPicPr>
          <p:nvPr/>
        </p:nvPicPr>
        <p:blipFill rotWithShape="1">
          <a:blip r:embed="rId2" cstate="print">
            <a:extLst>
              <a:ext uri="{28A0092B-C50C-407E-A947-70E740481C1C}">
                <a14:useLocalDpi xmlns:a14="http://schemas.microsoft.com/office/drawing/2010/main" xmlns="" val="0"/>
              </a:ext>
            </a:extLst>
          </a:blip>
          <a:srcRect l="47224"/>
          <a:stretch/>
        </p:blipFill>
        <p:spPr>
          <a:xfrm>
            <a:off x="4247260" y="609600"/>
            <a:ext cx="4363340" cy="5511800"/>
          </a:xfrm>
          <a:prstGeom prst="rect">
            <a:avLst/>
          </a:prstGeom>
        </p:spPr>
      </p:pic>
    </p:spTree>
    <p:extLst>
      <p:ext uri="{BB962C8B-B14F-4D97-AF65-F5344CB8AC3E}">
        <p14:creationId xmlns:p14="http://schemas.microsoft.com/office/powerpoint/2010/main" xmlns="" val="38783745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714" y="533400"/>
            <a:ext cx="7696200" cy="2485745"/>
          </a:xfrm>
          <a:prstGeom prst="rect">
            <a:avLst/>
          </a:prstGeom>
        </p:spPr>
        <p:txBody>
          <a:bodyPr wrap="square">
            <a:spAutoFit/>
          </a:bodyPr>
          <a:lstStyle/>
          <a:p>
            <a:pPr algn="ctr">
              <a:lnSpc>
                <a:spcPct val="150000"/>
              </a:lnSpc>
            </a:pPr>
            <a:r>
              <a:rPr lang="ar-SA" sz="3600" b="1" u="sng" dirty="0">
                <a:solidFill>
                  <a:srgbClr val="DDF276"/>
                </a:solidFill>
                <a:uFill>
                  <a:solidFill>
                    <a:srgbClr val="CC0066"/>
                  </a:solidFill>
                </a:uFill>
                <a:cs typeface="+mj-cs"/>
              </a:rPr>
              <a:t>مشكلة الملوحة والأراضي الملحية</a:t>
            </a:r>
          </a:p>
          <a:p>
            <a:pPr algn="ctr">
              <a:lnSpc>
                <a:spcPct val="150000"/>
              </a:lnSpc>
            </a:pPr>
            <a:r>
              <a:rPr lang="en-US" sz="3600" b="1" u="sng" dirty="0">
                <a:solidFill>
                  <a:srgbClr val="DDF276"/>
                </a:solidFill>
                <a:uFill>
                  <a:solidFill>
                    <a:srgbClr val="CC0066"/>
                  </a:solidFill>
                </a:uFill>
                <a:latin typeface="Times New Roman" panose="02020603050405020304" pitchFamily="18" charset="0"/>
                <a:cs typeface="Times New Roman" panose="02020603050405020304" pitchFamily="18" charset="0"/>
              </a:rPr>
              <a:t>Salinity and Saline land </a:t>
            </a:r>
            <a:r>
              <a:rPr lang="en-US" sz="3600" b="1" u="sng" dirty="0" smtClean="0">
                <a:solidFill>
                  <a:srgbClr val="DDF276"/>
                </a:solidFill>
                <a:uFill>
                  <a:solidFill>
                    <a:srgbClr val="CC0066"/>
                  </a:solidFill>
                </a:uFill>
                <a:latin typeface="Times New Roman" panose="02020603050405020304" pitchFamily="18" charset="0"/>
                <a:cs typeface="Times New Roman" panose="02020603050405020304" pitchFamily="18" charset="0"/>
              </a:rPr>
              <a:t>problem</a:t>
            </a:r>
          </a:p>
          <a:p>
            <a:pPr algn="ctr">
              <a:lnSpc>
                <a:spcPct val="150000"/>
              </a:lnSpc>
            </a:pPr>
            <a:endParaRPr lang="en-US" sz="3600" b="1" dirty="0">
              <a:solidFill>
                <a:srgbClr val="DDF276"/>
              </a:solidFill>
              <a:latin typeface="Times New Roman" panose="02020603050405020304" pitchFamily="18" charset="0"/>
              <a:cs typeface="Times New Roman" panose="02020603050405020304" pitchFamily="18" charset="0"/>
            </a:endParaRPr>
          </a:p>
        </p:txBody>
      </p:sp>
      <p:sp>
        <p:nvSpPr>
          <p:cNvPr id="3" name="Rectangle 2"/>
          <p:cNvSpPr/>
          <p:nvPr/>
        </p:nvSpPr>
        <p:spPr>
          <a:xfrm>
            <a:off x="2098089" y="2286000"/>
            <a:ext cx="4572000" cy="3892861"/>
          </a:xfrm>
          <a:prstGeom prst="rect">
            <a:avLst/>
          </a:prstGeom>
          <a:ln w="12700">
            <a:noFill/>
            <a:prstDash val="dashDot"/>
          </a:ln>
        </p:spPr>
        <p:txBody>
          <a:bodyPr>
            <a:spAutoFit/>
          </a:bodyPr>
          <a:lstStyle/>
          <a:p>
            <a:pPr algn="ctr">
              <a:lnSpc>
                <a:spcPct val="150000"/>
              </a:lnSpc>
            </a:pPr>
            <a:r>
              <a:rPr lang="ar-SA" sz="2800" b="1" dirty="0">
                <a:solidFill>
                  <a:srgbClr val="DDF276"/>
                </a:solidFill>
                <a:cs typeface="+mj-cs"/>
              </a:rPr>
              <a:t>مقدمة</a:t>
            </a:r>
          </a:p>
          <a:p>
            <a:pPr algn="ctr">
              <a:lnSpc>
                <a:spcPct val="150000"/>
              </a:lnSpc>
            </a:pPr>
            <a:r>
              <a:rPr lang="ar-SA" sz="2800" b="1" dirty="0">
                <a:solidFill>
                  <a:srgbClr val="DDF276"/>
                </a:solidFill>
                <a:cs typeface="+mj-cs"/>
              </a:rPr>
              <a:t>مشكلة الملوحة في العالم</a:t>
            </a:r>
          </a:p>
          <a:p>
            <a:pPr algn="ctr">
              <a:lnSpc>
                <a:spcPct val="150000"/>
              </a:lnSpc>
            </a:pPr>
            <a:r>
              <a:rPr lang="ar-SA" sz="2800" b="1" dirty="0">
                <a:solidFill>
                  <a:srgbClr val="DDF276"/>
                </a:solidFill>
                <a:cs typeface="+mj-cs"/>
              </a:rPr>
              <a:t>أنواع الأراضي الملحية</a:t>
            </a:r>
          </a:p>
          <a:p>
            <a:pPr algn="ctr">
              <a:lnSpc>
                <a:spcPct val="150000"/>
              </a:lnSpc>
            </a:pPr>
            <a:r>
              <a:rPr lang="ar-SA" sz="2800" b="1" dirty="0">
                <a:solidFill>
                  <a:srgbClr val="DDF276"/>
                </a:solidFill>
                <a:cs typeface="+mj-cs"/>
              </a:rPr>
              <a:t>تأثير الأملاح على التربة</a:t>
            </a:r>
          </a:p>
          <a:p>
            <a:pPr algn="ctr">
              <a:lnSpc>
                <a:spcPct val="150000"/>
              </a:lnSpc>
            </a:pPr>
            <a:r>
              <a:rPr lang="ar-SA" sz="2800" b="1" dirty="0">
                <a:solidFill>
                  <a:srgbClr val="DDF276"/>
                </a:solidFill>
                <a:cs typeface="+mj-cs"/>
              </a:rPr>
              <a:t>التبادل الأيوني للتربة</a:t>
            </a:r>
          </a:p>
          <a:p>
            <a:pPr algn="ctr">
              <a:lnSpc>
                <a:spcPct val="150000"/>
              </a:lnSpc>
            </a:pPr>
            <a:r>
              <a:rPr lang="ar-SA" sz="2800" b="1" dirty="0">
                <a:solidFill>
                  <a:srgbClr val="DDF276"/>
                </a:solidFill>
                <a:cs typeface="+mj-cs"/>
              </a:rPr>
              <a:t>مصادر الملوحة في التربة</a:t>
            </a:r>
          </a:p>
        </p:txBody>
      </p:sp>
    </p:spTree>
    <p:extLst>
      <p:ext uri="{BB962C8B-B14F-4D97-AF65-F5344CB8AC3E}">
        <p14:creationId xmlns:p14="http://schemas.microsoft.com/office/powerpoint/2010/main" xmlns="" val="41316989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5000" y="152400"/>
            <a:ext cx="4953000" cy="954107"/>
          </a:xfrm>
          <a:prstGeom prst="rect">
            <a:avLst/>
          </a:prstGeom>
        </p:spPr>
        <p:txBody>
          <a:bodyPr wrap="square">
            <a:spAutoFit/>
          </a:bodyPr>
          <a:lstStyle/>
          <a:p>
            <a:pPr algn="ctr"/>
            <a:r>
              <a:rPr lang="ar-SA" sz="2800" b="1" u="sng" dirty="0">
                <a:solidFill>
                  <a:srgbClr val="CCFF99"/>
                </a:solidFill>
                <a:uFill>
                  <a:solidFill>
                    <a:srgbClr val="FF0000"/>
                  </a:solidFill>
                </a:uFill>
                <a:cs typeface="+mj-cs"/>
              </a:rPr>
              <a:t>مقدمة</a:t>
            </a: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Introduction</a:t>
            </a:r>
          </a:p>
        </p:txBody>
      </p:sp>
      <p:sp>
        <p:nvSpPr>
          <p:cNvPr id="3" name="Rectangle 2"/>
          <p:cNvSpPr/>
          <p:nvPr/>
        </p:nvSpPr>
        <p:spPr>
          <a:xfrm>
            <a:off x="457199" y="1219200"/>
            <a:ext cx="8670421" cy="1477328"/>
          </a:xfrm>
          <a:prstGeom prst="rect">
            <a:avLst/>
          </a:prstGeom>
        </p:spPr>
        <p:txBody>
          <a:bodyPr wrap="square">
            <a:spAutoFit/>
          </a:bodyPr>
          <a:lstStyle/>
          <a:p>
            <a:pPr algn="just" rtl="1">
              <a:lnSpc>
                <a:spcPct val="150000"/>
              </a:lnSpc>
            </a:pPr>
            <a:r>
              <a:rPr lang="ar-SA" sz="2000" b="1" dirty="0">
                <a:solidFill>
                  <a:schemeClr val="bg1"/>
                </a:solidFill>
                <a:cs typeface="+mj-cs"/>
              </a:rPr>
              <a:t>أصبحت استجابة النبات للبيئات ذات المحتوى الملحي المرتفع من بين أهم الموضوعات الزراعية التي يهتم بها الباحثون في مجال الزراعة والإنتاج النباتي نظراَ لارتباطها الوثيق بمصدر غذاء الإنسان. يرجع هذا الإهتمام الكبير بالإجهاد الملحي إلى عدة أسباب </a:t>
            </a:r>
            <a:r>
              <a:rPr lang="ar-SA" sz="2000" b="1" dirty="0" smtClean="0">
                <a:solidFill>
                  <a:schemeClr val="bg1"/>
                </a:solidFill>
                <a:cs typeface="+mj-cs"/>
              </a:rPr>
              <a:t>منها:</a:t>
            </a:r>
            <a:endParaRPr lang="en-US" sz="2000" b="1" dirty="0" smtClean="0">
              <a:solidFill>
                <a:schemeClr val="bg1"/>
              </a:solidFill>
              <a:cs typeface="+mj-cs"/>
            </a:endParaRPr>
          </a:p>
        </p:txBody>
      </p:sp>
      <p:sp>
        <p:nvSpPr>
          <p:cNvPr id="5" name="Rectangle 4"/>
          <p:cNvSpPr/>
          <p:nvPr/>
        </p:nvSpPr>
        <p:spPr>
          <a:xfrm>
            <a:off x="4241408" y="4709578"/>
            <a:ext cx="4703105" cy="923330"/>
          </a:xfrm>
          <a:prstGeom prst="rect">
            <a:avLst/>
          </a:prstGeom>
          <a:ln>
            <a:solidFill>
              <a:srgbClr val="DDF276"/>
            </a:solidFill>
            <a:prstDash val="dashDot"/>
          </a:ln>
        </p:spPr>
        <p:txBody>
          <a:bodyPr wrap="square">
            <a:spAutoFit/>
          </a:bodyPr>
          <a:lstStyle/>
          <a:p>
            <a:pPr marL="285750" indent="-285750" algn="just" rtl="1">
              <a:lnSpc>
                <a:spcPct val="150000"/>
              </a:lnSpc>
              <a:buClr>
                <a:srgbClr val="0070C0"/>
              </a:buClr>
              <a:buFont typeface="Wingdings" panose="05000000000000000000" pitchFamily="2" charset="2"/>
              <a:buChar char=""/>
            </a:pPr>
            <a:r>
              <a:rPr lang="ar-SA" b="1" dirty="0" smtClean="0">
                <a:solidFill>
                  <a:schemeClr val="bg1"/>
                </a:solidFill>
              </a:rPr>
              <a:t>إحتواء </a:t>
            </a:r>
            <a:r>
              <a:rPr lang="ar-SA" b="1" dirty="0">
                <a:solidFill>
                  <a:schemeClr val="bg1"/>
                </a:solidFill>
              </a:rPr>
              <a:t>الأراضي الملحية على عدد من العناصر النادرة المهمة لنمو النباتات</a:t>
            </a:r>
          </a:p>
        </p:txBody>
      </p:sp>
      <p:sp>
        <p:nvSpPr>
          <p:cNvPr id="9" name="Rectangle 8"/>
          <p:cNvSpPr/>
          <p:nvPr/>
        </p:nvSpPr>
        <p:spPr>
          <a:xfrm>
            <a:off x="4241409" y="2938365"/>
            <a:ext cx="4703105" cy="1754326"/>
          </a:xfrm>
          <a:prstGeom prst="rect">
            <a:avLst/>
          </a:prstGeom>
          <a:noFill/>
          <a:ln>
            <a:solidFill>
              <a:srgbClr val="DDF276"/>
            </a:solidFill>
            <a:prstDash val="dashDot"/>
          </a:ln>
        </p:spPr>
        <p:txBody>
          <a:bodyPr wrap="square">
            <a:spAutoFit/>
          </a:bodyPr>
          <a:lstStyle/>
          <a:p>
            <a:pPr marL="285750" indent="-285750" algn="just" rtl="1">
              <a:lnSpc>
                <a:spcPct val="150000"/>
              </a:lnSpc>
              <a:buClr>
                <a:srgbClr val="0070C0"/>
              </a:buClr>
              <a:buFont typeface="Wingdings" panose="05000000000000000000" pitchFamily="2" charset="2"/>
              <a:buChar char=""/>
            </a:pPr>
            <a:r>
              <a:rPr lang="ar-SA" b="1" dirty="0">
                <a:solidFill>
                  <a:schemeClr val="bg1"/>
                </a:solidFill>
              </a:rPr>
              <a:t>بحث العلماء عن مناطق جديدة يمكن استخدامها للتوسع الزراعي ، وذلك لأن الأراضي المستخدمة في الزراعة في الوقت الحالي لم تعد تفي باحتياج الإنسان من المواد الغذائية نظراَ للزيادة المطردة في تعداد سكان العالم.</a:t>
            </a:r>
          </a:p>
        </p:txBody>
      </p:sp>
      <p:sp>
        <p:nvSpPr>
          <p:cNvPr id="10" name="Rectangle 9"/>
          <p:cNvSpPr/>
          <p:nvPr/>
        </p:nvSpPr>
        <p:spPr>
          <a:xfrm>
            <a:off x="4241409" y="4709578"/>
            <a:ext cx="4703106" cy="1338828"/>
          </a:xfrm>
          <a:prstGeom prst="rect">
            <a:avLst/>
          </a:prstGeom>
          <a:ln>
            <a:solidFill>
              <a:srgbClr val="DDF276"/>
            </a:solidFill>
            <a:prstDash val="dashDot"/>
          </a:ln>
        </p:spPr>
        <p:txBody>
          <a:bodyPr wrap="square">
            <a:spAutoFit/>
          </a:bodyPr>
          <a:lstStyle/>
          <a:p>
            <a:pPr marL="285750" indent="-285750" algn="just" rtl="1">
              <a:lnSpc>
                <a:spcPct val="150000"/>
              </a:lnSpc>
              <a:buClr>
                <a:srgbClr val="0070C0"/>
              </a:buClr>
              <a:buFont typeface="Wingdings" panose="05000000000000000000" pitchFamily="2" charset="2"/>
              <a:buChar char=""/>
            </a:pPr>
            <a:r>
              <a:rPr lang="ar-SA" b="1" dirty="0">
                <a:solidFill>
                  <a:schemeClr val="bg1"/>
                </a:solidFill>
              </a:rPr>
              <a:t>تحول مناطق زراعية شاسعة سنوياَ إلى مناطق غير صالحة للزراعة لتراكم الأملاح في التربة إلى درجة تثبط نمو معظم نباتات المحاصيل أو جميعها.</a:t>
            </a:r>
          </a:p>
        </p:txBody>
      </p:sp>
      <p:sp>
        <p:nvSpPr>
          <p:cNvPr id="11" name="Rectangle 10"/>
          <p:cNvSpPr/>
          <p:nvPr/>
        </p:nvSpPr>
        <p:spPr>
          <a:xfrm>
            <a:off x="4171302" y="2958061"/>
            <a:ext cx="4773212" cy="923330"/>
          </a:xfrm>
          <a:prstGeom prst="rect">
            <a:avLst/>
          </a:prstGeom>
          <a:ln>
            <a:solidFill>
              <a:srgbClr val="DDF276"/>
            </a:solidFill>
            <a:prstDash val="dashDot"/>
          </a:ln>
        </p:spPr>
        <p:txBody>
          <a:bodyPr wrap="square">
            <a:spAutoFit/>
          </a:bodyPr>
          <a:lstStyle/>
          <a:p>
            <a:pPr marL="285750" indent="-285750" algn="just" rtl="1">
              <a:lnSpc>
                <a:spcPct val="150000"/>
              </a:lnSpc>
              <a:buClr>
                <a:srgbClr val="0070C0"/>
              </a:buClr>
              <a:buFont typeface="Wingdings" panose="05000000000000000000" pitchFamily="2" charset="2"/>
              <a:buChar char=""/>
            </a:pPr>
            <a:r>
              <a:rPr lang="ar-SA" b="1" dirty="0">
                <a:solidFill>
                  <a:schemeClr val="bg1"/>
                </a:solidFill>
              </a:rPr>
              <a:t>زيادة كمية الأملاح في بعض المياه المستخدمة للري لأسباب عديدة منها النشاط الصناعي.</a:t>
            </a:r>
          </a:p>
        </p:txBody>
      </p:sp>
      <p:pic>
        <p:nvPicPr>
          <p:cNvPr id="12" name="Picture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4800" y="2937408"/>
            <a:ext cx="3901440" cy="3125819"/>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99171" y="2938365"/>
            <a:ext cx="3901439" cy="3151608"/>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55562" y="2958061"/>
            <a:ext cx="3924532" cy="3125819"/>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76078" y="2951259"/>
            <a:ext cx="3924532" cy="3125819"/>
          </a:xfrm>
          <a:prstGeom prst="rect">
            <a:avLst/>
          </a:prstGeom>
        </p:spPr>
      </p:pic>
    </p:spTree>
    <p:extLst>
      <p:ext uri="{BB962C8B-B14F-4D97-AF65-F5344CB8AC3E}">
        <p14:creationId xmlns:p14="http://schemas.microsoft.com/office/powerpoint/2010/main" xmlns="" val="2897344873"/>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1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1000"/>
                                        <p:tgtEl>
                                          <p:spTgt spid="9"/>
                                        </p:tgtEl>
                                      </p:cBhvr>
                                    </p:animEffect>
                                  </p:childTnLst>
                                </p:cTn>
                              </p:par>
                              <p:par>
                                <p:cTn id="17" presetID="16" presetClass="entr" presetSubtype="2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10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xit" presetSubtype="21" fill="hold" grpId="1" nodeType="clickEffect">
                                  <p:stCondLst>
                                    <p:cond delay="0"/>
                                  </p:stCondLst>
                                  <p:childTnLst>
                                    <p:animEffect transition="out" filter="barn(inVertical)">
                                      <p:cBhvr>
                                        <p:cTn id="23" dur="1000"/>
                                        <p:tgtEl>
                                          <p:spTgt spid="9"/>
                                        </p:tgtEl>
                                      </p:cBhvr>
                                    </p:animEffect>
                                    <p:set>
                                      <p:cBhvr>
                                        <p:cTn id="24" dur="1" fill="hold">
                                          <p:stCondLst>
                                            <p:cond delay="999"/>
                                          </p:stCondLst>
                                        </p:cTn>
                                        <p:tgtEl>
                                          <p:spTgt spid="9"/>
                                        </p:tgtEl>
                                        <p:attrNameLst>
                                          <p:attrName>style.visibility</p:attrName>
                                        </p:attrNameLst>
                                      </p:cBhvr>
                                      <p:to>
                                        <p:strVal val="hidden"/>
                                      </p:to>
                                    </p:set>
                                  </p:childTnLst>
                                </p:cTn>
                              </p:par>
                              <p:par>
                                <p:cTn id="25" presetID="14" presetClass="exit" presetSubtype="10" fill="hold" nodeType="withEffect">
                                  <p:stCondLst>
                                    <p:cond delay="0"/>
                                  </p:stCondLst>
                                  <p:childTnLst>
                                    <p:animEffect transition="out" filter="randombar(horizontal)">
                                      <p:cBhvr>
                                        <p:cTn id="26" dur="1000"/>
                                        <p:tgtEl>
                                          <p:spTgt spid="12"/>
                                        </p:tgtEl>
                                      </p:cBhvr>
                                    </p:animEffect>
                                    <p:set>
                                      <p:cBhvr>
                                        <p:cTn id="27" dur="1" fill="hold">
                                          <p:stCondLst>
                                            <p:cond delay="999"/>
                                          </p:stCondLst>
                                        </p:cTn>
                                        <p:tgtEl>
                                          <p:spTgt spid="12"/>
                                        </p:tgtEl>
                                        <p:attrNameLst>
                                          <p:attrName>style.visibility</p:attrName>
                                        </p:attrNameLst>
                                      </p:cBhvr>
                                      <p:to>
                                        <p:strVal val="hidden"/>
                                      </p:to>
                                    </p:set>
                                  </p:childTnLst>
                                </p:cTn>
                              </p:par>
                            </p:childTnLst>
                          </p:cTn>
                        </p:par>
                        <p:par>
                          <p:cTn id="28" fill="hold">
                            <p:stCondLst>
                              <p:cond delay="1000"/>
                            </p:stCondLst>
                            <p:childTnLst>
                              <p:par>
                                <p:cTn id="29" presetID="16" presetClass="entr" presetSubtype="2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1000"/>
                                        <p:tgtEl>
                                          <p:spTgt spid="10"/>
                                        </p:tgtEl>
                                      </p:cBhvr>
                                    </p:animEffect>
                                  </p:childTnLst>
                                </p:cTn>
                              </p:par>
                              <p:par>
                                <p:cTn id="32" presetID="16" presetClass="entr" presetSubtype="21"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1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xit" presetSubtype="10" fill="hold" grpId="1" nodeType="clickEffect">
                                  <p:stCondLst>
                                    <p:cond delay="0"/>
                                  </p:stCondLst>
                                  <p:childTnLst>
                                    <p:animEffect transition="out" filter="randombar(horizontal)">
                                      <p:cBhvr>
                                        <p:cTn id="38" dur="1000"/>
                                        <p:tgtEl>
                                          <p:spTgt spid="10"/>
                                        </p:tgtEl>
                                      </p:cBhvr>
                                    </p:animEffect>
                                    <p:set>
                                      <p:cBhvr>
                                        <p:cTn id="39" dur="1" fill="hold">
                                          <p:stCondLst>
                                            <p:cond delay="999"/>
                                          </p:stCondLst>
                                        </p:cTn>
                                        <p:tgtEl>
                                          <p:spTgt spid="10"/>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1000"/>
                                        <p:tgtEl>
                                          <p:spTgt spid="13"/>
                                        </p:tgtEl>
                                      </p:cBhvr>
                                    </p:animEffect>
                                    <p:set>
                                      <p:cBhvr>
                                        <p:cTn id="42" dur="1" fill="hold">
                                          <p:stCondLst>
                                            <p:cond delay="999"/>
                                          </p:stCondLst>
                                        </p:cTn>
                                        <p:tgtEl>
                                          <p:spTgt spid="13"/>
                                        </p:tgtEl>
                                        <p:attrNameLst>
                                          <p:attrName>style.visibility</p:attrName>
                                        </p:attrNameLst>
                                      </p:cBhvr>
                                      <p:to>
                                        <p:strVal val="hidden"/>
                                      </p:to>
                                    </p:set>
                                  </p:childTnLst>
                                </p:cTn>
                              </p:par>
                            </p:childTnLst>
                          </p:cTn>
                        </p:par>
                        <p:par>
                          <p:cTn id="43" fill="hold">
                            <p:stCondLst>
                              <p:cond delay="1000"/>
                            </p:stCondLst>
                            <p:childTnLst>
                              <p:par>
                                <p:cTn id="44" presetID="16" presetClass="entr" presetSubtype="2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inVertical)">
                                      <p:cBhvr>
                                        <p:cTn id="46" dur="1000"/>
                                        <p:tgtEl>
                                          <p:spTgt spid="11"/>
                                        </p:tgtEl>
                                      </p:cBhvr>
                                    </p:animEffect>
                                  </p:childTnLst>
                                </p:cTn>
                              </p:par>
                              <p:par>
                                <p:cTn id="47" presetID="14" presetClass="entr" presetSubtype="1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randombar(horizontal)">
                                      <p:cBhvr>
                                        <p:cTn id="49" dur="10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1" nodeType="clickEffect">
                                  <p:stCondLst>
                                    <p:cond delay="0"/>
                                  </p:stCondLst>
                                  <p:childTnLst>
                                    <p:animEffect transition="out" filter="fade">
                                      <p:cBhvr>
                                        <p:cTn id="53" dur="1000"/>
                                        <p:tgtEl>
                                          <p:spTgt spid="11"/>
                                        </p:tgtEl>
                                      </p:cBhvr>
                                    </p:animEffect>
                                    <p:set>
                                      <p:cBhvr>
                                        <p:cTn id="54" dur="1" fill="hold">
                                          <p:stCondLst>
                                            <p:cond delay="999"/>
                                          </p:stCondLst>
                                        </p:cTn>
                                        <p:tgtEl>
                                          <p:spTgt spid="11"/>
                                        </p:tgtEl>
                                        <p:attrNameLst>
                                          <p:attrName>style.visibility</p:attrName>
                                        </p:attrNameLst>
                                      </p:cBhvr>
                                      <p:to>
                                        <p:strVal val="hidden"/>
                                      </p:to>
                                    </p:set>
                                  </p:childTnLst>
                                </p:cTn>
                              </p:par>
                              <p:par>
                                <p:cTn id="55" presetID="14" presetClass="exit" presetSubtype="10" fill="hold" nodeType="withEffect">
                                  <p:stCondLst>
                                    <p:cond delay="0"/>
                                  </p:stCondLst>
                                  <p:childTnLst>
                                    <p:animEffect transition="out" filter="randombar(horizontal)">
                                      <p:cBhvr>
                                        <p:cTn id="56" dur="1000"/>
                                        <p:tgtEl>
                                          <p:spTgt spid="14"/>
                                        </p:tgtEl>
                                      </p:cBhvr>
                                    </p:animEffect>
                                    <p:set>
                                      <p:cBhvr>
                                        <p:cTn id="57" dur="1" fill="hold">
                                          <p:stCondLst>
                                            <p:cond delay="999"/>
                                          </p:stCondLst>
                                        </p:cTn>
                                        <p:tgtEl>
                                          <p:spTgt spid="14"/>
                                        </p:tgtEl>
                                        <p:attrNameLst>
                                          <p:attrName>style.visibility</p:attrName>
                                        </p:attrNameLst>
                                      </p:cBhvr>
                                      <p:to>
                                        <p:strVal val="hidden"/>
                                      </p:to>
                                    </p:set>
                                  </p:childTnLst>
                                </p:cTn>
                              </p:par>
                            </p:childTnLst>
                          </p:cTn>
                        </p:par>
                        <p:par>
                          <p:cTn id="58" fill="hold">
                            <p:stCondLst>
                              <p:cond delay="1000"/>
                            </p:stCondLst>
                            <p:childTnLst>
                              <p:par>
                                <p:cTn id="59" presetID="16" presetClass="entr" presetSubtype="21"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barn(inVertical)">
                                      <p:cBhvr>
                                        <p:cTn id="61" dur="1000"/>
                                        <p:tgtEl>
                                          <p:spTgt spid="5"/>
                                        </p:tgtEl>
                                      </p:cBhvr>
                                    </p:animEffect>
                                  </p:childTnLst>
                                </p:cTn>
                              </p:par>
                              <p:par>
                                <p:cTn id="62" presetID="16" presetClass="entr" presetSubtype="21" fill="hold"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barn(inVertical)">
                                      <p:cBhvr>
                                        <p:cTn id="6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9" grpId="0" animBg="1"/>
      <p:bldP spid="9" grpId="1" animBg="1"/>
      <p:bldP spid="10" grpId="0" animBg="1"/>
      <p:bldP spid="10" grpId="1" animBg="1"/>
      <p:bldP spid="11" grpId="0" animBg="1"/>
      <p:bldP spid="11"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86199" y="457200"/>
            <a:ext cx="4919595" cy="2862322"/>
          </a:xfrm>
          <a:prstGeom prst="rect">
            <a:avLst/>
          </a:prstGeom>
          <a:ln>
            <a:solidFill>
              <a:srgbClr val="FFFF99"/>
            </a:solidFill>
            <a:prstDash val="dashDot"/>
          </a:ln>
        </p:spPr>
        <p:txBody>
          <a:bodyPr wrap="square">
            <a:spAutoFit/>
          </a:bodyPr>
          <a:lstStyle/>
          <a:p>
            <a:pPr algn="just" rtl="1">
              <a:lnSpc>
                <a:spcPct val="150000"/>
              </a:lnSpc>
            </a:pPr>
            <a:r>
              <a:rPr lang="ar-SA" sz="2000" b="1" dirty="0">
                <a:solidFill>
                  <a:schemeClr val="bg1"/>
                </a:solidFill>
                <a:cs typeface="+mj-cs"/>
              </a:rPr>
              <a:t>إهتم المزارعون والعلماء منذ القدم بتأثير الأملاح على نمو النباتات وبالأضرار التي تسببها الأملاح للنباتات وكذلك اهتموا بدراسة ميكانيكية مقاومة النباتات للأملاح والهدف الرئيسي من هذه الدراسات هو محاولة تحسين الإنتاج النباتي في البيئات المالحة أو باستخدام مياه ذات محتوى ملحي مرتفع نسبياً في الري. </a:t>
            </a:r>
            <a:endParaRPr lang="en-US" sz="2000" b="1" dirty="0">
              <a:solidFill>
                <a:schemeClr val="bg1"/>
              </a:solidFill>
              <a:cs typeface="+mj-cs"/>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0070" y="457200"/>
            <a:ext cx="3407530" cy="2862322"/>
          </a:xfrm>
          <a:prstGeom prst="rect">
            <a:avLst/>
          </a:prstGeom>
        </p:spPr>
      </p:pic>
      <p:sp>
        <p:nvSpPr>
          <p:cNvPr id="5" name="Rectangle 4"/>
          <p:cNvSpPr/>
          <p:nvPr/>
        </p:nvSpPr>
        <p:spPr>
          <a:xfrm>
            <a:off x="356586" y="4038600"/>
            <a:ext cx="8521694" cy="1477328"/>
          </a:xfrm>
          <a:prstGeom prst="rect">
            <a:avLst/>
          </a:prstGeom>
          <a:solidFill>
            <a:srgbClr val="800000"/>
          </a:solidFill>
        </p:spPr>
        <p:txBody>
          <a:bodyPr wrap="square">
            <a:spAutoFit/>
          </a:bodyPr>
          <a:lstStyle/>
          <a:p>
            <a:pPr algn="just" rtl="1">
              <a:lnSpc>
                <a:spcPct val="150000"/>
              </a:lnSpc>
            </a:pPr>
            <a:r>
              <a:rPr lang="ar-SA" sz="2000" b="1" dirty="0">
                <a:solidFill>
                  <a:schemeClr val="bg1"/>
                </a:solidFill>
                <a:cs typeface="+mj-cs"/>
              </a:rPr>
              <a:t>ويحاول العلماء باستمرار استنباط أصناف جديدة من نباتات المحاصيل على درجة كبيرة من مقاومة الملوحة ويتم ذلك عن طريق التعرف على الصفات التي تزيد من مقاومة النباتات للملوحة ونقل هذه الصفات المرغوب فيها عن طريق التهجين من صنف لآخر.</a:t>
            </a:r>
            <a:endParaRPr lang="en-US" sz="2000" b="1" dirty="0">
              <a:solidFill>
                <a:schemeClr val="bg1"/>
              </a:solidFill>
              <a:cs typeface="+mj-cs"/>
            </a:endParaRPr>
          </a:p>
        </p:txBody>
      </p:sp>
      <p:cxnSp>
        <p:nvCxnSpPr>
          <p:cNvPr id="6" name="Straight Connector 5"/>
          <p:cNvCxnSpPr/>
          <p:nvPr/>
        </p:nvCxnSpPr>
        <p:spPr>
          <a:xfrm flipH="1">
            <a:off x="250070" y="3581400"/>
            <a:ext cx="8628210"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805761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1000"/>
                                        <p:tgtEl>
                                          <p:spTgt spid="4"/>
                                        </p:tgtEl>
                                      </p:cBhvr>
                                    </p:animEffect>
                                  </p:childTnLst>
                                </p:cTn>
                              </p:par>
                            </p:childTnLst>
                          </p:cTn>
                        </p:par>
                        <p:par>
                          <p:cTn id="12" fill="hold">
                            <p:stCondLst>
                              <p:cond delay="2000"/>
                            </p:stCondLst>
                            <p:childTnLst>
                              <p:par>
                                <p:cTn id="13" presetID="16" presetClass="entr" presetSubtype="37"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1000"/>
                                        <p:tgtEl>
                                          <p:spTgt spid="6"/>
                                        </p:tgtEl>
                                      </p:cBhvr>
                                    </p:animEffect>
                                  </p:childTnLst>
                                </p:cTn>
                              </p:par>
                            </p:childTnLst>
                          </p:cTn>
                        </p:par>
                        <p:par>
                          <p:cTn id="16" fill="hold">
                            <p:stCondLst>
                              <p:cond delay="3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152400"/>
            <a:ext cx="7260928" cy="954107"/>
          </a:xfrm>
          <a:prstGeom prst="rect">
            <a:avLst/>
          </a:prstGeom>
        </p:spPr>
        <p:txBody>
          <a:bodyPr wrap="square">
            <a:spAutoFit/>
          </a:bodyPr>
          <a:lstStyle/>
          <a:p>
            <a:pPr algn="ctr"/>
            <a:r>
              <a:rPr lang="ar-SA" sz="2800" b="1" u="sng" dirty="0">
                <a:solidFill>
                  <a:srgbClr val="CCFF99"/>
                </a:solidFill>
                <a:uFill>
                  <a:solidFill>
                    <a:srgbClr val="FF0000"/>
                  </a:solidFill>
                </a:uFill>
                <a:cs typeface="+mj-cs"/>
              </a:rPr>
              <a:t>مشكلة الملوحة في العالم</a:t>
            </a:r>
            <a:endParaRPr lang="en-US" sz="2800" b="1" u="sng" dirty="0">
              <a:solidFill>
                <a:srgbClr val="CCFF99"/>
              </a:solidFill>
              <a:uFill>
                <a:solidFill>
                  <a:srgbClr val="FF0000"/>
                </a:solidFill>
              </a:uFill>
              <a:cs typeface="+mj-cs"/>
            </a:endParaRP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The problem of salinity in the world</a:t>
            </a:r>
          </a:p>
        </p:txBody>
      </p:sp>
      <p:sp>
        <p:nvSpPr>
          <p:cNvPr id="3" name="Rectangle 2"/>
          <p:cNvSpPr/>
          <p:nvPr/>
        </p:nvSpPr>
        <p:spPr>
          <a:xfrm>
            <a:off x="304800" y="1226768"/>
            <a:ext cx="8534400" cy="966290"/>
          </a:xfrm>
          <a:prstGeom prst="rect">
            <a:avLst/>
          </a:prstGeom>
          <a:ln>
            <a:solidFill>
              <a:srgbClr val="FF99CC"/>
            </a:solidFill>
            <a:prstDash val="dashDot"/>
          </a:ln>
        </p:spPr>
        <p:txBody>
          <a:bodyPr wrap="square">
            <a:spAutoFit/>
          </a:bodyPr>
          <a:lstStyle/>
          <a:p>
            <a:pPr algn="just" rtl="1">
              <a:lnSpc>
                <a:spcPct val="150000"/>
              </a:lnSpc>
            </a:pPr>
            <a:r>
              <a:rPr lang="ar-SA" sz="2000" b="1" dirty="0">
                <a:solidFill>
                  <a:schemeClr val="bg1"/>
                </a:solidFill>
                <a:cs typeface="+mj-cs"/>
              </a:rPr>
              <a:t>تُقسّم الأراضي المتأثرة بالملوحة إلى ثلاثة أقسام على أساس كمية الملح الذائب في محلول التربة وكمية الصوديوم القابل للتبادل الأيوني في التربة وهي :</a:t>
            </a:r>
            <a:endParaRPr lang="en-US" sz="2000" b="1" dirty="0">
              <a:solidFill>
                <a:schemeClr val="bg1"/>
              </a:solidFill>
              <a:cs typeface="+mj-cs"/>
            </a:endParaRPr>
          </a:p>
        </p:txBody>
      </p:sp>
      <p:sp>
        <p:nvSpPr>
          <p:cNvPr id="5" name="Rectangle 4"/>
          <p:cNvSpPr/>
          <p:nvPr/>
        </p:nvSpPr>
        <p:spPr>
          <a:xfrm>
            <a:off x="4104503" y="2863231"/>
            <a:ext cx="4698377" cy="3323987"/>
          </a:xfrm>
          <a:prstGeom prst="rect">
            <a:avLst/>
          </a:prstGeom>
          <a:ln>
            <a:solidFill>
              <a:srgbClr val="FF99CC"/>
            </a:solidFill>
          </a:ln>
        </p:spPr>
        <p:txBody>
          <a:bodyPr wrap="square">
            <a:spAutoFit/>
          </a:bodyPr>
          <a:lstStyle/>
          <a:p>
            <a:pPr algn="just" rtl="1">
              <a:lnSpc>
                <a:spcPct val="150000"/>
              </a:lnSpc>
            </a:pPr>
            <a:r>
              <a:rPr lang="ar-SA" sz="2000" b="1" dirty="0" smtClean="0">
                <a:solidFill>
                  <a:schemeClr val="bg1"/>
                </a:solidFill>
                <a:cs typeface="+mj-cs"/>
              </a:rPr>
              <a:t>هي </a:t>
            </a:r>
            <a:r>
              <a:rPr lang="ar-SA" sz="2000" b="1" dirty="0">
                <a:solidFill>
                  <a:schemeClr val="bg1"/>
                </a:solidFill>
                <a:cs typeface="+mj-cs"/>
              </a:rPr>
              <a:t>الأراضي التي تصل فيها نسبة الملح الذائب في محلول التربة إلى تركيز يؤثر على نمو معظم نباتات المحاصيل ولكن هذه الأراضي لا تحتوي على نسبة من الصوديوم القابل للتبادل الأيوني كافية لتغيير </a:t>
            </a:r>
            <a:r>
              <a:rPr lang="ar-SA" sz="2000" b="1" dirty="0" smtClean="0">
                <a:solidFill>
                  <a:schemeClr val="bg1"/>
                </a:solidFill>
                <a:cs typeface="+mj-cs"/>
              </a:rPr>
              <a:t>خواص </a:t>
            </a:r>
            <a:r>
              <a:rPr lang="ar-SA" sz="2000" b="1" dirty="0">
                <a:solidFill>
                  <a:schemeClr val="bg1"/>
                </a:solidFill>
                <a:cs typeface="+mj-cs"/>
              </a:rPr>
              <a:t>التربة ، النسبة المئوية للصوديوم القابل للتبادل الأيوني (</a:t>
            </a:r>
            <a:r>
              <a:rPr lang="en-US" sz="2000" b="1" dirty="0">
                <a:solidFill>
                  <a:srgbClr val="92D050"/>
                </a:solidFill>
                <a:latin typeface="Times New Roman" panose="02020603050405020304" pitchFamily="18" charset="0"/>
                <a:cs typeface="Times New Roman" panose="02020603050405020304" pitchFamily="18" charset="0"/>
              </a:rPr>
              <a:t>Exchangeable sodium percentage</a:t>
            </a:r>
            <a:r>
              <a:rPr lang="ar-SA" sz="2000" b="1" dirty="0">
                <a:solidFill>
                  <a:schemeClr val="bg1"/>
                </a:solidFill>
                <a:cs typeface="+mj-cs"/>
              </a:rPr>
              <a:t>)</a:t>
            </a:r>
            <a:r>
              <a:rPr lang="ar-SA" sz="2000" b="1" dirty="0">
                <a:solidFill>
                  <a:schemeClr val="bg1"/>
                </a:solidFill>
              </a:rPr>
              <a:t> </a:t>
            </a:r>
            <a:r>
              <a:rPr lang="ar-SA" sz="2000" b="1" dirty="0">
                <a:solidFill>
                  <a:schemeClr val="bg1"/>
                </a:solidFill>
                <a:cs typeface="+mj-cs"/>
              </a:rPr>
              <a:t>أقل </a:t>
            </a:r>
            <a:r>
              <a:rPr lang="ar-SA" sz="2000" b="1" dirty="0" smtClean="0">
                <a:solidFill>
                  <a:schemeClr val="bg1"/>
                </a:solidFill>
                <a:cs typeface="+mj-cs"/>
              </a:rPr>
              <a:t>من (</a:t>
            </a:r>
            <a:r>
              <a:rPr lang="ar-SA" sz="2000" b="1" dirty="0" smtClean="0">
                <a:solidFill>
                  <a:srgbClr val="FFFF99"/>
                </a:solidFill>
                <a:cs typeface="+mj-cs"/>
              </a:rPr>
              <a:t>1%</a:t>
            </a:r>
            <a:r>
              <a:rPr lang="ar-SA" sz="2000" b="1" dirty="0" smtClean="0">
                <a:solidFill>
                  <a:schemeClr val="bg1"/>
                </a:solidFill>
                <a:cs typeface="+mj-cs"/>
              </a:rPr>
              <a:t>).</a:t>
            </a:r>
            <a:endParaRPr lang="en-US" sz="2000" b="1" dirty="0">
              <a:solidFill>
                <a:schemeClr val="bg1"/>
              </a:solidFill>
              <a:cs typeface="+mj-cs"/>
            </a:endParaRPr>
          </a:p>
        </p:txBody>
      </p:sp>
      <p:sp>
        <p:nvSpPr>
          <p:cNvPr id="9" name="Rectangle 8"/>
          <p:cNvSpPr/>
          <p:nvPr/>
        </p:nvSpPr>
        <p:spPr>
          <a:xfrm>
            <a:off x="4104502" y="2409855"/>
            <a:ext cx="4698377" cy="400110"/>
          </a:xfrm>
          <a:prstGeom prst="rect">
            <a:avLst/>
          </a:prstGeom>
          <a:solidFill>
            <a:srgbClr val="002060"/>
          </a:solidFill>
          <a:ln>
            <a:solidFill>
              <a:schemeClr val="bg1"/>
            </a:solidFill>
          </a:ln>
        </p:spPr>
        <p:txBody>
          <a:bodyPr wrap="square">
            <a:spAutoFit/>
          </a:bodyPr>
          <a:lstStyle/>
          <a:p>
            <a:pPr algn="just" rtl="1"/>
            <a:r>
              <a:rPr lang="ar-SA" sz="2000" b="1" dirty="0">
                <a:solidFill>
                  <a:srgbClr val="FFFF99"/>
                </a:solidFill>
                <a:cs typeface="+mj-cs"/>
              </a:rPr>
              <a:t>أرض ملحي (</a:t>
            </a:r>
            <a:r>
              <a:rPr lang="en-US" sz="2000" b="1" dirty="0">
                <a:solidFill>
                  <a:srgbClr val="FFFF99"/>
                </a:solidFill>
                <a:latin typeface="Times New Roman" panose="02020603050405020304" pitchFamily="18" charset="0"/>
                <a:cs typeface="Times New Roman" panose="02020603050405020304" pitchFamily="18" charset="0"/>
              </a:rPr>
              <a:t>Saline</a:t>
            </a:r>
            <a:r>
              <a:rPr lang="en-US" sz="2000" b="1" dirty="0">
                <a:solidFill>
                  <a:srgbClr val="FFFF99"/>
                </a:solidFill>
              </a:rPr>
              <a:t> </a:t>
            </a:r>
            <a:r>
              <a:rPr lang="en-US" sz="2000" b="1" dirty="0">
                <a:solidFill>
                  <a:srgbClr val="FFFF99"/>
                </a:solidFill>
                <a:latin typeface="Times New Roman" panose="02020603050405020304" pitchFamily="18" charset="0"/>
                <a:cs typeface="Times New Roman" panose="02020603050405020304" pitchFamily="18" charset="0"/>
              </a:rPr>
              <a:t>soil</a:t>
            </a:r>
            <a:r>
              <a:rPr lang="ar-SA" sz="2000" b="1" dirty="0">
                <a:solidFill>
                  <a:srgbClr val="FFFF99"/>
                </a:solidFill>
                <a:cs typeface="+mj-cs"/>
              </a:rPr>
              <a:t>)</a:t>
            </a:r>
            <a:endParaRPr lang="en-US" sz="2000" dirty="0">
              <a:solidFill>
                <a:srgbClr val="FFFF99"/>
              </a:solidFill>
              <a:cs typeface="+mj-cs"/>
            </a:endParaRPr>
          </a:p>
        </p:txBody>
      </p:sp>
      <p:pic>
        <p:nvPicPr>
          <p:cNvPr id="11" name="Picture 10"/>
          <p:cNvPicPr>
            <a:picLocks noChangeAspect="1"/>
          </p:cNvPicPr>
          <p:nvPr/>
        </p:nvPicPr>
        <p:blipFill rotWithShape="1">
          <a:blip r:embed="rId2" cstate="print">
            <a:extLst>
              <a:ext uri="{28A0092B-C50C-407E-A947-70E740481C1C}">
                <a14:useLocalDpi xmlns:a14="http://schemas.microsoft.com/office/drawing/2010/main" xmlns="" val="0"/>
              </a:ext>
            </a:extLst>
          </a:blip>
          <a:srcRect r="50000"/>
          <a:stretch/>
        </p:blipFill>
        <p:spPr>
          <a:xfrm>
            <a:off x="152400" y="2489141"/>
            <a:ext cx="1866900" cy="3352800"/>
          </a:xfrm>
          <a:prstGeom prst="rect">
            <a:avLst/>
          </a:prstGeom>
        </p:spPr>
      </p:pic>
      <p:pic>
        <p:nvPicPr>
          <p:cNvPr id="12"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49443"/>
          <a:stretch/>
        </p:blipFill>
        <p:spPr bwMode="auto">
          <a:xfrm>
            <a:off x="2019300" y="2489141"/>
            <a:ext cx="1889303" cy="3352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4628895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1000"/>
                                        <p:tgtEl>
                                          <p:spTgt spid="3"/>
                                        </p:tgtEl>
                                      </p:cBhvr>
                                    </p:animEffect>
                                  </p:childTnLst>
                                </p:cTn>
                              </p:par>
                            </p:childTnLst>
                          </p:cTn>
                        </p:par>
                        <p:par>
                          <p:cTn id="14" fill="hold">
                            <p:stCondLst>
                              <p:cond delay="2000"/>
                            </p:stCondLst>
                            <p:childTnLst>
                              <p:par>
                                <p:cTn id="15" presetID="22" presetClass="entr" presetSubtype="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1000"/>
                                        <p:tgtEl>
                                          <p:spTgt spid="9"/>
                                        </p:tgtEl>
                                      </p:cBhvr>
                                    </p:animEffect>
                                  </p:childTnLst>
                                </p:cTn>
                              </p:par>
                            </p:childTnLst>
                          </p:cTn>
                        </p:par>
                        <p:par>
                          <p:cTn id="18" fill="hold">
                            <p:stCondLst>
                              <p:cond delay="3000"/>
                            </p:stCondLst>
                            <p:childTnLst>
                              <p:par>
                                <p:cTn id="19" presetID="16" presetClass="entr" presetSubtype="37"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Vertical)">
                                      <p:cBhvr>
                                        <p:cTn id="21" dur="1000"/>
                                        <p:tgtEl>
                                          <p:spTgt spid="5"/>
                                        </p:tgtEl>
                                      </p:cBhvr>
                                    </p:animEffect>
                                  </p:childTnLst>
                                </p:cTn>
                              </p:par>
                            </p:childTnLst>
                          </p:cTn>
                        </p:par>
                        <p:par>
                          <p:cTn id="22" fill="hold">
                            <p:stCondLst>
                              <p:cond delay="4000"/>
                            </p:stCondLst>
                            <p:childTnLst>
                              <p:par>
                                <p:cTn id="23" presetID="22" presetClass="entr" presetSubtype="4"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1000"/>
                                        <p:tgtEl>
                                          <p:spTgt spid="12"/>
                                        </p:tgtEl>
                                      </p:cBhvr>
                                    </p:animEffect>
                                  </p:childTnLst>
                                </p:cTn>
                              </p:par>
                              <p:par>
                                <p:cTn id="26" presetID="22" presetClass="entr" presetSubtype="1"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tretch>
            <a:fillRect/>
          </a:stretch>
        </p:blipFill>
        <p:spPr>
          <a:xfrm>
            <a:off x="0" y="304800"/>
            <a:ext cx="9144000" cy="5118410"/>
          </a:xfrm>
          <a:prstGeom prst="rect">
            <a:avLst/>
          </a:prstGeom>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308285"/>
            <a:ext cx="9144000" cy="51019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Rectangle 10"/>
          <p:cNvSpPr/>
          <p:nvPr/>
        </p:nvSpPr>
        <p:spPr>
          <a:xfrm>
            <a:off x="1905000" y="5410200"/>
            <a:ext cx="5202065" cy="707886"/>
          </a:xfrm>
          <a:prstGeom prst="rect">
            <a:avLst/>
          </a:prstGeom>
        </p:spPr>
        <p:txBody>
          <a:bodyPr wrap="none">
            <a:spAutoFit/>
          </a:bodyPr>
          <a:lstStyle/>
          <a:p>
            <a:pPr algn="ctr" rtl="1"/>
            <a:r>
              <a:rPr lang="ar-SA" sz="4000" b="1" dirty="0">
                <a:solidFill>
                  <a:srgbClr val="92D050"/>
                </a:solidFill>
                <a:cs typeface="+mj-cs"/>
              </a:rPr>
              <a:t>توزيع الترب الملحية في العالم </a:t>
            </a:r>
            <a:endParaRPr lang="en-US" sz="4000" b="1" dirty="0">
              <a:solidFill>
                <a:srgbClr val="92D050"/>
              </a:solidFill>
              <a:cs typeface="+mj-cs"/>
            </a:endParaRPr>
          </a:p>
        </p:txBody>
      </p:sp>
      <p:sp>
        <p:nvSpPr>
          <p:cNvPr id="5" name="TextBox 4"/>
          <p:cNvSpPr txBox="1"/>
          <p:nvPr/>
        </p:nvSpPr>
        <p:spPr>
          <a:xfrm>
            <a:off x="0" y="6019800"/>
            <a:ext cx="3305712" cy="523220"/>
          </a:xfrm>
          <a:prstGeom prst="rect">
            <a:avLst/>
          </a:prstGeom>
          <a:noFill/>
        </p:spPr>
        <p:txBody>
          <a:bodyPr wrap="none" rtlCol="1">
            <a:spAutoFit/>
          </a:bodyPr>
          <a:lstStyle/>
          <a:p>
            <a:r>
              <a:rPr lang="ar-SA" sz="2800" b="1" dirty="0" smtClean="0">
                <a:solidFill>
                  <a:srgbClr val="FFFF00"/>
                </a:solidFill>
              </a:rPr>
              <a:t>**هذه الشريحه للقرأه فقط </a:t>
            </a:r>
            <a:endParaRPr lang="ar-SA" sz="2800" b="1" dirty="0">
              <a:solidFill>
                <a:srgbClr val="FFFF00"/>
              </a:solidFill>
            </a:endParaRPr>
          </a:p>
        </p:txBody>
      </p:sp>
    </p:spTree>
    <p:extLst>
      <p:ext uri="{BB962C8B-B14F-4D97-AF65-F5344CB8AC3E}">
        <p14:creationId xmlns:p14="http://schemas.microsoft.com/office/powerpoint/2010/main" xmlns="" val="361865699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randombar(horizontal)">
                                      <p:cBhvr>
                                        <p:cTn id="11" dur="1000"/>
                                        <p:tgtEl>
                                          <p:spTgt spid="2051"/>
                                        </p:tgtEl>
                                      </p:cBhvr>
                                    </p:animEffect>
                                  </p:childTnLst>
                                </p:cTn>
                              </p:par>
                            </p:childTnLst>
                          </p:cTn>
                        </p:par>
                        <p:par>
                          <p:cTn id="12" fill="hold">
                            <p:stCondLst>
                              <p:cond delay="2000"/>
                            </p:stCondLst>
                            <p:childTnLst>
                              <p:par>
                                <p:cTn id="13" presetID="16" presetClass="entr" presetSubtype="37"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outVertical)">
                                      <p:cBhvr>
                                        <p:cTn id="1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flipH="1">
            <a:off x="152400" y="3886200"/>
            <a:ext cx="8798391"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52400" y="322545"/>
            <a:ext cx="8697481" cy="400110"/>
          </a:xfrm>
          <a:prstGeom prst="rect">
            <a:avLst/>
          </a:prstGeom>
          <a:solidFill>
            <a:srgbClr val="070751"/>
          </a:solidFill>
          <a:ln>
            <a:solidFill>
              <a:schemeClr val="bg1"/>
            </a:solidFill>
          </a:ln>
        </p:spPr>
        <p:txBody>
          <a:bodyPr wrap="square">
            <a:spAutoFit/>
          </a:bodyPr>
          <a:lstStyle/>
          <a:p>
            <a:pPr algn="r" rtl="1"/>
            <a:r>
              <a:rPr lang="ar-SA" sz="2000" b="1" dirty="0">
                <a:solidFill>
                  <a:srgbClr val="FFFF99"/>
                </a:solidFill>
                <a:cs typeface="+mj-cs"/>
              </a:rPr>
              <a:t>الأراضي القلوية غير </a:t>
            </a:r>
            <a:r>
              <a:rPr lang="ar-SA" sz="2000" b="1" dirty="0" smtClean="0">
                <a:solidFill>
                  <a:srgbClr val="FFFF99"/>
                </a:solidFill>
                <a:cs typeface="+mj-cs"/>
              </a:rPr>
              <a:t>الملحية (</a:t>
            </a:r>
            <a:r>
              <a:rPr lang="en-US" sz="2000" b="1" dirty="0">
                <a:solidFill>
                  <a:srgbClr val="FFFF99"/>
                </a:solidFill>
                <a:latin typeface="Times New Roman" panose="02020603050405020304" pitchFamily="18" charset="0"/>
                <a:cs typeface="Times New Roman" panose="02020603050405020304" pitchFamily="18" charset="0"/>
              </a:rPr>
              <a:t>Non-saline alkali </a:t>
            </a:r>
            <a:r>
              <a:rPr lang="en-US" sz="2000" b="1" dirty="0" smtClean="0">
                <a:solidFill>
                  <a:srgbClr val="FFFF99"/>
                </a:solidFill>
                <a:latin typeface="Times New Roman" panose="02020603050405020304" pitchFamily="18" charset="0"/>
                <a:cs typeface="Times New Roman" panose="02020603050405020304" pitchFamily="18" charset="0"/>
              </a:rPr>
              <a:t>soils (Sodic </a:t>
            </a:r>
            <a:r>
              <a:rPr lang="en-US" sz="2000" b="1" dirty="0">
                <a:solidFill>
                  <a:srgbClr val="FFFF99"/>
                </a:solidFill>
                <a:latin typeface="Times New Roman" panose="02020603050405020304" pitchFamily="18" charset="0"/>
                <a:cs typeface="Times New Roman" panose="02020603050405020304" pitchFamily="18" charset="0"/>
              </a:rPr>
              <a:t>soils)</a:t>
            </a:r>
            <a:r>
              <a:rPr lang="ar-SA" sz="2000" b="1" dirty="0">
                <a:solidFill>
                  <a:srgbClr val="FFFF99"/>
                </a:solidFill>
                <a:cs typeface="+mj-cs"/>
              </a:rPr>
              <a:t>)</a:t>
            </a:r>
            <a:endParaRPr lang="en-US" sz="2000" dirty="0">
              <a:solidFill>
                <a:srgbClr val="FFFF99"/>
              </a:solidFill>
              <a:cs typeface="+mj-cs"/>
            </a:endParaRPr>
          </a:p>
        </p:txBody>
      </p:sp>
      <p:sp>
        <p:nvSpPr>
          <p:cNvPr id="10" name="Rectangle 9"/>
          <p:cNvSpPr/>
          <p:nvPr/>
        </p:nvSpPr>
        <p:spPr>
          <a:xfrm>
            <a:off x="3124200" y="838200"/>
            <a:ext cx="5725680" cy="2862322"/>
          </a:xfrm>
          <a:prstGeom prst="rect">
            <a:avLst/>
          </a:prstGeom>
          <a:ln>
            <a:solidFill>
              <a:srgbClr val="FF99CC"/>
            </a:solidFill>
            <a:prstDash val="dashDot"/>
          </a:ln>
        </p:spPr>
        <p:txBody>
          <a:bodyPr wrap="square">
            <a:spAutoFit/>
          </a:bodyPr>
          <a:lstStyle/>
          <a:p>
            <a:pPr algn="just" rtl="1">
              <a:lnSpc>
                <a:spcPct val="150000"/>
              </a:lnSpc>
            </a:pPr>
            <a:r>
              <a:rPr lang="ar-SA" sz="2000" b="1" dirty="0">
                <a:solidFill>
                  <a:schemeClr val="bg1"/>
                </a:solidFill>
                <a:cs typeface="+mj-cs"/>
              </a:rPr>
              <a:t>هي الأراضي التي تحتوي على كمية من الصوديوم القابل للتبادل الأيوني (</a:t>
            </a:r>
            <a:r>
              <a:rPr lang="en-US" sz="2000" b="1" dirty="0">
                <a:solidFill>
                  <a:srgbClr val="92D050"/>
                </a:solidFill>
                <a:latin typeface="Times New Roman" panose="02020603050405020304" pitchFamily="18" charset="0"/>
                <a:cs typeface="Times New Roman" panose="02020603050405020304" pitchFamily="18" charset="0"/>
              </a:rPr>
              <a:t>Exchangeable sodium</a:t>
            </a:r>
            <a:r>
              <a:rPr lang="ar-SA" sz="2000" b="1" dirty="0">
                <a:solidFill>
                  <a:schemeClr val="bg1"/>
                </a:solidFill>
                <a:cs typeface="+mj-cs"/>
              </a:rPr>
              <a:t>)</a:t>
            </a:r>
            <a:r>
              <a:rPr lang="ar-SA" b="1" dirty="0">
                <a:solidFill>
                  <a:schemeClr val="bg1"/>
                </a:solidFill>
                <a:cs typeface="+mj-cs"/>
              </a:rPr>
              <a:t> </a:t>
            </a:r>
            <a:r>
              <a:rPr lang="ar-SA" sz="2000" b="1" dirty="0">
                <a:solidFill>
                  <a:schemeClr val="bg1"/>
                </a:solidFill>
                <a:cs typeface="+mj-cs"/>
              </a:rPr>
              <a:t>كافية للتأثير على نمو معظم نباتات المحاصيل، ولكنها لا تحتوي على نسبة كبيرة من الملح الذائب في محلول التربة. وتعتبر الأرض قلوية غير ملحية إذا وصلت النسبة المئوية للصوديوم القابل للتبادل إلى أكثر من (</a:t>
            </a:r>
            <a:r>
              <a:rPr lang="ar-SA" sz="2000" b="1" dirty="0" smtClean="0">
                <a:solidFill>
                  <a:srgbClr val="FFFF99"/>
                </a:solidFill>
                <a:cs typeface="+mj-cs"/>
              </a:rPr>
              <a:t>15%</a:t>
            </a:r>
            <a:r>
              <a:rPr lang="ar-SA" sz="2000" b="1" dirty="0" smtClean="0">
                <a:solidFill>
                  <a:schemeClr val="bg1"/>
                </a:solidFill>
                <a:cs typeface="+mj-cs"/>
              </a:rPr>
              <a:t>) </a:t>
            </a:r>
            <a:r>
              <a:rPr lang="ar-SA" sz="2000" b="1" dirty="0">
                <a:solidFill>
                  <a:schemeClr val="bg1"/>
                </a:solidFill>
                <a:cs typeface="+mj-cs"/>
              </a:rPr>
              <a:t>والتوصيل الكهربائي لمحلول تربتها المشبع </a:t>
            </a:r>
            <a:r>
              <a:rPr lang="ar-SA" sz="2000" b="1" dirty="0">
                <a:solidFill>
                  <a:srgbClr val="FFFF00"/>
                </a:solidFill>
                <a:cs typeface="+mj-cs"/>
              </a:rPr>
              <a:t>أقل من </a:t>
            </a:r>
            <a:r>
              <a:rPr lang="ar-SA" sz="2000" b="1" dirty="0" smtClean="0">
                <a:solidFill>
                  <a:schemeClr val="bg1"/>
                </a:solidFill>
                <a:cs typeface="+mj-cs"/>
              </a:rPr>
              <a:t>(</a:t>
            </a:r>
            <a:r>
              <a:rPr lang="ar-SA" sz="2000" b="1" dirty="0" smtClean="0">
                <a:solidFill>
                  <a:srgbClr val="FFFF99"/>
                </a:solidFill>
                <a:cs typeface="+mj-cs"/>
              </a:rPr>
              <a:t>4</a:t>
            </a:r>
            <a:r>
              <a:rPr lang="ar-SA" sz="2000" b="1" dirty="0" smtClean="0">
                <a:solidFill>
                  <a:schemeClr val="bg1"/>
                </a:solidFill>
                <a:cs typeface="+mj-cs"/>
              </a:rPr>
              <a:t> </a:t>
            </a:r>
            <a:r>
              <a:rPr lang="ar-SA" sz="2000" b="1" dirty="0" smtClean="0">
                <a:solidFill>
                  <a:srgbClr val="FFFF99"/>
                </a:solidFill>
                <a:cs typeface="+mj-cs"/>
              </a:rPr>
              <a:t>مليموس/سم</a:t>
            </a:r>
            <a:r>
              <a:rPr lang="ar-SA" sz="2000" b="1" dirty="0" smtClean="0">
                <a:solidFill>
                  <a:schemeClr val="bg1"/>
                </a:solidFill>
                <a:cs typeface="+mj-cs"/>
              </a:rPr>
              <a:t>).</a:t>
            </a:r>
            <a:endParaRPr lang="en-US" b="1" dirty="0">
              <a:solidFill>
                <a:schemeClr val="bg1"/>
              </a:solidFill>
              <a:cs typeface="+mj-cs"/>
            </a:endParaRPr>
          </a:p>
        </p:txBody>
      </p:sp>
      <p:sp>
        <p:nvSpPr>
          <p:cNvPr id="11" name="Rectangle 10"/>
          <p:cNvSpPr/>
          <p:nvPr/>
        </p:nvSpPr>
        <p:spPr>
          <a:xfrm>
            <a:off x="152400" y="4194449"/>
            <a:ext cx="8798390" cy="400110"/>
          </a:xfrm>
          <a:prstGeom prst="rect">
            <a:avLst/>
          </a:prstGeom>
          <a:solidFill>
            <a:srgbClr val="070751"/>
          </a:solidFill>
          <a:ln>
            <a:solidFill>
              <a:schemeClr val="bg1"/>
            </a:solidFill>
          </a:ln>
        </p:spPr>
        <p:txBody>
          <a:bodyPr wrap="square">
            <a:spAutoFit/>
          </a:bodyPr>
          <a:lstStyle/>
          <a:p>
            <a:pPr algn="just" rtl="1"/>
            <a:r>
              <a:rPr lang="ar-SA" sz="2000" b="1" dirty="0">
                <a:solidFill>
                  <a:srgbClr val="FFFF99"/>
                </a:solidFill>
                <a:cs typeface="+mj-cs"/>
              </a:rPr>
              <a:t>الأراضي الملحية القلوية (</a:t>
            </a:r>
            <a:r>
              <a:rPr lang="en-US" sz="2000" b="1" dirty="0">
                <a:solidFill>
                  <a:srgbClr val="FFFF99"/>
                </a:solidFill>
                <a:latin typeface="Times New Roman" panose="02020603050405020304" pitchFamily="18" charset="0"/>
                <a:cs typeface="Times New Roman" panose="02020603050405020304" pitchFamily="18" charset="0"/>
              </a:rPr>
              <a:t>Saline alkali soils</a:t>
            </a:r>
            <a:r>
              <a:rPr lang="ar-SA" sz="2000" b="1" dirty="0">
                <a:solidFill>
                  <a:srgbClr val="FFFF99"/>
                </a:solidFill>
                <a:cs typeface="+mj-cs"/>
              </a:rPr>
              <a:t>)</a:t>
            </a:r>
            <a:endParaRPr lang="en-US" sz="2000" dirty="0">
              <a:solidFill>
                <a:srgbClr val="FFFF99"/>
              </a:solidFill>
              <a:cs typeface="+mj-cs"/>
            </a:endParaRPr>
          </a:p>
        </p:txBody>
      </p:sp>
      <p:sp>
        <p:nvSpPr>
          <p:cNvPr id="12" name="Rectangle 11"/>
          <p:cNvSpPr/>
          <p:nvPr/>
        </p:nvSpPr>
        <p:spPr>
          <a:xfrm>
            <a:off x="152401" y="4724400"/>
            <a:ext cx="8840350" cy="1015663"/>
          </a:xfrm>
          <a:prstGeom prst="rect">
            <a:avLst/>
          </a:prstGeom>
          <a:ln>
            <a:solidFill>
              <a:srgbClr val="FF99CC"/>
            </a:solidFill>
            <a:prstDash val="dashDot"/>
          </a:ln>
        </p:spPr>
        <p:txBody>
          <a:bodyPr wrap="square">
            <a:spAutoFit/>
          </a:bodyPr>
          <a:lstStyle/>
          <a:p>
            <a:pPr algn="just" rtl="1">
              <a:lnSpc>
                <a:spcPct val="150000"/>
              </a:lnSpc>
            </a:pPr>
            <a:r>
              <a:rPr lang="ar-SA" sz="2000" b="1" dirty="0">
                <a:solidFill>
                  <a:schemeClr val="bg1"/>
                </a:solidFill>
                <a:cs typeface="+mj-cs"/>
              </a:rPr>
              <a:t>وهي الأراضي التي يصل فيها التوصيل الكهربائي لمحلول التربة المشبع إلى </a:t>
            </a:r>
            <a:r>
              <a:rPr lang="ar-SA" sz="2000" b="1" dirty="0">
                <a:solidFill>
                  <a:srgbClr val="FFFF00"/>
                </a:solidFill>
                <a:cs typeface="+mj-cs"/>
              </a:rPr>
              <a:t>أكثر من </a:t>
            </a:r>
            <a:r>
              <a:rPr lang="ar-SA" sz="2000" b="1" dirty="0" smtClean="0">
                <a:solidFill>
                  <a:schemeClr val="bg1"/>
                </a:solidFill>
                <a:cs typeface="+mj-cs"/>
              </a:rPr>
              <a:t>(</a:t>
            </a:r>
            <a:r>
              <a:rPr lang="ar-SA" sz="2000" b="1" dirty="0" smtClean="0">
                <a:solidFill>
                  <a:srgbClr val="FFFF99"/>
                </a:solidFill>
                <a:cs typeface="+mj-cs"/>
              </a:rPr>
              <a:t>4 مليموس/سم</a:t>
            </a:r>
            <a:r>
              <a:rPr lang="ar-SA" sz="2000" b="1" dirty="0" smtClean="0">
                <a:solidFill>
                  <a:schemeClr val="bg1"/>
                </a:solidFill>
                <a:cs typeface="+mj-cs"/>
              </a:rPr>
              <a:t>) </a:t>
            </a:r>
            <a:r>
              <a:rPr lang="ar-SA" sz="2000" b="1" dirty="0">
                <a:solidFill>
                  <a:schemeClr val="bg1"/>
                </a:solidFill>
                <a:cs typeface="+mj-cs"/>
              </a:rPr>
              <a:t>، وتصل النسبة المئوية للصوديوم القابل للتبادل إلى أكثر </a:t>
            </a:r>
            <a:r>
              <a:rPr lang="ar-SA" sz="2000" b="1" dirty="0" smtClean="0">
                <a:solidFill>
                  <a:schemeClr val="bg1"/>
                </a:solidFill>
                <a:cs typeface="+mj-cs"/>
              </a:rPr>
              <a:t>من (</a:t>
            </a:r>
            <a:r>
              <a:rPr lang="ar-SA" sz="2000" b="1" dirty="0" smtClean="0">
                <a:solidFill>
                  <a:srgbClr val="FFFF99"/>
                </a:solidFill>
                <a:cs typeface="+mj-cs"/>
              </a:rPr>
              <a:t>15</a:t>
            </a:r>
            <a:r>
              <a:rPr lang="ar-SA" sz="2000" b="1" dirty="0">
                <a:solidFill>
                  <a:srgbClr val="FFFF99"/>
                </a:solidFill>
                <a:cs typeface="+mj-cs"/>
              </a:rPr>
              <a:t>%</a:t>
            </a:r>
            <a:r>
              <a:rPr lang="ar-SA" sz="2000" b="1" dirty="0" smtClean="0">
                <a:solidFill>
                  <a:schemeClr val="bg1"/>
                </a:solidFill>
                <a:cs typeface="+mj-cs"/>
              </a:rPr>
              <a:t>).</a:t>
            </a:r>
            <a:endParaRPr lang="en-US" sz="2000" b="1" dirty="0">
              <a:solidFill>
                <a:schemeClr val="bg1"/>
              </a:solidFill>
              <a:cs typeface="+mj-cs"/>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2400" y="838200"/>
            <a:ext cx="2895599" cy="2862322"/>
          </a:xfrm>
          <a:prstGeom prst="rect">
            <a:avLst/>
          </a:prstGeom>
        </p:spPr>
      </p:pic>
    </p:spTree>
    <p:extLst>
      <p:ext uri="{BB962C8B-B14F-4D97-AF65-F5344CB8AC3E}">
        <p14:creationId xmlns:p14="http://schemas.microsoft.com/office/powerpoint/2010/main" xmlns="" val="25775211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outVertical)">
                                      <p:cBhvr>
                                        <p:cTn id="13" dur="1000"/>
                                        <p:tgtEl>
                                          <p:spTgt spid="10"/>
                                        </p:tgtEl>
                                      </p:cBhvr>
                                    </p:animEffec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Effect transition="in" filter="fade">
                                      <p:cBhvr>
                                        <p:cTn id="19" dur="1000"/>
                                        <p:tgtEl>
                                          <p:spTgt spid="3"/>
                                        </p:tgtEl>
                                      </p:cBhvr>
                                    </p:animEffect>
                                  </p:childTnLst>
                                </p:cTn>
                              </p:par>
                            </p:childTnLst>
                          </p:cTn>
                        </p:par>
                        <p:par>
                          <p:cTn id="20" fill="hold">
                            <p:stCondLst>
                              <p:cond delay="3000"/>
                            </p:stCondLst>
                            <p:childTnLst>
                              <p:par>
                                <p:cTn id="21" presetID="16" presetClass="entr" presetSubtype="21"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1000"/>
                                        <p:tgtEl>
                                          <p:spTgt spid="8"/>
                                        </p:tgtEl>
                                      </p:cBhvr>
                                    </p:animEffect>
                                  </p:childTnLst>
                                </p:cTn>
                              </p:par>
                            </p:childTnLst>
                          </p:cTn>
                        </p:par>
                        <p:par>
                          <p:cTn id="24" fill="hold">
                            <p:stCondLst>
                              <p:cond delay="4000"/>
                            </p:stCondLst>
                            <p:childTnLst>
                              <p:par>
                                <p:cTn id="25" presetID="16" presetClass="entr" presetSubtype="37"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1000"/>
                                        <p:tgtEl>
                                          <p:spTgt spid="11"/>
                                        </p:tgtEl>
                                      </p:cBhvr>
                                    </p:animEffect>
                                  </p:childTnLst>
                                </p:cTn>
                              </p:par>
                            </p:childTnLst>
                          </p:cTn>
                        </p:par>
                        <p:par>
                          <p:cTn id="28" fill="hold">
                            <p:stCondLst>
                              <p:cond delay="5000"/>
                            </p:stCondLst>
                            <p:childTnLst>
                              <p:par>
                                <p:cTn id="29" presetID="22" presetClass="entr" presetSubtype="2"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7566" y="76200"/>
            <a:ext cx="5867400" cy="954107"/>
          </a:xfrm>
          <a:prstGeom prst="rect">
            <a:avLst/>
          </a:prstGeom>
        </p:spPr>
        <p:txBody>
          <a:bodyPr wrap="square">
            <a:spAutoFit/>
          </a:bodyPr>
          <a:lstStyle/>
          <a:p>
            <a:pPr algn="ctr"/>
            <a:r>
              <a:rPr lang="ar-SA" sz="2800" b="1" u="sng" dirty="0">
                <a:solidFill>
                  <a:srgbClr val="CCFF99"/>
                </a:solidFill>
                <a:uFill>
                  <a:solidFill>
                    <a:srgbClr val="FF0000"/>
                  </a:solidFill>
                </a:uFill>
                <a:cs typeface="+mj-cs"/>
              </a:rPr>
              <a:t>تأثير الأملاح على التربة</a:t>
            </a: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The effect of salinity on soils</a:t>
            </a:r>
          </a:p>
        </p:txBody>
      </p:sp>
      <p:sp>
        <p:nvSpPr>
          <p:cNvPr id="4" name="Rectangle 3"/>
          <p:cNvSpPr/>
          <p:nvPr/>
        </p:nvSpPr>
        <p:spPr>
          <a:xfrm>
            <a:off x="3352800" y="1103764"/>
            <a:ext cx="5381002" cy="3323987"/>
          </a:xfrm>
          <a:prstGeom prst="rect">
            <a:avLst/>
          </a:prstGeom>
          <a:ln>
            <a:solidFill>
              <a:srgbClr val="92D050"/>
            </a:solidFill>
            <a:prstDash val="dashDot"/>
          </a:ln>
        </p:spPr>
        <p:txBody>
          <a:bodyPr wrap="square">
            <a:spAutoFit/>
          </a:bodyPr>
          <a:lstStyle/>
          <a:p>
            <a:pPr marL="342900" indent="-342900" algn="just" rtl="1">
              <a:lnSpc>
                <a:spcPct val="150000"/>
              </a:lnSpc>
              <a:buClr>
                <a:srgbClr val="C00000"/>
              </a:buClr>
              <a:buFont typeface="Wingdings" panose="05000000000000000000" pitchFamily="2" charset="2"/>
              <a:buChar char="S"/>
            </a:pPr>
            <a:r>
              <a:rPr lang="ar-SA" sz="2000" b="1" dirty="0">
                <a:solidFill>
                  <a:schemeClr val="bg1"/>
                </a:solidFill>
                <a:cs typeface="+mj-cs"/>
              </a:rPr>
              <a:t>تؤثر الأملاح على العلاقات المائية للتربة. زيادة تركيز الأملاح الذائبة في محلول التربة يؤدي إلى نقص الجهد الإسموزي لمحلول التربة (</a:t>
            </a:r>
            <a:r>
              <a:rPr lang="ar-SA" sz="2000" b="1" dirty="0">
                <a:solidFill>
                  <a:srgbClr val="FF6699"/>
                </a:solidFill>
                <a:latin typeface="Times New Roman" panose="02020603050405020304" pitchFamily="18" charset="0"/>
                <a:cs typeface="Times New Roman" panose="02020603050405020304" pitchFamily="18" charset="0"/>
              </a:rPr>
              <a:t>يصبح</a:t>
            </a:r>
            <a:r>
              <a:rPr lang="ar-SA" sz="2000" b="1" dirty="0">
                <a:solidFill>
                  <a:srgbClr val="CC0066"/>
                </a:solidFill>
                <a:cs typeface="+mj-cs"/>
              </a:rPr>
              <a:t> </a:t>
            </a:r>
            <a:r>
              <a:rPr lang="ar-SA" sz="2000" b="1" dirty="0">
                <a:solidFill>
                  <a:srgbClr val="FF6699"/>
                </a:solidFill>
                <a:latin typeface="Times New Roman" panose="02020603050405020304" pitchFamily="18" charset="0"/>
                <a:cs typeface="Times New Roman" panose="02020603050405020304" pitchFamily="18" charset="0"/>
              </a:rPr>
              <a:t>أكثر</a:t>
            </a:r>
            <a:r>
              <a:rPr lang="ar-SA" sz="2000" b="1" dirty="0">
                <a:solidFill>
                  <a:srgbClr val="CC0066"/>
                </a:solidFill>
                <a:cs typeface="+mj-cs"/>
              </a:rPr>
              <a:t> </a:t>
            </a:r>
            <a:r>
              <a:rPr lang="ar-SA" sz="2000" b="1" dirty="0">
                <a:solidFill>
                  <a:srgbClr val="FF6699"/>
                </a:solidFill>
                <a:latin typeface="Times New Roman" panose="02020603050405020304" pitchFamily="18" charset="0"/>
                <a:cs typeface="Times New Roman" panose="02020603050405020304" pitchFamily="18" charset="0"/>
              </a:rPr>
              <a:t>سالبية</a:t>
            </a:r>
            <a:r>
              <a:rPr lang="ar-SA" sz="2000" b="1" dirty="0">
                <a:solidFill>
                  <a:schemeClr val="bg1"/>
                </a:solidFill>
                <a:cs typeface="+mj-cs"/>
              </a:rPr>
              <a:t>) ، وبما أن الجهد الأسموزي هو أحد مكونات جهد الماء فإن نقص الجهد الإسموزي يسبب نقص جهد ماء التربة ، وكلما نقص جهد ماء التربة نقص الفرق بين جهد ماء التربة وجهد ماء جذور النبات ونقصت قيمة القوة الدافعة لإمتصاص الجذور للماء.</a:t>
            </a:r>
            <a:endParaRPr lang="en-US" sz="2000" b="1" dirty="0">
              <a:solidFill>
                <a:schemeClr val="bg1"/>
              </a:solidFill>
              <a:cs typeface="+mj-cs"/>
            </a:endParaRPr>
          </a:p>
        </p:txBody>
      </p:sp>
      <p:sp>
        <p:nvSpPr>
          <p:cNvPr id="5" name="Rectangle 4"/>
          <p:cNvSpPr/>
          <p:nvPr/>
        </p:nvSpPr>
        <p:spPr>
          <a:xfrm>
            <a:off x="3352800" y="4499499"/>
            <a:ext cx="5401298" cy="2400657"/>
          </a:xfrm>
          <a:prstGeom prst="rect">
            <a:avLst/>
          </a:prstGeom>
          <a:ln>
            <a:solidFill>
              <a:srgbClr val="92D050"/>
            </a:solidFill>
            <a:prstDash val="dashDot"/>
          </a:ln>
        </p:spPr>
        <p:txBody>
          <a:bodyPr wrap="square">
            <a:spAutoFit/>
          </a:bodyPr>
          <a:lstStyle/>
          <a:p>
            <a:pPr marL="342900" indent="-342900" algn="just" rtl="1">
              <a:lnSpc>
                <a:spcPct val="150000"/>
              </a:lnSpc>
              <a:buClr>
                <a:srgbClr val="C00000"/>
              </a:buClr>
              <a:buFont typeface="Wingdings" panose="05000000000000000000" pitchFamily="2" charset="2"/>
              <a:buChar char="S"/>
            </a:pPr>
            <a:r>
              <a:rPr lang="ar-SA" sz="2000" b="1" dirty="0">
                <a:solidFill>
                  <a:schemeClr val="bg1"/>
                </a:solidFill>
                <a:cs typeface="+mj-cs"/>
              </a:rPr>
              <a:t>تؤثر الأملاح على خواص التربة وعلى حركة الماء في التربة (</a:t>
            </a:r>
            <a:r>
              <a:rPr lang="ar-SA" sz="2000" b="1" dirty="0">
                <a:solidFill>
                  <a:srgbClr val="FF6699"/>
                </a:solidFill>
                <a:latin typeface="Times New Roman" panose="02020603050405020304" pitchFamily="18" charset="0"/>
                <a:cs typeface="Times New Roman" panose="02020603050405020304" pitchFamily="18" charset="0"/>
              </a:rPr>
              <a:t>نفاذية</a:t>
            </a:r>
            <a:r>
              <a:rPr lang="ar-SA" sz="2000" b="1" dirty="0">
                <a:solidFill>
                  <a:srgbClr val="CC0066"/>
                </a:solidFill>
                <a:cs typeface="+mj-cs"/>
              </a:rPr>
              <a:t> </a:t>
            </a:r>
            <a:r>
              <a:rPr lang="ar-SA" sz="2000" b="1" dirty="0">
                <a:solidFill>
                  <a:srgbClr val="FF6699"/>
                </a:solidFill>
                <a:latin typeface="Times New Roman" panose="02020603050405020304" pitchFamily="18" charset="0"/>
                <a:cs typeface="Times New Roman" panose="02020603050405020304" pitchFamily="18" charset="0"/>
              </a:rPr>
              <a:t>التربة</a:t>
            </a:r>
            <a:r>
              <a:rPr lang="ar-SA" sz="2000" b="1" dirty="0">
                <a:solidFill>
                  <a:srgbClr val="CC0066"/>
                </a:solidFill>
                <a:cs typeface="+mj-cs"/>
              </a:rPr>
              <a:t> </a:t>
            </a:r>
            <a:r>
              <a:rPr lang="ar-SA" sz="2000" b="1" dirty="0">
                <a:solidFill>
                  <a:srgbClr val="FF6699"/>
                </a:solidFill>
                <a:latin typeface="Times New Roman" panose="02020603050405020304" pitchFamily="18" charset="0"/>
                <a:cs typeface="Times New Roman" panose="02020603050405020304" pitchFamily="18" charset="0"/>
              </a:rPr>
              <a:t>للماء</a:t>
            </a:r>
            <a:r>
              <a:rPr lang="ar-SA" sz="2000" b="1" dirty="0">
                <a:solidFill>
                  <a:srgbClr val="CC0066"/>
                </a:solidFill>
                <a:cs typeface="+mj-cs"/>
              </a:rPr>
              <a:t> </a:t>
            </a:r>
            <a:r>
              <a:rPr lang="ar-SA" sz="2000" b="1" dirty="0">
                <a:solidFill>
                  <a:srgbClr val="FF6699"/>
                </a:solidFill>
                <a:latin typeface="Times New Roman" panose="02020603050405020304" pitchFamily="18" charset="0"/>
                <a:cs typeface="Times New Roman" panose="02020603050405020304" pitchFamily="18" charset="0"/>
              </a:rPr>
              <a:t>أو</a:t>
            </a:r>
            <a:r>
              <a:rPr lang="ar-SA" sz="2000" b="1" dirty="0">
                <a:solidFill>
                  <a:srgbClr val="CC0066"/>
                </a:solidFill>
                <a:cs typeface="+mj-cs"/>
              </a:rPr>
              <a:t> </a:t>
            </a:r>
            <a:r>
              <a:rPr lang="ar-SA" sz="2000" b="1" dirty="0">
                <a:solidFill>
                  <a:srgbClr val="FF6699"/>
                </a:solidFill>
                <a:latin typeface="Times New Roman" panose="02020603050405020304" pitchFamily="18" charset="0"/>
                <a:cs typeface="Times New Roman" panose="02020603050405020304" pitchFamily="18" charset="0"/>
              </a:rPr>
              <a:t>التوصيل المائي للتربة</a:t>
            </a:r>
            <a:r>
              <a:rPr lang="ar-SA" sz="2000" b="1" dirty="0">
                <a:solidFill>
                  <a:schemeClr val="bg1"/>
                </a:solidFill>
                <a:cs typeface="+mj-cs"/>
              </a:rPr>
              <a:t>). ولتوضيح تأثير الصوديوم على التوصيل المائي للتربة نشرح العلاقة بين تركيز الصوديوم في التربة وامتصاص الصوديوم على حبيبات </a:t>
            </a:r>
            <a:r>
              <a:rPr lang="ar-SA" sz="2000" b="1" dirty="0" smtClean="0">
                <a:solidFill>
                  <a:schemeClr val="bg1"/>
                </a:solidFill>
                <a:cs typeface="+mj-cs"/>
              </a:rPr>
              <a:t>الطين</a:t>
            </a:r>
            <a:r>
              <a:rPr lang="en-US" sz="2000" b="1" dirty="0" smtClean="0">
                <a:solidFill>
                  <a:schemeClr val="bg1"/>
                </a:solidFill>
                <a:cs typeface="+mj-cs"/>
              </a:rPr>
              <a:t>.</a:t>
            </a:r>
            <a:endParaRPr lang="en-US" sz="2000" b="1" dirty="0">
              <a:solidFill>
                <a:schemeClr val="bg1"/>
              </a:solidFill>
              <a:cs typeface="+mj-cs"/>
            </a:endParaRPr>
          </a:p>
        </p:txBody>
      </p:sp>
      <p:pic>
        <p:nvPicPr>
          <p:cNvPr id="10" name="Picture 9"/>
          <p:cNvPicPr/>
          <p:nvPr/>
        </p:nvPicPr>
        <p:blipFill>
          <a:blip r:embed="rId2" cstate="print">
            <a:extLst>
              <a:ext uri="{28A0092B-C50C-407E-A947-70E740481C1C}">
                <a14:useLocalDpi xmlns:a14="http://schemas.microsoft.com/office/drawing/2010/main" xmlns="" val="0"/>
              </a:ext>
            </a:extLst>
          </a:blip>
          <a:stretch>
            <a:fillRect/>
          </a:stretch>
        </p:blipFill>
        <p:spPr>
          <a:xfrm>
            <a:off x="76199" y="4499498"/>
            <a:ext cx="3124199" cy="2206101"/>
          </a:xfrm>
          <a:prstGeom prst="rect">
            <a:avLst/>
          </a:prstGeom>
          <a:ln w="19050">
            <a:solidFill>
              <a:schemeClr val="tx1">
                <a:lumMod val="85000"/>
                <a:lumOff val="15000"/>
              </a:schemeClr>
            </a:solidFill>
          </a:ln>
        </p:spPr>
      </p:pic>
      <p:pic>
        <p:nvPicPr>
          <p:cNvPr id="13" name="Picture 1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954" y="1103764"/>
            <a:ext cx="3106445" cy="3323987"/>
          </a:xfrm>
          <a:prstGeom prst="rect">
            <a:avLst/>
          </a:prstGeom>
        </p:spPr>
      </p:pic>
    </p:spTree>
    <p:extLst>
      <p:ext uri="{BB962C8B-B14F-4D97-AF65-F5344CB8AC3E}">
        <p14:creationId xmlns:p14="http://schemas.microsoft.com/office/powerpoint/2010/main" xmlns="" val="1399179634"/>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animEffect transition="in" filter="fade">
                                      <p:cBhvr>
                                        <p:cTn id="13" dur="1000"/>
                                        <p:tgtEl>
                                          <p:spTgt spid="4"/>
                                        </p:tgtEl>
                                      </p:cBhvr>
                                    </p:animEffect>
                                  </p:childTnLst>
                                </p:cTn>
                              </p:par>
                            </p:childTnLst>
                          </p:cTn>
                        </p:par>
                        <p:par>
                          <p:cTn id="14" fill="hold">
                            <p:stCondLst>
                              <p:cond delay="2000"/>
                            </p:stCondLst>
                            <p:childTnLst>
                              <p:par>
                                <p:cTn id="15" presetID="53" presetClass="entr" presetSubtype="52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fltVal val="0"/>
                                          </p:val>
                                        </p:tav>
                                        <p:tav tm="100000">
                                          <p:val>
                                            <p:strVal val="#ppt_w"/>
                                          </p:val>
                                        </p:tav>
                                      </p:tavLst>
                                    </p:anim>
                                    <p:anim calcmode="lin" valueType="num">
                                      <p:cBhvr>
                                        <p:cTn id="18" dur="1000" fill="hold"/>
                                        <p:tgtEl>
                                          <p:spTgt spid="13"/>
                                        </p:tgtEl>
                                        <p:attrNameLst>
                                          <p:attrName>ppt_h</p:attrName>
                                        </p:attrNameLst>
                                      </p:cBhvr>
                                      <p:tavLst>
                                        <p:tav tm="0">
                                          <p:val>
                                            <p:fltVal val="0"/>
                                          </p:val>
                                        </p:tav>
                                        <p:tav tm="100000">
                                          <p:val>
                                            <p:strVal val="#ppt_h"/>
                                          </p:val>
                                        </p:tav>
                                      </p:tavLst>
                                    </p:anim>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fltVal val="0.5"/>
                                          </p:val>
                                        </p:tav>
                                        <p:tav tm="100000">
                                          <p:val>
                                            <p:strVal val="#ppt_x"/>
                                          </p:val>
                                        </p:tav>
                                      </p:tavLst>
                                    </p:anim>
                                    <p:anim calcmode="lin" valueType="num">
                                      <p:cBhvr>
                                        <p:cTn id="21" dur="1000" fill="hold"/>
                                        <p:tgtEl>
                                          <p:spTgt spid="13"/>
                                        </p:tgtEl>
                                        <p:attrNameLst>
                                          <p:attrName>ppt_y</p:attrName>
                                        </p:attrNameLst>
                                      </p:cBhvr>
                                      <p:tavLst>
                                        <p:tav tm="0">
                                          <p:val>
                                            <p:fltVal val="0.5"/>
                                          </p:val>
                                        </p:tav>
                                        <p:tav tm="100000">
                                          <p:val>
                                            <p:strVal val="#ppt_y"/>
                                          </p:val>
                                        </p:tav>
                                      </p:tavLst>
                                    </p:anim>
                                  </p:childTnLst>
                                </p:cTn>
                              </p:par>
                            </p:childTnLst>
                          </p:cTn>
                        </p:par>
                        <p:par>
                          <p:cTn id="22" fill="hold">
                            <p:stCondLst>
                              <p:cond delay="3000"/>
                            </p:stCondLst>
                            <p:childTnLst>
                              <p:par>
                                <p:cTn id="23" presetID="22" presetClass="entr" presetSubtype="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right)">
                                      <p:cBhvr>
                                        <p:cTn id="25" dur="1000"/>
                                        <p:tgtEl>
                                          <p:spTgt spid="5"/>
                                        </p:tgtEl>
                                      </p:cBhvr>
                                    </p:animEffect>
                                  </p:childTnLst>
                                </p:cTn>
                              </p:par>
                            </p:childTnLst>
                          </p:cTn>
                        </p:par>
                        <p:par>
                          <p:cTn id="26" fill="hold">
                            <p:stCondLst>
                              <p:cond delay="40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fltVal val="0"/>
                                          </p:val>
                                        </p:tav>
                                        <p:tav tm="100000">
                                          <p:val>
                                            <p:strVal val="#ppt_w"/>
                                          </p:val>
                                        </p:tav>
                                      </p:tavLst>
                                    </p:anim>
                                    <p:anim calcmode="lin" valueType="num">
                                      <p:cBhvr>
                                        <p:cTn id="30" dur="1000" fill="hold"/>
                                        <p:tgtEl>
                                          <p:spTgt spid="10"/>
                                        </p:tgtEl>
                                        <p:attrNameLst>
                                          <p:attrName>ppt_h</p:attrName>
                                        </p:attrNameLst>
                                      </p:cBhvr>
                                      <p:tavLst>
                                        <p:tav tm="0">
                                          <p:val>
                                            <p:fltVal val="0"/>
                                          </p:val>
                                        </p:tav>
                                        <p:tav tm="100000">
                                          <p:val>
                                            <p:strVal val="#ppt_h"/>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57400" y="76200"/>
            <a:ext cx="4572000" cy="954107"/>
          </a:xfrm>
          <a:prstGeom prst="rect">
            <a:avLst/>
          </a:prstGeom>
        </p:spPr>
        <p:txBody>
          <a:bodyPr>
            <a:spAutoFit/>
          </a:bodyPr>
          <a:lstStyle/>
          <a:p>
            <a:pPr algn="ctr"/>
            <a:r>
              <a:rPr lang="ar-SA" sz="2800" b="1" u="sng" dirty="0">
                <a:solidFill>
                  <a:srgbClr val="CCFF99"/>
                </a:solidFill>
                <a:uFill>
                  <a:solidFill>
                    <a:srgbClr val="FF0000"/>
                  </a:solidFill>
                </a:uFill>
                <a:cs typeface="+mj-cs"/>
              </a:rPr>
              <a:t>التبادل الأيوني للتربة</a:t>
            </a:r>
            <a:endParaRPr lang="en-US" sz="2800" b="1" u="sng" dirty="0">
              <a:solidFill>
                <a:srgbClr val="CCFF99"/>
              </a:solidFill>
              <a:uFill>
                <a:solidFill>
                  <a:srgbClr val="FF0000"/>
                </a:solidFill>
              </a:uFill>
              <a:cs typeface="+mj-cs"/>
            </a:endParaRP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Ion exchange in soils</a:t>
            </a:r>
          </a:p>
        </p:txBody>
      </p:sp>
      <p:sp>
        <p:nvSpPr>
          <p:cNvPr id="6" name="Rectangle 5"/>
          <p:cNvSpPr/>
          <p:nvPr/>
        </p:nvSpPr>
        <p:spPr>
          <a:xfrm>
            <a:off x="4080906" y="1219200"/>
            <a:ext cx="4910694" cy="2400657"/>
          </a:xfrm>
          <a:prstGeom prst="rect">
            <a:avLst/>
          </a:prstGeom>
          <a:solidFill>
            <a:srgbClr val="070751"/>
          </a:solidFill>
        </p:spPr>
        <p:txBody>
          <a:bodyPr wrap="square">
            <a:spAutoFit/>
          </a:bodyPr>
          <a:lstStyle/>
          <a:p>
            <a:pPr algn="just" rtl="1">
              <a:lnSpc>
                <a:spcPct val="150000"/>
              </a:lnSpc>
            </a:pPr>
            <a:r>
              <a:rPr lang="ar-SA" sz="2000" b="1" dirty="0">
                <a:solidFill>
                  <a:schemeClr val="bg1">
                    <a:lumMod val="95000"/>
                  </a:schemeClr>
                </a:solidFill>
                <a:cs typeface="+mj-cs"/>
              </a:rPr>
              <a:t>تحمل حبيبات التربة الطينية شحنة كهربائية سالبة على سطحها ولوجود هذه الشحنات الكهربائية على سطح حبيبات الطين يحدث تجاذب كهربائي بين الكاتيونات في محلول التربة وسطح حبيبات الطين. وارتباط الكاتيونات بسطح حبيبات الطين يعتمد على:</a:t>
            </a:r>
            <a:endParaRPr lang="en-US" sz="2000" b="1" dirty="0">
              <a:solidFill>
                <a:schemeClr val="bg1">
                  <a:lumMod val="95000"/>
                </a:schemeClr>
              </a:solidFill>
              <a:cs typeface="+mj-cs"/>
            </a:endParaRPr>
          </a:p>
        </p:txBody>
      </p:sp>
      <p:sp>
        <p:nvSpPr>
          <p:cNvPr id="7" name="Rectangle 6"/>
          <p:cNvSpPr/>
          <p:nvPr/>
        </p:nvSpPr>
        <p:spPr>
          <a:xfrm>
            <a:off x="4080906" y="4038600"/>
            <a:ext cx="4825236" cy="1477328"/>
          </a:xfrm>
          <a:prstGeom prst="rect">
            <a:avLst/>
          </a:prstGeom>
        </p:spPr>
        <p:txBody>
          <a:bodyPr wrap="square">
            <a:spAutoFit/>
          </a:bodyPr>
          <a:lstStyle/>
          <a:p>
            <a:pPr marL="342900" indent="-342900" algn="just" rtl="1">
              <a:lnSpc>
                <a:spcPct val="150000"/>
              </a:lnSpc>
              <a:buClr>
                <a:srgbClr val="C00000"/>
              </a:buClr>
              <a:buFont typeface="Wingdings" panose="05000000000000000000" pitchFamily="2" charset="2"/>
              <a:buChar char="S"/>
            </a:pPr>
            <a:r>
              <a:rPr lang="ar-SA" sz="2000" b="1" dirty="0" smtClean="0">
                <a:solidFill>
                  <a:schemeClr val="bg1">
                    <a:lumMod val="95000"/>
                  </a:schemeClr>
                </a:solidFill>
                <a:cs typeface="+mj-cs"/>
              </a:rPr>
              <a:t>خواص </a:t>
            </a:r>
            <a:r>
              <a:rPr lang="ar-SA" sz="2000" b="1" dirty="0">
                <a:solidFill>
                  <a:schemeClr val="bg1">
                    <a:lumMod val="95000"/>
                  </a:schemeClr>
                </a:solidFill>
                <a:cs typeface="+mj-cs"/>
              </a:rPr>
              <a:t>الطين (</a:t>
            </a:r>
            <a:r>
              <a:rPr lang="en-US" sz="2000" b="1" dirty="0" smtClean="0">
                <a:solidFill>
                  <a:srgbClr val="92D050"/>
                </a:solidFill>
                <a:latin typeface="Times New Roman" panose="02020603050405020304" pitchFamily="18" charset="0"/>
                <a:cs typeface="Times New Roman" panose="02020603050405020304" pitchFamily="18" charset="0"/>
              </a:rPr>
              <a:t>Clay</a:t>
            </a:r>
            <a:r>
              <a:rPr lang="ar-SA" sz="2000" b="1" dirty="0" smtClean="0">
                <a:solidFill>
                  <a:schemeClr val="bg1">
                    <a:lumMod val="95000"/>
                  </a:schemeClr>
                </a:solidFill>
                <a:cs typeface="+mj-cs"/>
              </a:rPr>
              <a:t>)</a:t>
            </a:r>
            <a:r>
              <a:rPr lang="en-US" sz="2000" b="1" dirty="0" smtClean="0">
                <a:solidFill>
                  <a:schemeClr val="bg1">
                    <a:lumMod val="95000"/>
                  </a:schemeClr>
                </a:solidFill>
                <a:cs typeface="+mj-cs"/>
              </a:rPr>
              <a:t>.</a:t>
            </a:r>
            <a:endParaRPr lang="en-US" sz="2000" b="1" dirty="0">
              <a:solidFill>
                <a:schemeClr val="bg1">
                  <a:lumMod val="95000"/>
                </a:schemeClr>
              </a:solidFill>
              <a:cs typeface="+mj-cs"/>
            </a:endParaRPr>
          </a:p>
          <a:p>
            <a:pPr marL="342900" indent="-342900" algn="just" rtl="1">
              <a:lnSpc>
                <a:spcPct val="150000"/>
              </a:lnSpc>
              <a:buClr>
                <a:srgbClr val="C00000"/>
              </a:buClr>
              <a:buFont typeface="Wingdings" panose="05000000000000000000" pitchFamily="2" charset="2"/>
              <a:buChar char="S"/>
            </a:pPr>
            <a:r>
              <a:rPr lang="ar-SA" sz="2000" b="1" dirty="0" smtClean="0">
                <a:solidFill>
                  <a:schemeClr val="bg1">
                    <a:lumMod val="95000"/>
                  </a:schemeClr>
                </a:solidFill>
                <a:cs typeface="+mj-cs"/>
              </a:rPr>
              <a:t>خواص </a:t>
            </a:r>
            <a:r>
              <a:rPr lang="ar-SA" sz="2000" b="1" dirty="0">
                <a:solidFill>
                  <a:schemeClr val="bg1">
                    <a:lumMod val="95000"/>
                  </a:schemeClr>
                </a:solidFill>
                <a:cs typeface="+mj-cs"/>
              </a:rPr>
              <a:t>الكاتيونات مثل : شحنتها الكهربائية وقطرها.</a:t>
            </a:r>
          </a:p>
          <a:p>
            <a:pPr marL="342900" indent="-342900" algn="just" rtl="1">
              <a:lnSpc>
                <a:spcPct val="150000"/>
              </a:lnSpc>
              <a:buClr>
                <a:srgbClr val="C00000"/>
              </a:buClr>
              <a:buFont typeface="Wingdings" panose="05000000000000000000" pitchFamily="2" charset="2"/>
              <a:buChar char="S"/>
            </a:pPr>
            <a:r>
              <a:rPr lang="ar-SA" sz="2000" b="1" dirty="0" smtClean="0">
                <a:solidFill>
                  <a:schemeClr val="bg1">
                    <a:lumMod val="95000"/>
                  </a:schemeClr>
                </a:solidFill>
                <a:cs typeface="+mj-cs"/>
              </a:rPr>
              <a:t>تركيب </a:t>
            </a:r>
            <a:r>
              <a:rPr lang="ar-SA" sz="2000" b="1" dirty="0">
                <a:solidFill>
                  <a:schemeClr val="bg1">
                    <a:lumMod val="95000"/>
                  </a:schemeClr>
                </a:solidFill>
                <a:cs typeface="+mj-cs"/>
              </a:rPr>
              <a:t>محلول التربة</a:t>
            </a:r>
          </a:p>
        </p:txBody>
      </p:sp>
      <p:pic>
        <p:nvPicPr>
          <p:cNvPr id="8" name="Picture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4799" y="3962400"/>
            <a:ext cx="3505201" cy="265966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8600" y="1219199"/>
            <a:ext cx="3657600" cy="2400657"/>
          </a:xfrm>
          <a:prstGeom prst="rect">
            <a:avLst/>
          </a:prstGeom>
        </p:spPr>
      </p:pic>
      <p:cxnSp>
        <p:nvCxnSpPr>
          <p:cNvPr id="10" name="Straight Connector 9"/>
          <p:cNvCxnSpPr/>
          <p:nvPr/>
        </p:nvCxnSpPr>
        <p:spPr>
          <a:xfrm flipH="1">
            <a:off x="106965" y="3733800"/>
            <a:ext cx="8799177"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8990446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4"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1000"/>
                                        <p:tgtEl>
                                          <p:spTgt spid="6"/>
                                        </p:tgtEl>
                                      </p:cBhvr>
                                    </p:animEffect>
                                  </p:childTnLst>
                                </p:cTn>
                              </p:par>
                            </p:childTnLst>
                          </p:cTn>
                        </p:par>
                        <p:par>
                          <p:cTn id="13" fill="hold">
                            <p:stCondLst>
                              <p:cond delay="200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1000"/>
                                        <p:tgtEl>
                                          <p:spTgt spid="9"/>
                                        </p:tgtEl>
                                      </p:cBhvr>
                                    </p:animEffect>
                                  </p:childTnLst>
                                </p:cTn>
                              </p:par>
                            </p:childTnLst>
                          </p:cTn>
                        </p:par>
                        <p:par>
                          <p:cTn id="17" fill="hold">
                            <p:stCondLst>
                              <p:cond delay="3000"/>
                            </p:stCondLst>
                            <p:childTnLst>
                              <p:par>
                                <p:cTn id="18" presetID="16" presetClass="entr" presetSubtype="37"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1000"/>
                                        <p:tgtEl>
                                          <p:spTgt spid="7"/>
                                        </p:tgtEl>
                                      </p:cBhvr>
                                    </p:animEffect>
                                  </p:childTnLst>
                                </p:cTn>
                              </p:par>
                            </p:childTnLst>
                          </p:cTn>
                        </p:par>
                        <p:par>
                          <p:cTn id="21" fill="hold">
                            <p:stCondLst>
                              <p:cond delay="400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childTnLst>
                                </p:cTn>
                              </p:par>
                            </p:childTnLst>
                          </p:cTn>
                        </p:par>
                        <p:par>
                          <p:cTn id="25" fill="hold">
                            <p:stCondLst>
                              <p:cond delay="5000"/>
                            </p:stCondLst>
                            <p:childTnLst>
                              <p:par>
                                <p:cTn id="26" presetID="16" presetClass="entr" presetSubtype="37"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outVertical)">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1598</TotalTime>
  <Words>1115</Words>
  <Application>Microsoft Office PowerPoint</Application>
  <PresentationFormat>عرض على الشاشة (3:4)‏</PresentationFormat>
  <Paragraphs>55</Paragraphs>
  <Slides>16</Slides>
  <Notes>0</Notes>
  <HiddenSlides>0</HiddenSlides>
  <MMClips>0</MMClips>
  <ScaleCrop>false</ScaleCrop>
  <HeadingPairs>
    <vt:vector size="4" baseType="variant">
      <vt:variant>
        <vt:lpstr>سمة</vt:lpstr>
      </vt:variant>
      <vt:variant>
        <vt:i4>1</vt:i4>
      </vt:variant>
      <vt:variant>
        <vt:lpstr>عناوين الشرائح</vt:lpstr>
      </vt:variant>
      <vt:variant>
        <vt:i4>16</vt:i4>
      </vt:variant>
    </vt:vector>
  </HeadingPairs>
  <TitlesOfParts>
    <vt:vector size="17" baseType="lpstr">
      <vt:lpstr>Office Theme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Mahera Shinwari</dc:creator>
  <cp:lastModifiedBy>a</cp:lastModifiedBy>
  <cp:revision>186</cp:revision>
  <dcterms:created xsi:type="dcterms:W3CDTF">2015-08-19T11:12:23Z</dcterms:created>
  <dcterms:modified xsi:type="dcterms:W3CDTF">2016-01-31T17:33:44Z</dcterms:modified>
</cp:coreProperties>
</file>